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74" r:id="rId8"/>
  </p:sldMasterIdLst>
  <p:notesMasterIdLst>
    <p:notesMasterId r:id="rId76"/>
  </p:notesMasterIdLst>
  <p:handoutMasterIdLst>
    <p:handoutMasterId r:id="rId77"/>
  </p:handoutMasterIdLst>
  <p:sldIdLst>
    <p:sldId id="462" r:id="rId9"/>
    <p:sldId id="519" r:id="rId10"/>
    <p:sldId id="463" r:id="rId11"/>
    <p:sldId id="464" r:id="rId12"/>
    <p:sldId id="465" r:id="rId13"/>
    <p:sldId id="526" r:id="rId14"/>
    <p:sldId id="521" r:id="rId15"/>
    <p:sldId id="533" r:id="rId16"/>
    <p:sldId id="535" r:id="rId17"/>
    <p:sldId id="536" r:id="rId18"/>
    <p:sldId id="537" r:id="rId19"/>
    <p:sldId id="538" r:id="rId20"/>
    <p:sldId id="527" r:id="rId21"/>
    <p:sldId id="528" r:id="rId22"/>
    <p:sldId id="529" r:id="rId23"/>
    <p:sldId id="530" r:id="rId24"/>
    <p:sldId id="522" r:id="rId25"/>
    <p:sldId id="539" r:id="rId26"/>
    <p:sldId id="540" r:id="rId27"/>
    <p:sldId id="553" r:id="rId28"/>
    <p:sldId id="541" r:id="rId29"/>
    <p:sldId id="542" r:id="rId30"/>
    <p:sldId id="543" r:id="rId31"/>
    <p:sldId id="544" r:id="rId32"/>
    <p:sldId id="554" r:id="rId33"/>
    <p:sldId id="557" r:id="rId34"/>
    <p:sldId id="555" r:id="rId35"/>
    <p:sldId id="586" r:id="rId36"/>
    <p:sldId id="545" r:id="rId37"/>
    <p:sldId id="546" r:id="rId38"/>
    <p:sldId id="558" r:id="rId39"/>
    <p:sldId id="547" r:id="rId40"/>
    <p:sldId id="548" r:id="rId41"/>
    <p:sldId id="559" r:id="rId42"/>
    <p:sldId id="561" r:id="rId43"/>
    <p:sldId id="549" r:id="rId44"/>
    <p:sldId id="550" r:id="rId45"/>
    <p:sldId id="560" r:id="rId46"/>
    <p:sldId id="562" r:id="rId47"/>
    <p:sldId id="565" r:id="rId48"/>
    <p:sldId id="551" r:id="rId49"/>
    <p:sldId id="552" r:id="rId50"/>
    <p:sldId id="563" r:id="rId51"/>
    <p:sldId id="564" r:id="rId52"/>
    <p:sldId id="524" r:id="rId53"/>
    <p:sldId id="570" r:id="rId54"/>
    <p:sldId id="571" r:id="rId55"/>
    <p:sldId id="566" r:id="rId56"/>
    <p:sldId id="569" r:id="rId57"/>
    <p:sldId id="572" r:id="rId58"/>
    <p:sldId id="573" r:id="rId59"/>
    <p:sldId id="574" r:id="rId60"/>
    <p:sldId id="575" r:id="rId61"/>
    <p:sldId id="567" r:id="rId62"/>
    <p:sldId id="576" r:id="rId63"/>
    <p:sldId id="577" r:id="rId64"/>
    <p:sldId id="579" r:id="rId65"/>
    <p:sldId id="568" r:id="rId66"/>
    <p:sldId id="578" r:id="rId67"/>
    <p:sldId id="580" r:id="rId68"/>
    <p:sldId id="581" r:id="rId69"/>
    <p:sldId id="582" r:id="rId70"/>
    <p:sldId id="583" r:id="rId71"/>
    <p:sldId id="584" r:id="rId72"/>
    <p:sldId id="587" r:id="rId73"/>
    <p:sldId id="585" r:id="rId74"/>
    <p:sldId id="264" r:id="rId75"/>
  </p:sldIdLst>
  <p:sldSz cx="12192000" cy="6858000"/>
  <p:notesSz cx="6858000" cy="9144000"/>
  <p:custDataLst>
    <p:tags r:id="rId8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AF2"/>
    <a:srgbClr val="FFFFFF"/>
    <a:srgbClr val="49504F"/>
    <a:srgbClr val="AD2A26"/>
    <a:srgbClr val="F5FAF3"/>
    <a:srgbClr val="BCBC10"/>
    <a:srgbClr val="B8BC10"/>
    <a:srgbClr val="E7E7E7"/>
    <a:srgbClr val="CBCBCB"/>
    <a:srgbClr val="3B7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06" autoAdjust="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1" Type="http://schemas.openxmlformats.org/officeDocument/2006/relationships/tags" Target="tags/tag2.xml"/><Relationship Id="rId80" Type="http://schemas.openxmlformats.org/officeDocument/2006/relationships/tableStyles" Target="tableStyles.xml"/><Relationship Id="rId8" Type="http://schemas.openxmlformats.org/officeDocument/2006/relationships/slideMaster" Target="slideMasters/slideMaster7.xml"/><Relationship Id="rId79" Type="http://schemas.openxmlformats.org/officeDocument/2006/relationships/viewProps" Target="viewProps.xml"/><Relationship Id="rId78" Type="http://schemas.openxmlformats.org/officeDocument/2006/relationships/presProps" Target="presProps.xml"/><Relationship Id="rId77" Type="http://schemas.openxmlformats.org/officeDocument/2006/relationships/handoutMaster" Target="handoutMasters/handoutMaster1.xml"/><Relationship Id="rId76" Type="http://schemas.openxmlformats.org/officeDocument/2006/relationships/notesMaster" Target="notesMasters/notesMaster1.xml"/><Relationship Id="rId75" Type="http://schemas.openxmlformats.org/officeDocument/2006/relationships/slide" Target="slides/slide67.xml"/><Relationship Id="rId74" Type="http://schemas.openxmlformats.org/officeDocument/2006/relationships/slide" Target="slides/slide66.xml"/><Relationship Id="rId73" Type="http://schemas.openxmlformats.org/officeDocument/2006/relationships/slide" Target="slides/slide65.xml"/><Relationship Id="rId72" Type="http://schemas.openxmlformats.org/officeDocument/2006/relationships/slide" Target="slides/slide64.xml"/><Relationship Id="rId71" Type="http://schemas.openxmlformats.org/officeDocument/2006/relationships/slide" Target="slides/slide63.xml"/><Relationship Id="rId70" Type="http://schemas.openxmlformats.org/officeDocument/2006/relationships/slide" Target="slides/slide62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61.xml"/><Relationship Id="rId68" Type="http://schemas.openxmlformats.org/officeDocument/2006/relationships/slide" Target="slides/slide60.xml"/><Relationship Id="rId67" Type="http://schemas.openxmlformats.org/officeDocument/2006/relationships/slide" Target="slides/slide59.xml"/><Relationship Id="rId66" Type="http://schemas.openxmlformats.org/officeDocument/2006/relationships/slide" Target="slides/slide58.xml"/><Relationship Id="rId65" Type="http://schemas.openxmlformats.org/officeDocument/2006/relationships/slide" Target="slides/slide57.xml"/><Relationship Id="rId64" Type="http://schemas.openxmlformats.org/officeDocument/2006/relationships/slide" Target="slides/slide56.xml"/><Relationship Id="rId63" Type="http://schemas.openxmlformats.org/officeDocument/2006/relationships/slide" Target="slides/slide55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60" Type="http://schemas.openxmlformats.org/officeDocument/2006/relationships/slide" Target="slides/slide52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1.xml"/><Relationship Id="rId58" Type="http://schemas.openxmlformats.org/officeDocument/2006/relationships/slide" Target="slides/slide50.xml"/><Relationship Id="rId57" Type="http://schemas.openxmlformats.org/officeDocument/2006/relationships/slide" Target="slides/slide49.xml"/><Relationship Id="rId56" Type="http://schemas.openxmlformats.org/officeDocument/2006/relationships/slide" Target="slides/slide48.xml"/><Relationship Id="rId55" Type="http://schemas.openxmlformats.org/officeDocument/2006/relationships/slide" Target="slides/slide47.xml"/><Relationship Id="rId54" Type="http://schemas.openxmlformats.org/officeDocument/2006/relationships/slide" Target="slides/slide46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7" Type="http://schemas.openxmlformats.org/officeDocument/2006/relationships/theme" Target="../theme/theme6.xml"/><Relationship Id="rId16" Type="http://schemas.openxmlformats.org/officeDocument/2006/relationships/image" Target="../media/image4.png"/><Relationship Id="rId15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六边形 15"/>
          <p:cNvSpPr/>
          <p:nvPr userDrawn="1"/>
        </p:nvSpPr>
        <p:spPr>
          <a:xfrm rot="5400000">
            <a:off x="289099" y="1382776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六边形 16"/>
          <p:cNvSpPr/>
          <p:nvPr userDrawn="1"/>
        </p:nvSpPr>
        <p:spPr>
          <a:xfrm rot="5400000">
            <a:off x="1278813" y="360165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" name="直线连接符 2"/>
          <p:cNvCxnSpPr/>
          <p:nvPr userDrawn="1"/>
        </p:nvCxnSpPr>
        <p:spPr>
          <a:xfrm>
            <a:off x="776098" y="1743449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六边形 15"/>
          <p:cNvSpPr/>
          <p:nvPr userDrawn="1"/>
        </p:nvSpPr>
        <p:spPr>
          <a:xfrm rot="5400000">
            <a:off x="289099" y="1382776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六边形 16"/>
          <p:cNvSpPr/>
          <p:nvPr userDrawn="1"/>
        </p:nvSpPr>
        <p:spPr>
          <a:xfrm rot="5400000">
            <a:off x="1278813" y="360165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" name="直线连接符 2"/>
          <p:cNvCxnSpPr/>
          <p:nvPr userDrawn="1"/>
        </p:nvCxnSpPr>
        <p:spPr>
          <a:xfrm>
            <a:off x="776098" y="1743449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2"/>
          <p:cNvSpPr>
            <a:spLocks noChangeArrowheads="1"/>
          </p:cNvSpPr>
          <p:nvPr userDrawn="1"/>
        </p:nvSpPr>
        <p:spPr bwMode="auto">
          <a:xfrm>
            <a:off x="-10583" y="6813299"/>
            <a:ext cx="12164483" cy="7518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libaba PuHuiTi" pitchFamily="18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5"/>
            <a:ext cx="10024069" cy="78656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rgbClr val="4950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13730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libaba PuHuiTi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hdphoto" Target="../media/image11.wdp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hyperlink" Target="https://redis.io/command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6.png"/><Relationship Id="rId3" Type="http://schemas.openxmlformats.org/officeDocument/2006/relationships/slide" Target="slide47.xml"/><Relationship Id="rId2" Type="http://schemas.openxmlformats.org/officeDocument/2006/relationships/hyperlink" Target="https://redis.io/clients" TargetMode="External"/><Relationship Id="rId1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github.com/redis/jedi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hyperlink" Target="https://spring.io/projects/spring-data-redis" TargetMode="External"/><Relationship Id="rId1" Type="http://schemas.openxmlformats.org/officeDocument/2006/relationships/image" Target="../media/image18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2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Redis</a:t>
            </a:r>
            <a:r>
              <a:rPr kumimoji="1" lang="zh-CN" altLang="en-US"/>
              <a:t>快速入门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Redis</a:t>
            </a:r>
            <a:r>
              <a:rPr kumimoji="1" lang="zh-CN" altLang="en-US"/>
              <a:t>的常见命令和客户端使用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: 形状 22"/>
          <p:cNvSpPr/>
          <p:nvPr/>
        </p:nvSpPr>
        <p:spPr>
          <a:xfrm rot="2480907">
            <a:off x="6000366" y="1142672"/>
            <a:ext cx="199815" cy="1658007"/>
          </a:xfrm>
          <a:custGeom>
            <a:avLst/>
            <a:gdLst>
              <a:gd name="connsiteX0" fmla="*/ 0 w 429710"/>
              <a:gd name="connsiteY0" fmla="*/ 0 h 2997974"/>
              <a:gd name="connsiteX1" fmla="*/ 429710 w 429710"/>
              <a:gd name="connsiteY1" fmla="*/ 1505337 h 2997974"/>
              <a:gd name="connsiteX2" fmla="*/ 283086 w 429710"/>
              <a:gd name="connsiteY2" fmla="*/ 1505337 h 2997974"/>
              <a:gd name="connsiteX3" fmla="*/ 429710 w 429710"/>
              <a:gd name="connsiteY3" fmla="*/ 2952885 h 2997974"/>
              <a:gd name="connsiteX4" fmla="*/ 429710 w 429710"/>
              <a:gd name="connsiteY4" fmla="*/ 2997974 h 2997974"/>
              <a:gd name="connsiteX5" fmla="*/ 0 w 429710"/>
              <a:gd name="connsiteY5" fmla="*/ 1492637 h 2997974"/>
              <a:gd name="connsiteX6" fmla="*/ 146624 w 429710"/>
              <a:gd name="connsiteY6" fmla="*/ 1492637 h 2997974"/>
              <a:gd name="connsiteX7" fmla="*/ 0 w 429710"/>
              <a:gd name="connsiteY7" fmla="*/ 45089 h 299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710" h="2997974">
                <a:moveTo>
                  <a:pt x="0" y="0"/>
                </a:moveTo>
                <a:lnTo>
                  <a:pt x="429710" y="1505337"/>
                </a:lnTo>
                <a:lnTo>
                  <a:pt x="283086" y="1505337"/>
                </a:lnTo>
                <a:lnTo>
                  <a:pt x="429710" y="2952885"/>
                </a:lnTo>
                <a:lnTo>
                  <a:pt x="429710" y="2997974"/>
                </a:lnTo>
                <a:lnTo>
                  <a:pt x="0" y="1492637"/>
                </a:lnTo>
                <a:lnTo>
                  <a:pt x="146624" y="1492637"/>
                </a:lnTo>
                <a:lnTo>
                  <a:pt x="0" y="45089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标题 7"/>
          <p:cNvSpPr txBox="1">
            <a:spLocks noGrp="1"/>
          </p:cNvSpPr>
          <p:nvPr>
            <p:ph type="title"/>
          </p:nvPr>
        </p:nvSpPr>
        <p:spPr>
          <a:xfrm>
            <a:off x="711200" y="1001713"/>
            <a:ext cx="10698163" cy="51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认识</a:t>
            </a:r>
            <a:r>
              <a:rPr lang="en-US" altLang="zh-CN"/>
              <a:t>NoSQL</a:t>
            </a:r>
            <a:endParaRPr lang="en-US" altLang="zh-CN"/>
          </a:p>
        </p:txBody>
      </p:sp>
      <p:sp>
        <p:nvSpPr>
          <p:cNvPr id="3" name="矩形: 圆角 2"/>
          <p:cNvSpPr/>
          <p:nvPr/>
        </p:nvSpPr>
        <p:spPr>
          <a:xfrm>
            <a:off x="1244601" y="1519238"/>
            <a:ext cx="2184400" cy="1016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8762999" y="1509713"/>
            <a:ext cx="2184400" cy="1016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NoSQL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47067" y="1541973"/>
            <a:ext cx="448933" cy="7324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i="1">
                <a:solidFill>
                  <a:schemeClr val="tx2"/>
                </a:solidFill>
                <a:latin typeface="+mn-lt"/>
                <a:ea typeface="+mn-ea"/>
              </a:rPr>
              <a:t>V</a:t>
            </a:r>
            <a:endParaRPr lang="zh-CN" altLang="en-US" sz="4000" b="1" i="1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72331" y="1792107"/>
            <a:ext cx="329597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i="1">
                <a:solidFill>
                  <a:srgbClr val="AD2A26"/>
                </a:solidFill>
                <a:latin typeface="+mn-lt"/>
                <a:ea typeface="+mn-ea"/>
              </a:rPr>
              <a:t>S</a:t>
            </a:r>
            <a:endParaRPr lang="zh-CN" altLang="en-US" sz="4000" b="1" i="1" dirty="0">
              <a:solidFill>
                <a:srgbClr val="AD2A26"/>
              </a:solidFill>
              <a:latin typeface="+mn-lt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44601" y="3439698"/>
            <a:ext cx="2271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结构化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(Structured)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13073" y="3439698"/>
            <a:ext cx="4315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44601" y="3968018"/>
            <a:ext cx="2271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关联的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(Relational)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13073" y="3968018"/>
            <a:ext cx="4315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904332" y="3429000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非结构化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947399" y="3429000"/>
            <a:ext cx="4315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882232" y="3957320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无关联的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947399" y="3957320"/>
            <a:ext cx="4315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44601" y="4496338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SQL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查询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13073" y="4496338"/>
            <a:ext cx="4315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455832" y="4485640"/>
            <a:ext cx="1418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非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SQL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947399" y="4485640"/>
            <a:ext cx="4315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494136" y="3751215"/>
            <a:ext cx="5539985" cy="310465"/>
            <a:chOff x="3429001" y="3766602"/>
            <a:chExt cx="5539985" cy="310465"/>
          </a:xfrm>
        </p:grpSpPr>
        <p:sp>
          <p:nvSpPr>
            <p:cNvPr id="7" name="矩形: 圆角 6"/>
            <p:cNvSpPr/>
            <p:nvPr/>
          </p:nvSpPr>
          <p:spPr>
            <a:xfrm>
              <a:off x="3429001" y="3766602"/>
              <a:ext cx="587473" cy="310465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SQL</a:t>
              </a:r>
              <a:endParaRPr lang="zh-CN" altLang="en-US" sz="140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951266" y="3766603"/>
              <a:ext cx="5017720" cy="307777"/>
            </a:xfrm>
            <a:prstGeom prst="rect">
              <a:avLst/>
            </a:prstGeom>
            <a:solidFill>
              <a:srgbClr val="49504F"/>
            </a:solidFill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rgbClr val="00B0F0"/>
                  </a:solidFill>
                  <a:latin typeface="+mn-lt"/>
                  <a:ea typeface="+mn-ea"/>
                </a:rPr>
                <a:t>SELECT</a:t>
              </a: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 id, name age </a:t>
              </a:r>
              <a:r>
                <a:rPr lang="en-US" altLang="zh-CN" sz="1400">
                  <a:solidFill>
                    <a:srgbClr val="00B0F0"/>
                  </a:solidFill>
                  <a:latin typeface="+mn-lt"/>
                  <a:ea typeface="+mn-ea"/>
                </a:rPr>
                <a:t>FROM</a:t>
              </a: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 tb_user </a:t>
              </a:r>
              <a:r>
                <a:rPr lang="en-US" altLang="zh-CN" sz="1400">
                  <a:solidFill>
                    <a:srgbClr val="00B0F0"/>
                  </a:solidFill>
                  <a:latin typeface="+mn-lt"/>
                  <a:ea typeface="+mn-ea"/>
                </a:rPr>
                <a:t>WHERE</a:t>
              </a: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 id = 1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494136" y="4453998"/>
            <a:ext cx="1996843" cy="307778"/>
            <a:chOff x="3213101" y="3766602"/>
            <a:chExt cx="1996843" cy="307778"/>
          </a:xfrm>
        </p:grpSpPr>
        <p:sp>
          <p:nvSpPr>
            <p:cNvPr id="48" name="矩形: 圆角 47"/>
            <p:cNvSpPr/>
            <p:nvPr/>
          </p:nvSpPr>
          <p:spPr>
            <a:xfrm>
              <a:off x="3213101" y="3766602"/>
              <a:ext cx="803374" cy="307777"/>
            </a:xfrm>
            <a:prstGeom prst="roundRect">
              <a:avLst/>
            </a:prstGeom>
            <a:solidFill>
              <a:srgbClr val="AD2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Redis</a:t>
              </a:r>
              <a:endParaRPr lang="zh-CN" altLang="en-US" sz="140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951266" y="3766603"/>
              <a:ext cx="1258678" cy="307777"/>
            </a:xfrm>
            <a:prstGeom prst="rect">
              <a:avLst/>
            </a:prstGeom>
            <a:solidFill>
              <a:srgbClr val="49504F"/>
            </a:solidFill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get user:1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494136" y="4999362"/>
            <a:ext cx="3667270" cy="307777"/>
            <a:chOff x="3213101" y="3766602"/>
            <a:chExt cx="3667270" cy="307777"/>
          </a:xfrm>
        </p:grpSpPr>
        <p:sp>
          <p:nvSpPr>
            <p:cNvPr id="51" name="矩形: 圆角 50"/>
            <p:cNvSpPr/>
            <p:nvPr/>
          </p:nvSpPr>
          <p:spPr>
            <a:xfrm>
              <a:off x="3213101" y="3766602"/>
              <a:ext cx="1000270" cy="307777"/>
            </a:xfrm>
            <a:prstGeom prst="roundRect">
              <a:avLst/>
            </a:prstGeom>
            <a:solidFill>
              <a:srgbClr val="AD2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MongoDB</a:t>
              </a:r>
              <a:endParaRPr lang="zh-CN" altLang="en-US" sz="140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124471" y="3766602"/>
              <a:ext cx="2755900" cy="307777"/>
            </a:xfrm>
            <a:prstGeom prst="rect">
              <a:avLst/>
            </a:prstGeom>
            <a:solidFill>
              <a:srgbClr val="49504F"/>
            </a:solidFill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db.users.find({_id: 1})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494136" y="5574665"/>
            <a:ext cx="5391091" cy="307777"/>
            <a:chOff x="3120217" y="3766602"/>
            <a:chExt cx="3250852" cy="279798"/>
          </a:xfrm>
        </p:grpSpPr>
        <p:sp>
          <p:nvSpPr>
            <p:cNvPr id="54" name="矩形: 圆角 53"/>
            <p:cNvSpPr/>
            <p:nvPr/>
          </p:nvSpPr>
          <p:spPr>
            <a:xfrm>
              <a:off x="3120217" y="3766602"/>
              <a:ext cx="1032008" cy="279798"/>
            </a:xfrm>
            <a:prstGeom prst="roundRect">
              <a:avLst/>
            </a:prstGeom>
            <a:solidFill>
              <a:srgbClr val="AD2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elasticsearch</a:t>
              </a:r>
              <a:endParaRPr lang="zh-CN" altLang="en-US" sz="140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4129251" y="3766602"/>
              <a:ext cx="2241818" cy="279798"/>
            </a:xfrm>
            <a:prstGeom prst="rect">
              <a:avLst/>
            </a:prstGeom>
            <a:solidFill>
              <a:srgbClr val="49504F"/>
            </a:solidFill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GET http://localhost:9200/users/1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41" grpId="0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: 形状 22"/>
          <p:cNvSpPr/>
          <p:nvPr/>
        </p:nvSpPr>
        <p:spPr>
          <a:xfrm rot="2480907">
            <a:off x="6000366" y="1142672"/>
            <a:ext cx="199815" cy="1658007"/>
          </a:xfrm>
          <a:custGeom>
            <a:avLst/>
            <a:gdLst>
              <a:gd name="connsiteX0" fmla="*/ 0 w 429710"/>
              <a:gd name="connsiteY0" fmla="*/ 0 h 2997974"/>
              <a:gd name="connsiteX1" fmla="*/ 429710 w 429710"/>
              <a:gd name="connsiteY1" fmla="*/ 1505337 h 2997974"/>
              <a:gd name="connsiteX2" fmla="*/ 283086 w 429710"/>
              <a:gd name="connsiteY2" fmla="*/ 1505337 h 2997974"/>
              <a:gd name="connsiteX3" fmla="*/ 429710 w 429710"/>
              <a:gd name="connsiteY3" fmla="*/ 2952885 h 2997974"/>
              <a:gd name="connsiteX4" fmla="*/ 429710 w 429710"/>
              <a:gd name="connsiteY4" fmla="*/ 2997974 h 2997974"/>
              <a:gd name="connsiteX5" fmla="*/ 0 w 429710"/>
              <a:gd name="connsiteY5" fmla="*/ 1492637 h 2997974"/>
              <a:gd name="connsiteX6" fmla="*/ 146624 w 429710"/>
              <a:gd name="connsiteY6" fmla="*/ 1492637 h 2997974"/>
              <a:gd name="connsiteX7" fmla="*/ 0 w 429710"/>
              <a:gd name="connsiteY7" fmla="*/ 45089 h 299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710" h="2997974">
                <a:moveTo>
                  <a:pt x="0" y="0"/>
                </a:moveTo>
                <a:lnTo>
                  <a:pt x="429710" y="1505337"/>
                </a:lnTo>
                <a:lnTo>
                  <a:pt x="283086" y="1505337"/>
                </a:lnTo>
                <a:lnTo>
                  <a:pt x="429710" y="2952885"/>
                </a:lnTo>
                <a:lnTo>
                  <a:pt x="429710" y="2997974"/>
                </a:lnTo>
                <a:lnTo>
                  <a:pt x="0" y="1492637"/>
                </a:lnTo>
                <a:lnTo>
                  <a:pt x="146624" y="1492637"/>
                </a:lnTo>
                <a:lnTo>
                  <a:pt x="0" y="45089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标题 7"/>
          <p:cNvSpPr txBox="1">
            <a:spLocks noGrp="1"/>
          </p:cNvSpPr>
          <p:nvPr>
            <p:ph type="title"/>
          </p:nvPr>
        </p:nvSpPr>
        <p:spPr>
          <a:xfrm>
            <a:off x="711200" y="1001713"/>
            <a:ext cx="10698163" cy="51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认识</a:t>
            </a:r>
            <a:r>
              <a:rPr lang="en-US" altLang="zh-CN"/>
              <a:t>NoSQL</a:t>
            </a:r>
            <a:endParaRPr lang="en-US" altLang="zh-CN"/>
          </a:p>
        </p:txBody>
      </p:sp>
      <p:sp>
        <p:nvSpPr>
          <p:cNvPr id="3" name="矩形: 圆角 2"/>
          <p:cNvSpPr/>
          <p:nvPr/>
        </p:nvSpPr>
        <p:spPr>
          <a:xfrm>
            <a:off x="1244601" y="1519238"/>
            <a:ext cx="2184400" cy="1016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8762999" y="1509713"/>
            <a:ext cx="2184400" cy="1016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NoSQL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47067" y="1541973"/>
            <a:ext cx="448933" cy="7324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i="1">
                <a:solidFill>
                  <a:schemeClr val="tx2"/>
                </a:solidFill>
                <a:latin typeface="+mn-lt"/>
                <a:ea typeface="+mn-ea"/>
              </a:rPr>
              <a:t>V</a:t>
            </a:r>
            <a:endParaRPr lang="zh-CN" altLang="en-US" sz="4000" b="1" i="1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72331" y="1792107"/>
            <a:ext cx="329597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i="1">
                <a:solidFill>
                  <a:srgbClr val="AD2A26"/>
                </a:solidFill>
                <a:latin typeface="+mn-lt"/>
                <a:ea typeface="+mn-ea"/>
              </a:rPr>
              <a:t>S</a:t>
            </a:r>
            <a:endParaRPr lang="zh-CN" altLang="en-US" sz="4000" b="1" i="1" dirty="0">
              <a:solidFill>
                <a:srgbClr val="AD2A26"/>
              </a:solidFill>
              <a:latin typeface="+mn-lt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44601" y="3439698"/>
            <a:ext cx="2271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结构化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(Structured)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13073" y="3439698"/>
            <a:ext cx="4315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44601" y="3968018"/>
            <a:ext cx="2271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关联的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(Relational)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13073" y="3968018"/>
            <a:ext cx="4315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904332" y="3429000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非结构化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947399" y="3429000"/>
            <a:ext cx="4315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882232" y="3957320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无关联的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947399" y="3957320"/>
            <a:ext cx="4315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44601" y="4496338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SQL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查询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13073" y="4496338"/>
            <a:ext cx="4315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455832" y="4485640"/>
            <a:ext cx="1418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非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SQL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947399" y="4485640"/>
            <a:ext cx="4315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244601" y="5024658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ACID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13073" y="5024658"/>
            <a:ext cx="4315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#4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455832" y="5013960"/>
            <a:ext cx="1418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BASE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947399" y="5013960"/>
            <a:ext cx="4315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#4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256095" y="3767554"/>
            <a:ext cx="2933700" cy="2933700"/>
            <a:chOff x="4629150" y="3018790"/>
            <a:chExt cx="2933700" cy="2933700"/>
          </a:xfrm>
        </p:grpSpPr>
        <p:sp>
          <p:nvSpPr>
            <p:cNvPr id="2" name="不完整圆 1"/>
            <p:cNvSpPr/>
            <p:nvPr/>
          </p:nvSpPr>
          <p:spPr>
            <a:xfrm>
              <a:off x="4629150" y="3018790"/>
              <a:ext cx="2933700" cy="29337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AD2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265482" y="3589437"/>
              <a:ext cx="6060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600">
                  <a:solidFill>
                    <a:schemeClr val="bg1"/>
                  </a:solidFill>
                  <a:latin typeface="+mn-lt"/>
                  <a:ea typeface="+mn-ea"/>
                </a:rPr>
                <a:t>A</a:t>
              </a:r>
              <a:endParaRPr lang="zh-CN" altLang="en-US" sz="36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70057" y="3824728"/>
            <a:ext cx="2933700" cy="2933700"/>
            <a:chOff x="4689038" y="3018790"/>
            <a:chExt cx="2933700" cy="2933700"/>
          </a:xfrm>
        </p:grpSpPr>
        <p:sp>
          <p:nvSpPr>
            <p:cNvPr id="37" name="不完整圆 36"/>
            <p:cNvSpPr/>
            <p:nvPr/>
          </p:nvSpPr>
          <p:spPr>
            <a:xfrm rot="5400000">
              <a:off x="4689038" y="3018790"/>
              <a:ext cx="2933700" cy="29337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618437" y="3598277"/>
              <a:ext cx="6060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600">
                  <a:solidFill>
                    <a:schemeClr val="bg1"/>
                  </a:solidFill>
                  <a:latin typeface="+mn-lt"/>
                  <a:ea typeface="+mn-ea"/>
                </a:rPr>
                <a:t>C</a:t>
              </a:r>
              <a:endParaRPr lang="zh-CN" altLang="en-US" sz="36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286987" y="2316591"/>
            <a:ext cx="2933700" cy="2933700"/>
            <a:chOff x="4621926" y="3069591"/>
            <a:chExt cx="2933700" cy="2933700"/>
          </a:xfrm>
        </p:grpSpPr>
        <p:sp>
          <p:nvSpPr>
            <p:cNvPr id="39" name="不完整圆 38"/>
            <p:cNvSpPr/>
            <p:nvPr/>
          </p:nvSpPr>
          <p:spPr>
            <a:xfrm rot="16200000">
              <a:off x="4621926" y="3069591"/>
              <a:ext cx="2933700" cy="29337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226780" y="4742915"/>
              <a:ext cx="6060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600">
                  <a:solidFill>
                    <a:schemeClr val="bg1"/>
                  </a:solidFill>
                  <a:latin typeface="+mn-lt"/>
                  <a:ea typeface="+mn-ea"/>
                </a:rPr>
                <a:t>D</a:t>
              </a:r>
              <a:endParaRPr lang="zh-CN" altLang="en-US" sz="36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880489" y="2317093"/>
            <a:ext cx="2933700" cy="2933700"/>
            <a:chOff x="4679638" y="3069590"/>
            <a:chExt cx="2933700" cy="2933700"/>
          </a:xfrm>
        </p:grpSpPr>
        <p:sp>
          <p:nvSpPr>
            <p:cNvPr id="38" name="不完整圆 37"/>
            <p:cNvSpPr/>
            <p:nvPr/>
          </p:nvSpPr>
          <p:spPr>
            <a:xfrm rot="10800000">
              <a:off x="4679638" y="3069590"/>
              <a:ext cx="2933700" cy="29337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AD2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579735" y="4751755"/>
              <a:ext cx="6060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600">
                  <a:solidFill>
                    <a:schemeClr val="bg1"/>
                  </a:solidFill>
                  <a:latin typeface="+mn-lt"/>
                  <a:ea typeface="+mn-ea"/>
                </a:rPr>
                <a:t>I</a:t>
              </a:r>
              <a:endParaRPr lang="zh-CN" altLang="en-US" sz="36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4923" y="2943045"/>
            <a:ext cx="3264053" cy="3080362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5617230" y="3970487"/>
            <a:ext cx="1039798" cy="1039798"/>
          </a:xfrm>
          <a:prstGeom prst="ellipse">
            <a:avLst/>
          </a:prstGeom>
          <a:solidFill>
            <a:schemeClr val="bg1"/>
          </a:solidFill>
          <a:ln w="3175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49504F"/>
                </a:solidFill>
              </a:rPr>
              <a:t>事务</a:t>
            </a:r>
            <a:endParaRPr lang="zh-CN" altLang="en-US">
              <a:solidFill>
                <a:srgbClr val="49504F"/>
              </a:solidFill>
            </a:endParaRPr>
          </a:p>
        </p:txBody>
      </p:sp>
      <p:sp>
        <p:nvSpPr>
          <p:cNvPr id="7" name="云形 6"/>
          <p:cNvSpPr/>
          <p:nvPr/>
        </p:nvSpPr>
        <p:spPr>
          <a:xfrm>
            <a:off x="4796982" y="2826463"/>
            <a:ext cx="1703856" cy="815166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基本一致</a:t>
            </a:r>
            <a:endParaRPr lang="zh-CN" altLang="en-US"/>
          </a:p>
        </p:txBody>
      </p:sp>
      <p:sp>
        <p:nvSpPr>
          <p:cNvPr id="57" name="云形 56"/>
          <p:cNvSpPr/>
          <p:nvPr/>
        </p:nvSpPr>
        <p:spPr>
          <a:xfrm>
            <a:off x="6208561" y="2878385"/>
            <a:ext cx="1703856" cy="815166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无事务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44444E-6 L -0.05143 -0.1090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" y="-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04974 -0.1173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7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85185E-6 L 0.06472 0.10741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7 L -0.05391 0.10764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5" y="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6 L -0.39713 0.10024 " pathEditMode="relative" rAng="0" ptsTypes="AA">
                                      <p:cBhvr>
                                        <p:cTn id="5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57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41836 0.30486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11" y="1523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33333E-6 L 0.3026 0.29398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30" y="1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34" grpId="0"/>
      <p:bldP spid="35" grpId="0" animBg="1"/>
      <p:bldP spid="4" grpId="0" animBg="1"/>
      <p:bldP spid="7" grpId="0" animBg="1"/>
      <p:bldP spid="7" grpId="1" animBg="1"/>
      <p:bldP spid="7" grpId="2" animBg="1"/>
      <p:bldP spid="57" grpId="0" animBg="1"/>
      <p:bldP spid="57" grpId="1" animBg="1"/>
      <p:bldP spid="57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表格 56"/>
          <p:cNvGraphicFramePr>
            <a:graphicFrameLocks noGrp="1"/>
          </p:cNvGraphicFramePr>
          <p:nvPr/>
        </p:nvGraphicFramePr>
        <p:xfrm>
          <a:off x="1092201" y="1519238"/>
          <a:ext cx="7899399" cy="51031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49119"/>
                <a:gridCol w="2987040"/>
                <a:gridCol w="3063240"/>
              </a:tblGrid>
              <a:tr h="826863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27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/>
                        <a:t>数据结构</a:t>
                      </a:r>
                      <a:endParaRPr lang="zh-CN" altLang="en-US" sz="2000" b="1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227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数据关联</a:t>
                      </a:r>
                      <a:endParaRPr lang="zh-CN" altLang="en-US" sz="20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27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查询方式</a:t>
                      </a:r>
                      <a:endParaRPr lang="zh-CN" altLang="en-US" sz="20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9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事务特性</a:t>
                      </a:r>
                      <a:endParaRPr lang="zh-CN" altLang="en-US" sz="20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2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存储方式</a:t>
                      </a:r>
                      <a:endParaRPr lang="zh-CN" altLang="en-US" sz="20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磁盘</a:t>
                      </a:r>
                      <a:endParaRPr lang="zh-CN" altLang="en-US" sz="18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内存</a:t>
                      </a:r>
                      <a:endParaRPr lang="zh-CN" altLang="en-US" sz="18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90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扩展性</a:t>
                      </a:r>
                      <a:endParaRPr lang="zh-CN" altLang="en-US" sz="20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垂直</a:t>
                      </a:r>
                      <a:endParaRPr lang="zh-CN" altLang="en-US" sz="18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水平</a:t>
                      </a:r>
                      <a:endParaRPr lang="zh-CN" altLang="en-US" sz="18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616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使用场景</a:t>
                      </a:r>
                      <a:endParaRPr lang="zh-CN" altLang="en-US" sz="20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标题 7"/>
          <p:cNvSpPr txBox="1">
            <a:spLocks noGrp="1"/>
          </p:cNvSpPr>
          <p:nvPr>
            <p:ph type="title"/>
          </p:nvPr>
        </p:nvSpPr>
        <p:spPr>
          <a:xfrm>
            <a:off x="711200" y="1001713"/>
            <a:ext cx="10698163" cy="51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认识</a:t>
            </a:r>
            <a:r>
              <a:rPr lang="en-US" altLang="zh-CN"/>
              <a:t>NoSQL</a:t>
            </a:r>
            <a:endParaRPr lang="en-US" altLang="zh-CN"/>
          </a:p>
        </p:txBody>
      </p:sp>
      <p:sp>
        <p:nvSpPr>
          <p:cNvPr id="3" name="矩形: 圆角 2"/>
          <p:cNvSpPr/>
          <p:nvPr/>
        </p:nvSpPr>
        <p:spPr>
          <a:xfrm>
            <a:off x="3545356" y="1630209"/>
            <a:ext cx="1618948" cy="5302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6639779" y="1645413"/>
            <a:ext cx="1644081" cy="53025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NoSQL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93908" y="2428266"/>
            <a:ext cx="252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结构化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(Structured)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93908" y="3065400"/>
            <a:ext cx="252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关联的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(Relational)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914233" y="2433002"/>
            <a:ext cx="109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非结构化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914233" y="3059668"/>
            <a:ext cx="109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无关联的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828083" y="3702534"/>
            <a:ext cx="1053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SQL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查询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965530" y="368633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非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986781" y="433966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ACID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965530" y="4313001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BASE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对话气泡: 圆角矩形 26"/>
          <p:cNvSpPr/>
          <p:nvPr/>
        </p:nvSpPr>
        <p:spPr>
          <a:xfrm>
            <a:off x="5509260" y="1889685"/>
            <a:ext cx="2804160" cy="2360449"/>
          </a:xfrm>
          <a:prstGeom prst="wedgeRoundRectCallout">
            <a:avLst>
              <a:gd name="adj1" fmla="val -78515"/>
              <a:gd name="adj2" fmla="val -2025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220200" y="217678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C00000"/>
                </a:solidFill>
                <a:latin typeface="+mn-lt"/>
                <a:ea typeface="+mn-ea"/>
              </a:rPr>
              <a:t>#1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键值类型（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Redis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）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220200" y="2624750"/>
            <a:ext cx="241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00B050"/>
                </a:solidFill>
                <a:latin typeface="+mn-lt"/>
                <a:ea typeface="+mn-ea"/>
              </a:rPr>
              <a:t>#2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文档类型（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MongoDB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）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220200" y="3069910"/>
            <a:ext cx="241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7030A0"/>
                </a:solidFill>
                <a:latin typeface="+mn-lt"/>
                <a:ea typeface="+mn-ea"/>
              </a:rPr>
              <a:t>#3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列类型（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HBase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220200" y="3515070"/>
            <a:ext cx="241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0070C0"/>
                </a:solidFill>
                <a:latin typeface="+mn-lt"/>
                <a:ea typeface="+mn-ea"/>
              </a:rPr>
              <a:t>#4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Graph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类型（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Neo4j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）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337077" y="5856082"/>
            <a:ext cx="23088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）数据结构固定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）相关业务对数据安全性、一致性要求较高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170336" y="5841786"/>
            <a:ext cx="2804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）数据结构不固定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）对一致性、安全性要求不高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）对性能要求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7" name="矩形: 圆角 56"/>
          <p:cNvSpPr/>
          <p:nvPr/>
        </p:nvSpPr>
        <p:spPr>
          <a:xfrm>
            <a:off x="711200" y="4739640"/>
            <a:ext cx="8707120" cy="20089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0.28945 -0.00532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66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/>
      <p:bldP spid="47" grpId="0"/>
      <p:bldP spid="52" grpId="0"/>
      <p:bldP spid="53" grpId="0"/>
      <p:bldP spid="5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5019358" y="2438400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认识</a:t>
            </a:r>
            <a:r>
              <a:rPr lang="en-US" altLang="zh-CN">
                <a:solidFill>
                  <a:srgbClr val="49504F"/>
                </a:solidFill>
              </a:rPr>
              <a:t>NoSQL</a:t>
            </a:r>
            <a:endParaRPr lang="en-US" altLang="zh-CN">
              <a:solidFill>
                <a:srgbClr val="49504F"/>
              </a:solidFill>
            </a:endParaRPr>
          </a:p>
        </p:txBody>
      </p:sp>
      <p:sp>
        <p:nvSpPr>
          <p:cNvPr id="7" name="文本占位符 1"/>
          <p:cNvSpPr txBox="1"/>
          <p:nvPr/>
        </p:nvSpPr>
        <p:spPr>
          <a:xfrm>
            <a:off x="5019357" y="303106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A26"/>
                </a:solidFill>
              </a:rPr>
              <a:t>认识</a:t>
            </a:r>
            <a:r>
              <a:rPr lang="en-US" altLang="zh-CN">
                <a:solidFill>
                  <a:srgbClr val="AD2A26"/>
                </a:solidFill>
              </a:rPr>
              <a:t>Redis</a:t>
            </a:r>
            <a:endParaRPr lang="en-US" altLang="zh-CN">
              <a:solidFill>
                <a:srgbClr val="AD2A26"/>
              </a:solidFill>
            </a:endParaRPr>
          </a:p>
        </p:txBody>
      </p:sp>
      <p:sp>
        <p:nvSpPr>
          <p:cNvPr id="8" name="文本占位符 1"/>
          <p:cNvSpPr txBox="1"/>
          <p:nvPr/>
        </p:nvSpPr>
        <p:spPr>
          <a:xfrm>
            <a:off x="5019356" y="3623734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安装</a:t>
            </a:r>
            <a:r>
              <a:rPr lang="en-US" altLang="zh-CN">
                <a:solidFill>
                  <a:srgbClr val="49504F"/>
                </a:solidFill>
              </a:rPr>
              <a:t>Redis</a:t>
            </a:r>
            <a:endParaRPr lang="en-US" altLang="zh-CN">
              <a:solidFill>
                <a:srgbClr val="49504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诞生于</a:t>
            </a:r>
            <a:r>
              <a:rPr lang="en-US" altLang="zh-CN"/>
              <a:t>2009</a:t>
            </a:r>
            <a:r>
              <a:rPr lang="zh-CN" altLang="en-US"/>
              <a:t>年全称是</a:t>
            </a:r>
            <a:r>
              <a:rPr lang="en-US" altLang="zh-CN" b="1">
                <a:solidFill>
                  <a:srgbClr val="AD2A26"/>
                </a:solidFill>
              </a:rPr>
              <a:t>Re</a:t>
            </a:r>
            <a:r>
              <a:rPr lang="en-US" altLang="zh-CN" b="1"/>
              <a:t>mote </a:t>
            </a:r>
            <a:r>
              <a:rPr lang="en-US" altLang="zh-CN" b="1">
                <a:solidFill>
                  <a:srgbClr val="AD2A26"/>
                </a:solidFill>
              </a:rPr>
              <a:t>Di</a:t>
            </a:r>
            <a:r>
              <a:rPr lang="en-US" altLang="zh-CN" b="1"/>
              <a:t>ctionary </a:t>
            </a:r>
            <a:r>
              <a:rPr lang="en-US" altLang="zh-CN" b="1">
                <a:solidFill>
                  <a:srgbClr val="AD2A26"/>
                </a:solidFill>
              </a:rPr>
              <a:t>S</a:t>
            </a:r>
            <a:r>
              <a:rPr lang="en-US" altLang="zh-CN" b="1"/>
              <a:t>erver</a:t>
            </a:r>
            <a:r>
              <a:rPr lang="zh-CN" altLang="en-US" b="1"/>
              <a:t>，</a:t>
            </a:r>
            <a:r>
              <a:rPr lang="zh-CN" altLang="en-US"/>
              <a:t>远程词典服务器，是一个基于内存的键值型</a:t>
            </a:r>
            <a:r>
              <a:rPr lang="en-US" altLang="zh-CN"/>
              <a:t>NoSQL</a:t>
            </a:r>
            <a:r>
              <a:rPr lang="zh-CN" altLang="en-US"/>
              <a:t>数据库。</a:t>
            </a:r>
            <a:endParaRPr lang="en-US" altLang="zh-CN"/>
          </a:p>
          <a:p>
            <a:r>
              <a:rPr lang="zh-CN" altLang="en-US" b="1"/>
              <a:t>特征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键值（</a:t>
            </a:r>
            <a:r>
              <a:rPr lang="en-US" altLang="zh-CN"/>
              <a:t>key-value</a:t>
            </a:r>
            <a:r>
              <a:rPr lang="zh-CN" altLang="en-US"/>
              <a:t>）型，</a:t>
            </a:r>
            <a:r>
              <a:rPr lang="en-US" altLang="zh-CN"/>
              <a:t>value</a:t>
            </a:r>
            <a:r>
              <a:rPr lang="zh-CN" altLang="en-US"/>
              <a:t>支持多种不同数据结构，功能丰富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单线程，每个命令具备原子性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低延迟，速度快（基于内存、</a:t>
            </a:r>
            <a:r>
              <a:rPr lang="en-US" altLang="zh-CN"/>
              <a:t>IO</a:t>
            </a:r>
            <a:r>
              <a:rPr lang="zh-CN" altLang="en-US"/>
              <a:t>多路复用、良好的编码）。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支持数据持久化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支持主从集群、分片集群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支持多语言客户端</a:t>
            </a:r>
            <a:endParaRPr lang="en-US" altLang="zh-CN"/>
          </a:p>
        </p:txBody>
      </p:sp>
      <p:sp>
        <p:nvSpPr>
          <p:cNvPr id="15" name="文本占位符 1"/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rPr>
              <a:t>认识</a:t>
            </a:r>
            <a:r>
              <a:rPr lang="en-US" altLang="zh-CN" sz="200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rPr>
              <a:t>Redis</a:t>
            </a:r>
            <a:endParaRPr lang="en-US" altLang="zh-CN" sz="2000">
              <a:solidFill>
                <a:srgbClr val="AD2A26"/>
              </a:solidFill>
              <a:latin typeface="Alibaba PuHuiTi Medium" pitchFamily="18" charset="-122"/>
              <a:ea typeface="Alibaba PuHuiTi Medium" pitchFamily="18" charset="-122"/>
              <a:cs typeface="Alibaba PuHuiTi Medium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3900" b="98329" l="4967" r="90066">
                        <a14:foregroundMark x1="15894" y1="89694" x2="60265" y2="94150"/>
                        <a14:foregroundMark x1="60265" y1="94150" x2="68212" y2="93315"/>
                        <a14:foregroundMark x1="74503" y1="89694" x2="55629" y2="97772"/>
                        <a14:foregroundMark x1="55629" y1="97772" x2="22185" y2="98329"/>
                        <a14:foregroundMark x1="22185" y1="98329" x2="20861" y2="77716"/>
                        <a14:foregroundMark x1="20861" y1="77716" x2="73510" y2="86351"/>
                        <a14:foregroundMark x1="73510" y1="86351" x2="75497" y2="88022"/>
                        <a14:foregroundMark x1="26159" y1="73816" x2="31457" y2="76880"/>
                        <a14:foregroundMark x1="75497" y1="93593" x2="81788" y2="98607"/>
                        <a14:foregroundMark x1="6291" y1="93593" x2="4967" y2="98607"/>
                        <a14:foregroundMark x1="10927" y1="84401" x2="15894" y2="88022"/>
                        <a14:foregroundMark x1="9934" y1="86908" x2="9603" y2="92201"/>
                        <a14:foregroundMark x1="77815" y1="89972" x2="75828" y2="96657"/>
                        <a14:foregroundMark x1="49669" y1="7242" x2="72848" y2="12535"/>
                        <a14:foregroundMark x1="72848" y1="12535" x2="89404" y2="25070"/>
                        <a14:foregroundMark x1="89404" y1="25070" x2="90728" y2="37047"/>
                        <a14:foregroundMark x1="45033" y1="6128" x2="69536" y2="9192"/>
                        <a14:foregroundMark x1="69536" y1="9192" x2="74834" y2="11699"/>
                        <a14:foregroundMark x1="49007" y1="3900" x2="51987" y2="4178"/>
                        <a14:foregroundMark x1="15894" y1="23955" x2="19205" y2="27577"/>
                        <a14:backgroundMark x1="70861" y1="77437" x2="71523" y2="782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82163" y="2497979"/>
            <a:ext cx="2301439" cy="273581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274560" y="5233796"/>
            <a:ext cx="337312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49504F"/>
                </a:solidFill>
                <a:latin typeface="Arial Black" panose="020B0A04020102020204" pitchFamily="34" charset="0"/>
              </a:rPr>
              <a:t>SALVATORE SANFILIPPO</a:t>
            </a:r>
            <a:endParaRPr lang="zh-CN" altLang="en-US" b="1">
              <a:solidFill>
                <a:srgbClr val="49504F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60640" y="5633846"/>
            <a:ext cx="3373120" cy="40005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Bauhaus 93" panose="04030905020B02020C02" pitchFamily="82" charset="0"/>
              </a:rPr>
              <a:t>AKA</a:t>
            </a:r>
            <a:r>
              <a:rPr lang="en-US" altLang="zh-CN" b="1">
                <a:solidFill>
                  <a:schemeClr val="bg1"/>
                </a:solidFill>
                <a:latin typeface="Arial Black" panose="020B0A04020102020204" pitchFamily="34" charset="0"/>
              </a:rPr>
              <a:t> ANTIREZ</a:t>
            </a:r>
            <a:endParaRPr lang="zh-CN" altLang="en-US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5019358" y="2438400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认识</a:t>
            </a:r>
            <a:r>
              <a:rPr lang="en-US" altLang="zh-CN">
                <a:solidFill>
                  <a:srgbClr val="49504F"/>
                </a:solidFill>
              </a:rPr>
              <a:t>NoSQL</a:t>
            </a:r>
            <a:endParaRPr lang="en-US" altLang="zh-CN">
              <a:solidFill>
                <a:srgbClr val="49504F"/>
              </a:solidFill>
            </a:endParaRPr>
          </a:p>
        </p:txBody>
      </p:sp>
      <p:sp>
        <p:nvSpPr>
          <p:cNvPr id="7" name="文本占位符 1"/>
          <p:cNvSpPr txBox="1"/>
          <p:nvPr/>
        </p:nvSpPr>
        <p:spPr>
          <a:xfrm>
            <a:off x="5019357" y="303106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认识</a:t>
            </a:r>
            <a:r>
              <a:rPr lang="en-US" altLang="zh-CN">
                <a:solidFill>
                  <a:srgbClr val="49504F"/>
                </a:solidFill>
              </a:rPr>
              <a:t>Redis</a:t>
            </a:r>
            <a:endParaRPr lang="en-US" altLang="zh-CN">
              <a:solidFill>
                <a:srgbClr val="49504F"/>
              </a:solidFill>
            </a:endParaRPr>
          </a:p>
        </p:txBody>
      </p:sp>
      <p:sp>
        <p:nvSpPr>
          <p:cNvPr id="8" name="文本占位符 1"/>
          <p:cNvSpPr txBox="1"/>
          <p:nvPr/>
        </p:nvSpPr>
        <p:spPr>
          <a:xfrm>
            <a:off x="5019356" y="3623734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A26"/>
                </a:solidFill>
              </a:rPr>
              <a:t>安装</a:t>
            </a:r>
            <a:r>
              <a:rPr lang="en-US" altLang="zh-CN">
                <a:solidFill>
                  <a:srgbClr val="AD2A26"/>
                </a:solidFill>
              </a:rPr>
              <a:t>Redis</a:t>
            </a:r>
            <a:endParaRPr lang="en-US" altLang="zh-CN">
              <a:solidFill>
                <a:srgbClr val="AD2A2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参考课前资料</a:t>
            </a:r>
            <a:r>
              <a:rPr lang="en-US" altLang="zh-CN"/>
              <a:t>《Redis</a:t>
            </a:r>
            <a:r>
              <a:rPr lang="zh-CN" altLang="en-US"/>
              <a:t>安装说明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15" name="文本占位符 1"/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rPr>
              <a:t>安装</a:t>
            </a:r>
            <a:r>
              <a:rPr lang="en-US" altLang="zh-CN" sz="200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rPr>
              <a:t>Redis</a:t>
            </a:r>
            <a:endParaRPr lang="en-US" altLang="zh-CN" sz="2000">
              <a:solidFill>
                <a:srgbClr val="AD2A26"/>
              </a:solidFill>
              <a:latin typeface="Alibaba PuHuiTi Medium" pitchFamily="18" charset="-122"/>
              <a:ea typeface="Alibaba PuHuiTi Medium" pitchFamily="18" charset="-122"/>
              <a:cs typeface="Alibaba PuHuiTi Medium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290795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Redis</a:t>
            </a:r>
            <a:r>
              <a:rPr lang="zh-CN" altLang="en-US"/>
              <a:t>常见命令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5019358" y="179920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A26"/>
                </a:solidFill>
              </a:rPr>
              <a:t>Redis</a:t>
            </a:r>
            <a:r>
              <a:rPr lang="zh-CN" altLang="en-US" sz="1800">
                <a:solidFill>
                  <a:srgbClr val="AD2A26"/>
                </a:solidFill>
              </a:rPr>
              <a:t>数据结构介绍</a:t>
            </a:r>
            <a:endParaRPr lang="en-US" altLang="zh-CN" sz="1800">
              <a:solidFill>
                <a:srgbClr val="AD2A26"/>
              </a:solidFill>
            </a:endParaRPr>
          </a:p>
        </p:txBody>
      </p:sp>
      <p:sp>
        <p:nvSpPr>
          <p:cNvPr id="7" name="文本占位符 1"/>
          <p:cNvSpPr txBox="1"/>
          <p:nvPr/>
        </p:nvSpPr>
        <p:spPr>
          <a:xfrm>
            <a:off x="5019357" y="2391874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Redis</a:t>
            </a:r>
            <a:r>
              <a:rPr lang="zh-CN" altLang="en-US" sz="1800"/>
              <a:t>通用命令</a:t>
            </a:r>
            <a:endParaRPr lang="en-US" altLang="zh-CN" sz="1800"/>
          </a:p>
        </p:txBody>
      </p:sp>
      <p:sp>
        <p:nvSpPr>
          <p:cNvPr id="8" name="文本占位符 1"/>
          <p:cNvSpPr txBox="1"/>
          <p:nvPr/>
        </p:nvSpPr>
        <p:spPr>
          <a:xfrm>
            <a:off x="5019356" y="2984541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String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6" name="文本占位符 1"/>
          <p:cNvSpPr txBox="1"/>
          <p:nvPr/>
        </p:nvSpPr>
        <p:spPr>
          <a:xfrm>
            <a:off x="5019356" y="3550115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Hash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0" name="文本占位符 1"/>
          <p:cNvSpPr txBox="1"/>
          <p:nvPr/>
        </p:nvSpPr>
        <p:spPr>
          <a:xfrm>
            <a:off x="5019356" y="4088596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List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1" name="文本占位符 1"/>
          <p:cNvSpPr txBox="1"/>
          <p:nvPr/>
        </p:nvSpPr>
        <p:spPr>
          <a:xfrm>
            <a:off x="5019356" y="462707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2" name="文本占位符 1"/>
          <p:cNvSpPr txBox="1"/>
          <p:nvPr/>
        </p:nvSpPr>
        <p:spPr>
          <a:xfrm>
            <a:off x="5019356" y="5165558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SortedSet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90923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是一个</a:t>
            </a:r>
            <a:r>
              <a:rPr lang="en-US" altLang="zh-CN"/>
              <a:t>key-value</a:t>
            </a:r>
            <a:r>
              <a:rPr lang="zh-CN" altLang="en-US"/>
              <a:t>的数据库，</a:t>
            </a:r>
            <a:r>
              <a:rPr lang="en-US" altLang="zh-CN"/>
              <a:t>key</a:t>
            </a:r>
            <a:r>
              <a:rPr lang="zh-CN" altLang="en-US"/>
              <a:t>一般是</a:t>
            </a:r>
            <a:r>
              <a:rPr lang="en-US" altLang="zh-CN"/>
              <a:t>String</a:t>
            </a:r>
            <a:r>
              <a:rPr lang="zh-CN" altLang="en-US"/>
              <a:t>类型，不过</a:t>
            </a:r>
            <a:r>
              <a:rPr lang="en-US" altLang="zh-CN"/>
              <a:t>value</a:t>
            </a:r>
            <a:r>
              <a:rPr lang="zh-CN" altLang="en-US"/>
              <a:t>的类型多种多样：</a:t>
            </a:r>
            <a:endParaRPr lang="zh-CN" altLang="en-US"/>
          </a:p>
        </p:txBody>
      </p:sp>
      <p:sp>
        <p:nvSpPr>
          <p:cNvPr id="15" name="文本占位符 1"/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Redis</a:t>
            </a:r>
            <a:r>
              <a:rPr lang="zh-CN" altLang="en-US" sz="2000">
                <a:solidFill>
                  <a:srgbClr val="AD2A26"/>
                </a:solidFill>
              </a:rPr>
              <a:t>数据结构介绍</a:t>
            </a:r>
            <a:endParaRPr lang="en-US" altLang="zh-CN" sz="2000">
              <a:solidFill>
                <a:srgbClr val="AD2A26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087419" y="2278831"/>
            <a:ext cx="6696364" cy="369454"/>
            <a:chOff x="2087419" y="2278831"/>
            <a:chExt cx="6696364" cy="369454"/>
          </a:xfrm>
        </p:grpSpPr>
        <p:sp>
          <p:nvSpPr>
            <p:cNvPr id="2" name="矩形 1"/>
            <p:cNvSpPr/>
            <p:nvPr/>
          </p:nvSpPr>
          <p:spPr>
            <a:xfrm>
              <a:off x="3408218" y="2278831"/>
              <a:ext cx="5375565" cy="369454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hello world</a:t>
              </a:r>
              <a:endParaRPr lang="zh-CN" altLang="en-US" sz="1400"/>
            </a:p>
          </p:txBody>
        </p:sp>
        <p:sp>
          <p:nvSpPr>
            <p:cNvPr id="4" name="矩形 3"/>
            <p:cNvSpPr/>
            <p:nvPr/>
          </p:nvSpPr>
          <p:spPr>
            <a:xfrm>
              <a:off x="2087419" y="2278831"/>
              <a:ext cx="1320800" cy="3694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/>
                <a:t>String</a:t>
              </a:r>
              <a:endParaRPr lang="zh-CN" altLang="en-US" sz="1600" b="1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087419" y="2841765"/>
            <a:ext cx="6696364" cy="369454"/>
            <a:chOff x="2087419" y="2841765"/>
            <a:chExt cx="6696364" cy="369454"/>
          </a:xfrm>
        </p:grpSpPr>
        <p:sp>
          <p:nvSpPr>
            <p:cNvPr id="8" name="矩形 7"/>
            <p:cNvSpPr/>
            <p:nvPr/>
          </p:nvSpPr>
          <p:spPr>
            <a:xfrm>
              <a:off x="3408218" y="2841765"/>
              <a:ext cx="5375565" cy="369454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{name: "Jack", age: 21}</a:t>
              </a:r>
              <a:endParaRPr lang="zh-CN" altLang="en-US" sz="1400"/>
            </a:p>
          </p:txBody>
        </p:sp>
        <p:sp>
          <p:nvSpPr>
            <p:cNvPr id="9" name="矩形 8"/>
            <p:cNvSpPr/>
            <p:nvPr/>
          </p:nvSpPr>
          <p:spPr>
            <a:xfrm>
              <a:off x="2087419" y="2841765"/>
              <a:ext cx="1320800" cy="3694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/>
                <a:t>Hash</a:t>
              </a:r>
              <a:endParaRPr lang="zh-CN" altLang="en-US" sz="1600" b="1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087419" y="3404699"/>
            <a:ext cx="6696364" cy="369454"/>
            <a:chOff x="2087419" y="3404699"/>
            <a:chExt cx="6696364" cy="369454"/>
          </a:xfrm>
        </p:grpSpPr>
        <p:sp>
          <p:nvSpPr>
            <p:cNvPr id="10" name="矩形 9"/>
            <p:cNvSpPr/>
            <p:nvPr/>
          </p:nvSpPr>
          <p:spPr>
            <a:xfrm>
              <a:off x="3408218" y="3404699"/>
              <a:ext cx="5375565" cy="369454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[A -&gt; B -&gt; C -&gt; C]</a:t>
              </a:r>
              <a:endParaRPr lang="zh-CN" altLang="en-US" sz="1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2087419" y="3404699"/>
              <a:ext cx="1320800" cy="3694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/>
                <a:t>List</a:t>
              </a:r>
              <a:endParaRPr lang="zh-CN" altLang="en-US" sz="1600" b="1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087419" y="3967633"/>
            <a:ext cx="6696364" cy="369454"/>
            <a:chOff x="2087419" y="3967633"/>
            <a:chExt cx="6696364" cy="369454"/>
          </a:xfrm>
        </p:grpSpPr>
        <p:sp>
          <p:nvSpPr>
            <p:cNvPr id="12" name="矩形 11"/>
            <p:cNvSpPr/>
            <p:nvPr/>
          </p:nvSpPr>
          <p:spPr>
            <a:xfrm>
              <a:off x="3408218" y="3967633"/>
              <a:ext cx="5375565" cy="369454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{A, B, C}</a:t>
              </a:r>
              <a:endParaRPr lang="zh-CN" altLang="en-US" sz="14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087419" y="3967633"/>
              <a:ext cx="1320800" cy="3694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/>
                <a:t>Set</a:t>
              </a:r>
              <a:endParaRPr lang="zh-CN" altLang="en-US" sz="1600" b="1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087419" y="4530567"/>
            <a:ext cx="6696364" cy="369454"/>
            <a:chOff x="2087419" y="4530567"/>
            <a:chExt cx="6696364" cy="369454"/>
          </a:xfrm>
        </p:grpSpPr>
        <p:sp>
          <p:nvSpPr>
            <p:cNvPr id="14" name="矩形 13"/>
            <p:cNvSpPr/>
            <p:nvPr/>
          </p:nvSpPr>
          <p:spPr>
            <a:xfrm>
              <a:off x="3408218" y="4530567"/>
              <a:ext cx="5375565" cy="369454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{A: 1, B: 2, C: 3}</a:t>
              </a:r>
              <a:endParaRPr lang="zh-CN" altLang="en-US" sz="14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2087419" y="4530567"/>
              <a:ext cx="1320800" cy="3694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/>
                <a:t>SortedSet</a:t>
              </a:r>
              <a:endParaRPr lang="zh-CN" altLang="en-US" sz="1600" b="1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087419" y="5093501"/>
            <a:ext cx="6696364" cy="369454"/>
            <a:chOff x="2087419" y="5093501"/>
            <a:chExt cx="6696364" cy="369454"/>
          </a:xfrm>
        </p:grpSpPr>
        <p:sp>
          <p:nvSpPr>
            <p:cNvPr id="17" name="矩形 16"/>
            <p:cNvSpPr/>
            <p:nvPr/>
          </p:nvSpPr>
          <p:spPr>
            <a:xfrm>
              <a:off x="3408218" y="5093501"/>
              <a:ext cx="5375565" cy="369454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{A</a:t>
              </a:r>
              <a:r>
                <a:rPr lang="en-US" altLang="zh-CN" sz="1400">
                  <a:sym typeface="Wingdings" panose="05000000000000000000" pitchFamily="2" charset="2"/>
                </a:rPr>
                <a:t>:</a:t>
              </a:r>
              <a:r>
                <a:rPr lang="zh-CN" altLang="en-US" sz="1400">
                  <a:sym typeface="Wingdings" panose="05000000000000000000" pitchFamily="2" charset="2"/>
                </a:rPr>
                <a:t>（</a:t>
              </a:r>
              <a:r>
                <a:rPr lang="en-US" altLang="zh-CN" sz="1400">
                  <a:sym typeface="Wingdings" panose="05000000000000000000" pitchFamily="2" charset="2"/>
                </a:rPr>
                <a:t>120.3</a:t>
              </a:r>
              <a:r>
                <a:rPr lang="zh-CN" altLang="en-US" sz="1400">
                  <a:sym typeface="Wingdings" panose="05000000000000000000" pitchFamily="2" charset="2"/>
                </a:rPr>
                <a:t>， </a:t>
              </a:r>
              <a:r>
                <a:rPr lang="en-US" altLang="zh-CN" sz="1400">
                  <a:sym typeface="Wingdings" panose="05000000000000000000" pitchFamily="2" charset="2"/>
                </a:rPr>
                <a:t>30.5</a:t>
              </a:r>
              <a:r>
                <a:rPr lang="zh-CN" altLang="en-US" sz="1400">
                  <a:sym typeface="Wingdings" panose="05000000000000000000" pitchFamily="2" charset="2"/>
                </a:rPr>
                <a:t>）</a:t>
              </a:r>
              <a:r>
                <a:rPr lang="en-US" altLang="zh-CN" sz="1400"/>
                <a:t>}</a:t>
              </a:r>
              <a:endParaRPr lang="zh-CN" altLang="en-US" sz="14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2087419" y="5093501"/>
              <a:ext cx="1320800" cy="3694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/>
                <a:t>GEO</a:t>
              </a:r>
              <a:endParaRPr lang="zh-CN" altLang="en-US" sz="1600" b="1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087419" y="5656435"/>
            <a:ext cx="6696364" cy="369454"/>
            <a:chOff x="2087419" y="5656435"/>
            <a:chExt cx="6696364" cy="369454"/>
          </a:xfrm>
        </p:grpSpPr>
        <p:sp>
          <p:nvSpPr>
            <p:cNvPr id="19" name="矩形 18"/>
            <p:cNvSpPr/>
            <p:nvPr/>
          </p:nvSpPr>
          <p:spPr>
            <a:xfrm>
              <a:off x="3408218" y="5656435"/>
              <a:ext cx="5375565" cy="369454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0110110101110101011</a:t>
              </a:r>
              <a:endParaRPr lang="zh-CN" altLang="en-US" sz="14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087419" y="5656435"/>
              <a:ext cx="1320800" cy="3694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/>
                <a:t>BitMap</a:t>
              </a:r>
              <a:endParaRPr lang="zh-CN" altLang="en-US" sz="1600" b="1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087419" y="6219369"/>
            <a:ext cx="6696364" cy="369454"/>
            <a:chOff x="2087419" y="6219369"/>
            <a:chExt cx="6696364" cy="369454"/>
          </a:xfrm>
        </p:grpSpPr>
        <p:sp>
          <p:nvSpPr>
            <p:cNvPr id="21" name="矩形 20"/>
            <p:cNvSpPr/>
            <p:nvPr/>
          </p:nvSpPr>
          <p:spPr>
            <a:xfrm>
              <a:off x="3408218" y="6219369"/>
              <a:ext cx="5375565" cy="369454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0110110101110101011</a:t>
              </a:r>
              <a:endParaRPr lang="zh-CN" altLang="en-US" sz="14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2087419" y="6219369"/>
              <a:ext cx="1320800" cy="3694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/>
                <a:t>HyperLog</a:t>
              </a:r>
              <a:endParaRPr lang="zh-CN" altLang="en-US" sz="1600" b="1"/>
            </a:p>
          </p:txBody>
        </p:sp>
      </p:grpSp>
      <p:sp>
        <p:nvSpPr>
          <p:cNvPr id="5" name="右大括号 4"/>
          <p:cNvSpPr/>
          <p:nvPr/>
        </p:nvSpPr>
        <p:spPr>
          <a:xfrm>
            <a:off x="9042400" y="2278831"/>
            <a:ext cx="572655" cy="2621190"/>
          </a:xfrm>
          <a:prstGeom prst="rightBrace">
            <a:avLst>
              <a:gd name="adj1" fmla="val 20555"/>
              <a:gd name="adj2" fmla="val 50000"/>
            </a:avLst>
          </a:prstGeom>
          <a:ln w="28575">
            <a:solidFill>
              <a:srgbClr val="49504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698183" y="3434717"/>
            <a:ext cx="1459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基本类型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右大括号 23"/>
          <p:cNvSpPr/>
          <p:nvPr/>
        </p:nvSpPr>
        <p:spPr>
          <a:xfrm>
            <a:off x="9033165" y="5092861"/>
            <a:ext cx="572655" cy="1495962"/>
          </a:xfrm>
          <a:prstGeom prst="rightBrace">
            <a:avLst>
              <a:gd name="adj1" fmla="val 20555"/>
              <a:gd name="adj2" fmla="val 50000"/>
            </a:avLst>
          </a:prstGeom>
          <a:ln w="28575">
            <a:solidFill>
              <a:srgbClr val="49504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9762839" y="5671565"/>
            <a:ext cx="1459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特殊类型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/>
      <p:bldP spid="24" grpId="0" animBg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973458"/>
            <a:ext cx="5679703" cy="380758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今日课程介绍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707" y="2901504"/>
            <a:ext cx="1683980" cy="1634933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4731799" y="2834640"/>
            <a:ext cx="4802819" cy="0"/>
          </a:xfrm>
          <a:prstGeom prst="line">
            <a:avLst/>
          </a:prstGeom>
          <a:ln>
            <a:solidFill>
              <a:srgbClr val="495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133208" y="2008573"/>
            <a:ext cx="0" cy="3655627"/>
          </a:xfrm>
          <a:prstGeom prst="line">
            <a:avLst/>
          </a:prstGeom>
          <a:ln>
            <a:solidFill>
              <a:srgbClr val="495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694974" y="2361597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Key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065249" y="2361597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Value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96815" y="291748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id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97496" y="291747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1001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96815" y="32751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name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197495" y="3281277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张三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065249" y="3939899"/>
            <a:ext cx="20104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{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"id":     ,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"name": " 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",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"age": 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}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480324" y="4604198"/>
            <a:ext cx="128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键值数据库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411935" y="36321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age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212615" y="36382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11935" y="445774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1001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703930" y="3415360"/>
            <a:ext cx="1295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NoSql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" name="箭头: 右 25"/>
          <p:cNvSpPr/>
          <p:nvPr/>
        </p:nvSpPr>
        <p:spPr>
          <a:xfrm>
            <a:off x="5697169" y="3260113"/>
            <a:ext cx="1064151" cy="77216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197642" y="291131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1001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197641" y="3275112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张三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212761" y="363212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7.40741E-7 L 0.06002 0.18102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9051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04167E-6 0 L 0.08763 0.16157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8079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95833E-6 -3.33333E-6 L 0.06823 0.13866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" y="6921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22222E-6 L -0.36627 2.22222E-6 " pathEditMode="relative" rAng="0" ptsTypes="AA">
                                      <p:cBhvr>
                                        <p:cTn id="1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20" y="0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3" grpId="1"/>
      <p:bldP spid="14" grpId="0"/>
      <p:bldP spid="14" grpId="1"/>
      <p:bldP spid="14" grpId="2"/>
      <p:bldP spid="15" grpId="0"/>
      <p:bldP spid="15" grpId="1"/>
      <p:bldP spid="15" grpId="2"/>
      <p:bldP spid="16" grpId="0"/>
      <p:bldP spid="16" grpId="1"/>
      <p:bldP spid="16" grpId="2"/>
      <p:bldP spid="17" grpId="0"/>
      <p:bldP spid="17" grpId="1"/>
      <p:bldP spid="17" grpId="2"/>
      <p:bldP spid="19" grpId="0"/>
      <p:bldP spid="19" grpId="1"/>
      <p:bldP spid="22" grpId="0"/>
      <p:bldP spid="22" grpId="1"/>
      <p:bldP spid="22" grpId="2"/>
      <p:bldP spid="23" grpId="0"/>
      <p:bldP spid="23" grpId="1"/>
      <p:bldP spid="23" grpId="2"/>
      <p:bldP spid="24" grpId="1"/>
      <p:bldP spid="24" grpId="3"/>
      <p:bldP spid="21" grpId="0"/>
      <p:bldP spid="26" grpId="0" animBg="1"/>
      <p:bldP spid="27" grpId="0"/>
      <p:bldP spid="27" grpId="1"/>
      <p:bldP spid="27" grpId="2"/>
      <p:bldP spid="28" grpId="0"/>
      <p:bldP spid="28" grpId="1"/>
      <p:bldP spid="28" grpId="2"/>
      <p:bldP spid="30" grpId="0"/>
      <p:bldP spid="30" grpId="1"/>
      <p:bldP spid="30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90923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为了方便我们学习，将操作不同数据类型的命令也做了分组，在官网（</a:t>
            </a:r>
            <a:r>
              <a:rPr lang="en-US" altLang="zh-CN"/>
              <a:t> </a:t>
            </a:r>
            <a:r>
              <a:rPr lang="en-US" altLang="zh-CN">
                <a:hlinkClick r:id="rId1"/>
              </a:rPr>
              <a:t>https://redis.io/commands </a:t>
            </a:r>
            <a:r>
              <a:rPr lang="zh-CN" altLang="en-US"/>
              <a:t>）可以查看到不同的命令：</a:t>
            </a:r>
            <a:endParaRPr lang="zh-CN" altLang="en-US"/>
          </a:p>
        </p:txBody>
      </p:sp>
      <p:sp>
        <p:nvSpPr>
          <p:cNvPr id="15" name="文本占位符 1"/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Redis</a:t>
            </a:r>
            <a:r>
              <a:rPr lang="zh-CN" altLang="en-US" sz="2000">
                <a:solidFill>
                  <a:srgbClr val="AD2A26"/>
                </a:solidFill>
              </a:rPr>
              <a:t>数据结构介绍</a:t>
            </a:r>
            <a:endParaRPr lang="en-US" altLang="zh-CN" sz="2000">
              <a:solidFill>
                <a:srgbClr val="AD2A26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000" y="2115127"/>
            <a:ext cx="5638800" cy="465772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440" y="2362019"/>
            <a:ext cx="7572692" cy="4163941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5019358" y="179920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Redis</a:t>
            </a:r>
            <a:r>
              <a:rPr lang="zh-CN" altLang="en-US" sz="1800">
                <a:solidFill>
                  <a:srgbClr val="49504F"/>
                </a:solidFill>
              </a:rPr>
              <a:t>数据结构介绍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/>
          <p:cNvSpPr txBox="1"/>
          <p:nvPr/>
        </p:nvSpPr>
        <p:spPr>
          <a:xfrm>
            <a:off x="5019357" y="2391874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A26"/>
                </a:solidFill>
              </a:rPr>
              <a:t>Redis</a:t>
            </a:r>
            <a:r>
              <a:rPr lang="zh-CN" altLang="en-US" sz="1800">
                <a:solidFill>
                  <a:srgbClr val="AD2A26"/>
                </a:solidFill>
              </a:rPr>
              <a:t>通用命令</a:t>
            </a:r>
            <a:endParaRPr lang="en-US" altLang="zh-CN" sz="1800">
              <a:solidFill>
                <a:srgbClr val="AD2A26"/>
              </a:solidFill>
            </a:endParaRPr>
          </a:p>
        </p:txBody>
      </p:sp>
      <p:sp>
        <p:nvSpPr>
          <p:cNvPr id="8" name="文本占位符 1"/>
          <p:cNvSpPr txBox="1"/>
          <p:nvPr/>
        </p:nvSpPr>
        <p:spPr>
          <a:xfrm>
            <a:off x="5019356" y="2984541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String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6" name="文本占位符 1"/>
          <p:cNvSpPr txBox="1"/>
          <p:nvPr/>
        </p:nvSpPr>
        <p:spPr>
          <a:xfrm>
            <a:off x="5019356" y="3550115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Hash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0" name="文本占位符 1"/>
          <p:cNvSpPr txBox="1"/>
          <p:nvPr/>
        </p:nvSpPr>
        <p:spPr>
          <a:xfrm>
            <a:off x="5019356" y="4088596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List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1" name="文本占位符 1"/>
          <p:cNvSpPr txBox="1"/>
          <p:nvPr/>
        </p:nvSpPr>
        <p:spPr>
          <a:xfrm>
            <a:off x="5019356" y="462707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2" name="文本占位符 1"/>
          <p:cNvSpPr txBox="1"/>
          <p:nvPr/>
        </p:nvSpPr>
        <p:spPr>
          <a:xfrm>
            <a:off x="5019356" y="5165558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SortedSet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通用指令是部分数据类型的，都可以使用的指令，常见的有：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KEYS</a:t>
            </a:r>
            <a:r>
              <a:rPr lang="zh-CN" altLang="en-US"/>
              <a:t>：查看符合模板的所有</a:t>
            </a:r>
            <a:r>
              <a:rPr lang="en-US" altLang="zh-CN"/>
              <a:t>key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DEL</a:t>
            </a:r>
            <a:r>
              <a:rPr lang="zh-CN" altLang="en-US"/>
              <a:t>：删除一个指定的</a:t>
            </a:r>
            <a:r>
              <a:rPr lang="en-US" altLang="zh-CN"/>
              <a:t>key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EXISTS</a:t>
            </a:r>
            <a:r>
              <a:rPr lang="zh-CN" altLang="en-US"/>
              <a:t>：判断</a:t>
            </a:r>
            <a:r>
              <a:rPr lang="en-US" altLang="zh-CN"/>
              <a:t>key</a:t>
            </a:r>
            <a:r>
              <a:rPr lang="zh-CN" altLang="en-US"/>
              <a:t>是否存在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EXPIRE</a:t>
            </a:r>
            <a:r>
              <a:rPr lang="zh-CN" altLang="en-US"/>
              <a:t>：给一个</a:t>
            </a:r>
            <a:r>
              <a:rPr lang="en-US" altLang="zh-CN"/>
              <a:t>key</a:t>
            </a:r>
            <a:r>
              <a:rPr lang="zh-CN" altLang="en-US"/>
              <a:t>设置有效期，有效期到期时该</a:t>
            </a:r>
            <a:r>
              <a:rPr lang="en-US" altLang="zh-CN"/>
              <a:t>key</a:t>
            </a:r>
            <a:r>
              <a:rPr lang="zh-CN" altLang="en-US"/>
              <a:t>会被自动删除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TTL</a:t>
            </a:r>
            <a:r>
              <a:rPr lang="zh-CN" altLang="en-US"/>
              <a:t>：查看一个</a:t>
            </a:r>
            <a:r>
              <a:rPr lang="en-US" altLang="zh-CN"/>
              <a:t>KEY</a:t>
            </a:r>
            <a:r>
              <a:rPr lang="zh-CN" altLang="en-US"/>
              <a:t>的剩余有效期</a:t>
            </a:r>
            <a:endParaRPr lang="en-US" altLang="zh-CN"/>
          </a:p>
          <a:p>
            <a:r>
              <a:rPr lang="zh-CN" altLang="en-US"/>
              <a:t>通过</a:t>
            </a:r>
            <a:r>
              <a:rPr lang="en-US" altLang="zh-CN"/>
              <a:t>help [command] </a:t>
            </a:r>
            <a:r>
              <a:rPr lang="zh-CN" altLang="en-US"/>
              <a:t>可以查看一个命令的具体用法，例如：</a:t>
            </a:r>
            <a:endParaRPr lang="en-US" altLang="zh-CN"/>
          </a:p>
        </p:txBody>
      </p:sp>
      <p:sp>
        <p:nvSpPr>
          <p:cNvPr id="15" name="文本占位符 1"/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Redis</a:t>
            </a:r>
            <a:r>
              <a:rPr lang="zh-CN" altLang="en-US" sz="2000">
                <a:solidFill>
                  <a:srgbClr val="AD2A26"/>
                </a:solidFill>
              </a:rPr>
              <a:t>通用命令</a:t>
            </a:r>
            <a:endParaRPr lang="en-US" altLang="zh-CN" sz="2000">
              <a:solidFill>
                <a:srgbClr val="AD2A26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680" y="4541092"/>
            <a:ext cx="7212230" cy="202226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814466" y="2111055"/>
            <a:ext cx="3701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AD2A26"/>
                </a:solidFill>
                <a:latin typeface="+mn-lt"/>
                <a:ea typeface="+mn-ea"/>
              </a:rPr>
              <a:t>，不建议在生产环境设备上使用</a:t>
            </a:r>
            <a:endParaRPr lang="zh-CN" altLang="en-US" sz="1600" dirty="0">
              <a:solidFill>
                <a:srgbClr val="AD2A26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5019358" y="179920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Redis</a:t>
            </a:r>
            <a:r>
              <a:rPr lang="zh-CN" altLang="en-US" sz="1800">
                <a:solidFill>
                  <a:srgbClr val="49504F"/>
                </a:solidFill>
              </a:rPr>
              <a:t>数据结构介绍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/>
          <p:cNvSpPr txBox="1"/>
          <p:nvPr/>
        </p:nvSpPr>
        <p:spPr>
          <a:xfrm>
            <a:off x="5019357" y="2391874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Redis</a:t>
            </a:r>
            <a:r>
              <a:rPr lang="zh-CN" altLang="en-US" sz="1800"/>
              <a:t>通用命令</a:t>
            </a:r>
            <a:endParaRPr lang="en-US" altLang="zh-CN" sz="1800"/>
          </a:p>
        </p:txBody>
      </p:sp>
      <p:sp>
        <p:nvSpPr>
          <p:cNvPr id="8" name="文本占位符 1"/>
          <p:cNvSpPr txBox="1"/>
          <p:nvPr/>
        </p:nvSpPr>
        <p:spPr>
          <a:xfrm>
            <a:off x="5019356" y="2984541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A26"/>
                </a:solidFill>
              </a:rPr>
              <a:t>String</a:t>
            </a:r>
            <a:r>
              <a:rPr lang="zh-CN" altLang="en-US" sz="1800">
                <a:solidFill>
                  <a:srgbClr val="AD2A26"/>
                </a:solidFill>
              </a:rPr>
              <a:t>类型</a:t>
            </a:r>
            <a:endParaRPr lang="en-US" altLang="zh-CN" sz="1800">
              <a:solidFill>
                <a:srgbClr val="AD2A26"/>
              </a:solidFill>
            </a:endParaRPr>
          </a:p>
        </p:txBody>
      </p:sp>
      <p:sp>
        <p:nvSpPr>
          <p:cNvPr id="6" name="文本占位符 1"/>
          <p:cNvSpPr txBox="1"/>
          <p:nvPr/>
        </p:nvSpPr>
        <p:spPr>
          <a:xfrm>
            <a:off x="5019356" y="3550115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Hash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0" name="文本占位符 1"/>
          <p:cNvSpPr txBox="1"/>
          <p:nvPr/>
        </p:nvSpPr>
        <p:spPr>
          <a:xfrm>
            <a:off x="5019356" y="4088596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List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1" name="文本占位符 1"/>
          <p:cNvSpPr txBox="1"/>
          <p:nvPr/>
        </p:nvSpPr>
        <p:spPr>
          <a:xfrm>
            <a:off x="5019356" y="462707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2" name="文本占位符 1"/>
          <p:cNvSpPr txBox="1"/>
          <p:nvPr/>
        </p:nvSpPr>
        <p:spPr>
          <a:xfrm>
            <a:off x="5019356" y="5165558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SortedSet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String</a:t>
            </a:r>
            <a:r>
              <a:rPr lang="zh-CN" altLang="en-US"/>
              <a:t>类型，也就是字符串类型，是</a:t>
            </a:r>
            <a:r>
              <a:rPr lang="en-US" altLang="zh-CN"/>
              <a:t>Redis</a:t>
            </a:r>
            <a:r>
              <a:rPr lang="zh-CN" altLang="en-US"/>
              <a:t>中最简单的存储类型。</a:t>
            </a:r>
            <a:endParaRPr lang="en-US" altLang="zh-CN"/>
          </a:p>
          <a:p>
            <a:r>
              <a:rPr lang="zh-CN" altLang="en-US"/>
              <a:t>其</a:t>
            </a:r>
            <a:r>
              <a:rPr lang="en-US" altLang="zh-CN"/>
              <a:t>value</a:t>
            </a:r>
            <a:r>
              <a:rPr lang="zh-CN" altLang="en-US"/>
              <a:t>是字符串，不过根据字符串的格式不同，又可以分为</a:t>
            </a:r>
            <a:r>
              <a:rPr lang="en-US" altLang="zh-CN"/>
              <a:t>3</a:t>
            </a:r>
            <a:r>
              <a:rPr lang="zh-CN" altLang="en-US"/>
              <a:t>类：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string</a:t>
            </a:r>
            <a:r>
              <a:rPr lang="zh-CN" altLang="en-US"/>
              <a:t>：普通字符串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int</a:t>
            </a:r>
            <a:r>
              <a:rPr lang="zh-CN" altLang="en-US"/>
              <a:t>：整数类型，可以做自增、自减操作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float</a:t>
            </a:r>
            <a:r>
              <a:rPr lang="zh-CN" altLang="en-US"/>
              <a:t>：浮点类型，可以做自增、自减操作</a:t>
            </a:r>
            <a:endParaRPr lang="en-US" altLang="zh-CN"/>
          </a:p>
          <a:p>
            <a:r>
              <a:rPr lang="zh-CN" altLang="en-US"/>
              <a:t>不管是哪种格式，底层都是字节数组形式存储，只不过是编码方式不同。字符串类型的最大空间不能超过</a:t>
            </a:r>
            <a:r>
              <a:rPr lang="en-US" altLang="zh-CN"/>
              <a:t>512m.</a:t>
            </a:r>
            <a:endParaRPr lang="en-US" altLang="zh-CN"/>
          </a:p>
        </p:txBody>
      </p:sp>
      <p:sp>
        <p:nvSpPr>
          <p:cNvPr id="15" name="文本占位符 1"/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String</a:t>
            </a:r>
            <a:r>
              <a:rPr lang="zh-CN" altLang="en-US" sz="2000">
                <a:solidFill>
                  <a:srgbClr val="AD2A26"/>
                </a:solidFill>
              </a:rPr>
              <a:t>类型</a:t>
            </a:r>
            <a:endParaRPr lang="en-US" altLang="zh-CN" sz="2000">
              <a:solidFill>
                <a:srgbClr val="AD2A26"/>
              </a:solidFill>
            </a:endParaRPr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371600" y="4127247"/>
          <a:ext cx="8128000" cy="16641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/>
                <a:gridCol w="4064000"/>
              </a:tblGrid>
              <a:tr h="416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KEY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VALUE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</a:tr>
              <a:tr h="416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msg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hello world</a:t>
                      </a:r>
                      <a:endParaRPr lang="zh-CN" altLang="en-US" sz="1600"/>
                    </a:p>
                  </a:txBody>
                  <a:tcPr anchor="ctr"/>
                </a:tc>
              </a:tr>
              <a:tr h="416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num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10</a:t>
                      </a:r>
                      <a:endParaRPr lang="zh-CN" altLang="en-US" sz="1600"/>
                    </a:p>
                  </a:txBody>
                  <a:tcPr anchor="ctr"/>
                </a:tc>
              </a:tr>
              <a:tr h="416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score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92.5</a:t>
                      </a:r>
                      <a:endParaRPr lang="zh-CN" altLang="en-US" sz="16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676400" y="4582160"/>
            <a:ext cx="3474720" cy="335280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79440" y="4577080"/>
            <a:ext cx="3474720" cy="335280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747520" y="5433269"/>
            <a:ext cx="3474720" cy="335280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91200" y="5426458"/>
            <a:ext cx="3474720" cy="335280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676400" y="4978199"/>
            <a:ext cx="3474720" cy="33528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588000" y="4978199"/>
            <a:ext cx="3474720" cy="33528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String</a:t>
            </a:r>
            <a:r>
              <a:rPr lang="zh-CN" altLang="en-US"/>
              <a:t>的常见命令有：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SET</a:t>
            </a:r>
            <a:r>
              <a:rPr lang="zh-CN" altLang="en-US"/>
              <a:t>：添加或者修改已经存在的一个</a:t>
            </a:r>
            <a:r>
              <a:rPr lang="en-US" altLang="zh-CN"/>
              <a:t>String</a:t>
            </a:r>
            <a:r>
              <a:rPr lang="zh-CN" altLang="en-US"/>
              <a:t>类型的键值对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GET</a:t>
            </a:r>
            <a:r>
              <a:rPr lang="zh-CN" altLang="en-US"/>
              <a:t>：根据</a:t>
            </a:r>
            <a:r>
              <a:rPr lang="en-US" altLang="zh-CN"/>
              <a:t>key</a:t>
            </a:r>
            <a:r>
              <a:rPr lang="zh-CN" altLang="en-US"/>
              <a:t>获取</a:t>
            </a:r>
            <a:r>
              <a:rPr lang="en-US" altLang="zh-CN"/>
              <a:t>String</a:t>
            </a:r>
            <a:r>
              <a:rPr lang="zh-CN" altLang="en-US"/>
              <a:t>类型的</a:t>
            </a:r>
            <a:r>
              <a:rPr lang="en-US" altLang="zh-CN"/>
              <a:t>value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MSET</a:t>
            </a:r>
            <a:r>
              <a:rPr lang="zh-CN" altLang="en-US"/>
              <a:t>：批量添加多个</a:t>
            </a:r>
            <a:r>
              <a:rPr lang="en-US" altLang="zh-CN"/>
              <a:t>String</a:t>
            </a:r>
            <a:r>
              <a:rPr lang="zh-CN" altLang="en-US"/>
              <a:t>类型的键值对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MGET</a:t>
            </a:r>
            <a:r>
              <a:rPr lang="zh-CN" altLang="en-US"/>
              <a:t>：根据多个</a:t>
            </a:r>
            <a:r>
              <a:rPr lang="en-US" altLang="zh-CN"/>
              <a:t>key</a:t>
            </a:r>
            <a:r>
              <a:rPr lang="zh-CN" altLang="en-US"/>
              <a:t>获取多个</a:t>
            </a:r>
            <a:r>
              <a:rPr lang="en-US" altLang="zh-CN"/>
              <a:t>String</a:t>
            </a:r>
            <a:r>
              <a:rPr lang="zh-CN" altLang="en-US"/>
              <a:t>类型的</a:t>
            </a:r>
            <a:r>
              <a:rPr lang="en-US" altLang="zh-CN"/>
              <a:t>value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INCR</a:t>
            </a:r>
            <a:r>
              <a:rPr lang="zh-CN" altLang="en-US"/>
              <a:t>：让一个整型的</a:t>
            </a:r>
            <a:r>
              <a:rPr lang="en-US" altLang="zh-CN"/>
              <a:t>key</a:t>
            </a:r>
            <a:r>
              <a:rPr lang="zh-CN" altLang="en-US"/>
              <a:t>自增</a:t>
            </a:r>
            <a:r>
              <a:rPr lang="en-US" altLang="zh-CN"/>
              <a:t>1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INCRBY:</a:t>
            </a:r>
            <a:r>
              <a:rPr lang="zh-CN" altLang="en-US"/>
              <a:t>让一个整型的</a:t>
            </a:r>
            <a:r>
              <a:rPr lang="en-US" altLang="zh-CN"/>
              <a:t>key</a:t>
            </a:r>
            <a:r>
              <a:rPr lang="zh-CN" altLang="en-US"/>
              <a:t>自增并指定步长，例如：</a:t>
            </a:r>
            <a:r>
              <a:rPr lang="en-US" altLang="zh-CN"/>
              <a:t>incrby num 2 </a:t>
            </a:r>
            <a:r>
              <a:rPr lang="zh-CN" altLang="en-US"/>
              <a:t>让</a:t>
            </a:r>
            <a:r>
              <a:rPr lang="en-US" altLang="zh-CN"/>
              <a:t>num</a:t>
            </a:r>
            <a:r>
              <a:rPr lang="zh-CN" altLang="en-US"/>
              <a:t>值自增</a:t>
            </a:r>
            <a:r>
              <a:rPr lang="en-US" altLang="zh-CN"/>
              <a:t>2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INCRBYFLOAT</a:t>
            </a:r>
            <a:r>
              <a:rPr lang="zh-CN" altLang="en-US"/>
              <a:t>：让一个浮点类型的数字自增并指定步长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SETNX</a:t>
            </a:r>
            <a:r>
              <a:rPr lang="zh-CN" altLang="en-US"/>
              <a:t>：添加一个</a:t>
            </a:r>
            <a:r>
              <a:rPr lang="en-US" altLang="zh-CN"/>
              <a:t>String</a:t>
            </a:r>
            <a:r>
              <a:rPr lang="zh-CN" altLang="en-US"/>
              <a:t>类型的键值对，前提是这个</a:t>
            </a:r>
            <a:r>
              <a:rPr lang="en-US" altLang="zh-CN"/>
              <a:t>key</a:t>
            </a:r>
            <a:r>
              <a:rPr lang="zh-CN" altLang="en-US"/>
              <a:t>不存在，否则不执行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SETEX</a:t>
            </a:r>
            <a:r>
              <a:rPr lang="zh-CN" altLang="en-US"/>
              <a:t>：添加一个</a:t>
            </a:r>
            <a:r>
              <a:rPr lang="en-US" altLang="zh-CN"/>
              <a:t>String</a:t>
            </a:r>
            <a:r>
              <a:rPr lang="zh-CN" altLang="en-US"/>
              <a:t>类型的键值对，并且指定有效期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/>
          </a:p>
        </p:txBody>
      </p:sp>
      <p:sp>
        <p:nvSpPr>
          <p:cNvPr id="15" name="文本占位符 1"/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String</a:t>
            </a:r>
            <a:r>
              <a:rPr lang="zh-CN" altLang="en-US" sz="2000">
                <a:solidFill>
                  <a:srgbClr val="AD2A26"/>
                </a:solidFill>
              </a:rPr>
              <a:t>类型的常见命令</a:t>
            </a:r>
            <a:endParaRPr lang="en-US" altLang="zh-CN" sz="2000">
              <a:solidFill>
                <a:srgbClr val="AD2A2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Redis</a:t>
            </a:r>
            <a:r>
              <a:rPr lang="zh-CN" altLang="en-US"/>
              <a:t>没有类似</a:t>
            </a:r>
            <a:r>
              <a:rPr lang="en-US" altLang="zh-CN"/>
              <a:t>MySQL</a:t>
            </a:r>
            <a:r>
              <a:rPr lang="zh-CN" altLang="en-US"/>
              <a:t>中的</a:t>
            </a:r>
            <a:r>
              <a:rPr lang="en-US" altLang="zh-CN"/>
              <a:t>Table</a:t>
            </a:r>
            <a:r>
              <a:rPr lang="zh-CN" altLang="en-US"/>
              <a:t>的概念，我们该如何区分不同类型的</a:t>
            </a:r>
            <a:r>
              <a:rPr lang="en-US" altLang="zh-CN"/>
              <a:t>key</a:t>
            </a:r>
            <a:r>
              <a:rPr lang="zh-CN" altLang="en-US"/>
              <a:t>呢？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例如，需要存储用户、商品信息到</a:t>
            </a:r>
            <a:r>
              <a:rPr lang="en-US" altLang="zh-CN"/>
              <a:t>redis</a:t>
            </a:r>
            <a:r>
              <a:rPr lang="zh-CN" altLang="en-US"/>
              <a:t>，有一个用户</a:t>
            </a:r>
            <a:r>
              <a:rPr lang="en-US" altLang="zh-CN"/>
              <a:t>id</a:t>
            </a:r>
            <a:r>
              <a:rPr lang="zh-CN" altLang="en-US"/>
              <a:t>是</a:t>
            </a:r>
            <a:r>
              <a:rPr lang="en-US" altLang="zh-CN"/>
              <a:t>1</a:t>
            </a:r>
            <a:r>
              <a:rPr lang="zh-CN" altLang="en-US"/>
              <a:t>，有一个商品</a:t>
            </a:r>
            <a:r>
              <a:rPr lang="en-US" altLang="zh-CN"/>
              <a:t>id</a:t>
            </a:r>
            <a:r>
              <a:rPr lang="zh-CN" altLang="en-US"/>
              <a:t>恰好也是</a:t>
            </a:r>
            <a:r>
              <a:rPr lang="en-US" altLang="zh-CN"/>
              <a:t>1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ransition spd="slow">
    <p:comb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00051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key</a:t>
            </a:r>
            <a:r>
              <a:rPr lang="zh-CN" altLang="en-US"/>
              <a:t>允许有多个单词形成层级结构，多个单词之间用</a:t>
            </a:r>
            <a:r>
              <a:rPr lang="en-US" altLang="zh-CN"/>
              <a:t>':'</a:t>
            </a:r>
            <a:r>
              <a:rPr lang="zh-CN" altLang="en-US"/>
              <a:t>隔开，格式如下：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这个格式并非固定，也可以根据自己的需求来删除或添加词条。</a:t>
            </a:r>
            <a:endParaRPr lang="en-US" altLang="zh-CN"/>
          </a:p>
          <a:p>
            <a:r>
              <a:rPr lang="zh-CN" altLang="en-US"/>
              <a:t>例如我们的项目名称叫 </a:t>
            </a:r>
            <a:r>
              <a:rPr lang="en-US" altLang="zh-CN"/>
              <a:t>heima</a:t>
            </a:r>
            <a:r>
              <a:rPr lang="zh-CN" altLang="en-US"/>
              <a:t>，有</a:t>
            </a:r>
            <a:r>
              <a:rPr lang="en-US" altLang="zh-CN"/>
              <a:t>user</a:t>
            </a:r>
            <a:r>
              <a:rPr lang="zh-CN" altLang="en-US"/>
              <a:t>和</a:t>
            </a:r>
            <a:r>
              <a:rPr lang="en-US" altLang="zh-CN"/>
              <a:t>product</a:t>
            </a:r>
            <a:r>
              <a:rPr lang="zh-CN" altLang="en-US"/>
              <a:t>两种不同类型的数据，我们可以这样定义</a:t>
            </a:r>
            <a:r>
              <a:rPr lang="en-US" altLang="zh-CN"/>
              <a:t>key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user</a:t>
            </a:r>
            <a:r>
              <a:rPr lang="zh-CN" altLang="en-US"/>
              <a:t>相关的</a:t>
            </a:r>
            <a:r>
              <a:rPr lang="en-US" altLang="zh-CN"/>
              <a:t>key</a:t>
            </a:r>
            <a:r>
              <a:rPr lang="zh-CN" altLang="en-US"/>
              <a:t>：</a:t>
            </a:r>
            <a:r>
              <a:rPr lang="en-US" altLang="zh-CN">
                <a:solidFill>
                  <a:schemeClr val="bg1"/>
                </a:solidFill>
                <a:highlight>
                  <a:srgbClr val="AD2A26"/>
                </a:highlight>
              </a:rPr>
              <a:t>heima:user:1</a:t>
            </a:r>
            <a:endParaRPr lang="en-US" altLang="zh-CN">
              <a:solidFill>
                <a:schemeClr val="bg1"/>
              </a:solidFill>
              <a:highlight>
                <a:srgbClr val="AD2A26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product</a:t>
            </a:r>
            <a:r>
              <a:rPr lang="zh-CN" altLang="en-US"/>
              <a:t>相关的</a:t>
            </a:r>
            <a:r>
              <a:rPr lang="en-US" altLang="zh-CN"/>
              <a:t>key</a:t>
            </a:r>
            <a:r>
              <a:rPr lang="zh-CN" altLang="en-US"/>
              <a:t>：</a:t>
            </a:r>
            <a:r>
              <a:rPr lang="en-US" altLang="zh-CN">
                <a:solidFill>
                  <a:schemeClr val="bg1"/>
                </a:solidFill>
                <a:highlight>
                  <a:srgbClr val="AD2A26"/>
                </a:highlight>
              </a:rPr>
              <a:t>heima:product:1</a:t>
            </a:r>
            <a:endParaRPr lang="en-US" altLang="zh-CN">
              <a:solidFill>
                <a:schemeClr val="bg1"/>
              </a:solidFill>
              <a:highlight>
                <a:srgbClr val="AD2A26"/>
              </a:highlight>
            </a:endParaRPr>
          </a:p>
          <a:p>
            <a:endParaRPr lang="en-US" altLang="zh-CN">
              <a:solidFill>
                <a:schemeClr val="bg1"/>
              </a:solidFill>
              <a:highlight>
                <a:srgbClr val="AD2A26"/>
              </a:highlight>
            </a:endParaRPr>
          </a:p>
          <a:p>
            <a:r>
              <a:rPr lang="zh-CN" altLang="en-US">
                <a:solidFill>
                  <a:srgbClr val="49504F"/>
                </a:solidFill>
                <a:highlight>
                  <a:srgbClr val="FFFFFF"/>
                </a:highlight>
              </a:rPr>
              <a:t>如果</a:t>
            </a:r>
            <a:r>
              <a:rPr lang="en-US" altLang="zh-CN">
                <a:solidFill>
                  <a:srgbClr val="49504F"/>
                </a:solidFill>
                <a:highlight>
                  <a:srgbClr val="FFFFFF"/>
                </a:highlight>
              </a:rPr>
              <a:t>Value</a:t>
            </a:r>
            <a:r>
              <a:rPr lang="zh-CN" altLang="en-US">
                <a:solidFill>
                  <a:srgbClr val="49504F"/>
                </a:solidFill>
                <a:highlight>
                  <a:srgbClr val="FFFFFF"/>
                </a:highlight>
              </a:rPr>
              <a:t>是一个</a:t>
            </a:r>
            <a:r>
              <a:rPr lang="en-US" altLang="zh-CN">
                <a:solidFill>
                  <a:srgbClr val="49504F"/>
                </a:solidFill>
                <a:highlight>
                  <a:srgbClr val="FFFFFF"/>
                </a:highlight>
              </a:rPr>
              <a:t>Java</a:t>
            </a:r>
            <a:r>
              <a:rPr lang="zh-CN" altLang="en-US">
                <a:solidFill>
                  <a:srgbClr val="49504F"/>
                </a:solidFill>
                <a:highlight>
                  <a:srgbClr val="FFFFFF"/>
                </a:highlight>
              </a:rPr>
              <a:t>对象，例如一个</a:t>
            </a:r>
            <a:r>
              <a:rPr lang="en-US" altLang="zh-CN">
                <a:solidFill>
                  <a:srgbClr val="49504F"/>
                </a:solidFill>
                <a:highlight>
                  <a:srgbClr val="FFFFFF"/>
                </a:highlight>
              </a:rPr>
              <a:t>User</a:t>
            </a:r>
            <a:r>
              <a:rPr lang="zh-CN" altLang="en-US">
                <a:solidFill>
                  <a:srgbClr val="49504F"/>
                </a:solidFill>
                <a:highlight>
                  <a:srgbClr val="FFFFFF"/>
                </a:highlight>
              </a:rPr>
              <a:t>对象，则可以将对象序列化为</a:t>
            </a:r>
            <a:r>
              <a:rPr lang="en-US" altLang="zh-CN">
                <a:solidFill>
                  <a:srgbClr val="49504F"/>
                </a:solidFill>
                <a:highlight>
                  <a:srgbClr val="FFFFFF"/>
                </a:highlight>
              </a:rPr>
              <a:t>JSON</a:t>
            </a:r>
            <a:r>
              <a:rPr lang="zh-CN" altLang="en-US">
                <a:solidFill>
                  <a:srgbClr val="49504F"/>
                </a:solidFill>
                <a:highlight>
                  <a:srgbClr val="FFFFFF"/>
                </a:highlight>
              </a:rPr>
              <a:t>字符串后存储：</a:t>
            </a:r>
            <a:endParaRPr lang="en-US" altLang="zh-CN">
              <a:solidFill>
                <a:srgbClr val="49504F"/>
              </a:solidFill>
              <a:highlight>
                <a:srgbClr val="FFFFFF"/>
              </a:highlight>
            </a:endParaRPr>
          </a:p>
        </p:txBody>
      </p:sp>
      <p:sp>
        <p:nvSpPr>
          <p:cNvPr id="15" name="文本占位符 1"/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key</a:t>
            </a:r>
            <a:r>
              <a:rPr lang="zh-CN" altLang="en-US" sz="2000">
                <a:solidFill>
                  <a:srgbClr val="AD2A26"/>
                </a:solidFill>
              </a:rPr>
              <a:t>的结构</a:t>
            </a:r>
            <a:endParaRPr lang="en-US" altLang="zh-CN" sz="2000">
              <a:solidFill>
                <a:srgbClr val="AD2A26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28228" y="2097523"/>
            <a:ext cx="4226560" cy="400051"/>
          </a:xfrm>
          <a:prstGeom prst="rect">
            <a:avLst/>
          </a:prstGeom>
          <a:solidFill>
            <a:srgbClr val="49504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项目名</a:t>
            </a:r>
            <a:r>
              <a:rPr lang="en-US" altLang="zh-CN" sz="1600"/>
              <a:t>:</a:t>
            </a:r>
            <a:r>
              <a:rPr lang="zh-CN" altLang="en-US" sz="1600"/>
              <a:t>业务名</a:t>
            </a:r>
            <a:r>
              <a:rPr lang="en-US" altLang="zh-CN" sz="1600"/>
              <a:t>:</a:t>
            </a:r>
            <a:r>
              <a:rPr lang="zh-CN" altLang="en-US" sz="1600"/>
              <a:t>类型</a:t>
            </a:r>
            <a:r>
              <a:rPr lang="en-US" altLang="zh-CN" sz="1600"/>
              <a:t>:id</a:t>
            </a:r>
            <a:endParaRPr lang="zh-CN" altLang="en-US" sz="1600"/>
          </a:p>
        </p:txBody>
      </p:sp>
      <p:graphicFrame>
        <p:nvGraphicFramePr>
          <p:cNvPr id="10" name="表格 4"/>
          <p:cNvGraphicFramePr>
            <a:graphicFrameLocks noGrp="1"/>
          </p:cNvGraphicFramePr>
          <p:nvPr/>
        </p:nvGraphicFramePr>
        <p:xfrm>
          <a:off x="938980" y="5035855"/>
          <a:ext cx="8128000" cy="124809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38284"/>
                <a:gridCol w="5389716"/>
              </a:tblGrid>
              <a:tr h="416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KEY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VALUE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</a:tr>
              <a:tr h="416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heima:user:1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{"id":1, "name": "Jack", "age": 21}</a:t>
                      </a:r>
                      <a:endParaRPr lang="zh-CN" altLang="en-US" sz="1600"/>
                    </a:p>
                  </a:txBody>
                  <a:tcPr anchor="ctr"/>
                </a:tc>
              </a:tr>
              <a:tr h="416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heima:product:1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{"id":1, "name": "</a:t>
                      </a:r>
                      <a:r>
                        <a:rPr lang="zh-CN" altLang="en-US" sz="1600"/>
                        <a:t>小米</a:t>
                      </a:r>
                      <a:r>
                        <a:rPr lang="en-US" altLang="zh-CN" sz="1600"/>
                        <a:t>11", "price": 4999}</a:t>
                      </a:r>
                      <a:endParaRPr lang="zh-CN" altLang="en-US" sz="160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String</a:t>
            </a:r>
            <a:r>
              <a:rPr lang="zh-CN" altLang="en-US"/>
              <a:t>类型的三种格式：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字符串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int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float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key</a:t>
            </a:r>
            <a:r>
              <a:rPr lang="zh-CN" altLang="en-US"/>
              <a:t>的格式：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[</a:t>
            </a:r>
            <a:r>
              <a:rPr lang="zh-CN" altLang="en-US" sz="1600"/>
              <a:t>项目名</a:t>
            </a:r>
            <a:r>
              <a:rPr lang="en-US" altLang="zh-CN" sz="1600"/>
              <a:t>]:[</a:t>
            </a:r>
            <a:r>
              <a:rPr lang="zh-CN" altLang="en-US" sz="1600"/>
              <a:t>业务名</a:t>
            </a:r>
            <a:r>
              <a:rPr lang="en-US" altLang="zh-CN" sz="1600"/>
              <a:t>]:[</a:t>
            </a:r>
            <a:r>
              <a:rPr lang="zh-CN" altLang="en-US" sz="1600"/>
              <a:t>类型</a:t>
            </a:r>
            <a:r>
              <a:rPr lang="en-US" altLang="zh-CN" sz="1600"/>
              <a:t>]:[id]</a:t>
            </a:r>
            <a:endParaRPr lang="en-U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5019358" y="179920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Redis</a:t>
            </a:r>
            <a:r>
              <a:rPr lang="zh-CN" altLang="en-US" sz="1800">
                <a:solidFill>
                  <a:srgbClr val="49504F"/>
                </a:solidFill>
              </a:rPr>
              <a:t>数据结构介绍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/>
          <p:cNvSpPr txBox="1"/>
          <p:nvPr/>
        </p:nvSpPr>
        <p:spPr>
          <a:xfrm>
            <a:off x="5019357" y="2391874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Redis</a:t>
            </a:r>
            <a:r>
              <a:rPr lang="zh-CN" altLang="en-US" sz="1800"/>
              <a:t>通用命令</a:t>
            </a:r>
            <a:endParaRPr lang="en-US" altLang="zh-CN" sz="1800"/>
          </a:p>
        </p:txBody>
      </p:sp>
      <p:sp>
        <p:nvSpPr>
          <p:cNvPr id="8" name="文本占位符 1"/>
          <p:cNvSpPr txBox="1"/>
          <p:nvPr/>
        </p:nvSpPr>
        <p:spPr>
          <a:xfrm>
            <a:off x="5019356" y="2984541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String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6" name="文本占位符 1"/>
          <p:cNvSpPr txBox="1"/>
          <p:nvPr/>
        </p:nvSpPr>
        <p:spPr>
          <a:xfrm>
            <a:off x="5019356" y="3550115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A26"/>
                </a:solidFill>
              </a:rPr>
              <a:t>Hash</a:t>
            </a:r>
            <a:r>
              <a:rPr lang="zh-CN" altLang="en-US" sz="1800">
                <a:solidFill>
                  <a:srgbClr val="AD2A26"/>
                </a:solidFill>
              </a:rPr>
              <a:t>类型</a:t>
            </a:r>
            <a:endParaRPr lang="en-US" altLang="zh-CN" sz="1800">
              <a:solidFill>
                <a:srgbClr val="AD2A26"/>
              </a:solidFill>
            </a:endParaRPr>
          </a:p>
        </p:txBody>
      </p:sp>
      <p:sp>
        <p:nvSpPr>
          <p:cNvPr id="10" name="文本占位符 1"/>
          <p:cNvSpPr txBox="1"/>
          <p:nvPr/>
        </p:nvSpPr>
        <p:spPr>
          <a:xfrm>
            <a:off x="5019356" y="4088596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List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1" name="文本占位符 1"/>
          <p:cNvSpPr txBox="1"/>
          <p:nvPr/>
        </p:nvSpPr>
        <p:spPr>
          <a:xfrm>
            <a:off x="5019356" y="462707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2" name="文本占位符 1"/>
          <p:cNvSpPr txBox="1"/>
          <p:nvPr/>
        </p:nvSpPr>
        <p:spPr>
          <a:xfrm>
            <a:off x="5019356" y="5165558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SortedSet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初识</a:t>
            </a:r>
            <a:r>
              <a:rPr lang="en-US" altLang="zh-CN">
                <a:solidFill>
                  <a:srgbClr val="49504F"/>
                </a:solidFill>
              </a:rPr>
              <a:t>Redis</a:t>
            </a:r>
            <a:endParaRPr lang="en-US" altLang="zh-CN">
              <a:solidFill>
                <a:srgbClr val="49504F"/>
              </a:solidFill>
            </a:endParaRP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认识</a:t>
            </a:r>
            <a:r>
              <a:rPr lang="en-US" altLang="zh-CN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NoSQL</a:t>
            </a:r>
            <a:endParaRPr lang="en-US" altLang="zh-CN" sz="1600" b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认识</a:t>
            </a:r>
            <a:r>
              <a:rPr lang="en-US" altLang="zh-CN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endParaRPr lang="en-US" altLang="zh-CN" sz="1600" b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安装</a:t>
            </a:r>
            <a:r>
              <a:rPr lang="en-US" altLang="zh-CN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endParaRPr lang="en-US" altLang="zh-CN" sz="1600" b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en-US" altLang="zh-CN"/>
              <a:t>Redis</a:t>
            </a:r>
            <a:r>
              <a:rPr kumimoji="1" lang="zh-CN" altLang="en-US"/>
              <a:t>常见命令</a:t>
            </a:r>
            <a:endParaRPr kumimoji="1" lang="en-US" altLang="zh-CN"/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en-US" altLang="zh-CN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种常见数据结构</a:t>
            </a:r>
            <a:endParaRPr lang="en-US" altLang="zh-CN" sz="1600" b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通用命令</a:t>
            </a:r>
            <a:endParaRPr lang="en-US" altLang="zh-CN" sz="1600" b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kumimoji="1" lang="zh-CN" altLang="en-US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不同数据结构的操作命令</a:t>
            </a:r>
            <a:endParaRPr kumimoji="1" lang="en-US" altLang="zh-CN" sz="1600"/>
          </a:p>
          <a:p>
            <a:r>
              <a:rPr kumimoji="1" lang="en-US" altLang="zh-CN"/>
              <a:t>Redis</a:t>
            </a:r>
            <a:r>
              <a:rPr kumimoji="1" lang="zh-CN" altLang="en-US"/>
              <a:t>的</a:t>
            </a:r>
            <a:r>
              <a:rPr kumimoji="1" lang="en-US" altLang="zh-CN"/>
              <a:t>Java</a:t>
            </a:r>
            <a:r>
              <a:rPr kumimoji="1" lang="zh-CN" altLang="en-US"/>
              <a:t>客户端</a:t>
            </a:r>
            <a:endParaRPr kumimoji="1" lang="en-US" altLang="zh-CN"/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en-US" altLang="zh-CN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Jedis</a:t>
            </a:r>
            <a:r>
              <a:rPr lang="zh-CN" altLang="en-US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客户端</a:t>
            </a:r>
            <a:endParaRPr lang="en-US" altLang="zh-CN" sz="1600" b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en-US" altLang="zh-CN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SpringDataRedis</a:t>
            </a:r>
            <a:r>
              <a:rPr lang="zh-CN" altLang="en-US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客户端</a:t>
            </a:r>
            <a:endParaRPr kumimoji="1" lang="en-US" altLang="zh-CN" sz="1800"/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Hash</a:t>
            </a:r>
            <a:r>
              <a:rPr lang="zh-CN" altLang="en-US"/>
              <a:t>类型，也叫散列，其</a:t>
            </a:r>
            <a:r>
              <a:rPr lang="en-US" altLang="zh-CN"/>
              <a:t>value</a:t>
            </a:r>
            <a:r>
              <a:rPr lang="zh-CN" altLang="en-US"/>
              <a:t>是一个无序字典，类似于</a:t>
            </a:r>
            <a:r>
              <a:rPr lang="en-US" altLang="zh-CN"/>
              <a:t>Java</a:t>
            </a:r>
            <a:r>
              <a:rPr lang="zh-CN" altLang="en-US"/>
              <a:t>中的</a:t>
            </a:r>
            <a:r>
              <a:rPr lang="en-US" altLang="zh-CN"/>
              <a:t>HashMap</a:t>
            </a:r>
            <a:r>
              <a:rPr lang="zh-CN" altLang="en-US"/>
              <a:t>结构。</a:t>
            </a:r>
            <a:endParaRPr lang="en-US" altLang="zh-CN"/>
          </a:p>
          <a:p>
            <a:r>
              <a:rPr lang="en-US" altLang="zh-CN"/>
              <a:t>String</a:t>
            </a:r>
            <a:r>
              <a:rPr lang="zh-CN" altLang="en-US"/>
              <a:t>结构是将对象序列化为</a:t>
            </a:r>
            <a:r>
              <a:rPr lang="en-US" altLang="zh-CN"/>
              <a:t>JSON</a:t>
            </a:r>
            <a:r>
              <a:rPr lang="zh-CN" altLang="en-US"/>
              <a:t>字符串后存储，当需要修改对象某个字段时很不方便：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Hash</a:t>
            </a:r>
            <a:r>
              <a:rPr lang="zh-CN" altLang="en-US"/>
              <a:t>结构可以将对象中的每个字段独立存储，可以针对单个字段做</a:t>
            </a:r>
            <a:r>
              <a:rPr lang="en-US" altLang="zh-CN"/>
              <a:t>CRUD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15" name="文本占位符 1"/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Hash</a:t>
            </a:r>
            <a:r>
              <a:rPr lang="zh-CN" altLang="en-US" sz="2000">
                <a:solidFill>
                  <a:srgbClr val="AD2A26"/>
                </a:solidFill>
              </a:rPr>
              <a:t>类型</a:t>
            </a:r>
            <a:endParaRPr lang="en-US" altLang="zh-CN" sz="2000">
              <a:solidFill>
                <a:srgbClr val="AD2A26"/>
              </a:solidFill>
            </a:endParaRPr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217232" y="2514600"/>
          <a:ext cx="5881657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24478"/>
                <a:gridCol w="3757179"/>
              </a:tblGrid>
              <a:tr h="2890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KEY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VALUE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</a:tr>
              <a:tr h="2957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heima:user:1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{name:"Jack", age:21}</a:t>
                      </a:r>
                      <a:endParaRPr lang="zh-CN" altLang="en-US" sz="1400"/>
                    </a:p>
                  </a:txBody>
                  <a:tcPr anchor="ctr"/>
                </a:tc>
              </a:tr>
              <a:tr h="2957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heima:user:2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{name:"Rose", age:18}</a:t>
                      </a:r>
                      <a:endParaRPr lang="zh-CN" altLang="en-US" sz="14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17230" y="4133426"/>
          <a:ext cx="5881658" cy="24961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24478"/>
                <a:gridCol w="1878590"/>
                <a:gridCol w="1878590"/>
              </a:tblGrid>
              <a:tr h="41603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KEY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VALUE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 hMerge="1">
                  <a:tcPr/>
                </a:tc>
              </a:tr>
              <a:tr h="416031"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field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value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1603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heima:user:1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name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Jack</a:t>
                      </a:r>
                      <a:endParaRPr lang="zh-CN" altLang="en-US" sz="1400"/>
                    </a:p>
                  </a:txBody>
                  <a:tcPr anchor="ctr"/>
                </a:tc>
              </a:tr>
              <a:tr h="416031"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age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21</a:t>
                      </a:r>
                      <a:endParaRPr lang="en-US" altLang="zh-CN" sz="1400"/>
                    </a:p>
                  </a:txBody>
                  <a:tcPr anchor="ctr"/>
                </a:tc>
              </a:tr>
              <a:tr h="41603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heima:user:2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name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Rose</a:t>
                      </a:r>
                      <a:endParaRPr lang="zh-CN" altLang="en-US" sz="1400"/>
                    </a:p>
                  </a:txBody>
                  <a:tcPr anchor="ctr"/>
                </a:tc>
              </a:tr>
              <a:tr h="416031"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age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18</a:t>
                      </a:r>
                      <a:endParaRPr lang="zh-CN" altLang="en-US" sz="140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Hash</a:t>
            </a:r>
            <a:r>
              <a:rPr lang="zh-CN" altLang="en-US"/>
              <a:t>的常见命令有：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HSET key field value</a:t>
            </a:r>
            <a:r>
              <a:rPr lang="zh-CN" altLang="en-US"/>
              <a:t>：添加或者修改</a:t>
            </a:r>
            <a:r>
              <a:rPr lang="en-US" altLang="zh-CN"/>
              <a:t>hash</a:t>
            </a:r>
            <a:r>
              <a:rPr lang="zh-CN" altLang="en-US"/>
              <a:t>类型</a:t>
            </a:r>
            <a:r>
              <a:rPr lang="en-US" altLang="zh-CN"/>
              <a:t>key</a:t>
            </a:r>
            <a:r>
              <a:rPr lang="zh-CN" altLang="en-US"/>
              <a:t>的</a:t>
            </a:r>
            <a:r>
              <a:rPr lang="en-US" altLang="zh-CN"/>
              <a:t>field</a:t>
            </a:r>
            <a:r>
              <a:rPr lang="zh-CN" altLang="en-US"/>
              <a:t>的值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HGET key field</a:t>
            </a:r>
            <a:r>
              <a:rPr lang="zh-CN" altLang="en-US"/>
              <a:t>：获取一个</a:t>
            </a:r>
            <a:r>
              <a:rPr lang="en-US" altLang="zh-CN"/>
              <a:t>hash</a:t>
            </a:r>
            <a:r>
              <a:rPr lang="zh-CN" altLang="en-US"/>
              <a:t>类型</a:t>
            </a:r>
            <a:r>
              <a:rPr lang="en-US" altLang="zh-CN"/>
              <a:t>key</a:t>
            </a:r>
            <a:r>
              <a:rPr lang="zh-CN" altLang="en-US"/>
              <a:t>的</a:t>
            </a:r>
            <a:r>
              <a:rPr lang="en-US" altLang="zh-CN"/>
              <a:t>field</a:t>
            </a:r>
            <a:r>
              <a:rPr lang="zh-CN" altLang="en-US"/>
              <a:t>的值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HMSET</a:t>
            </a:r>
            <a:r>
              <a:rPr lang="zh-CN" altLang="en-US"/>
              <a:t>：批量添加多个</a:t>
            </a:r>
            <a:r>
              <a:rPr lang="en-US" altLang="zh-CN"/>
              <a:t>hash</a:t>
            </a:r>
            <a:r>
              <a:rPr lang="zh-CN" altLang="en-US"/>
              <a:t>类型</a:t>
            </a:r>
            <a:r>
              <a:rPr lang="en-US" altLang="zh-CN"/>
              <a:t>key</a:t>
            </a:r>
            <a:r>
              <a:rPr lang="zh-CN" altLang="en-US"/>
              <a:t>的</a:t>
            </a:r>
            <a:r>
              <a:rPr lang="en-US" altLang="zh-CN"/>
              <a:t>field</a:t>
            </a:r>
            <a:r>
              <a:rPr lang="zh-CN" altLang="en-US"/>
              <a:t>的值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HMGET</a:t>
            </a:r>
            <a:r>
              <a:rPr lang="zh-CN" altLang="en-US"/>
              <a:t>：批量获取多个</a:t>
            </a:r>
            <a:r>
              <a:rPr lang="en-US" altLang="zh-CN"/>
              <a:t>hash</a:t>
            </a:r>
            <a:r>
              <a:rPr lang="zh-CN" altLang="en-US"/>
              <a:t>类型</a:t>
            </a:r>
            <a:r>
              <a:rPr lang="en-US" altLang="zh-CN"/>
              <a:t>key</a:t>
            </a:r>
            <a:r>
              <a:rPr lang="zh-CN" altLang="en-US"/>
              <a:t>的</a:t>
            </a:r>
            <a:r>
              <a:rPr lang="en-US" altLang="zh-CN"/>
              <a:t>field</a:t>
            </a:r>
            <a:r>
              <a:rPr lang="zh-CN" altLang="en-US"/>
              <a:t>的值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HGETALL</a:t>
            </a:r>
            <a:r>
              <a:rPr lang="zh-CN" altLang="en-US"/>
              <a:t>：获取一个</a:t>
            </a:r>
            <a:r>
              <a:rPr lang="en-US" altLang="zh-CN"/>
              <a:t>hash</a:t>
            </a:r>
            <a:r>
              <a:rPr lang="zh-CN" altLang="en-US"/>
              <a:t>类型的</a:t>
            </a:r>
            <a:r>
              <a:rPr lang="en-US" altLang="zh-CN"/>
              <a:t>key</a:t>
            </a:r>
            <a:r>
              <a:rPr lang="zh-CN" altLang="en-US"/>
              <a:t>中的所有的</a:t>
            </a:r>
            <a:r>
              <a:rPr lang="en-US" altLang="zh-CN"/>
              <a:t>field</a:t>
            </a:r>
            <a:r>
              <a:rPr lang="zh-CN" altLang="en-US"/>
              <a:t>和</a:t>
            </a:r>
            <a:r>
              <a:rPr lang="en-US" altLang="zh-CN"/>
              <a:t>value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HKEYS</a:t>
            </a:r>
            <a:r>
              <a:rPr lang="zh-CN" altLang="en-US"/>
              <a:t>：获取一个</a:t>
            </a:r>
            <a:r>
              <a:rPr lang="en-US" altLang="zh-CN"/>
              <a:t>hash</a:t>
            </a:r>
            <a:r>
              <a:rPr lang="zh-CN" altLang="en-US"/>
              <a:t>类型的</a:t>
            </a:r>
            <a:r>
              <a:rPr lang="en-US" altLang="zh-CN"/>
              <a:t>key</a:t>
            </a:r>
            <a:r>
              <a:rPr lang="zh-CN" altLang="en-US"/>
              <a:t>中的所有的</a:t>
            </a:r>
            <a:r>
              <a:rPr lang="en-US" altLang="zh-CN"/>
              <a:t>field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HVALS</a:t>
            </a:r>
            <a:r>
              <a:rPr lang="zh-CN" altLang="en-US"/>
              <a:t>：获取一个</a:t>
            </a:r>
            <a:r>
              <a:rPr lang="en-US" altLang="zh-CN"/>
              <a:t>hash</a:t>
            </a:r>
            <a:r>
              <a:rPr lang="zh-CN" altLang="en-US"/>
              <a:t>类型的</a:t>
            </a:r>
            <a:r>
              <a:rPr lang="en-US" altLang="zh-CN"/>
              <a:t>key</a:t>
            </a:r>
            <a:r>
              <a:rPr lang="zh-CN" altLang="en-US"/>
              <a:t>中的所有的</a:t>
            </a:r>
            <a:r>
              <a:rPr lang="en-US" altLang="zh-CN"/>
              <a:t>value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HINCRBY:</a:t>
            </a:r>
            <a:r>
              <a:rPr lang="zh-CN" altLang="en-US"/>
              <a:t>让一个</a:t>
            </a:r>
            <a:r>
              <a:rPr lang="en-US" altLang="zh-CN"/>
              <a:t>hash</a:t>
            </a:r>
            <a:r>
              <a:rPr lang="zh-CN" altLang="en-US"/>
              <a:t>类型</a:t>
            </a:r>
            <a:r>
              <a:rPr lang="en-US" altLang="zh-CN"/>
              <a:t>key</a:t>
            </a:r>
            <a:r>
              <a:rPr lang="zh-CN" altLang="en-US"/>
              <a:t>的字段值自增并指定步长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HSETNX</a:t>
            </a:r>
            <a:r>
              <a:rPr lang="zh-CN" altLang="en-US"/>
              <a:t>：添加一个</a:t>
            </a:r>
            <a:r>
              <a:rPr lang="en-US" altLang="zh-CN"/>
              <a:t>hash</a:t>
            </a:r>
            <a:r>
              <a:rPr lang="zh-CN" altLang="en-US"/>
              <a:t>类型的</a:t>
            </a:r>
            <a:r>
              <a:rPr lang="en-US" altLang="zh-CN"/>
              <a:t>key</a:t>
            </a:r>
            <a:r>
              <a:rPr lang="zh-CN" altLang="en-US"/>
              <a:t>的</a:t>
            </a:r>
            <a:r>
              <a:rPr lang="en-US" altLang="zh-CN"/>
              <a:t>field</a:t>
            </a:r>
            <a:r>
              <a:rPr lang="zh-CN" altLang="en-US"/>
              <a:t>值，前提是这个</a:t>
            </a:r>
            <a:r>
              <a:rPr lang="en-US" altLang="zh-CN"/>
              <a:t>field</a:t>
            </a:r>
            <a:r>
              <a:rPr lang="zh-CN" altLang="en-US"/>
              <a:t>不存在，否则不执行</a:t>
            </a:r>
            <a:endParaRPr lang="en-US" altLang="zh-CN"/>
          </a:p>
        </p:txBody>
      </p:sp>
      <p:sp>
        <p:nvSpPr>
          <p:cNvPr id="15" name="文本占位符 1"/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Hash</a:t>
            </a:r>
            <a:r>
              <a:rPr lang="zh-CN" altLang="en-US" sz="2000">
                <a:solidFill>
                  <a:srgbClr val="AD2A26"/>
                </a:solidFill>
              </a:rPr>
              <a:t>类型的常见命令</a:t>
            </a:r>
            <a:endParaRPr lang="en-US" altLang="zh-CN" sz="2000">
              <a:solidFill>
                <a:srgbClr val="AD2A2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5019358" y="179920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Redis</a:t>
            </a:r>
            <a:r>
              <a:rPr lang="zh-CN" altLang="en-US" sz="1800">
                <a:solidFill>
                  <a:srgbClr val="49504F"/>
                </a:solidFill>
              </a:rPr>
              <a:t>数据结构介绍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/>
          <p:cNvSpPr txBox="1"/>
          <p:nvPr/>
        </p:nvSpPr>
        <p:spPr>
          <a:xfrm>
            <a:off x="5019357" y="2391874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Redis</a:t>
            </a:r>
            <a:r>
              <a:rPr lang="zh-CN" altLang="en-US" sz="1800"/>
              <a:t>通用命令</a:t>
            </a:r>
            <a:endParaRPr lang="en-US" altLang="zh-CN" sz="1800"/>
          </a:p>
        </p:txBody>
      </p:sp>
      <p:sp>
        <p:nvSpPr>
          <p:cNvPr id="8" name="文本占位符 1"/>
          <p:cNvSpPr txBox="1"/>
          <p:nvPr/>
        </p:nvSpPr>
        <p:spPr>
          <a:xfrm>
            <a:off x="5019356" y="2984541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String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6" name="文本占位符 1"/>
          <p:cNvSpPr txBox="1"/>
          <p:nvPr/>
        </p:nvSpPr>
        <p:spPr>
          <a:xfrm>
            <a:off x="5019356" y="3550115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Hash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0" name="文本占位符 1"/>
          <p:cNvSpPr txBox="1"/>
          <p:nvPr/>
        </p:nvSpPr>
        <p:spPr>
          <a:xfrm>
            <a:off x="5019356" y="4088596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A26"/>
                </a:solidFill>
              </a:rPr>
              <a:t>List</a:t>
            </a:r>
            <a:r>
              <a:rPr lang="zh-CN" altLang="en-US" sz="1800">
                <a:solidFill>
                  <a:srgbClr val="AD2A26"/>
                </a:solidFill>
              </a:rPr>
              <a:t>类型</a:t>
            </a:r>
            <a:endParaRPr lang="en-US" altLang="zh-CN" sz="1800">
              <a:solidFill>
                <a:srgbClr val="AD2A26"/>
              </a:solidFill>
            </a:endParaRPr>
          </a:p>
        </p:txBody>
      </p:sp>
      <p:sp>
        <p:nvSpPr>
          <p:cNvPr id="11" name="文本占位符 1"/>
          <p:cNvSpPr txBox="1"/>
          <p:nvPr/>
        </p:nvSpPr>
        <p:spPr>
          <a:xfrm>
            <a:off x="5019356" y="462707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2" name="文本占位符 1"/>
          <p:cNvSpPr txBox="1"/>
          <p:nvPr/>
        </p:nvSpPr>
        <p:spPr>
          <a:xfrm>
            <a:off x="5019356" y="5165558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SortedSet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中的</a:t>
            </a:r>
            <a:r>
              <a:rPr lang="en-US" altLang="zh-CN"/>
              <a:t>List</a:t>
            </a:r>
            <a:r>
              <a:rPr lang="zh-CN" altLang="en-US"/>
              <a:t>类型与</a:t>
            </a:r>
            <a:r>
              <a:rPr lang="en-US" altLang="zh-CN"/>
              <a:t>Java</a:t>
            </a:r>
            <a:r>
              <a:rPr lang="zh-CN" altLang="en-US"/>
              <a:t>中的</a:t>
            </a:r>
            <a:r>
              <a:rPr lang="en-US" altLang="zh-CN"/>
              <a:t>LinkedList</a:t>
            </a:r>
            <a:r>
              <a:rPr lang="zh-CN" altLang="en-US"/>
              <a:t>类似，可以看做是一个双向链表结构。既可以支持正向检索和也可以支持反向检索。</a:t>
            </a:r>
            <a:endParaRPr lang="en-US" altLang="zh-CN"/>
          </a:p>
          <a:p>
            <a:r>
              <a:rPr lang="zh-CN" altLang="en-US"/>
              <a:t>特征也与</a:t>
            </a:r>
            <a:r>
              <a:rPr lang="en-US" altLang="zh-CN"/>
              <a:t>LinkedList</a:t>
            </a:r>
            <a:r>
              <a:rPr lang="zh-CN" altLang="en-US"/>
              <a:t>类似：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有序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元素可以重复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插入和删除快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查询速度一般</a:t>
            </a:r>
            <a:endParaRPr lang="zh-CN" altLang="en-US"/>
          </a:p>
          <a:p>
            <a:r>
              <a:rPr lang="zh-CN" altLang="en-US"/>
              <a:t>常用来存储一个有序数据，例如：朋友圈点赞列表，评论列表等。</a:t>
            </a:r>
            <a:endParaRPr lang="en-US" altLang="zh-CN"/>
          </a:p>
        </p:txBody>
      </p:sp>
      <p:sp>
        <p:nvSpPr>
          <p:cNvPr id="15" name="文本占位符 1"/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List</a:t>
            </a:r>
            <a:r>
              <a:rPr lang="zh-CN" altLang="en-US" sz="2000">
                <a:solidFill>
                  <a:srgbClr val="AD2A26"/>
                </a:solidFill>
              </a:rPr>
              <a:t>类型</a:t>
            </a:r>
            <a:endParaRPr lang="en-US" altLang="zh-CN" sz="2000">
              <a:solidFill>
                <a:srgbClr val="AD2A2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List</a:t>
            </a:r>
            <a:r>
              <a:rPr lang="zh-CN" altLang="en-US"/>
              <a:t>的常见命令有：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LPUSH key  element ... </a:t>
            </a:r>
            <a:r>
              <a:rPr lang="zh-CN" altLang="en-US"/>
              <a:t>：向列表左侧插入一个或多个元素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LPOP key</a:t>
            </a:r>
            <a:r>
              <a:rPr lang="zh-CN" altLang="en-US"/>
              <a:t>：移除并返回列表左侧的第一个元素，没有则返回</a:t>
            </a:r>
            <a:r>
              <a:rPr lang="en-US" altLang="zh-CN"/>
              <a:t>nil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RPUSH key  element ... </a:t>
            </a:r>
            <a:r>
              <a:rPr lang="zh-CN" altLang="en-US"/>
              <a:t>：向列表右侧插入一个或多个元素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RPOP key</a:t>
            </a:r>
            <a:r>
              <a:rPr lang="zh-CN" altLang="en-US"/>
              <a:t>：移除并返回列表右侧的第一个元素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LRANGE key star end</a:t>
            </a:r>
            <a:r>
              <a:rPr lang="zh-CN" altLang="en-US"/>
              <a:t>：返回一段角标范围内的所有元素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BLPOP</a:t>
            </a:r>
            <a:r>
              <a:rPr lang="zh-CN" altLang="en-US"/>
              <a:t>和</a:t>
            </a:r>
            <a:r>
              <a:rPr lang="en-US" altLang="zh-CN"/>
              <a:t>BRPOP</a:t>
            </a:r>
            <a:r>
              <a:rPr lang="zh-CN" altLang="en-US"/>
              <a:t>：与</a:t>
            </a:r>
            <a:r>
              <a:rPr lang="en-US" altLang="zh-CN"/>
              <a:t>LPOP</a:t>
            </a:r>
            <a:r>
              <a:rPr lang="zh-CN" altLang="en-US"/>
              <a:t>和</a:t>
            </a:r>
            <a:r>
              <a:rPr lang="en-US" altLang="zh-CN"/>
              <a:t>RPOP</a:t>
            </a:r>
            <a:r>
              <a:rPr lang="zh-CN" altLang="en-US"/>
              <a:t>类似，只不过在没有元素时等待指定时间，而不是直接返回</a:t>
            </a:r>
            <a:r>
              <a:rPr lang="en-US" altLang="zh-CN"/>
              <a:t>nil</a:t>
            </a:r>
            <a:endParaRPr lang="en-US" altLang="zh-CN"/>
          </a:p>
        </p:txBody>
      </p:sp>
      <p:sp>
        <p:nvSpPr>
          <p:cNvPr id="15" name="文本占位符 1"/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List</a:t>
            </a:r>
            <a:r>
              <a:rPr lang="zh-CN" altLang="en-US" sz="2000">
                <a:solidFill>
                  <a:srgbClr val="AD2A26"/>
                </a:solidFill>
              </a:rPr>
              <a:t>类型的常见命令</a:t>
            </a:r>
            <a:endParaRPr lang="en-US" altLang="zh-CN" sz="2000">
              <a:solidFill>
                <a:srgbClr val="AD2A26"/>
              </a:solidFill>
            </a:endParaRPr>
          </a:p>
        </p:txBody>
      </p:sp>
      <p:sp>
        <p:nvSpPr>
          <p:cNvPr id="21" name="箭头: 直角上 20"/>
          <p:cNvSpPr/>
          <p:nvPr/>
        </p:nvSpPr>
        <p:spPr>
          <a:xfrm rot="5400000">
            <a:off x="1280160" y="4445000"/>
            <a:ext cx="518160" cy="1046480"/>
          </a:xfrm>
          <a:prstGeom prst="bent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直角上 21"/>
          <p:cNvSpPr/>
          <p:nvPr/>
        </p:nvSpPr>
        <p:spPr>
          <a:xfrm rot="10800000">
            <a:off x="944880" y="5284596"/>
            <a:ext cx="1117600" cy="518161"/>
          </a:xfrm>
          <a:prstGeom prst="bentUpArrow">
            <a:avLst/>
          </a:prstGeom>
          <a:solidFill>
            <a:srgbClr val="AD2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239520" y="4709160"/>
            <a:ext cx="822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LPUSH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239520" y="5421137"/>
            <a:ext cx="822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LPOP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箭头: 圆角右 31"/>
          <p:cNvSpPr/>
          <p:nvPr/>
        </p:nvSpPr>
        <p:spPr>
          <a:xfrm rot="10800000">
            <a:off x="9129904" y="4709161"/>
            <a:ext cx="1168400" cy="518159"/>
          </a:xfrm>
          <a:prstGeom prst="ben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箭头: 圆角右 32"/>
          <p:cNvSpPr/>
          <p:nvPr/>
        </p:nvSpPr>
        <p:spPr>
          <a:xfrm rot="5400000">
            <a:off x="9495664" y="4928998"/>
            <a:ext cx="518159" cy="1249680"/>
          </a:xfrm>
          <a:prstGeom prst="bentArrow">
            <a:avLst/>
          </a:prstGeom>
          <a:solidFill>
            <a:srgbClr val="AD2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231504" y="4683760"/>
            <a:ext cx="822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RPUSH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231504" y="5459935"/>
            <a:ext cx="822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RPOP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6" name="左大括号 35"/>
          <p:cNvSpPr/>
          <p:nvPr/>
        </p:nvSpPr>
        <p:spPr>
          <a:xfrm rot="16200000">
            <a:off x="6225858" y="4563558"/>
            <a:ext cx="335280" cy="2232111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485091" y="5946375"/>
            <a:ext cx="1834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LRANGE key 1, 2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5277442" y="4991537"/>
            <a:ext cx="731520" cy="396240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38" name="矩形: 圆角 37"/>
          <p:cNvSpPr/>
          <p:nvPr/>
        </p:nvSpPr>
        <p:spPr>
          <a:xfrm>
            <a:off x="6760802" y="4991537"/>
            <a:ext cx="731520" cy="396240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cxnSp>
        <p:nvCxnSpPr>
          <p:cNvPr id="39" name="直接连接符 38"/>
          <p:cNvCxnSpPr>
            <a:stCxn id="31" idx="3"/>
            <a:endCxn id="38" idx="1"/>
          </p:cNvCxnSpPr>
          <p:nvPr/>
        </p:nvCxnSpPr>
        <p:spPr>
          <a:xfrm>
            <a:off x="6008962" y="5189657"/>
            <a:ext cx="751840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矩形: 圆角 39"/>
          <p:cNvSpPr/>
          <p:nvPr/>
        </p:nvSpPr>
        <p:spPr>
          <a:xfrm>
            <a:off x="3794082" y="4987604"/>
            <a:ext cx="731520" cy="396240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cxnSp>
        <p:nvCxnSpPr>
          <p:cNvPr id="41" name="直接连接符 40"/>
          <p:cNvCxnSpPr>
            <a:stCxn id="40" idx="3"/>
            <a:endCxn id="31" idx="1"/>
          </p:cNvCxnSpPr>
          <p:nvPr/>
        </p:nvCxnSpPr>
        <p:spPr>
          <a:xfrm>
            <a:off x="4525602" y="5185724"/>
            <a:ext cx="751840" cy="3933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: 圆角 41"/>
          <p:cNvSpPr/>
          <p:nvPr/>
        </p:nvSpPr>
        <p:spPr>
          <a:xfrm>
            <a:off x="2310722" y="4987604"/>
            <a:ext cx="731520" cy="396240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cxnSp>
        <p:nvCxnSpPr>
          <p:cNvPr id="43" name="直接连接符 42"/>
          <p:cNvCxnSpPr>
            <a:stCxn id="42" idx="3"/>
            <a:endCxn id="40" idx="1"/>
          </p:cNvCxnSpPr>
          <p:nvPr/>
        </p:nvCxnSpPr>
        <p:spPr>
          <a:xfrm>
            <a:off x="3042242" y="5185724"/>
            <a:ext cx="751840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: 圆角 43"/>
          <p:cNvSpPr/>
          <p:nvPr/>
        </p:nvSpPr>
        <p:spPr>
          <a:xfrm>
            <a:off x="8244162" y="5008115"/>
            <a:ext cx="731520" cy="396240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</a:t>
            </a:r>
            <a:endParaRPr lang="zh-CN" altLang="en-US"/>
          </a:p>
        </p:txBody>
      </p:sp>
      <p:cxnSp>
        <p:nvCxnSpPr>
          <p:cNvPr id="45" name="直接连接符 44"/>
          <p:cNvCxnSpPr>
            <a:endCxn id="44" idx="1"/>
          </p:cNvCxnSpPr>
          <p:nvPr/>
        </p:nvCxnSpPr>
        <p:spPr>
          <a:xfrm>
            <a:off x="7492322" y="5206235"/>
            <a:ext cx="751840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.00023 L -0.0681 0.00023 C -0.0987 0.00023 -0.1362 0.05046 -0.1362 0.09143 L -0.1362 0.1831 " pathEditMode="relative" rAng="0" ptsTypes="AAAA">
                                      <p:cBhvr>
                                        <p:cTn id="7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10" y="9144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.00023 L 0.06927 0.00023 C 0.10039 0.00023 0.13854 0.05046 0.13854 0.09143 L 0.13854 0.1831 " pathEditMode="relative" rAng="0" ptsTypes="AAAA">
                                      <p:cBhvr>
                                        <p:cTn id="8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9144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4" grpId="0"/>
      <p:bldP spid="32" grpId="0" animBg="1"/>
      <p:bldP spid="33" grpId="0" animBg="1"/>
      <p:bldP spid="34" grpId="0"/>
      <p:bldP spid="35" grpId="0"/>
      <p:bldP spid="36" grpId="0" animBg="1"/>
      <p:bldP spid="37" grpId="0"/>
      <p:bldP spid="31" grpId="0" animBg="1"/>
      <p:bldP spid="38" grpId="0" animBg="1"/>
      <p:bldP spid="40" grpId="0" animBg="1"/>
      <p:bldP spid="42" grpId="0" animBg="1"/>
      <p:bldP spid="42" grpId="1" animBg="1"/>
      <p:bldP spid="42" grpId="2" animBg="1"/>
      <p:bldP spid="44" grpId="1" animBg="1"/>
      <p:bldP spid="44" grpId="2" animBg="1"/>
      <p:bldP spid="44" grpId="3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如何利用</a:t>
            </a:r>
            <a:r>
              <a:rPr lang="en-US" altLang="zh-CN"/>
              <a:t>List</a:t>
            </a:r>
            <a:r>
              <a:rPr lang="zh-CN" altLang="en-US"/>
              <a:t>结构模拟一个栈</a:t>
            </a:r>
            <a:r>
              <a:rPr lang="en-US" altLang="zh-CN"/>
              <a:t>?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入口和出口在同一边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/>
              <a:t>如何利用</a:t>
            </a:r>
            <a:r>
              <a:rPr lang="en-US" altLang="zh-CN"/>
              <a:t>List</a:t>
            </a:r>
            <a:r>
              <a:rPr lang="zh-CN" altLang="en-US"/>
              <a:t>结构模拟一个队列</a:t>
            </a:r>
            <a:r>
              <a:rPr lang="en-US" altLang="zh-CN"/>
              <a:t>?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入口和出口在不同边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/>
              <a:t>如何利用</a:t>
            </a:r>
            <a:r>
              <a:rPr lang="en-US" altLang="zh-CN"/>
              <a:t>List</a:t>
            </a:r>
            <a:r>
              <a:rPr lang="zh-CN" altLang="en-US"/>
              <a:t>结构模拟一个阻塞队列</a:t>
            </a:r>
            <a:r>
              <a:rPr lang="en-US" altLang="zh-CN"/>
              <a:t>?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入口和出口在不同边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出队时采用</a:t>
            </a:r>
            <a:r>
              <a:rPr lang="en-US" altLang="zh-CN" sz="1600"/>
              <a:t>BLPOP</a:t>
            </a:r>
            <a:r>
              <a:rPr lang="zh-CN" altLang="en-US" sz="1600"/>
              <a:t>或</a:t>
            </a:r>
            <a:r>
              <a:rPr lang="en-US" altLang="zh-CN" sz="1600"/>
              <a:t>BRPOP</a:t>
            </a:r>
            <a:endParaRPr lang="en-US" altLang="zh-CN" sz="1600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5019358" y="179920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Redis</a:t>
            </a:r>
            <a:r>
              <a:rPr lang="zh-CN" altLang="en-US" sz="1800">
                <a:solidFill>
                  <a:srgbClr val="49504F"/>
                </a:solidFill>
              </a:rPr>
              <a:t>数据结构介绍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/>
          <p:cNvSpPr txBox="1"/>
          <p:nvPr/>
        </p:nvSpPr>
        <p:spPr>
          <a:xfrm>
            <a:off x="5019357" y="2391874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Redis</a:t>
            </a:r>
            <a:r>
              <a:rPr lang="zh-CN" altLang="en-US" sz="1800"/>
              <a:t>通用命令</a:t>
            </a:r>
            <a:endParaRPr lang="en-US" altLang="zh-CN" sz="1800"/>
          </a:p>
        </p:txBody>
      </p:sp>
      <p:sp>
        <p:nvSpPr>
          <p:cNvPr id="8" name="文本占位符 1"/>
          <p:cNvSpPr txBox="1"/>
          <p:nvPr/>
        </p:nvSpPr>
        <p:spPr>
          <a:xfrm>
            <a:off x="5019356" y="2984541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String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6" name="文本占位符 1"/>
          <p:cNvSpPr txBox="1"/>
          <p:nvPr/>
        </p:nvSpPr>
        <p:spPr>
          <a:xfrm>
            <a:off x="5019356" y="3550115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Hash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0" name="文本占位符 1"/>
          <p:cNvSpPr txBox="1"/>
          <p:nvPr/>
        </p:nvSpPr>
        <p:spPr>
          <a:xfrm>
            <a:off x="5019356" y="4088596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List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1" name="文本占位符 1"/>
          <p:cNvSpPr txBox="1"/>
          <p:nvPr/>
        </p:nvSpPr>
        <p:spPr>
          <a:xfrm>
            <a:off x="5019356" y="462707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A26"/>
                </a:solidFill>
              </a:rPr>
              <a:t>Set</a:t>
            </a:r>
            <a:r>
              <a:rPr lang="zh-CN" altLang="en-US" sz="1800">
                <a:solidFill>
                  <a:srgbClr val="AD2A26"/>
                </a:solidFill>
              </a:rPr>
              <a:t>类型</a:t>
            </a:r>
            <a:endParaRPr lang="en-US" altLang="zh-CN" sz="1800">
              <a:solidFill>
                <a:srgbClr val="AD2A26"/>
              </a:solidFill>
            </a:endParaRPr>
          </a:p>
        </p:txBody>
      </p:sp>
      <p:sp>
        <p:nvSpPr>
          <p:cNvPr id="12" name="文本占位符 1"/>
          <p:cNvSpPr txBox="1"/>
          <p:nvPr/>
        </p:nvSpPr>
        <p:spPr>
          <a:xfrm>
            <a:off x="5019356" y="5165558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SortedSet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Set</a:t>
            </a:r>
            <a:r>
              <a:rPr lang="zh-CN" altLang="en-US"/>
              <a:t>结构与</a:t>
            </a:r>
            <a:r>
              <a:rPr lang="en-US" altLang="zh-CN"/>
              <a:t>Java</a:t>
            </a:r>
            <a:r>
              <a:rPr lang="zh-CN" altLang="en-US"/>
              <a:t>中的</a:t>
            </a:r>
            <a:r>
              <a:rPr lang="en-US" altLang="zh-CN"/>
              <a:t>HashSet</a:t>
            </a:r>
            <a:r>
              <a:rPr lang="zh-CN" altLang="en-US"/>
              <a:t>类似，可以看做是一个</a:t>
            </a:r>
            <a:r>
              <a:rPr lang="en-US" altLang="zh-CN"/>
              <a:t>value</a:t>
            </a:r>
            <a:r>
              <a:rPr lang="zh-CN" altLang="en-US"/>
              <a:t>为</a:t>
            </a:r>
            <a:r>
              <a:rPr lang="en-US" altLang="zh-CN"/>
              <a:t>null</a:t>
            </a:r>
            <a:r>
              <a:rPr lang="zh-CN" altLang="en-US"/>
              <a:t>的</a:t>
            </a:r>
            <a:r>
              <a:rPr lang="en-US" altLang="zh-CN"/>
              <a:t>HashMap</a:t>
            </a:r>
            <a:r>
              <a:rPr lang="zh-CN" altLang="en-US"/>
              <a:t>。因为也是一个</a:t>
            </a:r>
            <a:r>
              <a:rPr lang="en-US" altLang="zh-CN"/>
              <a:t>hash</a:t>
            </a:r>
            <a:r>
              <a:rPr lang="zh-CN" altLang="en-US"/>
              <a:t>表，因此具备与</a:t>
            </a:r>
            <a:r>
              <a:rPr lang="en-US" altLang="zh-CN"/>
              <a:t>HashSet</a:t>
            </a:r>
            <a:r>
              <a:rPr lang="zh-CN" altLang="en-US"/>
              <a:t>类似的特征：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无序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元素不可重复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查找快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支持交集、并集、差集等功能</a:t>
            </a:r>
            <a:endParaRPr lang="en-US" altLang="zh-CN"/>
          </a:p>
        </p:txBody>
      </p:sp>
      <p:sp>
        <p:nvSpPr>
          <p:cNvPr id="15" name="文本占位符 1"/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Set</a:t>
            </a:r>
            <a:r>
              <a:rPr lang="zh-CN" altLang="en-US" sz="2000">
                <a:solidFill>
                  <a:srgbClr val="AD2A26"/>
                </a:solidFill>
              </a:rPr>
              <a:t>类型</a:t>
            </a:r>
            <a:endParaRPr lang="en-US" altLang="zh-CN" sz="2000">
              <a:solidFill>
                <a:srgbClr val="AD2A2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String</a:t>
            </a:r>
            <a:r>
              <a:rPr lang="zh-CN" altLang="en-US"/>
              <a:t>的常见命令有：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SADD</a:t>
            </a:r>
            <a:r>
              <a:rPr lang="zh-CN" altLang="en-US"/>
              <a:t> </a:t>
            </a:r>
            <a:r>
              <a:rPr lang="en-US" altLang="zh-CN"/>
              <a:t>key member ... </a:t>
            </a:r>
            <a:r>
              <a:rPr lang="zh-CN" altLang="en-US"/>
              <a:t>：向</a:t>
            </a:r>
            <a:r>
              <a:rPr lang="en-US" altLang="zh-CN"/>
              <a:t>set</a:t>
            </a:r>
            <a:r>
              <a:rPr lang="zh-CN" altLang="en-US"/>
              <a:t>中添加一个或多个元素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SREM key member ... : </a:t>
            </a:r>
            <a:r>
              <a:rPr lang="zh-CN" altLang="en-US"/>
              <a:t>移除</a:t>
            </a:r>
            <a:r>
              <a:rPr lang="en-US" altLang="zh-CN"/>
              <a:t>set</a:t>
            </a:r>
            <a:r>
              <a:rPr lang="zh-CN" altLang="en-US"/>
              <a:t>中的指定元素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SCARD key</a:t>
            </a:r>
            <a:r>
              <a:rPr lang="zh-CN" altLang="en-US"/>
              <a:t>： 返回</a:t>
            </a:r>
            <a:r>
              <a:rPr lang="en-US" altLang="zh-CN"/>
              <a:t>set</a:t>
            </a:r>
            <a:r>
              <a:rPr lang="zh-CN" altLang="en-US"/>
              <a:t>中元素的个数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SISMEMBER key member</a:t>
            </a:r>
            <a:r>
              <a:rPr lang="zh-CN" altLang="en-US"/>
              <a:t>：判断一个元素是否存在于</a:t>
            </a:r>
            <a:r>
              <a:rPr lang="en-US" altLang="zh-CN"/>
              <a:t>set</a:t>
            </a:r>
            <a:r>
              <a:rPr lang="zh-CN" altLang="en-US"/>
              <a:t>中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SMEMBERS</a:t>
            </a:r>
            <a:r>
              <a:rPr lang="zh-CN" altLang="en-US"/>
              <a:t>：获取</a:t>
            </a:r>
            <a:r>
              <a:rPr lang="en-US" altLang="zh-CN"/>
              <a:t>set</a:t>
            </a:r>
            <a:r>
              <a:rPr lang="zh-CN" altLang="en-US"/>
              <a:t>中的所有元素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SINTER key1 key2 ... </a:t>
            </a:r>
            <a:r>
              <a:rPr lang="zh-CN" altLang="en-US"/>
              <a:t>：求</a:t>
            </a:r>
            <a:r>
              <a:rPr lang="en-US" altLang="zh-CN"/>
              <a:t>key1</a:t>
            </a:r>
            <a:r>
              <a:rPr lang="zh-CN" altLang="en-US"/>
              <a:t>与</a:t>
            </a:r>
            <a:r>
              <a:rPr lang="en-US" altLang="zh-CN"/>
              <a:t>key2</a:t>
            </a:r>
            <a:r>
              <a:rPr lang="zh-CN" altLang="en-US"/>
              <a:t>的交集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/>
          </a:p>
        </p:txBody>
      </p:sp>
      <p:sp>
        <p:nvSpPr>
          <p:cNvPr id="15" name="文本占位符 1"/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Set</a:t>
            </a:r>
            <a:r>
              <a:rPr lang="zh-CN" altLang="en-US" sz="2000">
                <a:solidFill>
                  <a:srgbClr val="AD2A26"/>
                </a:solidFill>
              </a:rPr>
              <a:t>类型的常见命令</a:t>
            </a:r>
            <a:endParaRPr lang="en-US" altLang="zh-CN" sz="2000">
              <a:solidFill>
                <a:srgbClr val="AD2A26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7783628" y="1613416"/>
            <a:ext cx="3373120" cy="2381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pPr algn="ctr"/>
            <a:r>
              <a:rPr lang="en-US" altLang="zh-CN">
                <a:solidFill>
                  <a:schemeClr val="accent3">
                    <a:lumMod val="50000"/>
                  </a:schemeClr>
                </a:solidFill>
              </a:rPr>
              <a:t>S1</a:t>
            </a:r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750959" y="4116044"/>
            <a:ext cx="3373120" cy="2384665"/>
          </a:xfrm>
          <a:prstGeom prst="ellipse">
            <a:avLst/>
          </a:prstGeom>
          <a:solidFill>
            <a:schemeClr val="accent5">
              <a:lumMod val="60000"/>
              <a:lumOff val="40000"/>
              <a:alpha val="4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pPr algn="ctr"/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S2</a:t>
            </a:r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8345479" y="2553463"/>
            <a:ext cx="558800" cy="504573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9252259" y="2553463"/>
            <a:ext cx="558800" cy="504573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10159039" y="2553462"/>
            <a:ext cx="558800" cy="504573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30" name="矩形: 圆角 29"/>
          <p:cNvSpPr/>
          <p:nvPr/>
        </p:nvSpPr>
        <p:spPr>
          <a:xfrm>
            <a:off x="8345479" y="5060335"/>
            <a:ext cx="558800" cy="504573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31" name="矩形: 圆角 30"/>
          <p:cNvSpPr/>
          <p:nvPr/>
        </p:nvSpPr>
        <p:spPr>
          <a:xfrm>
            <a:off x="9252259" y="5060335"/>
            <a:ext cx="558800" cy="504573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38" name="矩形: 圆角 37"/>
          <p:cNvSpPr/>
          <p:nvPr/>
        </p:nvSpPr>
        <p:spPr>
          <a:xfrm>
            <a:off x="10159039" y="5060334"/>
            <a:ext cx="558800" cy="504573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  <p:bldP spid="13" grpId="0" animBg="1"/>
      <p:bldP spid="28" grpId="0" animBg="1"/>
      <p:bldP spid="29" grpId="0" animBg="1"/>
      <p:bldP spid="30" grpId="0" animBg="1"/>
      <p:bldP spid="31" grpId="0" animBg="1"/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2159024"/>
          </a:xfrm>
        </p:spPr>
        <p:txBody>
          <a:bodyPr/>
          <a:lstStyle/>
          <a:p>
            <a:r>
              <a:rPr lang="en-US" altLang="zh-CN"/>
              <a:t>String</a:t>
            </a:r>
            <a:r>
              <a:rPr lang="zh-CN" altLang="en-US"/>
              <a:t>的常见命令有：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SADD</a:t>
            </a:r>
            <a:r>
              <a:rPr lang="zh-CN" altLang="en-US"/>
              <a:t> </a:t>
            </a:r>
            <a:r>
              <a:rPr lang="en-US" altLang="zh-CN"/>
              <a:t>key member ... </a:t>
            </a:r>
            <a:r>
              <a:rPr lang="zh-CN" altLang="en-US"/>
              <a:t>：向</a:t>
            </a:r>
            <a:r>
              <a:rPr lang="en-US" altLang="zh-CN"/>
              <a:t>set</a:t>
            </a:r>
            <a:r>
              <a:rPr lang="zh-CN" altLang="en-US"/>
              <a:t>中添加一个或多个元素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SREM key member ... : </a:t>
            </a:r>
            <a:r>
              <a:rPr lang="zh-CN" altLang="en-US"/>
              <a:t>移除</a:t>
            </a:r>
            <a:r>
              <a:rPr lang="en-US" altLang="zh-CN"/>
              <a:t>set</a:t>
            </a:r>
            <a:r>
              <a:rPr lang="zh-CN" altLang="en-US"/>
              <a:t>中的指定元素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SCARD key</a:t>
            </a:r>
            <a:r>
              <a:rPr lang="zh-CN" altLang="en-US"/>
              <a:t>： 返回</a:t>
            </a:r>
            <a:r>
              <a:rPr lang="en-US" altLang="zh-CN"/>
              <a:t>set</a:t>
            </a:r>
            <a:r>
              <a:rPr lang="zh-CN" altLang="en-US"/>
              <a:t>中元素的个数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SISMEMBER key member</a:t>
            </a:r>
            <a:r>
              <a:rPr lang="zh-CN" altLang="en-US"/>
              <a:t>：判断一个元素是否存在于</a:t>
            </a:r>
            <a:r>
              <a:rPr lang="en-US" altLang="zh-CN"/>
              <a:t>set</a:t>
            </a:r>
            <a:r>
              <a:rPr lang="zh-CN" altLang="en-US"/>
              <a:t>中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SMEMBERS</a:t>
            </a:r>
            <a:r>
              <a:rPr lang="zh-CN" altLang="en-US"/>
              <a:t>：获取</a:t>
            </a:r>
            <a:r>
              <a:rPr lang="en-US" altLang="zh-CN"/>
              <a:t>set</a:t>
            </a:r>
            <a:r>
              <a:rPr lang="zh-CN" altLang="en-US"/>
              <a:t>中的所有元素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SINTER key1 key2 ... </a:t>
            </a:r>
            <a:r>
              <a:rPr lang="zh-CN" altLang="en-US"/>
              <a:t>：求</a:t>
            </a:r>
            <a:r>
              <a:rPr lang="en-US" altLang="zh-CN"/>
              <a:t>key1</a:t>
            </a:r>
            <a:r>
              <a:rPr lang="zh-CN" altLang="en-US"/>
              <a:t>与</a:t>
            </a:r>
            <a:r>
              <a:rPr lang="en-US" altLang="zh-CN"/>
              <a:t>key2</a:t>
            </a:r>
            <a:r>
              <a:rPr lang="zh-CN" altLang="en-US"/>
              <a:t>的交集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/>
          </a:p>
        </p:txBody>
      </p:sp>
      <p:sp>
        <p:nvSpPr>
          <p:cNvPr id="15" name="文本占位符 1"/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Set</a:t>
            </a:r>
            <a:r>
              <a:rPr lang="zh-CN" altLang="en-US" sz="2000">
                <a:solidFill>
                  <a:srgbClr val="AD2A26"/>
                </a:solidFill>
              </a:rPr>
              <a:t>类型的常见命令</a:t>
            </a:r>
            <a:endParaRPr lang="en-US" altLang="zh-CN" sz="2000">
              <a:solidFill>
                <a:srgbClr val="AD2A26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783628" y="2038302"/>
            <a:ext cx="3373120" cy="2381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pPr algn="ctr"/>
            <a:r>
              <a:rPr lang="en-US" altLang="zh-CN">
                <a:solidFill>
                  <a:schemeClr val="accent3">
                    <a:lumMod val="50000"/>
                  </a:schemeClr>
                </a:solidFill>
              </a:rPr>
              <a:t>S1</a:t>
            </a:r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783628" y="3629144"/>
            <a:ext cx="3373120" cy="2384665"/>
          </a:xfrm>
          <a:prstGeom prst="ellipse">
            <a:avLst/>
          </a:prstGeom>
          <a:solidFill>
            <a:schemeClr val="accent5">
              <a:lumMod val="60000"/>
              <a:lumOff val="40000"/>
              <a:alpha val="26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b"/>
          <a:lstStyle/>
          <a:p>
            <a:pPr algn="ctr"/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S2</a:t>
            </a:r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9190788" y="2906056"/>
            <a:ext cx="558800" cy="504573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20" name="矩形: 圆角 19"/>
          <p:cNvSpPr/>
          <p:nvPr/>
        </p:nvSpPr>
        <p:spPr>
          <a:xfrm>
            <a:off x="8832087" y="3783229"/>
            <a:ext cx="558800" cy="504573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3" name="矩形: 圆角 22"/>
          <p:cNvSpPr/>
          <p:nvPr/>
        </p:nvSpPr>
        <p:spPr>
          <a:xfrm>
            <a:off x="9593740" y="3783228"/>
            <a:ext cx="558800" cy="504573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24" name="矩形: 圆角 23"/>
          <p:cNvSpPr/>
          <p:nvPr/>
        </p:nvSpPr>
        <p:spPr>
          <a:xfrm>
            <a:off x="9192313" y="4615922"/>
            <a:ext cx="558800" cy="504573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6657688" y="3863712"/>
            <a:ext cx="817075" cy="34360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INTER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7" name="直接箭头连接符 6"/>
          <p:cNvCxnSpPr>
            <a:stCxn id="5" idx="3"/>
          </p:cNvCxnSpPr>
          <p:nvPr/>
        </p:nvCxnSpPr>
        <p:spPr>
          <a:xfrm>
            <a:off x="7474763" y="4035514"/>
            <a:ext cx="1114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: 圆角 26"/>
          <p:cNvSpPr/>
          <p:nvPr/>
        </p:nvSpPr>
        <p:spPr>
          <a:xfrm>
            <a:off x="6096000" y="2906056"/>
            <a:ext cx="1282351" cy="34360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</a:rPr>
              <a:t>s1 DIFF s2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9" name="直接箭头连接符 8"/>
          <p:cNvCxnSpPr>
            <a:stCxn id="27" idx="3"/>
          </p:cNvCxnSpPr>
          <p:nvPr/>
        </p:nvCxnSpPr>
        <p:spPr>
          <a:xfrm>
            <a:off x="7378351" y="3077858"/>
            <a:ext cx="1453736" cy="80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占位符 2"/>
          <p:cNvSpPr txBox="1"/>
          <p:nvPr/>
        </p:nvSpPr>
        <p:spPr>
          <a:xfrm>
            <a:off x="710563" y="4505910"/>
            <a:ext cx="10698800" cy="97267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SDIFF key1 key2 ... </a:t>
            </a:r>
            <a:r>
              <a:rPr lang="zh-CN" altLang="en-US"/>
              <a:t>：求</a:t>
            </a:r>
            <a:r>
              <a:rPr lang="en-US" altLang="zh-CN"/>
              <a:t>key1</a:t>
            </a:r>
            <a:r>
              <a:rPr lang="zh-CN" altLang="en-US"/>
              <a:t>与</a:t>
            </a:r>
            <a:r>
              <a:rPr lang="en-US" altLang="zh-CN"/>
              <a:t>key2</a:t>
            </a:r>
            <a:r>
              <a:rPr lang="zh-CN" altLang="en-US"/>
              <a:t>的差集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SUNION key1 key2 ..</a:t>
            </a:r>
            <a:r>
              <a:rPr lang="zh-CN" altLang="en-US"/>
              <a:t>：求</a:t>
            </a:r>
            <a:r>
              <a:rPr lang="en-US" altLang="zh-CN"/>
              <a:t>key1</a:t>
            </a:r>
            <a:r>
              <a:rPr lang="zh-CN" altLang="en-US"/>
              <a:t>和</a:t>
            </a:r>
            <a:r>
              <a:rPr lang="en-US" altLang="zh-CN"/>
              <a:t>key2</a:t>
            </a:r>
            <a:r>
              <a:rPr lang="zh-CN" altLang="en-US"/>
              <a:t>的并集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知道</a:t>
            </a:r>
            <a:r>
              <a:rPr lang="en-US" altLang="zh-CN">
                <a:solidFill>
                  <a:srgbClr val="49504F"/>
                </a:solidFill>
              </a:rPr>
              <a:t>NoSQL</a:t>
            </a:r>
            <a:r>
              <a:rPr lang="zh-CN" altLang="en-US">
                <a:solidFill>
                  <a:srgbClr val="49504F"/>
                </a:solidFill>
              </a:rPr>
              <a:t>与</a:t>
            </a:r>
            <a:r>
              <a:rPr lang="en-US" altLang="zh-CN">
                <a:solidFill>
                  <a:srgbClr val="49504F"/>
                </a:solidFill>
              </a:rPr>
              <a:t>SQL</a:t>
            </a:r>
            <a:r>
              <a:rPr lang="zh-CN" altLang="en-US">
                <a:solidFill>
                  <a:srgbClr val="49504F"/>
                </a:solidFill>
              </a:rPr>
              <a:t>的差别</a:t>
            </a:r>
            <a:endParaRPr lang="en-US" altLang="zh-CN">
              <a:solidFill>
                <a:srgbClr val="49504F"/>
              </a:solidFill>
            </a:endParaRPr>
          </a:p>
          <a:p>
            <a:r>
              <a:rPr lang="zh-CN" altLang="en-US">
                <a:solidFill>
                  <a:srgbClr val="49504F"/>
                </a:solidFill>
              </a:rPr>
              <a:t>熟悉</a:t>
            </a:r>
            <a:r>
              <a:rPr lang="en-US" altLang="zh-CN">
                <a:solidFill>
                  <a:srgbClr val="49504F"/>
                </a:solidFill>
              </a:rPr>
              <a:t>Redis</a:t>
            </a:r>
            <a:r>
              <a:rPr lang="zh-CN" altLang="en-US">
                <a:solidFill>
                  <a:srgbClr val="49504F"/>
                </a:solidFill>
              </a:rPr>
              <a:t>的常用</a:t>
            </a:r>
            <a:r>
              <a:rPr lang="en-US" altLang="zh-CN">
                <a:solidFill>
                  <a:srgbClr val="49504F"/>
                </a:solidFill>
              </a:rPr>
              <a:t>5</a:t>
            </a:r>
            <a:r>
              <a:rPr lang="zh-CN" altLang="en-US">
                <a:solidFill>
                  <a:srgbClr val="49504F"/>
                </a:solidFill>
              </a:rPr>
              <a:t>种数据结构</a:t>
            </a:r>
            <a:endParaRPr lang="en-US" altLang="zh-CN" dirty="0">
              <a:solidFill>
                <a:srgbClr val="49504F"/>
              </a:solidFill>
            </a:endParaRPr>
          </a:p>
          <a:p>
            <a:r>
              <a:rPr kumimoji="1" lang="zh-CN" altLang="en-US"/>
              <a:t>熟悉</a:t>
            </a:r>
            <a:r>
              <a:rPr kumimoji="1" lang="en-US" altLang="zh-CN"/>
              <a:t>Redis</a:t>
            </a:r>
            <a:r>
              <a:rPr kumimoji="1" lang="zh-CN" altLang="en-US"/>
              <a:t>的常用命令</a:t>
            </a:r>
            <a:endParaRPr kumimoji="1" lang="en-US" altLang="zh-CN" dirty="0"/>
          </a:p>
          <a:p>
            <a:r>
              <a:rPr kumimoji="1" lang="zh-CN" altLang="en-US"/>
              <a:t>熟练使用</a:t>
            </a:r>
            <a:r>
              <a:rPr kumimoji="1" lang="en-US" altLang="zh-CN"/>
              <a:t>Jedis</a:t>
            </a:r>
            <a:r>
              <a:rPr kumimoji="1" lang="zh-CN" altLang="en-US"/>
              <a:t>或</a:t>
            </a:r>
            <a:r>
              <a:rPr kumimoji="1" lang="en-US" altLang="zh-CN"/>
              <a:t>SpringDataRedis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Set</a:t>
            </a:r>
            <a:r>
              <a:rPr lang="zh-CN" altLang="en-US"/>
              <a:t>命令的练习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将下列数据用</a:t>
            </a:r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Set</a:t>
            </a:r>
            <a:r>
              <a:rPr lang="zh-CN" altLang="en-US"/>
              <a:t>集合来存储：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张三的好友有：李四、王五、赵六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李四的好友有：王五、麻子、二狗</a:t>
            </a:r>
            <a:endParaRPr lang="en-US" altLang="zh-CN"/>
          </a:p>
          <a:p>
            <a:r>
              <a:rPr lang="zh-CN" altLang="en-US"/>
              <a:t>利用</a:t>
            </a:r>
            <a:r>
              <a:rPr lang="en-US" altLang="zh-CN"/>
              <a:t>Set</a:t>
            </a:r>
            <a:r>
              <a:rPr lang="zh-CN" altLang="en-US"/>
              <a:t>的命令实现下列功能：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计算张三的好友有几人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计算张三和李四有哪些共同好友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查询哪些人是张三的好友却不是李四的好友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查询张三和李四的好友总共有哪些人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判断李四是否是张三的好友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判断张三是否是李四的好友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将李四从张三的好友列表中移除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5019358" y="179920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Redis</a:t>
            </a:r>
            <a:r>
              <a:rPr lang="zh-CN" altLang="en-US" sz="1800">
                <a:solidFill>
                  <a:srgbClr val="49504F"/>
                </a:solidFill>
              </a:rPr>
              <a:t>数据结构介绍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/>
          <p:cNvSpPr txBox="1"/>
          <p:nvPr/>
        </p:nvSpPr>
        <p:spPr>
          <a:xfrm>
            <a:off x="5019357" y="2391874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Redis</a:t>
            </a:r>
            <a:r>
              <a:rPr lang="zh-CN" altLang="en-US" sz="1800"/>
              <a:t>通用命令</a:t>
            </a:r>
            <a:endParaRPr lang="en-US" altLang="zh-CN" sz="1800"/>
          </a:p>
        </p:txBody>
      </p:sp>
      <p:sp>
        <p:nvSpPr>
          <p:cNvPr id="8" name="文本占位符 1"/>
          <p:cNvSpPr txBox="1"/>
          <p:nvPr/>
        </p:nvSpPr>
        <p:spPr>
          <a:xfrm>
            <a:off x="5019356" y="2984541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String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6" name="文本占位符 1"/>
          <p:cNvSpPr txBox="1"/>
          <p:nvPr/>
        </p:nvSpPr>
        <p:spPr>
          <a:xfrm>
            <a:off x="5019356" y="3550115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Hash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0" name="文本占位符 1"/>
          <p:cNvSpPr txBox="1"/>
          <p:nvPr/>
        </p:nvSpPr>
        <p:spPr>
          <a:xfrm>
            <a:off x="5019356" y="4088596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List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1" name="文本占位符 1"/>
          <p:cNvSpPr txBox="1"/>
          <p:nvPr/>
        </p:nvSpPr>
        <p:spPr>
          <a:xfrm>
            <a:off x="5019356" y="462707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2" name="文本占位符 1"/>
          <p:cNvSpPr txBox="1"/>
          <p:nvPr/>
        </p:nvSpPr>
        <p:spPr>
          <a:xfrm>
            <a:off x="5019356" y="5165558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A26"/>
                </a:solidFill>
              </a:rPr>
              <a:t>SortedSet</a:t>
            </a:r>
            <a:r>
              <a:rPr lang="zh-CN" altLang="en-US" sz="1800">
                <a:solidFill>
                  <a:srgbClr val="AD2A26"/>
                </a:solidFill>
              </a:rPr>
              <a:t>类型</a:t>
            </a:r>
            <a:endParaRPr lang="en-US" altLang="zh-CN" sz="1800">
              <a:solidFill>
                <a:srgbClr val="AD2A2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SortedSet</a:t>
            </a:r>
            <a:r>
              <a:rPr lang="zh-CN" altLang="en-US"/>
              <a:t>是一个可排序的</a:t>
            </a:r>
            <a:r>
              <a:rPr lang="en-US" altLang="zh-CN"/>
              <a:t>set</a:t>
            </a:r>
            <a:r>
              <a:rPr lang="zh-CN" altLang="en-US"/>
              <a:t>集合，与</a:t>
            </a:r>
            <a:r>
              <a:rPr lang="en-US" altLang="zh-CN"/>
              <a:t>Java</a:t>
            </a:r>
            <a:r>
              <a:rPr lang="zh-CN" altLang="en-US"/>
              <a:t>中的</a:t>
            </a:r>
            <a:r>
              <a:rPr lang="en-US" altLang="zh-CN"/>
              <a:t>TreeSet</a:t>
            </a:r>
            <a:r>
              <a:rPr lang="zh-CN" altLang="en-US"/>
              <a:t>有些类似，但底层数据结构却差别很大。</a:t>
            </a:r>
            <a:r>
              <a:rPr lang="en-US" altLang="zh-CN"/>
              <a:t>SortedSet</a:t>
            </a:r>
            <a:r>
              <a:rPr lang="zh-CN" altLang="en-US"/>
              <a:t>中的每一个元素都带有一个</a:t>
            </a:r>
            <a:r>
              <a:rPr lang="en-US" altLang="zh-CN"/>
              <a:t>score</a:t>
            </a:r>
            <a:r>
              <a:rPr lang="zh-CN" altLang="en-US"/>
              <a:t>属性，可以基于</a:t>
            </a:r>
            <a:r>
              <a:rPr lang="en-US" altLang="zh-CN"/>
              <a:t>score</a:t>
            </a:r>
            <a:r>
              <a:rPr lang="zh-CN" altLang="en-US"/>
              <a:t>属性对元素排序，底层的实现是一个跳表（</a:t>
            </a:r>
            <a:r>
              <a:rPr lang="en-US" altLang="zh-CN"/>
              <a:t>SkipList</a:t>
            </a:r>
            <a:r>
              <a:rPr lang="zh-CN" altLang="en-US"/>
              <a:t>）加 </a:t>
            </a:r>
            <a:r>
              <a:rPr lang="en-US" altLang="zh-CN"/>
              <a:t>hash</a:t>
            </a:r>
            <a:r>
              <a:rPr lang="zh-CN" altLang="en-US"/>
              <a:t>表。</a:t>
            </a:r>
            <a:endParaRPr lang="en-US" altLang="zh-CN"/>
          </a:p>
          <a:p>
            <a:r>
              <a:rPr lang="en-US" altLang="zh-CN"/>
              <a:t>SortedSet</a:t>
            </a:r>
            <a:r>
              <a:rPr lang="zh-CN" altLang="en-US"/>
              <a:t>具备下列特性：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可排序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元素不重复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查询速度快</a:t>
            </a:r>
            <a:endParaRPr lang="en-US" altLang="zh-CN"/>
          </a:p>
          <a:p>
            <a:r>
              <a:rPr lang="zh-CN" altLang="en-US"/>
              <a:t>因为</a:t>
            </a:r>
            <a:r>
              <a:rPr lang="en-US" altLang="zh-CN"/>
              <a:t>SortedSet</a:t>
            </a:r>
            <a:r>
              <a:rPr lang="zh-CN" altLang="en-US"/>
              <a:t>的可排序特性，经常被用来实现排行榜这样的功能。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15" name="文本占位符 1"/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SortedSet</a:t>
            </a:r>
            <a:r>
              <a:rPr lang="zh-CN" altLang="en-US" sz="2000">
                <a:solidFill>
                  <a:srgbClr val="AD2A26"/>
                </a:solidFill>
              </a:rPr>
              <a:t>类型</a:t>
            </a:r>
            <a:endParaRPr lang="en-US" altLang="zh-CN" sz="2000">
              <a:solidFill>
                <a:srgbClr val="AD2A2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SortedSet</a:t>
            </a:r>
            <a:r>
              <a:rPr lang="zh-CN" altLang="en-US"/>
              <a:t>的常见命令有：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ZADD key score member</a:t>
            </a:r>
            <a:r>
              <a:rPr lang="zh-CN" altLang="en-US"/>
              <a:t>：添加一个或多个元素到</a:t>
            </a:r>
            <a:r>
              <a:rPr lang="en-US" altLang="zh-CN"/>
              <a:t>sorted set </a:t>
            </a:r>
            <a:r>
              <a:rPr lang="zh-CN" altLang="en-US"/>
              <a:t>，如果已经存在则更新其</a:t>
            </a:r>
            <a:r>
              <a:rPr lang="en-US" altLang="zh-CN"/>
              <a:t>score</a:t>
            </a:r>
            <a:r>
              <a:rPr lang="zh-CN" altLang="en-US"/>
              <a:t>值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ZREM key member</a:t>
            </a:r>
            <a:r>
              <a:rPr lang="zh-CN" altLang="en-US"/>
              <a:t>：删除</a:t>
            </a:r>
            <a:r>
              <a:rPr lang="en-US" altLang="zh-CN"/>
              <a:t>sorted set</a:t>
            </a:r>
            <a:r>
              <a:rPr lang="zh-CN" altLang="en-US"/>
              <a:t>中的一个指定元素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ZSCORE</a:t>
            </a:r>
            <a:r>
              <a:rPr lang="zh-CN" altLang="en-US"/>
              <a:t> </a:t>
            </a:r>
            <a:r>
              <a:rPr lang="en-US" altLang="zh-CN"/>
              <a:t>key member : </a:t>
            </a:r>
            <a:r>
              <a:rPr lang="zh-CN" altLang="en-US"/>
              <a:t>获取</a:t>
            </a:r>
            <a:r>
              <a:rPr lang="en-US" altLang="zh-CN"/>
              <a:t>sorted set</a:t>
            </a:r>
            <a:r>
              <a:rPr lang="zh-CN" altLang="en-US"/>
              <a:t>中的指定元素的</a:t>
            </a:r>
            <a:r>
              <a:rPr lang="en-US" altLang="zh-CN"/>
              <a:t>score</a:t>
            </a:r>
            <a:r>
              <a:rPr lang="zh-CN" altLang="en-US"/>
              <a:t>值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ZRANK key member</a:t>
            </a:r>
            <a:r>
              <a:rPr lang="zh-CN" altLang="en-US"/>
              <a:t>：获取</a:t>
            </a:r>
            <a:r>
              <a:rPr lang="en-US" altLang="zh-CN"/>
              <a:t>sorted set </a:t>
            </a:r>
            <a:r>
              <a:rPr lang="zh-CN" altLang="en-US"/>
              <a:t>中的指定元素的排名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ZCARD</a:t>
            </a:r>
            <a:r>
              <a:rPr lang="zh-CN" altLang="en-US"/>
              <a:t> </a:t>
            </a:r>
            <a:r>
              <a:rPr lang="en-US" altLang="zh-CN"/>
              <a:t>key</a:t>
            </a:r>
            <a:r>
              <a:rPr lang="zh-CN" altLang="en-US"/>
              <a:t>：获取</a:t>
            </a:r>
            <a:r>
              <a:rPr lang="en-US" altLang="zh-CN"/>
              <a:t>sorted set</a:t>
            </a:r>
            <a:r>
              <a:rPr lang="zh-CN" altLang="en-US"/>
              <a:t>中的元素个数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ZCOUNT key min max</a:t>
            </a:r>
            <a:r>
              <a:rPr lang="zh-CN" altLang="en-US"/>
              <a:t>：统计</a:t>
            </a:r>
            <a:r>
              <a:rPr lang="en-US" altLang="zh-CN"/>
              <a:t>score</a:t>
            </a:r>
            <a:r>
              <a:rPr lang="zh-CN" altLang="en-US"/>
              <a:t>值在给定范围内的所有元素的个数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ZINCRBY key increment member</a:t>
            </a:r>
            <a:r>
              <a:rPr lang="zh-CN" altLang="en-US"/>
              <a:t>：让</a:t>
            </a:r>
            <a:r>
              <a:rPr lang="en-US" altLang="zh-CN"/>
              <a:t>sorted set</a:t>
            </a:r>
            <a:r>
              <a:rPr lang="zh-CN" altLang="en-US"/>
              <a:t>中的指定元素自增，步长为指定的</a:t>
            </a:r>
            <a:r>
              <a:rPr lang="en-US" altLang="zh-CN"/>
              <a:t>increment</a:t>
            </a:r>
            <a:r>
              <a:rPr lang="zh-CN" altLang="en-US"/>
              <a:t>值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ZRANGE key min max</a:t>
            </a:r>
            <a:r>
              <a:rPr lang="zh-CN" altLang="en-US"/>
              <a:t>：按照</a:t>
            </a:r>
            <a:r>
              <a:rPr lang="en-US" altLang="zh-CN"/>
              <a:t>score</a:t>
            </a:r>
            <a:r>
              <a:rPr lang="zh-CN" altLang="en-US"/>
              <a:t>排序后，获取指定排名范围内的元素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ZRANGEBYSCORE key min max</a:t>
            </a:r>
            <a:r>
              <a:rPr lang="zh-CN" altLang="en-US"/>
              <a:t>：按照</a:t>
            </a:r>
            <a:r>
              <a:rPr lang="en-US" altLang="zh-CN"/>
              <a:t>score</a:t>
            </a:r>
            <a:r>
              <a:rPr lang="zh-CN" altLang="en-US"/>
              <a:t>排序后，获取指定</a:t>
            </a:r>
            <a:r>
              <a:rPr lang="en-US" altLang="zh-CN"/>
              <a:t>score</a:t>
            </a:r>
            <a:r>
              <a:rPr lang="zh-CN" altLang="en-US"/>
              <a:t>范围内的元素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ZDIFF</a:t>
            </a:r>
            <a:r>
              <a:rPr lang="zh-CN" altLang="en-US"/>
              <a:t>、</a:t>
            </a:r>
            <a:r>
              <a:rPr lang="en-US" altLang="zh-CN"/>
              <a:t>ZINTER</a:t>
            </a:r>
            <a:r>
              <a:rPr lang="zh-CN" altLang="en-US"/>
              <a:t>、</a:t>
            </a:r>
            <a:r>
              <a:rPr lang="en-US" altLang="zh-CN"/>
              <a:t>ZUNION</a:t>
            </a:r>
            <a:r>
              <a:rPr lang="zh-CN" altLang="en-US"/>
              <a:t>：求差集、交集、并集</a:t>
            </a:r>
            <a:endParaRPr lang="en-US" altLang="zh-CN"/>
          </a:p>
          <a:p>
            <a:r>
              <a:rPr lang="zh-CN" altLang="en-US"/>
              <a:t>注意：所有的排名默认都是升序，如果要降序则在命令的</a:t>
            </a:r>
            <a:r>
              <a:rPr lang="en-US" altLang="zh-CN"/>
              <a:t>Z</a:t>
            </a:r>
            <a:r>
              <a:rPr lang="zh-CN" altLang="en-US"/>
              <a:t>后面添加</a:t>
            </a:r>
            <a:r>
              <a:rPr lang="en-US" altLang="zh-CN"/>
              <a:t>REV</a:t>
            </a:r>
            <a:r>
              <a:rPr lang="zh-CN" altLang="en-US"/>
              <a:t>即可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/>
          </a:p>
        </p:txBody>
      </p:sp>
      <p:sp>
        <p:nvSpPr>
          <p:cNvPr id="15" name="文本占位符 1"/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SortedSet</a:t>
            </a:r>
            <a:r>
              <a:rPr lang="zh-CN" altLang="en-US" sz="2000">
                <a:solidFill>
                  <a:srgbClr val="AD2A26"/>
                </a:solidFill>
              </a:rPr>
              <a:t>类型的常见命令</a:t>
            </a:r>
            <a:endParaRPr lang="en-US" altLang="zh-CN" sz="2000">
              <a:solidFill>
                <a:srgbClr val="AD2A2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SortedSet</a:t>
            </a:r>
            <a:r>
              <a:rPr lang="zh-CN" altLang="en-US"/>
              <a:t>命令练习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将班级的下列学生得分存入</a:t>
            </a:r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SortedSet</a:t>
            </a:r>
            <a:r>
              <a:rPr lang="zh-CN" altLang="en-US"/>
              <a:t>中：</a:t>
            </a:r>
            <a:endParaRPr lang="en-US" altLang="zh-CN"/>
          </a:p>
          <a:p>
            <a:r>
              <a:rPr lang="en-US" altLang="zh-CN"/>
              <a:t>Jack 85, Lucy 89, Rose 82, Tom 95, Jerry 78, Amy 92, Miles 76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并实现下列功能：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删除</a:t>
            </a:r>
            <a:r>
              <a:rPr lang="en-US" altLang="zh-CN"/>
              <a:t>Tom</a:t>
            </a:r>
            <a:r>
              <a:rPr lang="zh-CN" altLang="en-US"/>
              <a:t>同学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获取</a:t>
            </a:r>
            <a:r>
              <a:rPr lang="en-US" altLang="zh-CN"/>
              <a:t>Amy</a:t>
            </a:r>
            <a:r>
              <a:rPr lang="zh-CN" altLang="en-US"/>
              <a:t>同学的分数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获取</a:t>
            </a:r>
            <a:r>
              <a:rPr lang="en-US" altLang="zh-CN"/>
              <a:t>Rose</a:t>
            </a:r>
            <a:r>
              <a:rPr lang="zh-CN" altLang="en-US"/>
              <a:t>同学的排名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查询</a:t>
            </a:r>
            <a:r>
              <a:rPr lang="en-US" altLang="zh-CN"/>
              <a:t>80</a:t>
            </a:r>
            <a:r>
              <a:rPr lang="zh-CN" altLang="en-US"/>
              <a:t>分以下有几个学生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给</a:t>
            </a:r>
            <a:r>
              <a:rPr lang="en-US" altLang="zh-CN"/>
              <a:t>Amy</a:t>
            </a:r>
            <a:r>
              <a:rPr lang="zh-CN" altLang="en-US"/>
              <a:t>同学加</a:t>
            </a:r>
            <a:r>
              <a:rPr lang="en-US" altLang="zh-CN"/>
              <a:t>2</a:t>
            </a:r>
            <a:r>
              <a:rPr lang="zh-CN" altLang="en-US"/>
              <a:t>分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查出成绩前</a:t>
            </a:r>
            <a:r>
              <a:rPr lang="en-US" altLang="zh-CN"/>
              <a:t>3</a:t>
            </a:r>
            <a:r>
              <a:rPr lang="zh-CN" altLang="en-US"/>
              <a:t>名的同学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查出成绩</a:t>
            </a:r>
            <a:r>
              <a:rPr lang="en-US" altLang="zh-CN"/>
              <a:t>80</a:t>
            </a:r>
            <a:r>
              <a:rPr lang="zh-CN" altLang="en-US"/>
              <a:t>分以下的所有同学</a:t>
            </a:r>
            <a:endParaRPr lang="zh-CN" altLang="en-US"/>
          </a:p>
        </p:txBody>
      </p:sp>
    </p:spTree>
  </p:cSld>
  <p:clrMapOvr>
    <a:masterClrMapping/>
  </p:clrMapOvr>
  <p:transition spd="slow">
    <p:comb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234940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Java</a:t>
            </a:r>
            <a:r>
              <a:rPr lang="zh-CN" altLang="en-US"/>
              <a:t>客户端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3840" y="2092282"/>
            <a:ext cx="8354744" cy="439995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Java</a:t>
            </a:r>
            <a:r>
              <a:rPr lang="zh-CN" altLang="en-US"/>
              <a:t>客户端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Redis</a:t>
            </a:r>
            <a:r>
              <a:rPr lang="zh-CN" altLang="en-US"/>
              <a:t>官网中提供了各种语言的客户端，地址：</a:t>
            </a:r>
            <a:r>
              <a:rPr lang="en-US" altLang="zh-CN">
                <a:hlinkClick r:id="rId2"/>
              </a:rPr>
              <a:t>https://redis.io/clients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7" name="幻灯片缩放定位 6">
            <a:hlinkClick r:id="rId3" action="ppaction://hlinksldjump"/>
          </p:cNvPr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3040" y="3898325"/>
            <a:ext cx="470638" cy="264734"/>
          </a:xfrm>
          <a:prstGeom prst="rect">
            <a:avLst/>
          </a:prstGeom>
          <a:ln w="3175">
            <a:solidFill>
              <a:prstClr val="lightGray"/>
            </a:solidFill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Java</a:t>
            </a:r>
            <a:r>
              <a:rPr lang="zh-CN" altLang="en-US"/>
              <a:t>客户端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9100" y="1676646"/>
            <a:ext cx="7856537" cy="465290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35600" y="2407920"/>
            <a:ext cx="3810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>
                <a:solidFill>
                  <a:srgbClr val="49504F"/>
                </a:solidFill>
              </a:rPr>
              <a:t>以</a:t>
            </a:r>
            <a:r>
              <a:rPr lang="en-US" altLang="zh-CN" sz="1200">
                <a:solidFill>
                  <a:srgbClr val="49504F"/>
                </a:solidFill>
              </a:rPr>
              <a:t>Redis</a:t>
            </a:r>
            <a:r>
              <a:rPr lang="zh-CN" altLang="en-US" sz="1200">
                <a:solidFill>
                  <a:srgbClr val="49504F"/>
                </a:solidFill>
              </a:rPr>
              <a:t>命令作为方法名称，学习成本低，简单实用。但是</a:t>
            </a:r>
            <a:r>
              <a:rPr lang="en-US" altLang="zh-CN" sz="1200">
                <a:solidFill>
                  <a:srgbClr val="49504F"/>
                </a:solidFill>
              </a:rPr>
              <a:t>Jedis</a:t>
            </a:r>
            <a:r>
              <a:rPr lang="zh-CN" altLang="en-US" sz="1200">
                <a:solidFill>
                  <a:srgbClr val="49504F"/>
                </a:solidFill>
              </a:rPr>
              <a:t>实例是线程不安全的，多线程环境下需要基于连接池来使用</a:t>
            </a:r>
            <a:endParaRPr lang="zh-CN" altLang="en-US" sz="1200">
              <a:solidFill>
                <a:srgbClr val="49504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35600" y="3174744"/>
            <a:ext cx="3810000" cy="807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rgbClr val="49504F"/>
                </a:solidFill>
              </a:rPr>
              <a:t>Lettuce</a:t>
            </a:r>
            <a:r>
              <a:rPr lang="zh-CN" altLang="en-US" sz="1200">
                <a:solidFill>
                  <a:srgbClr val="49504F"/>
                </a:solidFill>
              </a:rPr>
              <a:t>是基于</a:t>
            </a:r>
            <a:r>
              <a:rPr lang="en-US" altLang="zh-CN" sz="1200">
                <a:solidFill>
                  <a:srgbClr val="49504F"/>
                </a:solidFill>
              </a:rPr>
              <a:t>Netty</a:t>
            </a:r>
            <a:r>
              <a:rPr lang="zh-CN" altLang="en-US" sz="1200">
                <a:solidFill>
                  <a:srgbClr val="49504F"/>
                </a:solidFill>
              </a:rPr>
              <a:t>实现的，支持同步、异步和响应式编程方式，并且是线程安全的。支持</a:t>
            </a:r>
            <a:r>
              <a:rPr lang="en-US" altLang="zh-CN" sz="1200">
                <a:solidFill>
                  <a:srgbClr val="49504F"/>
                </a:solidFill>
              </a:rPr>
              <a:t>Redis</a:t>
            </a:r>
            <a:r>
              <a:rPr lang="zh-CN" altLang="en-US" sz="1200">
                <a:solidFill>
                  <a:srgbClr val="49504F"/>
                </a:solidFill>
              </a:rPr>
              <a:t>的哨兵模式、集群模式和管道模式。</a:t>
            </a:r>
            <a:endParaRPr lang="zh-CN" altLang="en-US" sz="1200">
              <a:solidFill>
                <a:srgbClr val="49504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35600" y="4053840"/>
            <a:ext cx="3810000" cy="538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rgbClr val="49504F"/>
                </a:solidFill>
              </a:rPr>
              <a:t>Redisson</a:t>
            </a:r>
            <a:r>
              <a:rPr lang="zh-CN" altLang="en-US" sz="1200">
                <a:solidFill>
                  <a:srgbClr val="49504F"/>
                </a:solidFill>
              </a:rPr>
              <a:t>是一个基于</a:t>
            </a:r>
            <a:r>
              <a:rPr lang="en-US" altLang="zh-CN" sz="1200">
                <a:solidFill>
                  <a:srgbClr val="49504F"/>
                </a:solidFill>
              </a:rPr>
              <a:t>Redis</a:t>
            </a:r>
            <a:r>
              <a:rPr lang="zh-CN" altLang="en-US" sz="1200">
                <a:solidFill>
                  <a:srgbClr val="49504F"/>
                </a:solidFill>
              </a:rPr>
              <a:t>实现的分布式、可伸缩的</a:t>
            </a:r>
            <a:r>
              <a:rPr lang="en-US" altLang="zh-CN" sz="1200">
                <a:solidFill>
                  <a:srgbClr val="49504F"/>
                </a:solidFill>
              </a:rPr>
              <a:t>Java</a:t>
            </a:r>
            <a:r>
              <a:rPr lang="zh-CN" altLang="en-US" sz="1200">
                <a:solidFill>
                  <a:srgbClr val="49504F"/>
                </a:solidFill>
              </a:rPr>
              <a:t>数据结构集合。包含了诸如</a:t>
            </a:r>
            <a:r>
              <a:rPr lang="en-US" altLang="zh-CN" sz="1200">
                <a:solidFill>
                  <a:srgbClr val="49504F"/>
                </a:solidFill>
              </a:rPr>
              <a:t>Map</a:t>
            </a:r>
            <a:r>
              <a:rPr lang="zh-CN" altLang="en-US" sz="1200">
                <a:solidFill>
                  <a:srgbClr val="49504F"/>
                </a:solidFill>
              </a:rPr>
              <a:t>、</a:t>
            </a:r>
            <a:r>
              <a:rPr lang="en-US" altLang="zh-CN" sz="1200">
                <a:solidFill>
                  <a:srgbClr val="49504F"/>
                </a:solidFill>
              </a:rPr>
              <a:t>Queue</a:t>
            </a:r>
            <a:r>
              <a:rPr lang="zh-CN" altLang="en-US" sz="1200">
                <a:solidFill>
                  <a:srgbClr val="49504F"/>
                </a:solidFill>
              </a:rPr>
              <a:t>、</a:t>
            </a:r>
            <a:r>
              <a:rPr lang="en-US" altLang="zh-CN" sz="1200">
                <a:solidFill>
                  <a:srgbClr val="49504F"/>
                </a:solidFill>
              </a:rPr>
              <a:t>Lock</a:t>
            </a:r>
            <a:r>
              <a:rPr lang="zh-CN" altLang="en-US" sz="1200">
                <a:solidFill>
                  <a:srgbClr val="49504F"/>
                </a:solidFill>
              </a:rPr>
              <a:t>、</a:t>
            </a:r>
            <a:r>
              <a:rPr lang="en-US" altLang="zh-CN" sz="1200">
                <a:solidFill>
                  <a:srgbClr val="49504F"/>
                </a:solidFill>
              </a:rPr>
              <a:t> Semaphore</a:t>
            </a:r>
            <a:r>
              <a:rPr lang="zh-CN" altLang="en-US" sz="1200">
                <a:solidFill>
                  <a:srgbClr val="49504F"/>
                </a:solidFill>
              </a:rPr>
              <a:t>、</a:t>
            </a:r>
            <a:r>
              <a:rPr lang="en-US" altLang="zh-CN" sz="1200">
                <a:solidFill>
                  <a:srgbClr val="49504F"/>
                </a:solidFill>
              </a:rPr>
              <a:t>AtomicLong</a:t>
            </a:r>
            <a:r>
              <a:rPr lang="zh-CN" altLang="en-US" sz="1200">
                <a:solidFill>
                  <a:srgbClr val="49504F"/>
                </a:solidFill>
              </a:rPr>
              <a:t>等强大功能</a:t>
            </a:r>
            <a:endParaRPr lang="zh-CN" altLang="en-US" sz="1200">
              <a:solidFill>
                <a:srgbClr val="49504F"/>
              </a:solidFill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1910080" y="2509520"/>
            <a:ext cx="736283" cy="3962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1910080" y="3342394"/>
            <a:ext cx="736283" cy="3962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285750" y="2905760"/>
            <a:ext cx="1248410" cy="517190"/>
          </a:xfrm>
          <a:prstGeom prst="roundRect">
            <a:avLst/>
          </a:prstGeom>
          <a:noFill/>
          <a:ln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Spring Data Redis</a:t>
            </a:r>
            <a:endParaRPr lang="zh-CN" altLang="en-US" sz="1200">
              <a:solidFill>
                <a:srgbClr val="49504F"/>
              </a:solidFill>
            </a:endParaRPr>
          </a:p>
        </p:txBody>
      </p:sp>
      <p:cxnSp>
        <p:nvCxnSpPr>
          <p:cNvPr id="14" name="直接箭头连接符 13"/>
          <p:cNvCxnSpPr>
            <a:stCxn id="12" idx="3"/>
            <a:endCxn id="11" idx="1"/>
          </p:cNvCxnSpPr>
          <p:nvPr/>
        </p:nvCxnSpPr>
        <p:spPr>
          <a:xfrm>
            <a:off x="1534160" y="3164355"/>
            <a:ext cx="375920" cy="376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3"/>
            <a:endCxn id="10" idx="1"/>
          </p:cNvCxnSpPr>
          <p:nvPr/>
        </p:nvCxnSpPr>
        <p:spPr>
          <a:xfrm flipV="1">
            <a:off x="1534160" y="2707640"/>
            <a:ext cx="375920" cy="45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4917758" y="2216573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A26"/>
                </a:solidFill>
              </a:rPr>
              <a:t>Jedis</a:t>
            </a:r>
            <a:endParaRPr lang="en-US" altLang="zh-CN" sz="1800">
              <a:solidFill>
                <a:srgbClr val="AD2A26"/>
              </a:solidFill>
            </a:endParaRPr>
          </a:p>
        </p:txBody>
      </p:sp>
      <p:sp>
        <p:nvSpPr>
          <p:cNvPr id="7" name="文本占位符 1"/>
          <p:cNvSpPr txBox="1"/>
          <p:nvPr/>
        </p:nvSpPr>
        <p:spPr>
          <a:xfrm>
            <a:off x="4917757" y="2809240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SpringDataRedis</a:t>
            </a:r>
            <a:endParaRPr lang="en-US" altLang="zh-CN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Jedis</a:t>
            </a:r>
            <a:r>
              <a:rPr lang="zh-CN" altLang="en-US"/>
              <a:t>的官网地址：</a:t>
            </a:r>
            <a:r>
              <a:rPr lang="en-US" altLang="zh-CN"/>
              <a:t> </a:t>
            </a:r>
            <a:r>
              <a:rPr lang="en-US" altLang="zh-CN">
                <a:hlinkClick r:id="rId1"/>
              </a:rPr>
              <a:t>https://github.com/redis/jedis</a:t>
            </a:r>
            <a:r>
              <a:rPr lang="zh-CN" altLang="en-US"/>
              <a:t>，我们先来个快速入门：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引入依赖：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建立连接</a:t>
            </a:r>
            <a:endParaRPr lang="en-US" altLang="zh-CN"/>
          </a:p>
          <a:p>
            <a:endParaRPr lang="zh-CN" altLang="en-US"/>
          </a:p>
        </p:txBody>
      </p:sp>
      <p:sp>
        <p:nvSpPr>
          <p:cNvPr id="15" name="文本占位符 1"/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Jedis</a:t>
            </a:r>
            <a:endParaRPr lang="en-US" altLang="zh-CN" sz="2000">
              <a:solidFill>
                <a:srgbClr val="AD2A26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3440" y="2509520"/>
            <a:ext cx="8006080" cy="1169551"/>
          </a:xfrm>
          <a:prstGeom prst="rect">
            <a:avLst/>
          </a:prstGeom>
          <a:solidFill>
            <a:srgbClr val="F5FAF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&gt;redis.clients&lt;/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&gt;jedis&lt;/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version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&gt;3.7.0&lt;/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version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53440" y="4104929"/>
            <a:ext cx="8077200" cy="2462213"/>
          </a:xfrm>
          <a:prstGeom prst="rect">
            <a:avLst/>
          </a:prstGeom>
          <a:solidFill>
            <a:srgbClr val="F5FA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@BeforeEach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void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setUp()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建立连接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"192.168.150.101"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6379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设置密码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.auth(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"123321"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选择库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.select(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171440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初识</a:t>
            </a:r>
            <a:r>
              <a:rPr lang="en-US" altLang="zh-CN"/>
              <a:t>Redis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测试</a:t>
            </a:r>
            <a:r>
              <a:rPr lang="en-US" altLang="zh-CN"/>
              <a:t>string</a:t>
            </a: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释放资源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15" name="文本占位符 1"/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Jedis</a:t>
            </a:r>
            <a:endParaRPr lang="en-US" altLang="zh-CN" sz="2000">
              <a:solidFill>
                <a:srgbClr val="AD2A26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82320" y="2037418"/>
            <a:ext cx="8544560" cy="2031325"/>
          </a:xfrm>
          <a:prstGeom prst="rect">
            <a:avLst/>
          </a:prstGeom>
          <a:solidFill>
            <a:srgbClr val="F5FA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@Test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void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testString()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插入数据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，方法名称就是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命令名称，非常简单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result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.set(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张三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System.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out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"result = "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 result);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获取数据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name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.get(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System.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out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"name = "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 name);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82320" y="4565912"/>
            <a:ext cx="8544560" cy="1600438"/>
          </a:xfrm>
          <a:prstGeom prst="rect">
            <a:avLst/>
          </a:prstGeom>
          <a:solidFill>
            <a:srgbClr val="F5FA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@AfterEach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void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tearDown()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释放资源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if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!=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.close();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Jedis</a:t>
            </a:r>
            <a:r>
              <a:rPr lang="zh-CN" altLang="en-US"/>
              <a:t>使用的基本步骤：</a:t>
            </a:r>
            <a:endParaRPr lang="en-US" altLang="zh-CN"/>
          </a:p>
          <a:p>
            <a:r>
              <a:rPr lang="zh-CN" altLang="en-US"/>
              <a:t>引入依赖</a:t>
            </a:r>
            <a:endParaRPr lang="en-US" altLang="zh-CN"/>
          </a:p>
          <a:p>
            <a:r>
              <a:rPr lang="zh-CN" altLang="en-US"/>
              <a:t>创建</a:t>
            </a:r>
            <a:r>
              <a:rPr lang="en-US" altLang="zh-CN"/>
              <a:t>Jedis</a:t>
            </a:r>
            <a:r>
              <a:rPr lang="zh-CN" altLang="en-US"/>
              <a:t>对象，建立连接</a:t>
            </a:r>
            <a:endParaRPr lang="en-US" altLang="zh-CN"/>
          </a:p>
          <a:p>
            <a:r>
              <a:rPr lang="zh-CN" altLang="en-US"/>
              <a:t>使用</a:t>
            </a:r>
            <a:r>
              <a:rPr lang="en-US" altLang="zh-CN"/>
              <a:t>Jedis</a:t>
            </a:r>
            <a:r>
              <a:rPr lang="zh-CN" altLang="en-US"/>
              <a:t>，方法名与</a:t>
            </a:r>
            <a:r>
              <a:rPr lang="en-US" altLang="zh-CN"/>
              <a:t>Redis</a:t>
            </a:r>
            <a:r>
              <a:rPr lang="zh-CN" altLang="en-US"/>
              <a:t>命令一致</a:t>
            </a:r>
            <a:endParaRPr lang="en-US" altLang="zh-CN"/>
          </a:p>
          <a:p>
            <a:r>
              <a:rPr lang="zh-CN" altLang="en-US"/>
              <a:t>释放资源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Jedis</a:t>
            </a:r>
            <a:r>
              <a:rPr lang="zh-CN" altLang="en-US"/>
              <a:t>本身是线程不安全的，并且频繁的创建和销毁连接会有性能损耗，因此我们推荐大家使用</a:t>
            </a:r>
            <a:r>
              <a:rPr lang="en-US" altLang="zh-CN"/>
              <a:t>Jedis</a:t>
            </a:r>
            <a:r>
              <a:rPr lang="zh-CN" altLang="en-US"/>
              <a:t>连接池代替</a:t>
            </a:r>
            <a:r>
              <a:rPr lang="en-US" altLang="zh-CN"/>
              <a:t>Jedis</a:t>
            </a:r>
            <a:r>
              <a:rPr lang="zh-CN" altLang="en-US"/>
              <a:t>的直连方式。</a:t>
            </a:r>
            <a:endParaRPr lang="en-US" altLang="zh-CN"/>
          </a:p>
        </p:txBody>
      </p:sp>
      <p:sp>
        <p:nvSpPr>
          <p:cNvPr id="15" name="文本占位符 1"/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Jedis</a:t>
            </a:r>
            <a:r>
              <a:rPr lang="zh-CN" altLang="en-US" sz="2000">
                <a:solidFill>
                  <a:srgbClr val="AD2A26"/>
                </a:solidFill>
              </a:rPr>
              <a:t>连接池</a:t>
            </a:r>
            <a:endParaRPr lang="en-US" altLang="zh-CN" sz="2000">
              <a:solidFill>
                <a:srgbClr val="AD2A26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89760" y="2146301"/>
            <a:ext cx="8260080" cy="4292600"/>
          </a:xfrm>
          <a:prstGeom prst="rect">
            <a:avLst/>
          </a:prstGeom>
          <a:solidFill>
            <a:srgbClr val="F5FA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public class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JedisConnectionFactory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private static final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JedisPool 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jedisPool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static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JedisPoolConfig jedisPoolConfig =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new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JedisPoolConfig();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最大连接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jedisPoolConfig.setMaxTotal(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8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最大空闲连接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jedisPoolConfig.setMaxIdle(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8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);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最小空闲连接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jedisPoolConfig.setMinIdle(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设置最长等待时间， ms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jedisPoolConfig.setMaxWaitMillis(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200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jedisPool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=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new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JedisPool(jedisPoolConfig,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"192.168.150.101"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6379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1000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"123321"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}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获取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Jedis对象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public static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Jedis getJedis(){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return 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jedisPool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.getResource();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}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comb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基于</a:t>
            </a:r>
            <a:r>
              <a:rPr lang="en-US" altLang="zh-CN"/>
              <a:t>SpringBoot</a:t>
            </a:r>
            <a:r>
              <a:rPr lang="zh-CN" altLang="en-US"/>
              <a:t>整合</a:t>
            </a:r>
            <a:r>
              <a:rPr lang="en-US" altLang="zh-CN"/>
              <a:t>Jedis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SpringBoot</a:t>
            </a:r>
            <a:r>
              <a:rPr lang="zh-CN" altLang="en-US"/>
              <a:t>已经成为企业开发的标配，你能不能基于</a:t>
            </a:r>
            <a:r>
              <a:rPr lang="en-US" altLang="zh-CN"/>
              <a:t>SpringBoot</a:t>
            </a:r>
            <a:r>
              <a:rPr lang="zh-CN" altLang="en-US"/>
              <a:t>来整合下</a:t>
            </a:r>
            <a:r>
              <a:rPr lang="en-US" altLang="zh-CN"/>
              <a:t>Jedis</a:t>
            </a:r>
            <a:r>
              <a:rPr lang="zh-CN" altLang="en-US"/>
              <a:t>的连接池呢？</a:t>
            </a:r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4917758" y="2216573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Jedis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/>
          <p:cNvSpPr txBox="1"/>
          <p:nvPr/>
        </p:nvSpPr>
        <p:spPr>
          <a:xfrm>
            <a:off x="4917757" y="2809240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A26"/>
                </a:solidFill>
              </a:rPr>
              <a:t>SpringDataRedis</a:t>
            </a:r>
            <a:endParaRPr lang="en-US" altLang="zh-CN" sz="1800">
              <a:solidFill>
                <a:srgbClr val="AD2A2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4800" y="3866034"/>
            <a:ext cx="6296925" cy="2449676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SpringData</a:t>
            </a:r>
            <a:r>
              <a:rPr lang="zh-CN" altLang="en-US"/>
              <a:t>是</a:t>
            </a:r>
            <a:r>
              <a:rPr lang="en-US" altLang="zh-CN"/>
              <a:t>Spring</a:t>
            </a:r>
            <a:r>
              <a:rPr lang="zh-CN" altLang="en-US"/>
              <a:t>中数据操作的模块，包含对各种数据库的集成，其中对</a:t>
            </a:r>
            <a:r>
              <a:rPr lang="en-US" altLang="zh-CN"/>
              <a:t>Redis</a:t>
            </a:r>
            <a:r>
              <a:rPr lang="zh-CN" altLang="en-US"/>
              <a:t>的集成模块就叫做</a:t>
            </a:r>
            <a:r>
              <a:rPr lang="en-US" altLang="zh-CN"/>
              <a:t>SpringDataRedis</a:t>
            </a:r>
            <a:r>
              <a:rPr lang="zh-CN" altLang="en-US"/>
              <a:t>，官网地址：</a:t>
            </a:r>
            <a:r>
              <a:rPr lang="en-US" altLang="zh-CN">
                <a:hlinkClick r:id="rId2"/>
              </a:rPr>
              <a:t>https://spring.io/projects/spring-data-redis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提供了对不同</a:t>
            </a:r>
            <a:r>
              <a:rPr lang="en-US" altLang="zh-CN"/>
              <a:t>Redis</a:t>
            </a:r>
            <a:r>
              <a:rPr lang="zh-CN" altLang="en-US"/>
              <a:t>客户端的整合（</a:t>
            </a:r>
            <a:r>
              <a:rPr lang="en-US" altLang="zh-CN"/>
              <a:t>Lettuce</a:t>
            </a:r>
            <a:r>
              <a:rPr lang="zh-CN" altLang="en-US"/>
              <a:t>和</a:t>
            </a:r>
            <a:r>
              <a:rPr lang="en-US" altLang="zh-CN"/>
              <a:t>Jedis</a:t>
            </a:r>
            <a:r>
              <a:rPr lang="zh-CN" altLang="en-US"/>
              <a:t>）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提供了</a:t>
            </a:r>
            <a:r>
              <a:rPr lang="en-US" altLang="zh-CN"/>
              <a:t>RedisTemplate</a:t>
            </a:r>
            <a:r>
              <a:rPr lang="zh-CN" altLang="en-US"/>
              <a:t>统一</a:t>
            </a:r>
            <a:r>
              <a:rPr lang="en-US" altLang="zh-CN"/>
              <a:t>API</a:t>
            </a:r>
            <a:r>
              <a:rPr lang="zh-CN" altLang="en-US"/>
              <a:t>来操作</a:t>
            </a:r>
            <a:r>
              <a:rPr lang="en-US" altLang="zh-CN"/>
              <a:t>Redis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支持</a:t>
            </a:r>
            <a:r>
              <a:rPr lang="en-US" altLang="zh-CN"/>
              <a:t>Redis</a:t>
            </a:r>
            <a:r>
              <a:rPr lang="zh-CN" altLang="en-US"/>
              <a:t>的发布订阅模型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支持</a:t>
            </a:r>
            <a:r>
              <a:rPr lang="en-US" altLang="zh-CN"/>
              <a:t>Redis</a:t>
            </a:r>
            <a:r>
              <a:rPr lang="zh-CN" altLang="en-US"/>
              <a:t>哨兵和</a:t>
            </a:r>
            <a:r>
              <a:rPr lang="en-US" altLang="zh-CN"/>
              <a:t>Redis</a:t>
            </a:r>
            <a:r>
              <a:rPr lang="zh-CN" altLang="en-US"/>
              <a:t>集群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支持基于</a:t>
            </a:r>
            <a:r>
              <a:rPr lang="en-US" altLang="zh-CN"/>
              <a:t>Lettuce</a:t>
            </a:r>
            <a:r>
              <a:rPr lang="zh-CN" altLang="en-US"/>
              <a:t>的响应式编程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支持基于</a:t>
            </a:r>
            <a:r>
              <a:rPr lang="en-US" altLang="zh-CN"/>
              <a:t>JDK</a:t>
            </a:r>
            <a:r>
              <a:rPr lang="zh-CN" altLang="en-US"/>
              <a:t>、</a:t>
            </a:r>
            <a:r>
              <a:rPr lang="en-US" altLang="zh-CN"/>
              <a:t>JSON</a:t>
            </a:r>
            <a:r>
              <a:rPr lang="zh-CN" altLang="en-US"/>
              <a:t>、字符串、</a:t>
            </a:r>
            <a:r>
              <a:rPr lang="en-US" altLang="zh-CN"/>
              <a:t>Spring</a:t>
            </a:r>
            <a:r>
              <a:rPr lang="zh-CN" altLang="en-US"/>
              <a:t>对象的数据序列化及反序列化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支持基于</a:t>
            </a:r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JDKCollection</a:t>
            </a:r>
            <a:r>
              <a:rPr lang="zh-CN" altLang="en-US"/>
              <a:t>实现</a:t>
            </a:r>
            <a:endParaRPr lang="zh-CN" altLang="en-US"/>
          </a:p>
        </p:txBody>
      </p:sp>
      <p:sp>
        <p:nvSpPr>
          <p:cNvPr id="15" name="文本占位符 1"/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SpringDataRedis</a:t>
            </a:r>
            <a:endParaRPr lang="en-US" altLang="zh-CN" sz="2000">
              <a:solidFill>
                <a:srgbClr val="AD2A2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SpringDataRedis</a:t>
            </a:r>
            <a:r>
              <a:rPr lang="zh-CN" altLang="en-US"/>
              <a:t>快速入门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SpringDataRedis</a:t>
            </a:r>
            <a:r>
              <a:rPr lang="zh-CN" altLang="en-US"/>
              <a:t>中提供了</a:t>
            </a:r>
            <a:r>
              <a:rPr lang="en-US" altLang="zh-CN"/>
              <a:t>RedisTemplate</a:t>
            </a:r>
            <a:r>
              <a:rPr lang="zh-CN" altLang="en-US"/>
              <a:t>工具类，其中封装了各种对</a:t>
            </a:r>
            <a:r>
              <a:rPr lang="en-US" altLang="zh-CN"/>
              <a:t>Redis</a:t>
            </a:r>
            <a:r>
              <a:rPr lang="zh-CN" altLang="en-US"/>
              <a:t>的操作。并且将不同数据类型的操作</a:t>
            </a:r>
            <a:r>
              <a:rPr lang="en-US" altLang="zh-CN"/>
              <a:t>API</a:t>
            </a:r>
            <a:r>
              <a:rPr lang="zh-CN" altLang="en-US"/>
              <a:t>封装到了不同的类型中：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</p:txBody>
      </p:sp>
      <p:graphicFrame>
        <p:nvGraphicFramePr>
          <p:cNvPr id="7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83920" y="2528146"/>
          <a:ext cx="10302240" cy="33276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34080"/>
                <a:gridCol w="3434080"/>
                <a:gridCol w="3434080"/>
              </a:tblGrid>
              <a:tr h="503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API</a:t>
                      </a:r>
                      <a:endParaRPr lang="en-US" altLang="zh-CN" sz="20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返回值类型</a:t>
                      </a:r>
                      <a:endParaRPr lang="zh-CN" altLang="en-US" sz="20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说明</a:t>
                      </a:r>
                      <a:endParaRPr lang="zh-CN" altLang="en-US" sz="20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</a:tr>
              <a:tr h="470768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660E7A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redisTemplate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.opsForValue()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ValueOperations</a:t>
                      </a:r>
                      <a:endParaRPr lang="en-US" altLang="zh-CN" sz="14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操作</a:t>
                      </a:r>
                      <a:r>
                        <a:rPr lang="en-US" altLang="zh-CN" sz="1400">
                          <a:solidFill>
                            <a:srgbClr val="AD2A26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String</a:t>
                      </a:r>
                      <a:r>
                        <a:rPr lang="zh-CN" altLang="en-US" sz="140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类型数据</a:t>
                      </a:r>
                      <a:endParaRPr lang="zh-CN" altLang="en-US" sz="1400">
                        <a:latin typeface="黑体" panose="02010609060101010101" pitchFamily="49" charset="-122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anchor="ctr"/>
                </a:tc>
              </a:tr>
              <a:tr h="470768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660E7A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redisTemplate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.opsFor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Hash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HashOperations</a:t>
                      </a:r>
                      <a:endParaRPr lang="en-US" altLang="zh-CN" sz="14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操作</a:t>
                      </a:r>
                      <a:r>
                        <a:rPr lang="en-US" altLang="zh-CN" sz="1400">
                          <a:solidFill>
                            <a:srgbClr val="AD2A26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Hash</a:t>
                      </a:r>
                      <a:r>
                        <a:rPr lang="zh-CN" altLang="en-US" sz="140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类型数据</a:t>
                      </a:r>
                      <a:endParaRPr lang="zh-CN" altLang="en-US" sz="1400">
                        <a:latin typeface="黑体" panose="02010609060101010101" pitchFamily="49" charset="-122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anchor="ctr"/>
                </a:tc>
              </a:tr>
              <a:tr h="470768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660E7A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redisTemplate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.opsFor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List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ListOperations</a:t>
                      </a:r>
                      <a:endParaRPr lang="en-US" altLang="zh-CN" sz="14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操作</a:t>
                      </a:r>
                      <a:r>
                        <a:rPr lang="en-US" altLang="zh-CN" sz="1400">
                          <a:solidFill>
                            <a:srgbClr val="AD2A26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List</a:t>
                      </a:r>
                      <a:r>
                        <a:rPr lang="zh-CN" altLang="en-US" sz="140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类型数据</a:t>
                      </a:r>
                      <a:endParaRPr lang="zh-CN" altLang="en-US" sz="1400">
                        <a:latin typeface="黑体" panose="02010609060101010101" pitchFamily="49" charset="-122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anchor="ctr"/>
                </a:tc>
              </a:tr>
              <a:tr h="470768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660E7A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redisTemplate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.opsFor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Set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SetOperations</a:t>
                      </a:r>
                      <a:endParaRPr lang="en-US" altLang="zh-CN" sz="14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操作</a:t>
                      </a:r>
                      <a:r>
                        <a:rPr lang="en-US" altLang="zh-CN" sz="1400">
                          <a:solidFill>
                            <a:srgbClr val="AD2A26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Set</a:t>
                      </a:r>
                      <a:r>
                        <a:rPr lang="zh-CN" altLang="en-US" sz="140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类型数据</a:t>
                      </a:r>
                      <a:endParaRPr lang="zh-CN" altLang="en-US" sz="1400">
                        <a:latin typeface="黑体" panose="02010609060101010101" pitchFamily="49" charset="-122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anchor="ctr"/>
                </a:tc>
              </a:tr>
              <a:tr h="470768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660E7A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redisTemplate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.opsFor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ZSet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ZSetOperations</a:t>
                      </a:r>
                      <a:endParaRPr lang="en-US" altLang="zh-CN" sz="14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操作</a:t>
                      </a:r>
                      <a:r>
                        <a:rPr lang="en-US" altLang="zh-CN" sz="1400">
                          <a:solidFill>
                            <a:srgbClr val="AD2A26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SortedSet</a:t>
                      </a:r>
                      <a:r>
                        <a:rPr lang="zh-CN" altLang="en-US" sz="140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类型数据</a:t>
                      </a:r>
                      <a:endParaRPr lang="zh-CN" altLang="en-US" sz="1400">
                        <a:latin typeface="黑体" panose="02010609060101010101" pitchFamily="49" charset="-122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anchor="ctr"/>
                </a:tc>
              </a:tr>
              <a:tr h="470768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660E7A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redisTemplate</a:t>
                      </a: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660E7A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通用的命令</a:t>
                      </a:r>
                      <a:endParaRPr lang="zh-CN" altLang="en-US" sz="14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spd="slow">
    <p:comb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SpringDataRedis</a:t>
            </a:r>
            <a:r>
              <a:rPr lang="zh-CN" altLang="en-US"/>
              <a:t>快速入门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SpringBoot</a:t>
            </a:r>
            <a:r>
              <a:rPr lang="zh-CN" altLang="en-US"/>
              <a:t>已经提供了对</a:t>
            </a:r>
            <a:r>
              <a:rPr lang="en-US" altLang="zh-CN"/>
              <a:t>SpringDataRedis</a:t>
            </a:r>
            <a:r>
              <a:rPr lang="zh-CN" altLang="en-US"/>
              <a:t>的支持，使用非常简单：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引入依赖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5040" y="2567047"/>
            <a:ext cx="8757920" cy="3288721"/>
          </a:xfrm>
          <a:prstGeom prst="rect">
            <a:avLst/>
          </a:prstGeom>
          <a:solidFill>
            <a:srgbClr val="F5FA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&lt;!--Redis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依赖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--&gt;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&gt;org.springframework.boot&lt;/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&gt;spring-boot-starter-data-redis&lt;/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&lt;!--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连接池依赖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--&gt;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&gt;org.apache.commons&lt;/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&gt;commons-pool2&lt;/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omb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SpringDataRedis</a:t>
            </a:r>
            <a:r>
              <a:rPr lang="zh-CN" altLang="en-US"/>
              <a:t>快速入门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/>
              <a:t>配置文件</a:t>
            </a:r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82320" y="2101368"/>
            <a:ext cx="8757920" cy="3646170"/>
          </a:xfrm>
          <a:prstGeom prst="rect">
            <a:avLst/>
          </a:prstGeom>
          <a:solidFill>
            <a:srgbClr val="F5FA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redis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host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 192.168.150.101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port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6379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password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 123321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lettuce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pool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max-active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8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# 最大连接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max-idle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8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# 最大空闲连接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min-idle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0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# 最小空闲连接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max-wait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 100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# 连接等待时间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comb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SpringDataRedis</a:t>
            </a:r>
            <a:r>
              <a:rPr lang="zh-CN" altLang="en-US"/>
              <a:t>快速入门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注入</a:t>
            </a:r>
            <a:r>
              <a:rPr lang="en-US" altLang="zh-CN"/>
              <a:t>RedisTemplate</a:t>
            </a: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编写测试</a:t>
            </a:r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14400" y="2189643"/>
            <a:ext cx="8757920" cy="523220"/>
          </a:xfrm>
          <a:prstGeom prst="rect">
            <a:avLst/>
          </a:prstGeom>
          <a:solidFill>
            <a:srgbClr val="F5FA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@Autowired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RedisTemplate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redisTemplate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14400" y="3314100"/>
            <a:ext cx="8757920" cy="3322955"/>
          </a:xfrm>
          <a:prstGeom prst="rect">
            <a:avLst/>
          </a:prstGeom>
          <a:solidFill>
            <a:srgbClr val="F5FA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@SpringBootTest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public class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RedisTest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@Autowired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RedisTemplate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redisTemplate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@Test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void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testString() {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插入一条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string类型数据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redisTemplate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.opsForValue().set(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"name"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李四"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读取一条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string类型数据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Object name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redisTemplate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.opsForValue().get(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"name"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System.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out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.println(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"name = "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+ name);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}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358" y="3042920"/>
            <a:ext cx="5973761" cy="1227239"/>
          </a:xfrm>
        </p:spPr>
        <p:txBody>
          <a:bodyPr/>
          <a:lstStyle/>
          <a:p>
            <a:r>
              <a:rPr lang="zh-CN" altLang="en-US"/>
              <a:t>认识</a:t>
            </a:r>
            <a:r>
              <a:rPr lang="en-US" altLang="zh-CN"/>
              <a:t>Redis</a:t>
            </a:r>
            <a:endParaRPr lang="en-US" altLang="zh-CN"/>
          </a:p>
          <a:p>
            <a:r>
              <a:rPr lang="zh-CN" altLang="en-US"/>
              <a:t>安装</a:t>
            </a:r>
            <a:r>
              <a:rPr lang="en-US" altLang="zh-CN"/>
              <a:t>Redis</a:t>
            </a:r>
            <a:endParaRPr lang="en-US" altLang="zh-CN"/>
          </a:p>
        </p:txBody>
      </p:sp>
      <p:sp>
        <p:nvSpPr>
          <p:cNvPr id="3" name="文本占位符 1"/>
          <p:cNvSpPr txBox="1"/>
          <p:nvPr/>
        </p:nvSpPr>
        <p:spPr>
          <a:xfrm>
            <a:off x="5019358" y="2438400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A26"/>
                </a:solidFill>
              </a:rPr>
              <a:t>认识</a:t>
            </a:r>
            <a:r>
              <a:rPr lang="en-US" altLang="zh-CN">
                <a:solidFill>
                  <a:srgbClr val="AD2A26"/>
                </a:solidFill>
              </a:rPr>
              <a:t>NoSQL</a:t>
            </a:r>
            <a:endParaRPr lang="en-US" altLang="zh-CN">
              <a:solidFill>
                <a:srgbClr val="AD2A2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SpringDataRedis</a:t>
            </a:r>
            <a:r>
              <a:rPr lang="zh-CN" altLang="en-US"/>
              <a:t>的使用步骤：</a:t>
            </a:r>
            <a:endParaRPr lang="en-US" altLang="zh-CN"/>
          </a:p>
          <a:p>
            <a:r>
              <a:rPr lang="zh-CN" altLang="en-US"/>
              <a:t>引入</a:t>
            </a:r>
            <a:r>
              <a:rPr lang="en-US" altLang="zh-CN"/>
              <a:t>spring-boot-starter-data-redis</a:t>
            </a:r>
            <a:r>
              <a:rPr lang="zh-CN" altLang="en-US"/>
              <a:t>依赖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application.yml</a:t>
            </a:r>
            <a:r>
              <a:rPr lang="zh-CN" altLang="en-US"/>
              <a:t>配置</a:t>
            </a:r>
            <a:r>
              <a:rPr lang="en-US" altLang="zh-CN"/>
              <a:t>Redis</a:t>
            </a:r>
            <a:r>
              <a:rPr lang="zh-CN" altLang="en-US"/>
              <a:t>信息</a:t>
            </a:r>
            <a:endParaRPr lang="en-US" altLang="zh-CN"/>
          </a:p>
          <a:p>
            <a:r>
              <a:rPr lang="zh-CN" altLang="en-US"/>
              <a:t>注入</a:t>
            </a:r>
            <a:r>
              <a:rPr lang="en-US" altLang="zh-CN"/>
              <a:t>RedisTemplate</a:t>
            </a:r>
            <a:endParaRPr lang="zh-CN" altLang="en-US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SpringDataRedis</a:t>
            </a:r>
            <a:r>
              <a:rPr lang="zh-CN" altLang="en-US"/>
              <a:t>的序列化方式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RedisTemplate</a:t>
            </a:r>
            <a:r>
              <a:rPr lang="zh-CN" altLang="en-US"/>
              <a:t>可以接收任意</a:t>
            </a:r>
            <a:r>
              <a:rPr lang="en-US" altLang="zh-CN"/>
              <a:t>Object</a:t>
            </a:r>
            <a:r>
              <a:rPr lang="zh-CN" altLang="en-US"/>
              <a:t>作为值写入</a:t>
            </a:r>
            <a:r>
              <a:rPr lang="en-US" altLang="zh-CN"/>
              <a:t>Redis</a:t>
            </a:r>
            <a:r>
              <a:rPr lang="zh-CN" altLang="en-US"/>
              <a:t>，只不过写入前会把</a:t>
            </a:r>
            <a:r>
              <a:rPr lang="en-US" altLang="zh-CN"/>
              <a:t>Object</a:t>
            </a:r>
            <a:r>
              <a:rPr lang="zh-CN" altLang="en-US"/>
              <a:t>序列化为字节形式，默认是采用</a:t>
            </a:r>
            <a:r>
              <a:rPr lang="en-US" altLang="zh-CN"/>
              <a:t>JDK</a:t>
            </a:r>
            <a:r>
              <a:rPr lang="zh-CN" altLang="en-US"/>
              <a:t>序列化，得到的结果是这样的：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缺点：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可读性差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内存占用较大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920" y="2391478"/>
            <a:ext cx="10525760" cy="2326674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SpringDataRedis</a:t>
            </a:r>
            <a:r>
              <a:rPr lang="zh-CN" altLang="en-US"/>
              <a:t>的序列化方式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我们可以自定义</a:t>
            </a:r>
            <a:r>
              <a:rPr lang="en-US" altLang="zh-CN"/>
              <a:t>RedisTemplate</a:t>
            </a:r>
            <a:r>
              <a:rPr lang="zh-CN" altLang="en-US"/>
              <a:t>的序列化方式，代码如下：</a:t>
            </a:r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82320" y="2196148"/>
            <a:ext cx="10536240" cy="3969385"/>
          </a:xfrm>
          <a:prstGeom prst="rect">
            <a:avLst/>
          </a:prstGeom>
          <a:solidFill>
            <a:srgbClr val="F5FA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@Bean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public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RedisTemplate&lt;String, Object&gt; redisTemplate(RedisConnectionFactory redisConnectionFactory)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throws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UnknownHostException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创建Template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RedisTemplate&lt;String, Object&gt; redisTemplate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RedisTemplate&lt;&gt;();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设置连接工厂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redisTemplate.setConnectionFactory(redisConnectionFactory);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设置序列化工具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GenericJackson2JsonRedisSerializer jsonRedisSerializer = 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				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GenericJackson2JsonRedisSerializer();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key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和 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hashKey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采用 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string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序列化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redisTemplate.setKeySerializer(RedisSerializer.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string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());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redisTemplate.setHashKeySerializer(RedisSerializer.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string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());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value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和 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hashValue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采用 </a:t>
            </a:r>
            <a:r>
              <a:rPr lang="en-US" altLang="zh-CN" sz="1400" i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JSON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序列化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redisTemplate.setValueSerializer(jsonRedisSerializer);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redisTemplate.setHashValueSerializer(jsonRedisSerializer);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return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redisTemplate;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comb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StringRedisTemplate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尽管</a:t>
            </a:r>
            <a:r>
              <a:rPr lang="en-US" altLang="zh-CN"/>
              <a:t>JSON</a:t>
            </a:r>
            <a:r>
              <a:rPr lang="zh-CN" altLang="en-US"/>
              <a:t>的序列化方式可以满足我们的需求，但依然存在一些问题，如图：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为了在反序列化时知道对象的类型，</a:t>
            </a:r>
            <a:r>
              <a:rPr lang="en-US" altLang="zh-CN"/>
              <a:t>JSON</a:t>
            </a:r>
            <a:r>
              <a:rPr lang="zh-CN" altLang="en-US"/>
              <a:t>序列化器会将类的</a:t>
            </a:r>
            <a:r>
              <a:rPr lang="en-US" altLang="zh-CN"/>
              <a:t>class</a:t>
            </a:r>
            <a:r>
              <a:rPr lang="zh-CN" altLang="en-US"/>
              <a:t>类型写入</a:t>
            </a:r>
            <a:r>
              <a:rPr lang="en-US" altLang="zh-CN"/>
              <a:t>json</a:t>
            </a:r>
            <a:r>
              <a:rPr lang="zh-CN" altLang="en-US"/>
              <a:t>结果中，存入</a:t>
            </a:r>
            <a:r>
              <a:rPr lang="en-US" altLang="zh-CN"/>
              <a:t>Redis</a:t>
            </a:r>
            <a:r>
              <a:rPr lang="zh-CN" altLang="en-US"/>
              <a:t>，会带来额外的内存开销。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2109941"/>
            <a:ext cx="6791325" cy="2343150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StringRedisTemplate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809196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为了节省内存空间，我们并不会使用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JSON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序列化器来处理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value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，而是统一使用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String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序列化器，要求只能存储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String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类型的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key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value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。当需要存储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Java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对象时，手动完成对象的序列化和反序列化。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2667199"/>
            <a:ext cx="2773920" cy="10516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直接箭头连接符 7"/>
          <p:cNvCxnSpPr>
            <a:stCxn id="6" idx="3"/>
            <a:endCxn id="9" idx="1"/>
          </p:cNvCxnSpPr>
          <p:nvPr/>
        </p:nvCxnSpPr>
        <p:spPr>
          <a:xfrm flipV="1">
            <a:off x="3484800" y="3193024"/>
            <a:ext cx="1224851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709651" y="2715970"/>
            <a:ext cx="2939845" cy="954107"/>
          </a:xfrm>
          <a:prstGeom prst="rect">
            <a:avLst/>
          </a:prstGeom>
          <a:solidFill>
            <a:srgbClr val="F5FAF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name:"Jack",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age: 21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0" y="3429000"/>
            <a:ext cx="1683980" cy="1634933"/>
          </a:xfrm>
          <a:prstGeom prst="rect">
            <a:avLst/>
          </a:prstGeom>
        </p:spPr>
      </p:pic>
      <p:cxnSp>
        <p:nvCxnSpPr>
          <p:cNvPr id="13" name="直接箭头连接符 12"/>
          <p:cNvCxnSpPr>
            <a:stCxn id="9" idx="3"/>
            <a:endCxn id="11" idx="1"/>
          </p:cNvCxnSpPr>
          <p:nvPr/>
        </p:nvCxnSpPr>
        <p:spPr>
          <a:xfrm>
            <a:off x="7649496" y="3193024"/>
            <a:ext cx="2147644" cy="105344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947182" y="3142455"/>
            <a:ext cx="29097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redisTemplate.opsForValue()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.set("user", jsonStr)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09651" y="5063933"/>
            <a:ext cx="2939845" cy="954107"/>
          </a:xfrm>
          <a:prstGeom prst="rect">
            <a:avLst/>
          </a:prstGeom>
          <a:solidFill>
            <a:srgbClr val="F5FAF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name:"Jack",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age: 21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5014773"/>
            <a:ext cx="2773920" cy="10516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2" name="直接箭头连接符 21"/>
          <p:cNvCxnSpPr>
            <a:stCxn id="11" idx="1"/>
            <a:endCxn id="17" idx="3"/>
          </p:cNvCxnSpPr>
          <p:nvPr/>
        </p:nvCxnSpPr>
        <p:spPr>
          <a:xfrm flipH="1">
            <a:off x="7649496" y="4246467"/>
            <a:ext cx="2147644" cy="12945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7" idx="1"/>
            <a:endCxn id="19" idx="3"/>
          </p:cNvCxnSpPr>
          <p:nvPr/>
        </p:nvCxnSpPr>
        <p:spPr>
          <a:xfrm flipH="1" flipV="1">
            <a:off x="3484800" y="5540599"/>
            <a:ext cx="1224851" cy="3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772822" y="4487543"/>
            <a:ext cx="23487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redisTemplate.opsForValue()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.get("user")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672268" y="2954907"/>
            <a:ext cx="8499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手动序列化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672268" y="5219263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手动反序列化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7" grpId="0" animBg="1"/>
      <p:bldP spid="25" grpId="0"/>
      <p:bldP spid="26" grpId="0"/>
      <p:bldP spid="2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StringRedisTemplate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809196"/>
          </a:xfrm>
        </p:spPr>
        <p:txBody>
          <a:bodyPr/>
          <a:lstStyle/>
          <a:p>
            <a:r>
              <a:rPr lang="en-US" altLang="zh-CN"/>
              <a:t>Spring</a:t>
            </a:r>
            <a:r>
              <a:rPr lang="zh-CN" altLang="en-US"/>
              <a:t>默认提供了一个</a:t>
            </a:r>
            <a:r>
              <a:rPr lang="en-US" altLang="zh-CN"/>
              <a:t>StringRedisTemplate</a:t>
            </a:r>
            <a:r>
              <a:rPr lang="zh-CN" altLang="en-US"/>
              <a:t>类，它的</a:t>
            </a:r>
            <a:r>
              <a:rPr lang="en-US" altLang="zh-CN"/>
              <a:t>key</a:t>
            </a:r>
            <a:r>
              <a:rPr lang="zh-CN" altLang="en-US"/>
              <a:t>和</a:t>
            </a:r>
            <a:r>
              <a:rPr lang="en-US" altLang="zh-CN"/>
              <a:t>value</a:t>
            </a:r>
            <a:r>
              <a:rPr lang="zh-CN" altLang="en-US"/>
              <a:t>的序列化方式默认就是</a:t>
            </a:r>
            <a:r>
              <a:rPr lang="en-US" altLang="zh-CN"/>
              <a:t>String</a:t>
            </a:r>
            <a:r>
              <a:rPr lang="zh-CN" altLang="en-US"/>
              <a:t>方式。省去了我们自定义</a:t>
            </a:r>
            <a:r>
              <a:rPr lang="en-US" altLang="zh-CN"/>
              <a:t>RedisTemplate</a:t>
            </a:r>
            <a:r>
              <a:rPr lang="zh-CN" altLang="en-US"/>
              <a:t>的过程：</a:t>
            </a:r>
            <a:endParaRPr lang="en-US" altLang="zh-CN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80643" y="2433957"/>
            <a:ext cx="8829040" cy="4184650"/>
          </a:xfrm>
          <a:prstGeom prst="rect">
            <a:avLst/>
          </a:prstGeom>
          <a:solidFill>
            <a:srgbClr val="F5FA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@Autowired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StringRedisTemplate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stringRedisTemplate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JSON工具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private static final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ObjectMapper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mapper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ObjectMapper();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@Test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void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testStringTemplate()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throws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JsonProcessingException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准备对象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User user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User(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"虎哥"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手动序列化因为获得的是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JSON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格式的字符串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String json =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mapper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.writeValueAsString(user);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写入一条数据到redis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stringRedisTemplate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.opsForValue().set(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"user:20</a:t>
            </a: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0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 json);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读取数据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String val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stringRedisTemplate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.opsForValue().get(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"user:20</a:t>
            </a: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0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反序列化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User user1 =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mapper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.readValue(val, User.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class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System.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out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.println(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"user1 = "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+ user1);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comb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795520" y="1463040"/>
            <a:ext cx="6817360" cy="4511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RedisTemplate</a:t>
            </a:r>
            <a:r>
              <a:rPr lang="zh-CN" altLang="en-US"/>
              <a:t>的两种序列化实践方案：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方案一：</a:t>
            </a:r>
            <a:endParaRPr lang="en-US" altLang="zh-CN"/>
          </a:p>
          <a:p>
            <a:r>
              <a:rPr lang="zh-CN" altLang="en-US" sz="1400"/>
              <a:t>自定义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RedisTemplate</a:t>
            </a:r>
            <a:endParaRPr lang="en-US" altLang="zh-CN" sz="1400"/>
          </a:p>
          <a:p>
            <a:r>
              <a:rPr lang="zh-CN" altLang="en-US" sz="1400"/>
              <a:t>修改</a:t>
            </a:r>
            <a:r>
              <a:rPr lang="en-US" altLang="zh-CN" sz="1400"/>
              <a:t>RedisTemplate</a:t>
            </a:r>
            <a:r>
              <a:rPr lang="zh-CN" altLang="en-US" sz="1400"/>
              <a:t>的序列化器为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GenericJackson2JsonRedisSerializer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/>
              <a:t>方案二：</a:t>
            </a:r>
            <a:endParaRPr lang="en-US" altLang="zh-CN"/>
          </a:p>
          <a:p>
            <a:r>
              <a:rPr lang="zh-CN" altLang="en-US" sz="1400"/>
              <a:t>使用</a:t>
            </a:r>
            <a:r>
              <a:rPr lang="en-US" altLang="zh-CN" sz="1400"/>
              <a:t>StringRedisTemplate</a:t>
            </a:r>
            <a:endParaRPr lang="en-US" altLang="zh-CN" sz="1400"/>
          </a:p>
          <a:p>
            <a:r>
              <a:rPr lang="zh-CN" altLang="en-US" sz="1400"/>
              <a:t>写入</a:t>
            </a:r>
            <a:r>
              <a:rPr lang="en-US" altLang="zh-CN" sz="1400"/>
              <a:t>Redis</a:t>
            </a:r>
            <a:r>
              <a:rPr lang="zh-CN" altLang="en-US" sz="1400"/>
              <a:t>时，手动把对象序列化为</a:t>
            </a:r>
            <a:r>
              <a:rPr lang="en-US" altLang="zh-CN" sz="1400"/>
              <a:t>JSON</a:t>
            </a:r>
            <a:endParaRPr lang="en-US" altLang="zh-CN" sz="1400"/>
          </a:p>
          <a:p>
            <a:r>
              <a:rPr lang="zh-CN" altLang="en-US" sz="1400"/>
              <a:t>读取</a:t>
            </a:r>
            <a:r>
              <a:rPr lang="en-US" altLang="zh-CN" sz="1400"/>
              <a:t>Redis</a:t>
            </a:r>
            <a:r>
              <a:rPr lang="zh-CN" altLang="en-US" sz="1400"/>
              <a:t>时，手动把读取到的</a:t>
            </a:r>
            <a:r>
              <a:rPr lang="en-US" altLang="zh-CN" sz="1400"/>
              <a:t>JSON</a:t>
            </a:r>
            <a:r>
              <a:rPr lang="zh-CN" altLang="en-US" sz="1400"/>
              <a:t>反序列化为对象</a:t>
            </a:r>
            <a:endParaRPr lang="zh-CN" altLang="en-US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: 形状 22"/>
          <p:cNvSpPr/>
          <p:nvPr/>
        </p:nvSpPr>
        <p:spPr>
          <a:xfrm rot="2480907">
            <a:off x="6082223" y="2577137"/>
            <a:ext cx="199815" cy="1658007"/>
          </a:xfrm>
          <a:custGeom>
            <a:avLst/>
            <a:gdLst>
              <a:gd name="connsiteX0" fmla="*/ 0 w 429710"/>
              <a:gd name="connsiteY0" fmla="*/ 0 h 2997974"/>
              <a:gd name="connsiteX1" fmla="*/ 429710 w 429710"/>
              <a:gd name="connsiteY1" fmla="*/ 1505337 h 2997974"/>
              <a:gd name="connsiteX2" fmla="*/ 283086 w 429710"/>
              <a:gd name="connsiteY2" fmla="*/ 1505337 h 2997974"/>
              <a:gd name="connsiteX3" fmla="*/ 429710 w 429710"/>
              <a:gd name="connsiteY3" fmla="*/ 2952885 h 2997974"/>
              <a:gd name="connsiteX4" fmla="*/ 429710 w 429710"/>
              <a:gd name="connsiteY4" fmla="*/ 2997974 h 2997974"/>
              <a:gd name="connsiteX5" fmla="*/ 0 w 429710"/>
              <a:gd name="connsiteY5" fmla="*/ 1492637 h 2997974"/>
              <a:gd name="connsiteX6" fmla="*/ 146624 w 429710"/>
              <a:gd name="connsiteY6" fmla="*/ 1492637 h 2997974"/>
              <a:gd name="connsiteX7" fmla="*/ 0 w 429710"/>
              <a:gd name="connsiteY7" fmla="*/ 45089 h 299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710" h="2997974">
                <a:moveTo>
                  <a:pt x="0" y="0"/>
                </a:moveTo>
                <a:lnTo>
                  <a:pt x="429710" y="1505337"/>
                </a:lnTo>
                <a:lnTo>
                  <a:pt x="283086" y="1505337"/>
                </a:lnTo>
                <a:lnTo>
                  <a:pt x="429710" y="2952885"/>
                </a:lnTo>
                <a:lnTo>
                  <a:pt x="429710" y="2997974"/>
                </a:lnTo>
                <a:lnTo>
                  <a:pt x="0" y="1492637"/>
                </a:lnTo>
                <a:lnTo>
                  <a:pt x="146624" y="1492637"/>
                </a:lnTo>
                <a:lnTo>
                  <a:pt x="0" y="45089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标题 7"/>
          <p:cNvSpPr txBox="1">
            <a:spLocks noGrp="1"/>
          </p:cNvSpPr>
          <p:nvPr>
            <p:ph type="title"/>
          </p:nvPr>
        </p:nvSpPr>
        <p:spPr>
          <a:xfrm>
            <a:off x="711200" y="1001713"/>
            <a:ext cx="10698163" cy="51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认识</a:t>
            </a:r>
            <a:r>
              <a:rPr lang="en-US" altLang="zh-CN"/>
              <a:t>NoSQL</a:t>
            </a:r>
            <a:endParaRPr lang="en-US" altLang="zh-CN"/>
          </a:p>
        </p:txBody>
      </p:sp>
      <p:sp>
        <p:nvSpPr>
          <p:cNvPr id="3" name="矩形: 圆角 2"/>
          <p:cNvSpPr/>
          <p:nvPr/>
        </p:nvSpPr>
        <p:spPr>
          <a:xfrm>
            <a:off x="2438400" y="2834640"/>
            <a:ext cx="2184400" cy="1016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7264400" y="2834640"/>
            <a:ext cx="2184400" cy="1016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NoSQL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32332" y="4094480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关系型数据库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57342" y="4094480"/>
            <a:ext cx="159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非关系型数据库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28924" y="2976438"/>
            <a:ext cx="448933" cy="7324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i="1">
                <a:solidFill>
                  <a:schemeClr val="tx2"/>
                </a:solidFill>
                <a:latin typeface="+mn-lt"/>
                <a:ea typeface="+mn-ea"/>
              </a:rPr>
              <a:t>V</a:t>
            </a:r>
            <a:endParaRPr lang="zh-CN" altLang="en-US" sz="4000" b="1" i="1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54188" y="3226572"/>
            <a:ext cx="329597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i="1">
                <a:solidFill>
                  <a:srgbClr val="AD2A26"/>
                </a:solidFill>
                <a:latin typeface="+mn-lt"/>
                <a:ea typeface="+mn-ea"/>
              </a:rPr>
              <a:t>S</a:t>
            </a:r>
            <a:endParaRPr lang="zh-CN" altLang="en-US" sz="4000" b="1" i="1" dirty="0">
              <a:solidFill>
                <a:srgbClr val="AD2A26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 animBg="1"/>
      <p:bldP spid="5" grpId="0" animBg="1"/>
      <p:bldP spid="4" grpId="0"/>
      <p:bldP spid="7" grpId="0"/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矩形 156"/>
          <p:cNvSpPr/>
          <p:nvPr/>
        </p:nvSpPr>
        <p:spPr>
          <a:xfrm>
            <a:off x="8933255" y="4084970"/>
            <a:ext cx="2578025" cy="2125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6671967" y="2822821"/>
            <a:ext cx="1845765" cy="16448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6677970" y="4626715"/>
            <a:ext cx="1845765" cy="16013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/>
          <p:cNvSpPr/>
          <p:nvPr/>
        </p:nvSpPr>
        <p:spPr>
          <a:xfrm rot="2480907">
            <a:off x="6000366" y="1142672"/>
            <a:ext cx="199815" cy="1658007"/>
          </a:xfrm>
          <a:custGeom>
            <a:avLst/>
            <a:gdLst>
              <a:gd name="connsiteX0" fmla="*/ 0 w 429710"/>
              <a:gd name="connsiteY0" fmla="*/ 0 h 2997974"/>
              <a:gd name="connsiteX1" fmla="*/ 429710 w 429710"/>
              <a:gd name="connsiteY1" fmla="*/ 1505337 h 2997974"/>
              <a:gd name="connsiteX2" fmla="*/ 283086 w 429710"/>
              <a:gd name="connsiteY2" fmla="*/ 1505337 h 2997974"/>
              <a:gd name="connsiteX3" fmla="*/ 429710 w 429710"/>
              <a:gd name="connsiteY3" fmla="*/ 2952885 h 2997974"/>
              <a:gd name="connsiteX4" fmla="*/ 429710 w 429710"/>
              <a:gd name="connsiteY4" fmla="*/ 2997974 h 2997974"/>
              <a:gd name="connsiteX5" fmla="*/ 0 w 429710"/>
              <a:gd name="connsiteY5" fmla="*/ 1492637 h 2997974"/>
              <a:gd name="connsiteX6" fmla="*/ 146624 w 429710"/>
              <a:gd name="connsiteY6" fmla="*/ 1492637 h 2997974"/>
              <a:gd name="connsiteX7" fmla="*/ 0 w 429710"/>
              <a:gd name="connsiteY7" fmla="*/ 45089 h 299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710" h="2997974">
                <a:moveTo>
                  <a:pt x="0" y="0"/>
                </a:moveTo>
                <a:lnTo>
                  <a:pt x="429710" y="1505337"/>
                </a:lnTo>
                <a:lnTo>
                  <a:pt x="283086" y="1505337"/>
                </a:lnTo>
                <a:lnTo>
                  <a:pt x="429710" y="2952885"/>
                </a:lnTo>
                <a:lnTo>
                  <a:pt x="429710" y="2997974"/>
                </a:lnTo>
                <a:lnTo>
                  <a:pt x="0" y="1492637"/>
                </a:lnTo>
                <a:lnTo>
                  <a:pt x="146624" y="1492637"/>
                </a:lnTo>
                <a:lnTo>
                  <a:pt x="0" y="45089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标题 7"/>
          <p:cNvSpPr txBox="1">
            <a:spLocks noGrp="1"/>
          </p:cNvSpPr>
          <p:nvPr>
            <p:ph type="title"/>
          </p:nvPr>
        </p:nvSpPr>
        <p:spPr>
          <a:xfrm>
            <a:off x="711200" y="1001713"/>
            <a:ext cx="10698163" cy="51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认识</a:t>
            </a:r>
            <a:r>
              <a:rPr lang="en-US" altLang="zh-CN"/>
              <a:t>NoSQL</a:t>
            </a:r>
            <a:endParaRPr lang="en-US" altLang="zh-CN"/>
          </a:p>
        </p:txBody>
      </p:sp>
      <p:sp>
        <p:nvSpPr>
          <p:cNvPr id="3" name="矩形: 圆角 2"/>
          <p:cNvSpPr/>
          <p:nvPr/>
        </p:nvSpPr>
        <p:spPr>
          <a:xfrm>
            <a:off x="1244601" y="1519238"/>
            <a:ext cx="2184400" cy="1016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8762999" y="1509713"/>
            <a:ext cx="2184400" cy="1016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NoSQL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47067" y="1541973"/>
            <a:ext cx="448933" cy="7324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i="1">
                <a:solidFill>
                  <a:schemeClr val="tx2"/>
                </a:solidFill>
                <a:latin typeface="+mn-lt"/>
                <a:ea typeface="+mn-ea"/>
              </a:rPr>
              <a:t>V</a:t>
            </a:r>
            <a:endParaRPr lang="zh-CN" altLang="en-US" sz="4000" b="1" i="1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72331" y="1792107"/>
            <a:ext cx="329597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i="1">
                <a:solidFill>
                  <a:srgbClr val="AD2A26"/>
                </a:solidFill>
                <a:latin typeface="+mn-lt"/>
                <a:ea typeface="+mn-ea"/>
              </a:rPr>
              <a:t>S</a:t>
            </a:r>
            <a:endParaRPr lang="zh-CN" altLang="en-US" sz="4000" b="1" i="1" dirty="0">
              <a:solidFill>
                <a:srgbClr val="AD2A26"/>
              </a:solidFill>
              <a:latin typeface="+mn-lt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44601" y="3429538"/>
            <a:ext cx="2271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结构化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(Structured)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13073" y="3429538"/>
            <a:ext cx="4315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904332" y="3429000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非结构化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947399" y="3429000"/>
            <a:ext cx="4315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32" name="表格 32"/>
          <p:cNvGraphicFramePr>
            <a:graphicFrameLocks noGrp="1"/>
          </p:cNvGraphicFramePr>
          <p:nvPr/>
        </p:nvGraphicFramePr>
        <p:xfrm>
          <a:off x="2186262" y="4858827"/>
          <a:ext cx="3622894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8271"/>
                <a:gridCol w="1327881"/>
                <a:gridCol w="1176742"/>
              </a:tblGrid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id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name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age</a:t>
                      </a:r>
                      <a:endParaRPr lang="zh-CN" altLang="en-US" sz="1400"/>
                    </a:p>
                  </a:txBody>
                  <a:tcPr anchor="ctr"/>
                </a:tc>
              </a:tr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张三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18</a:t>
                      </a:r>
                      <a:endParaRPr lang="zh-CN" altLang="en-US" sz="1400"/>
                    </a:p>
                  </a:txBody>
                  <a:tcPr anchor="ctr"/>
                </a:tc>
              </a:tr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李四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20</a:t>
                      </a:r>
                      <a:endParaRPr lang="zh-CN" altLang="en-US" sz="14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0" name="文本框 49"/>
          <p:cNvSpPr txBox="1"/>
          <p:nvPr/>
        </p:nvSpPr>
        <p:spPr>
          <a:xfrm>
            <a:off x="2160956" y="4173425"/>
            <a:ext cx="1114408" cy="276999"/>
          </a:xfrm>
          <a:prstGeom prst="rect">
            <a:avLst/>
          </a:prstGeom>
          <a:noFill/>
          <a:ln>
            <a:solidFill>
              <a:srgbClr val="AD2A26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49504F"/>
                </a:solidFill>
                <a:latin typeface="+mn-lt"/>
                <a:ea typeface="+mn-ea"/>
              </a:rPr>
              <a:t>PrimaryKey</a:t>
            </a:r>
            <a:endParaRPr lang="zh-CN" altLang="en-US" sz="120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620815" y="4173425"/>
            <a:ext cx="742511" cy="276999"/>
          </a:xfrm>
          <a:prstGeom prst="rect">
            <a:avLst/>
          </a:prstGeom>
          <a:noFill/>
          <a:ln>
            <a:solidFill>
              <a:srgbClr val="AD2A26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49504F"/>
                </a:solidFill>
                <a:latin typeface="+mn-lt"/>
                <a:ea typeface="+mn-ea"/>
              </a:rPr>
              <a:t>Unique</a:t>
            </a:r>
            <a:endParaRPr lang="zh-CN" altLang="en-US" sz="120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708776" y="4173425"/>
            <a:ext cx="928459" cy="276999"/>
          </a:xfrm>
          <a:prstGeom prst="rect">
            <a:avLst/>
          </a:prstGeom>
          <a:noFill/>
          <a:ln>
            <a:solidFill>
              <a:srgbClr val="AD2A26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49504F"/>
                </a:solidFill>
                <a:latin typeface="+mn-lt"/>
                <a:ea typeface="+mn-ea"/>
              </a:rPr>
              <a:t>unsigned</a:t>
            </a:r>
            <a:endParaRPr lang="zh-CN" altLang="en-US" sz="120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cxnSp>
        <p:nvCxnSpPr>
          <p:cNvPr id="54" name="直接箭头连接符 53"/>
          <p:cNvCxnSpPr>
            <a:stCxn id="50" idx="2"/>
          </p:cNvCxnSpPr>
          <p:nvPr/>
        </p:nvCxnSpPr>
        <p:spPr>
          <a:xfrm>
            <a:off x="2718160" y="4450424"/>
            <a:ext cx="0" cy="408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1" idx="2"/>
            <a:endCxn id="32" idx="0"/>
          </p:cNvCxnSpPr>
          <p:nvPr/>
        </p:nvCxnSpPr>
        <p:spPr>
          <a:xfrm>
            <a:off x="3992071" y="4450424"/>
            <a:ext cx="5638" cy="408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2" idx="2"/>
          </p:cNvCxnSpPr>
          <p:nvPr/>
        </p:nvCxnSpPr>
        <p:spPr>
          <a:xfrm flipH="1">
            <a:off x="5172308" y="4450424"/>
            <a:ext cx="698" cy="408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2254155" y="6105233"/>
            <a:ext cx="986167" cy="2539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bigint(20)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522037" y="6105233"/>
            <a:ext cx="1066318" cy="2539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varchar(32)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891343" y="6105233"/>
            <a:ext cx="665567" cy="2539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int(3)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2" name="直接箭头连接符 71"/>
          <p:cNvCxnSpPr>
            <a:stCxn id="62" idx="0"/>
            <a:endCxn id="112" idx="2"/>
          </p:cNvCxnSpPr>
          <p:nvPr/>
        </p:nvCxnSpPr>
        <p:spPr>
          <a:xfrm flipH="1" flipV="1">
            <a:off x="2746511" y="5773668"/>
            <a:ext cx="728" cy="33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3" idx="0"/>
          </p:cNvCxnSpPr>
          <p:nvPr/>
        </p:nvCxnSpPr>
        <p:spPr>
          <a:xfrm flipH="1" flipV="1">
            <a:off x="4050552" y="5774109"/>
            <a:ext cx="4644" cy="33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64" idx="0"/>
            <a:endCxn id="124" idx="2"/>
          </p:cNvCxnSpPr>
          <p:nvPr/>
        </p:nvCxnSpPr>
        <p:spPr>
          <a:xfrm flipH="1" flipV="1">
            <a:off x="5222896" y="5773083"/>
            <a:ext cx="1231" cy="33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6671967" y="3371438"/>
            <a:ext cx="18016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7555193" y="2844965"/>
            <a:ext cx="0" cy="1600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6898283" y="2969714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Key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7620628" y="2981879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Value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6677970" y="4970290"/>
            <a:ext cx="179568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id: 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name: "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",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age:  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2600477" y="515796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3700358" y="5157961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张三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5024567" y="515796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600477" y="546589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3700358" y="546589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李四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6954011" y="3463079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id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6873380" y="380256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name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6927080" y="413015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age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5023162" y="5465306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7147740" y="4583320"/>
            <a:ext cx="1242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Document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0148244" y="4546025"/>
            <a:ext cx="333445" cy="3334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9283091" y="4480249"/>
            <a:ext cx="333445" cy="3334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10996440" y="5522842"/>
            <a:ext cx="333445" cy="3334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10819577" y="4890569"/>
            <a:ext cx="333445" cy="3334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10039185" y="5189397"/>
            <a:ext cx="333445" cy="3334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10260437" y="5746400"/>
            <a:ext cx="333445" cy="3334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9250132" y="5443791"/>
            <a:ext cx="333445" cy="3334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0" name="直接连接符 139"/>
          <p:cNvCxnSpPr>
            <a:stCxn id="132" idx="2"/>
            <a:endCxn id="133" idx="6"/>
          </p:cNvCxnSpPr>
          <p:nvPr/>
        </p:nvCxnSpPr>
        <p:spPr>
          <a:xfrm flipH="1" flipV="1">
            <a:off x="9616536" y="4646972"/>
            <a:ext cx="531708" cy="65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32" idx="4"/>
            <a:endCxn id="136" idx="0"/>
          </p:cNvCxnSpPr>
          <p:nvPr/>
        </p:nvCxnSpPr>
        <p:spPr>
          <a:xfrm flipH="1">
            <a:off x="10205908" y="4879470"/>
            <a:ext cx="109059" cy="309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36" idx="4"/>
            <a:endCxn id="137" idx="0"/>
          </p:cNvCxnSpPr>
          <p:nvPr/>
        </p:nvCxnSpPr>
        <p:spPr>
          <a:xfrm>
            <a:off x="10205908" y="5522842"/>
            <a:ext cx="221252" cy="223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36" idx="2"/>
            <a:endCxn id="138" idx="7"/>
          </p:cNvCxnSpPr>
          <p:nvPr/>
        </p:nvCxnSpPr>
        <p:spPr>
          <a:xfrm flipH="1">
            <a:off x="9534745" y="5356120"/>
            <a:ext cx="504440" cy="13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37" idx="6"/>
            <a:endCxn id="134" idx="3"/>
          </p:cNvCxnSpPr>
          <p:nvPr/>
        </p:nvCxnSpPr>
        <p:spPr>
          <a:xfrm flipV="1">
            <a:off x="10593882" y="5807455"/>
            <a:ext cx="451390" cy="105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32" idx="6"/>
            <a:endCxn id="135" idx="2"/>
          </p:cNvCxnSpPr>
          <p:nvPr/>
        </p:nvCxnSpPr>
        <p:spPr>
          <a:xfrm>
            <a:off x="10481689" y="4712748"/>
            <a:ext cx="337888" cy="344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/>
          <p:cNvSpPr txBox="1"/>
          <p:nvPr/>
        </p:nvSpPr>
        <p:spPr>
          <a:xfrm>
            <a:off x="9865040" y="4060406"/>
            <a:ext cx="1553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Graph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2" presetClass="path" presetSubtype="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7 2.96296E-6 L 0.4237 -0.25278 " pathEditMode="relative" rAng="0" ptsTypes="AA">
                                      <p:cBhvr>
                                        <p:cTn id="15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5" y="-12639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42" presetClass="path" presetSubtype="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8.33333E-7 2.96296E-6 L 0.32344 -0.19653 " pathEditMode="relative" rAng="0" ptsTypes="AA">
                                      <p:cBhvr>
                                        <p:cTn id="16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72" y="-9838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42" presetClass="path" presetSubtype="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2.96296E-6 L 0.21966 -0.14792 " pathEditMode="relative" rAng="0" ptsTypes="AA">
                                      <p:cBhvr>
                                        <p:cTn id="16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77" y="-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42" presetClass="path" presetSubtype="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7 -4.44444E-6 L 0.38893 -0.04097 " pathEditMode="relative" rAng="0" ptsTypes="AA">
                                      <p:cBhvr>
                                        <p:cTn id="17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0" y="-2060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42" presetClass="path" presetSubtype="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8.33333E-7 -4.44444E-6 L 0.32695 -0.00717 " pathEditMode="relative" rAng="0" ptsTypes="AA">
                                      <p:cBhvr>
                                        <p:cTn id="18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41" y="-370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42" presetClass="path" presetSubtype="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58333E-6 -4.44444E-6 L 0.19661 0.022 " pathEditMode="relative" rAng="0" ptsTypes="AA">
                                      <p:cBhvr>
                                        <p:cTn id="18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31" y="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000"/>
                            </p:stCondLst>
                            <p:childTnLst>
                              <p:par>
                                <p:cTn id="19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6" presetClass="entr" presetSubtype="4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6" presetClass="entr" presetSubtype="4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6" presetClass="entr" presetSubtype="4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6" presetClass="entr" presetSubtype="4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128" grpId="0" animBg="1"/>
      <p:bldP spid="127" grpId="0" animBg="1"/>
      <p:bldP spid="10" grpId="0"/>
      <p:bldP spid="11" grpId="0" animBg="1"/>
      <p:bldP spid="21" grpId="0"/>
      <p:bldP spid="22" grpId="0" animBg="1"/>
      <p:bldP spid="50" grpId="0" animBg="1"/>
      <p:bldP spid="51" grpId="0" animBg="1"/>
      <p:bldP spid="52" grpId="0" animBg="1"/>
      <p:bldP spid="62" grpId="0" animBg="1"/>
      <p:bldP spid="63" grpId="0" animBg="1"/>
      <p:bldP spid="64" grpId="0" animBg="1"/>
      <p:bldP spid="85" grpId="0"/>
      <p:bldP spid="86" grpId="0"/>
      <p:bldP spid="107" grpId="0"/>
      <p:bldP spid="108" grpId="0"/>
      <p:bldP spid="108" grpId="1"/>
      <p:bldP spid="110" grpId="0"/>
      <p:bldP spid="110" grpId="1"/>
      <p:bldP spid="111" grpId="0"/>
      <p:bldP spid="111" grpId="1"/>
      <p:bldP spid="112" grpId="0"/>
      <p:bldP spid="112" grpId="1"/>
      <p:bldP spid="113" grpId="0"/>
      <p:bldP spid="113" grpId="1"/>
      <p:bldP spid="118" grpId="0"/>
      <p:bldP spid="121" grpId="0"/>
      <p:bldP spid="122" grpId="0"/>
      <p:bldP spid="124" grpId="0"/>
      <p:bldP spid="124" grpId="1"/>
      <p:bldP spid="131" grpId="0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表格 32"/>
          <p:cNvGraphicFramePr>
            <a:graphicFrameLocks noGrp="1"/>
          </p:cNvGraphicFramePr>
          <p:nvPr/>
        </p:nvGraphicFramePr>
        <p:xfrm>
          <a:off x="3707066" y="3264150"/>
          <a:ext cx="2135243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9081"/>
                <a:gridCol w="782621"/>
                <a:gridCol w="693541"/>
              </a:tblGrid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id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name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age</a:t>
                      </a:r>
                      <a:endParaRPr lang="zh-CN" altLang="en-US" sz="1400"/>
                    </a:p>
                  </a:txBody>
                  <a:tcPr anchor="ctr"/>
                </a:tc>
              </a:tr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张三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18</a:t>
                      </a:r>
                      <a:endParaRPr lang="zh-CN" altLang="en-US" sz="1400"/>
                    </a:p>
                  </a:txBody>
                  <a:tcPr anchor="ctr"/>
                </a:tc>
              </a:tr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李四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20</a:t>
                      </a:r>
                      <a:endParaRPr lang="zh-CN" altLang="en-US" sz="14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任意多边形: 形状 22"/>
          <p:cNvSpPr/>
          <p:nvPr/>
        </p:nvSpPr>
        <p:spPr>
          <a:xfrm rot="2480907">
            <a:off x="6000366" y="1142672"/>
            <a:ext cx="199815" cy="1658007"/>
          </a:xfrm>
          <a:custGeom>
            <a:avLst/>
            <a:gdLst>
              <a:gd name="connsiteX0" fmla="*/ 0 w 429710"/>
              <a:gd name="connsiteY0" fmla="*/ 0 h 2997974"/>
              <a:gd name="connsiteX1" fmla="*/ 429710 w 429710"/>
              <a:gd name="connsiteY1" fmla="*/ 1505337 h 2997974"/>
              <a:gd name="connsiteX2" fmla="*/ 283086 w 429710"/>
              <a:gd name="connsiteY2" fmla="*/ 1505337 h 2997974"/>
              <a:gd name="connsiteX3" fmla="*/ 429710 w 429710"/>
              <a:gd name="connsiteY3" fmla="*/ 2952885 h 2997974"/>
              <a:gd name="connsiteX4" fmla="*/ 429710 w 429710"/>
              <a:gd name="connsiteY4" fmla="*/ 2997974 h 2997974"/>
              <a:gd name="connsiteX5" fmla="*/ 0 w 429710"/>
              <a:gd name="connsiteY5" fmla="*/ 1492637 h 2997974"/>
              <a:gd name="connsiteX6" fmla="*/ 146624 w 429710"/>
              <a:gd name="connsiteY6" fmla="*/ 1492637 h 2997974"/>
              <a:gd name="connsiteX7" fmla="*/ 0 w 429710"/>
              <a:gd name="connsiteY7" fmla="*/ 45089 h 299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710" h="2997974">
                <a:moveTo>
                  <a:pt x="0" y="0"/>
                </a:moveTo>
                <a:lnTo>
                  <a:pt x="429710" y="1505337"/>
                </a:lnTo>
                <a:lnTo>
                  <a:pt x="283086" y="1505337"/>
                </a:lnTo>
                <a:lnTo>
                  <a:pt x="429710" y="2952885"/>
                </a:lnTo>
                <a:lnTo>
                  <a:pt x="429710" y="2997974"/>
                </a:lnTo>
                <a:lnTo>
                  <a:pt x="0" y="1492637"/>
                </a:lnTo>
                <a:lnTo>
                  <a:pt x="146624" y="1492637"/>
                </a:lnTo>
                <a:lnTo>
                  <a:pt x="0" y="45089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标题 7"/>
          <p:cNvSpPr txBox="1">
            <a:spLocks noGrp="1"/>
          </p:cNvSpPr>
          <p:nvPr>
            <p:ph type="title"/>
          </p:nvPr>
        </p:nvSpPr>
        <p:spPr>
          <a:xfrm>
            <a:off x="711200" y="1001713"/>
            <a:ext cx="10698163" cy="51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认识</a:t>
            </a:r>
            <a:r>
              <a:rPr lang="en-US" altLang="zh-CN"/>
              <a:t>NoSQL</a:t>
            </a:r>
            <a:endParaRPr lang="en-US" altLang="zh-CN"/>
          </a:p>
        </p:txBody>
      </p:sp>
      <p:sp>
        <p:nvSpPr>
          <p:cNvPr id="3" name="矩形: 圆角 2"/>
          <p:cNvSpPr/>
          <p:nvPr/>
        </p:nvSpPr>
        <p:spPr>
          <a:xfrm>
            <a:off x="1244601" y="1519238"/>
            <a:ext cx="2184400" cy="1016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8762999" y="1509713"/>
            <a:ext cx="2184400" cy="1016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NoSQL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47067" y="1541973"/>
            <a:ext cx="448933" cy="7324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i="1">
                <a:solidFill>
                  <a:schemeClr val="tx2"/>
                </a:solidFill>
                <a:latin typeface="+mn-lt"/>
                <a:ea typeface="+mn-ea"/>
              </a:rPr>
              <a:t>V</a:t>
            </a:r>
            <a:endParaRPr lang="zh-CN" altLang="en-US" sz="4000" b="1" i="1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72331" y="1792107"/>
            <a:ext cx="329597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i="1">
                <a:solidFill>
                  <a:srgbClr val="AD2A26"/>
                </a:solidFill>
                <a:latin typeface="+mn-lt"/>
                <a:ea typeface="+mn-ea"/>
              </a:rPr>
              <a:t>S</a:t>
            </a:r>
            <a:endParaRPr lang="zh-CN" altLang="en-US" sz="4000" b="1" i="1" dirty="0">
              <a:solidFill>
                <a:srgbClr val="AD2A26"/>
              </a:solidFill>
              <a:latin typeface="+mn-lt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44601" y="3442238"/>
            <a:ext cx="2271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结构化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(Structured)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13073" y="3442238"/>
            <a:ext cx="4315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44601" y="3970558"/>
            <a:ext cx="2271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关联的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(Relational)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13073" y="3970558"/>
            <a:ext cx="4315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904332" y="3429000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非结构化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947399" y="3429000"/>
            <a:ext cx="4315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882232" y="3957320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无关联的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947399" y="3957320"/>
            <a:ext cx="4315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6425618" y="3241409"/>
          <a:ext cx="2053306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7546"/>
                <a:gridCol w="894080"/>
                <a:gridCol w="741680"/>
              </a:tblGrid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id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title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price</a:t>
                      </a:r>
                      <a:endParaRPr lang="zh-CN" altLang="en-US" sz="1400"/>
                    </a:p>
                  </a:txBody>
                  <a:tcPr anchor="ctr"/>
                </a:tc>
              </a:tr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荣耀</a:t>
                      </a:r>
                      <a:r>
                        <a:rPr lang="en-US" altLang="zh-CN" sz="1400"/>
                        <a:t>6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4999</a:t>
                      </a:r>
                      <a:endParaRPr lang="zh-CN" altLang="en-US" sz="1400"/>
                    </a:p>
                  </a:txBody>
                  <a:tcPr anchor="ctr"/>
                </a:tc>
              </a:tr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小米</a:t>
                      </a:r>
                      <a:r>
                        <a:rPr lang="en-US" altLang="zh-CN" sz="1400"/>
                        <a:t>11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3999</a:t>
                      </a:r>
                      <a:endParaRPr lang="zh-CN" altLang="en-US" sz="14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4840797" y="4709698"/>
          <a:ext cx="2442010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6590"/>
                <a:gridCol w="978504"/>
                <a:gridCol w="966916"/>
              </a:tblGrid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id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user_id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item_id</a:t>
                      </a:r>
                      <a:endParaRPr lang="zh-CN" altLang="en-US" sz="1400"/>
                    </a:p>
                  </a:txBody>
                  <a:tcPr anchor="ctr"/>
                </a:tc>
              </a:tr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10</a:t>
                      </a:r>
                      <a:endParaRPr lang="zh-CN" altLang="en-US" sz="1400"/>
                    </a:p>
                  </a:txBody>
                  <a:tcPr anchor="ctr"/>
                </a:tc>
              </a:tr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20</a:t>
                      </a:r>
                      <a:endParaRPr lang="zh-CN" altLang="en-US" sz="14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5" name="矩形: 圆角 34"/>
          <p:cNvSpPr/>
          <p:nvPr/>
        </p:nvSpPr>
        <p:spPr>
          <a:xfrm>
            <a:off x="3890507" y="3599400"/>
            <a:ext cx="280173" cy="210600"/>
          </a:xfrm>
          <a:prstGeom prst="roundRect">
            <a:avLst/>
          </a:prstGeom>
          <a:noFill/>
          <a:ln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/>
          <p:cNvSpPr/>
          <p:nvPr/>
        </p:nvSpPr>
        <p:spPr>
          <a:xfrm>
            <a:off x="5686157" y="5054600"/>
            <a:ext cx="280173" cy="210600"/>
          </a:xfrm>
          <a:prstGeom prst="roundRect">
            <a:avLst/>
          </a:prstGeom>
          <a:noFill/>
          <a:ln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/>
          <p:cNvSpPr/>
          <p:nvPr/>
        </p:nvSpPr>
        <p:spPr>
          <a:xfrm>
            <a:off x="6671603" y="5054600"/>
            <a:ext cx="280173" cy="210600"/>
          </a:xfrm>
          <a:prstGeom prst="roundRect">
            <a:avLst/>
          </a:prstGeom>
          <a:noFill/>
          <a:ln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/>
          <p:cNvSpPr/>
          <p:nvPr/>
        </p:nvSpPr>
        <p:spPr>
          <a:xfrm>
            <a:off x="6504394" y="3593309"/>
            <a:ext cx="280173" cy="210600"/>
          </a:xfrm>
          <a:prstGeom prst="roundRect">
            <a:avLst/>
          </a:prstGeom>
          <a:noFill/>
          <a:ln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连接符: 肘形 39"/>
          <p:cNvCxnSpPr>
            <a:stCxn id="35" idx="2"/>
            <a:endCxn id="36" idx="1"/>
          </p:cNvCxnSpPr>
          <p:nvPr/>
        </p:nvCxnSpPr>
        <p:spPr>
          <a:xfrm rot="16200000" flipH="1">
            <a:off x="4183425" y="3657168"/>
            <a:ext cx="1349900" cy="1655563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连接符: 肘形 41"/>
          <p:cNvCxnSpPr>
            <a:stCxn id="37" idx="3"/>
            <a:endCxn id="33" idx="1"/>
          </p:cNvCxnSpPr>
          <p:nvPr/>
        </p:nvCxnSpPr>
        <p:spPr>
          <a:xfrm flipH="1" flipV="1">
            <a:off x="6425618" y="3698609"/>
            <a:ext cx="526158" cy="1461291"/>
          </a:xfrm>
          <a:prstGeom prst="bentConnector5">
            <a:avLst>
              <a:gd name="adj1" fmla="val -103307"/>
              <a:gd name="adj2" fmla="val 37959"/>
              <a:gd name="adj3" fmla="val 14344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707066" y="2964410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tb_user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425618" y="2937711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tb_item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840797" y="4448812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tb_order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344934" y="2660016"/>
            <a:ext cx="500489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id: 1,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name: "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张三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",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orders: [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{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   id: 1,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   item: {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	 id: 10, title: "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荣耀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6", price: 4999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   }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},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{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   id: 2,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   item: {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	 id: 20, title: "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小米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11", price: 3999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   }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}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]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3263" y="2990040"/>
            <a:ext cx="4969237" cy="27235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22222E-6 L -0.37709 0.00046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5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81481E-6 L 0.39127 -0.07546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57" y="-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24" grpId="0"/>
      <p:bldP spid="25" grpId="0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2" grpId="0"/>
      <p:bldP spid="43" grpId="0"/>
      <p:bldP spid="43" grpId="1"/>
      <p:bldP spid="44" grpId="0"/>
      <p:bldP spid="44" grpId="1"/>
      <p:bldP spid="45" grpId="0"/>
      <p:bldP spid="45" grpId="1"/>
      <p:bldP spid="45" grpId="2"/>
    </p:bldLst>
  </p:timing>
</p:sld>
</file>

<file path=ppt/tags/tag1.xml><?xml version="1.0" encoding="utf-8"?>
<p:tagLst xmlns:p="http://schemas.openxmlformats.org/presentationml/2006/main">
  <p:tag name="KSO_WM_UNIT_TABLE_BEAUTIFY" val="smartTable{e23a52a7-e7c4-4aca-aced-531a15243cfc}"/>
</p:tagLst>
</file>

<file path=ppt/tags/tag2.xml><?xml version="1.0" encoding="utf-8"?>
<p:tagLst xmlns:p="http://schemas.openxmlformats.org/presentationml/2006/main">
  <p:tag name="COMMONDATA" val="eyJoZGlkIjoiMWNmOGI4MzcxMGNjZGE0NGNhZDNmNzQ3N2I4NDU4MTMifQ==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编程学科双元产品模板v2.0</Template>
  <TotalTime>0</TotalTime>
  <Words>12419</Words>
  <Application>WPS 演示</Application>
  <PresentationFormat>宽屏</PresentationFormat>
  <Paragraphs>1173</Paragraphs>
  <Slides>67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67</vt:i4>
      </vt:variant>
    </vt:vector>
  </HeadingPairs>
  <TitlesOfParts>
    <vt:vector size="99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Verdana</vt:lpstr>
      <vt:lpstr>阿里巴巴普惠体</vt:lpstr>
      <vt:lpstr>华文楷体</vt:lpstr>
      <vt:lpstr>Alibaba PuHuiTi</vt:lpstr>
      <vt:lpstr>Alibaba PuHuiTi Medium</vt:lpstr>
      <vt:lpstr>Alibaba PuHuiTi M</vt:lpstr>
      <vt:lpstr>Segoe UI Light</vt:lpstr>
      <vt:lpstr>微软雅黑 Light</vt:lpstr>
      <vt:lpstr>Arial Unicode MS</vt:lpstr>
      <vt:lpstr>等线</vt:lpstr>
      <vt:lpstr>Arial Black</vt:lpstr>
      <vt:lpstr>Bauhaus 93</vt:lpstr>
      <vt:lpstr>Source Code Pro</vt:lpstr>
      <vt:lpstr>Aurebesh</vt:lpstr>
      <vt:lpstr>Courier New</vt:lpstr>
      <vt:lpstr>阿里巴巴普惠体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Redis快速入门</vt:lpstr>
      <vt:lpstr>今日课程介绍</vt:lpstr>
      <vt:lpstr>PowerPoint 演示文稿</vt:lpstr>
      <vt:lpstr>PowerPoint 演示文稿</vt:lpstr>
      <vt:lpstr>初识Redis</vt:lpstr>
      <vt:lpstr>PowerPoint 演示文稿</vt:lpstr>
      <vt:lpstr>认识NoSQL</vt:lpstr>
      <vt:lpstr>认识NoSQL</vt:lpstr>
      <vt:lpstr>认识NoSQL</vt:lpstr>
      <vt:lpstr>认识NoSQL</vt:lpstr>
      <vt:lpstr>认识NoSQL</vt:lpstr>
      <vt:lpstr>认识NoSQL</vt:lpstr>
      <vt:lpstr>PowerPoint 演示文稿</vt:lpstr>
      <vt:lpstr>认识Redis</vt:lpstr>
      <vt:lpstr>PowerPoint 演示文稿</vt:lpstr>
      <vt:lpstr>安装Redis</vt:lpstr>
      <vt:lpstr>Redis常见命令</vt:lpstr>
      <vt:lpstr>PowerPoint 演示文稿</vt:lpstr>
      <vt:lpstr>Redis数据结构介绍</vt:lpstr>
      <vt:lpstr>Redis数据结构介绍</vt:lpstr>
      <vt:lpstr>PowerPoint 演示文稿</vt:lpstr>
      <vt:lpstr>Redis通用命令</vt:lpstr>
      <vt:lpstr>PowerPoint 演示文稿</vt:lpstr>
      <vt:lpstr>String类型</vt:lpstr>
      <vt:lpstr>String类型的常见命令</vt:lpstr>
      <vt:lpstr>PowerPoint 演示文稿</vt:lpstr>
      <vt:lpstr>key的结构</vt:lpstr>
      <vt:lpstr>PowerPoint 演示文稿</vt:lpstr>
      <vt:lpstr>PowerPoint 演示文稿</vt:lpstr>
      <vt:lpstr>Hash类型</vt:lpstr>
      <vt:lpstr>Hash类型的常见命令</vt:lpstr>
      <vt:lpstr>PowerPoint 演示文稿</vt:lpstr>
      <vt:lpstr>List类型</vt:lpstr>
      <vt:lpstr>List类型的常见命令</vt:lpstr>
      <vt:lpstr>PowerPoint 演示文稿</vt:lpstr>
      <vt:lpstr>PowerPoint 演示文稿</vt:lpstr>
      <vt:lpstr>Set类型</vt:lpstr>
      <vt:lpstr>Set类型的常见命令</vt:lpstr>
      <vt:lpstr>Set类型的常见命令</vt:lpstr>
      <vt:lpstr>PowerPoint 演示文稿</vt:lpstr>
      <vt:lpstr>PowerPoint 演示文稿</vt:lpstr>
      <vt:lpstr>SortedSet类型</vt:lpstr>
      <vt:lpstr>SortedSet类型的常见命令</vt:lpstr>
      <vt:lpstr>PowerPoint 演示文稿</vt:lpstr>
      <vt:lpstr>Redis的Java客户端</vt:lpstr>
      <vt:lpstr>Redis的Java客户端</vt:lpstr>
      <vt:lpstr>Redis的Java客户端</vt:lpstr>
      <vt:lpstr>PowerPoint 演示文稿</vt:lpstr>
      <vt:lpstr>Jedis</vt:lpstr>
      <vt:lpstr>Jedis</vt:lpstr>
      <vt:lpstr>PowerPoint 演示文稿</vt:lpstr>
      <vt:lpstr>Jedis连接池</vt:lpstr>
      <vt:lpstr>PowerPoint 演示文稿</vt:lpstr>
      <vt:lpstr>PowerPoint 演示文稿</vt:lpstr>
      <vt:lpstr>SpringDataRedis</vt:lpstr>
      <vt:lpstr>SpringDataRedis快速入门</vt:lpstr>
      <vt:lpstr>SpringDataRedis快速入门</vt:lpstr>
      <vt:lpstr>SpringDataRedis快速入门</vt:lpstr>
      <vt:lpstr>SpringDataRedis快速入门</vt:lpstr>
      <vt:lpstr>PowerPoint 演示文稿</vt:lpstr>
      <vt:lpstr>SpringDataRedis的序列化方式</vt:lpstr>
      <vt:lpstr>SpringDataRedis的序列化方式</vt:lpstr>
      <vt:lpstr>StringRedisTemplate</vt:lpstr>
      <vt:lpstr>StringRedisTemplate</vt:lpstr>
      <vt:lpstr>StringRedisTemplate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Redis快速入门</dc:title>
  <dc:creator>zhang huyi</dc:creator>
  <cp:lastModifiedBy>味気ない世の中と嘆く悲観</cp:lastModifiedBy>
  <cp:revision>243</cp:revision>
  <dcterms:created xsi:type="dcterms:W3CDTF">2021-12-07T01:20:00Z</dcterms:created>
  <dcterms:modified xsi:type="dcterms:W3CDTF">2022-05-04T05:43:55Z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590FF9770ECB4CAD87FB5D2FF8B6EBF3</vt:lpwstr>
  </property>
  <property fmtid="{D5CDD505-2E9C-101B-9397-08002B2CF9AE}" pid="3" name="KSOProductBuildVer">
    <vt:lpwstr>2052-11.1.0.11636</vt:lpwstr>
  </property>
</Properties>
</file>