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5" r:id="rId12"/>
    <p:sldId id="266" r:id="rId13"/>
    <p:sldId id="264" r:id="rId14"/>
    <p:sldId id="267" r:id="rId15"/>
    <p:sldId id="263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51" autoAdjust="0"/>
  </p:normalViewPr>
  <p:slideViewPr>
    <p:cSldViewPr>
      <p:cViewPr>
        <p:scale>
          <a:sx n="100" d="100"/>
          <a:sy n="100" d="100"/>
        </p:scale>
        <p:origin x="-1932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nkurd\Documents\kmeans-spark\benchmark-ec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nkurd\Documents\kmeans-spark\benchmark-ec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nkurd\Documents\kmeans-spark\benchmark-ec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nkurd\Documents\kmeans-spark\benchmark-ec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nkurd\Documents\kmeans-spark\benchmark-ec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Iteration</a:t>
            </a:r>
            <a:r>
              <a:rPr lang="en-US" baseline="0" dirty="0"/>
              <a:t> times for varying dataset </a:t>
            </a:r>
            <a:r>
              <a:rPr lang="en-US" baseline="0" dirty="0" smtClean="0"/>
              <a:t>size, 150 MB to 39 GB, 2 m1.large instances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dataset!$J$2</c:f>
              <c:strCache>
                <c:ptCount val="1"/>
                <c:pt idx="0">
                  <c:v>Average time</c:v>
                </c:pt>
              </c:strCache>
            </c:strRef>
          </c:tx>
          <c:trendline>
            <c:trendlineType val="linear"/>
            <c:dispRSqr val="1"/>
            <c:dispEq val="0"/>
            <c:trendlineLbl>
              <c:layout/>
              <c:numFmt formatCode="General" sourceLinked="0"/>
            </c:trendlineLbl>
          </c:trendline>
          <c:errBars>
            <c:errDir val="y"/>
            <c:errBarType val="both"/>
            <c:errValType val="cust"/>
            <c:noEndCap val="0"/>
            <c:plus>
              <c:numRef>
                <c:f>dataset!$K$3:$K$11</c:f>
                <c:numCache>
                  <c:formatCode>General</c:formatCode>
                  <c:ptCount val="9"/>
                  <c:pt idx="0">
                    <c:v>0.68902775657343995</c:v>
                  </c:pt>
                  <c:pt idx="1">
                    <c:v>8.1149233350984673</c:v>
                  </c:pt>
                  <c:pt idx="2">
                    <c:v>0.87638778142883877</c:v>
                  </c:pt>
                  <c:pt idx="3">
                    <c:v>0.96591478115994478</c:v>
                  </c:pt>
                  <c:pt idx="4">
                    <c:v>1.265630738137218</c:v>
                  </c:pt>
                  <c:pt idx="5">
                    <c:v>9.647513680302076</c:v>
                  </c:pt>
                  <c:pt idx="6">
                    <c:v>9.2649202163775932</c:v>
                  </c:pt>
                  <c:pt idx="7">
                    <c:v>11.132284065300325</c:v>
                  </c:pt>
                  <c:pt idx="8">
                    <c:v>25.955544117993867</c:v>
                  </c:pt>
                </c:numCache>
              </c:numRef>
            </c:plus>
            <c:minus>
              <c:numRef>
                <c:f>dataset!$K$3:$K$11</c:f>
                <c:numCache>
                  <c:formatCode>General</c:formatCode>
                  <c:ptCount val="9"/>
                  <c:pt idx="0">
                    <c:v>0.68902775657343995</c:v>
                  </c:pt>
                  <c:pt idx="1">
                    <c:v>8.1149233350984673</c:v>
                  </c:pt>
                  <c:pt idx="2">
                    <c:v>0.87638778142883877</c:v>
                  </c:pt>
                  <c:pt idx="3">
                    <c:v>0.96591478115994478</c:v>
                  </c:pt>
                  <c:pt idx="4">
                    <c:v>1.265630738137218</c:v>
                  </c:pt>
                  <c:pt idx="5">
                    <c:v>9.647513680302076</c:v>
                  </c:pt>
                  <c:pt idx="6">
                    <c:v>9.2649202163775932</c:v>
                  </c:pt>
                  <c:pt idx="7">
                    <c:v>11.132284065300325</c:v>
                  </c:pt>
                  <c:pt idx="8">
                    <c:v>25.955544117993867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dataset!$B$3:$B$11</c:f>
              <c:numCache>
                <c:formatCode>#,##0</c:formatCode>
                <c:ptCount val="9"/>
                <c:pt idx="0">
                  <c:v>10000000</c:v>
                </c:pt>
                <c:pt idx="1">
                  <c:v>20000000</c:v>
                </c:pt>
                <c:pt idx="2">
                  <c:v>40000000</c:v>
                </c:pt>
                <c:pt idx="3">
                  <c:v>80000000</c:v>
                </c:pt>
                <c:pt idx="4">
                  <c:v>160000000</c:v>
                </c:pt>
                <c:pt idx="5">
                  <c:v>320000000</c:v>
                </c:pt>
                <c:pt idx="6">
                  <c:v>640000000</c:v>
                </c:pt>
                <c:pt idx="7">
                  <c:v>1280000000</c:v>
                </c:pt>
                <c:pt idx="8">
                  <c:v>2560000000</c:v>
                </c:pt>
              </c:numCache>
            </c:numRef>
          </c:xVal>
          <c:yVal>
            <c:numRef>
              <c:f>dataset!$J$3:$J$11</c:f>
              <c:numCache>
                <c:formatCode>0.00</c:formatCode>
                <c:ptCount val="9"/>
                <c:pt idx="0">
                  <c:v>4.9827379105</c:v>
                </c:pt>
                <c:pt idx="1">
                  <c:v>12.681780662833333</c:v>
                </c:pt>
                <c:pt idx="2">
                  <c:v>15.251366917333334</c:v>
                </c:pt>
                <c:pt idx="3">
                  <c:v>28.626853342</c:v>
                </c:pt>
                <c:pt idx="4">
                  <c:v>58.298897996666675</c:v>
                </c:pt>
                <c:pt idx="5">
                  <c:v>126.83109403466665</c:v>
                </c:pt>
                <c:pt idx="6">
                  <c:v>245.83160044799999</c:v>
                </c:pt>
                <c:pt idx="7">
                  <c:v>514.52346428683325</c:v>
                </c:pt>
                <c:pt idx="8">
                  <c:v>1026.5672695214002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8245632"/>
        <c:axId val="268253440"/>
      </c:scatterChart>
      <c:valAx>
        <c:axId val="268245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Dataset size (2D</a:t>
                </a:r>
                <a:r>
                  <a:rPr lang="en-US" sz="1600" baseline="0"/>
                  <a:t> points, 128 bits each)</a:t>
                </a:r>
                <a:endParaRPr lang="en-US" sz="1600"/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crossAx val="268253440"/>
        <c:crosses val="autoZero"/>
        <c:crossBetween val="midCat"/>
      </c:valAx>
      <c:valAx>
        <c:axId val="268253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Time per iteration</a:t>
                </a:r>
                <a:r>
                  <a:rPr lang="en-US" sz="1600" baseline="0"/>
                  <a:t> (seconds)</a:t>
                </a:r>
                <a:endParaRPr lang="en-US" sz="160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68245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Iteration time for varying instance count, m1.xlarge. 1.5 GB data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scaleout!$O$2</c:f>
              <c:strCache>
                <c:ptCount val="1"/>
                <c:pt idx="0">
                  <c:v>Average time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scaleout!$P$3:$P$5</c:f>
                <c:numCache>
                  <c:formatCode>General</c:formatCode>
                  <c:ptCount val="3"/>
                  <c:pt idx="0">
                    <c:v>72.727390265212065</c:v>
                  </c:pt>
                  <c:pt idx="1">
                    <c:v>22.999814908543954</c:v>
                  </c:pt>
                  <c:pt idx="2">
                    <c:v>18.734600192459254</c:v>
                  </c:pt>
                </c:numCache>
              </c:numRef>
            </c:plus>
            <c:minus>
              <c:numRef>
                <c:f>scaleout!$P$3:$P$5</c:f>
                <c:numCache>
                  <c:formatCode>General</c:formatCode>
                  <c:ptCount val="3"/>
                  <c:pt idx="0">
                    <c:v>72.727390265212065</c:v>
                  </c:pt>
                  <c:pt idx="1">
                    <c:v>22.999814908543954</c:v>
                  </c:pt>
                  <c:pt idx="2">
                    <c:v>18.734600192459254</c:v>
                  </c:pt>
                </c:numCache>
              </c:numRef>
            </c:minus>
          </c:errBars>
          <c:xVal>
            <c:numRef>
              <c:f>scaleout!$B$3:$B$5</c:f>
              <c:numCache>
                <c:formatCode>#,##0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xVal>
          <c:yVal>
            <c:numRef>
              <c:f>scaleout!$O$3:$O$5</c:f>
              <c:numCache>
                <c:formatCode>General</c:formatCode>
                <c:ptCount val="3"/>
                <c:pt idx="0">
                  <c:v>99.852217517583355</c:v>
                </c:pt>
                <c:pt idx="1">
                  <c:v>45.352064509499996</c:v>
                </c:pt>
                <c:pt idx="2">
                  <c:v>29.690557209555557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417536"/>
        <c:axId val="146452480"/>
      </c:scatterChart>
      <c:valAx>
        <c:axId val="146417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Instance count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crossAx val="146452480"/>
        <c:crosses val="autoZero"/>
        <c:crossBetween val="midCat"/>
      </c:valAx>
      <c:valAx>
        <c:axId val="146452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time,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6417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scaleout!$Q$2</c:f>
              <c:strCache>
                <c:ptCount val="1"/>
                <c:pt idx="0">
                  <c:v>Speedup</c:v>
                </c:pt>
              </c:strCache>
            </c:strRef>
          </c:tx>
          <c:xVal>
            <c:numRef>
              <c:f>scaleout!$B$3:$B$5</c:f>
              <c:numCache>
                <c:formatCode>#,##0</c:formatCode>
                <c:ptCount val="3"/>
                <c:pt idx="0">
                  <c:v>2</c:v>
                </c:pt>
                <c:pt idx="1">
                  <c:v>4</c:v>
                </c:pt>
                <c:pt idx="2">
                  <c:v>8</c:v>
                </c:pt>
              </c:numCache>
            </c:numRef>
          </c:xVal>
          <c:yVal>
            <c:numRef>
              <c:f>scaleout!$Q$3:$Q$5</c:f>
              <c:numCache>
                <c:formatCode>General</c:formatCode>
                <c:ptCount val="3"/>
                <c:pt idx="0">
                  <c:v>1</c:v>
                </c:pt>
                <c:pt idx="1">
                  <c:v>2.2017127246030244</c:v>
                </c:pt>
                <c:pt idx="2">
                  <c:v>3.3630967857163387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540992"/>
        <c:axId val="291543680"/>
      </c:scatterChart>
      <c:valAx>
        <c:axId val="291540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Instance count</a:t>
                </a:r>
              </a:p>
            </c:rich>
          </c:tx>
          <c:layout/>
          <c:overlay val="0"/>
        </c:title>
        <c:numFmt formatCode="#,##0" sourceLinked="1"/>
        <c:majorTickMark val="out"/>
        <c:minorTickMark val="none"/>
        <c:tickLblPos val="nextTo"/>
        <c:crossAx val="291543680"/>
        <c:crosses val="autoZero"/>
        <c:crossBetween val="midCat"/>
      </c:valAx>
      <c:valAx>
        <c:axId val="2915436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91540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Iteration</a:t>
            </a:r>
            <a:r>
              <a:rPr lang="en-US" baseline="0"/>
              <a:t> times for varying instance type</a:t>
            </a:r>
            <a:endParaRPr lang="en-US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scaleup!$B$3:$B$5</c:f>
              <c:strCache>
                <c:ptCount val="3"/>
                <c:pt idx="0">
                  <c:v>m1.large</c:v>
                </c:pt>
                <c:pt idx="1">
                  <c:v>m1.xlarge</c:v>
                </c:pt>
                <c:pt idx="2">
                  <c:v>m2.xlarge</c:v>
                </c:pt>
              </c:strCache>
            </c:strRef>
          </c:cat>
          <c:val>
            <c:numRef>
              <c:f>scaleup!$R$3:$R$5</c:f>
              <c:numCache>
                <c:formatCode>General</c:formatCode>
                <c:ptCount val="3"/>
                <c:pt idx="0">
                  <c:v>164.65614179333332</c:v>
                </c:pt>
                <c:pt idx="1">
                  <c:v>16.207884844999999</c:v>
                </c:pt>
                <c:pt idx="2">
                  <c:v>36.45168549666667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467392"/>
        <c:axId val="185249152"/>
      </c:barChart>
      <c:catAx>
        <c:axId val="95467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Instance type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85249152"/>
        <c:crosses val="autoZero"/>
        <c:auto val="1"/>
        <c:lblAlgn val="ctr"/>
        <c:lblOffset val="100"/>
        <c:noMultiLvlLbl val="0"/>
      </c:catAx>
      <c:valAx>
        <c:axId val="185249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time,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54673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Iteration time for varying cache types</a:t>
            </a:r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Sheet1!$B$1:$B$3</c:f>
              <c:strCache>
                <c:ptCount val="3"/>
                <c:pt idx="0">
                  <c:v>BoundedMemoryCache</c:v>
                </c:pt>
                <c:pt idx="1">
                  <c:v>WeakReferenceCache</c:v>
                </c:pt>
                <c:pt idx="2">
                  <c:v>SoftReferenceCache</c:v>
                </c:pt>
              </c:strCache>
            </c:strRef>
          </c:cat>
          <c:val>
            <c:numRef>
              <c:f>Sheet1!$I$1:$I$3</c:f>
              <c:numCache>
                <c:formatCode>General</c:formatCode>
                <c:ptCount val="3"/>
                <c:pt idx="0">
                  <c:v>138.40336191566669</c:v>
                </c:pt>
                <c:pt idx="1">
                  <c:v>125.07967877183334</c:v>
                </c:pt>
                <c:pt idx="2">
                  <c:v>33.406405366666668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246848"/>
        <c:axId val="227018624"/>
      </c:barChart>
      <c:catAx>
        <c:axId val="185246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Cache type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27018624"/>
        <c:crosses val="autoZero"/>
        <c:auto val="1"/>
        <c:lblAlgn val="ctr"/>
        <c:lblOffset val="100"/>
        <c:noMultiLvlLbl val="0"/>
      </c:catAx>
      <c:valAx>
        <c:axId val="227018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time,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5246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50DBD-EACB-4E55-A3D6-470286376256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09077-7F3D-48FA-83A4-2AA6B2AE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wanted to give you a status update on what I’ve been working on this semester.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goal was to implement and benchmark k-means clustering on Spark, and I’m going to give you a summary of the experiences that came out of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077-7F3D-48FA-83A4-2AA6B2AE54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baseline="0" dirty="0" smtClean="0"/>
              <a:t>riefly describe the k-means algorithm, how I adapted it to run on Spark</a:t>
            </a:r>
          </a:p>
          <a:p>
            <a:r>
              <a:rPr lang="en-US" baseline="0" dirty="0" smtClean="0"/>
              <a:t>Benchmark results</a:t>
            </a:r>
          </a:p>
          <a:p>
            <a:r>
              <a:rPr lang="en-US" baseline="0" dirty="0" smtClean="0"/>
              <a:t>Describe some interesting experiences from the process</a:t>
            </a:r>
          </a:p>
          <a:p>
            <a:r>
              <a:rPr lang="en-US" baseline="0" dirty="0" smtClean="0"/>
              <a:t>And finally start the plan for my involvement with Spark next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077-7F3D-48FA-83A4-2AA6B2AE54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sure you’re familiar</a:t>
            </a:r>
            <a:r>
              <a:rPr lang="en-US" baseline="0" dirty="0" smtClean="0"/>
              <a:t> with k-means, but here’s a brief refresher.</a:t>
            </a:r>
          </a:p>
          <a:p>
            <a:r>
              <a:rPr lang="en-US" baseline="0" dirty="0" smtClean="0"/>
              <a:t>Given n points and desired number of clusters k, finds k centroids for a locally optimal clustering</a:t>
            </a:r>
          </a:p>
          <a:p>
            <a:r>
              <a:rPr lang="en-US" dirty="0" smtClean="0"/>
              <a:t>Locally minimizes</a:t>
            </a:r>
            <a:r>
              <a:rPr lang="en-US" baseline="0" dirty="0" smtClean="0"/>
              <a:t> this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077-7F3D-48FA-83A4-2AA6B2AE54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nitializes k centroids randomly, then improves those centroids iteratively</a:t>
            </a:r>
          </a:p>
          <a:p>
            <a:r>
              <a:rPr lang="en-US" baseline="0" dirty="0" smtClean="0"/>
              <a:t>Assigns points to closest centroids, then recalculates each centroid as average of points in its cluster, then checks a stopping condition.</a:t>
            </a:r>
          </a:p>
          <a:p>
            <a:endParaRPr lang="en-US" baseline="0" dirty="0" smtClean="0"/>
          </a:p>
          <a:p>
            <a:r>
              <a:rPr lang="en-US" dirty="0" smtClean="0"/>
              <a:t>To make it distributed we</a:t>
            </a:r>
            <a:r>
              <a:rPr lang="en-US" baseline="0" dirty="0" smtClean="0"/>
              <a:t> do a Spark map to assign points to centroids</a:t>
            </a:r>
          </a:p>
          <a:p>
            <a:r>
              <a:rPr lang="en-US" dirty="0" smtClean="0"/>
              <a:t>Then have</a:t>
            </a:r>
            <a:r>
              <a:rPr lang="en-US" baseline="0" dirty="0" smtClean="0"/>
              <a:t> to add a step: partial sums</a:t>
            </a:r>
          </a:p>
          <a:p>
            <a:r>
              <a:rPr lang="en-US" baseline="0" dirty="0" smtClean="0"/>
              <a:t>This is to avoid having to send all points to the driver to average.</a:t>
            </a:r>
          </a:p>
          <a:p>
            <a:r>
              <a:rPr lang="en-US" baseline="0" dirty="0" smtClean="0"/>
              <a:t>Instead slaves do as much summing as they can and only send the partial sums for each cluster</a:t>
            </a:r>
          </a:p>
          <a:p>
            <a:r>
              <a:rPr lang="en-US" baseline="0" dirty="0" smtClean="0"/>
              <a:t>Then driver has much less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077-7F3D-48FA-83A4-2AA6B2AE54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6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important characteristics</a:t>
            </a:r>
            <a:r>
              <a:rPr lang="en-US" baseline="0" dirty="0" smtClean="0"/>
              <a:t> of k-means</a:t>
            </a:r>
          </a:p>
          <a:p>
            <a:r>
              <a:rPr lang="en-US" baseline="0" dirty="0" smtClean="0"/>
              <a:t>It’s iterative, so it’s well suited for Spark</a:t>
            </a:r>
          </a:p>
          <a:p>
            <a:r>
              <a:rPr lang="en-US" baseline="0" dirty="0" smtClean="0"/>
              <a:t>It’s CPU-bound, there’s not much movement of data. Only the centroids move around, the points stay on their respective nodes</a:t>
            </a:r>
          </a:p>
          <a:p>
            <a:r>
              <a:rPr lang="en-US" baseline="0" dirty="0" smtClean="0"/>
              <a:t>Unless we have high-dimensional points, because then we’re sending large centroids</a:t>
            </a:r>
          </a:p>
          <a:p>
            <a:r>
              <a:rPr lang="en-US" baseline="0" dirty="0" smtClean="0"/>
              <a:t>Or we have a different stopping condition.</a:t>
            </a:r>
          </a:p>
          <a:p>
            <a:r>
              <a:rPr lang="en-US" baseline="0" dirty="0" smtClean="0"/>
              <a:t>Instead of checking centroid movement, another common one is to check point movement: whether points have been reassigned. If none, then stop</a:t>
            </a:r>
          </a:p>
          <a:p>
            <a:r>
              <a:rPr lang="en-US" baseline="0" dirty="0" smtClean="0"/>
              <a:t>But to do that, the driver needs access to every point’s assignment. That requires lots of network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077-7F3D-48FA-83A4-2AA6B2AE54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what the core</a:t>
            </a:r>
            <a:r>
              <a:rPr lang="en-US" baseline="0" dirty="0" smtClean="0"/>
              <a:t> </a:t>
            </a:r>
            <a:r>
              <a:rPr lang="en-US" dirty="0" smtClean="0"/>
              <a:t>code for</a:t>
            </a:r>
            <a:r>
              <a:rPr lang="en-US" baseline="0" dirty="0" smtClean="0"/>
              <a:t> k-means looks like.</a:t>
            </a:r>
          </a:p>
          <a:p>
            <a:r>
              <a:rPr lang="en-US" dirty="0" smtClean="0"/>
              <a:t>This is edited</a:t>
            </a:r>
            <a:r>
              <a:rPr lang="en-US" baseline="0" dirty="0" smtClean="0"/>
              <a:t> to fit on the slide, but it’s broadly similar to the real thing</a:t>
            </a:r>
          </a:p>
          <a:p>
            <a:r>
              <a:rPr lang="en-US" dirty="0" smtClean="0"/>
              <a:t>The red</a:t>
            </a:r>
            <a:r>
              <a:rPr lang="en-US" baseline="0" dirty="0" smtClean="0"/>
              <a:t> and green show the difference between local code and spark code</a:t>
            </a:r>
          </a:p>
          <a:p>
            <a:r>
              <a:rPr lang="en-US" baseline="0" dirty="0" smtClean="0"/>
              <a:t>There’s not much difference thanks to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077-7F3D-48FA-83A4-2AA6B2AE54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077-7F3D-48FA-83A4-2AA6B2AE54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really a fair comparison because of different levels of abstraction and differences in the algorithm implemented – just for fun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09077-7F3D-48FA-83A4-2AA6B2AE54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9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5705-319D-4516-9CC3-787E0156A635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0A36-F00D-4E50-9205-0F526B07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3"/>
              <p:cNvSpPr>
                <a:spLocks noGrp="1"/>
              </p:cNvSpPr>
              <p:nvPr>
                <p:ph type="ctrTitle"/>
              </p:nvPr>
            </p:nvSpPr>
            <p:spPr>
              <a:xfrm>
                <a:off x="533400" y="1524000"/>
                <a:ext cx="8153400" cy="10668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b="1" dirty="0" smtClean="0">
                    <a:ea typeface="ＭＳ Ｐゴシック" charset="-128"/>
                    <a:cs typeface="ＭＳ Ｐゴシック" charset="-128"/>
                  </a:rPr>
                  <a:t>Experiences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ＭＳ Ｐゴシック" charset="-128"/>
                        <a:cs typeface="ＭＳ Ｐゴシック" charset="-128"/>
                      </a:rPr>
                      <m:t>𝒌</m:t>
                    </m:r>
                  </m:oMath>
                </a14:m>
                <a:r>
                  <a:rPr lang="en-US" b="1" dirty="0" smtClean="0">
                    <a:ea typeface="ＭＳ Ｐゴシック" charset="-128"/>
                    <a:cs typeface="ＭＳ Ｐゴシック" charset="-128"/>
                  </a:rPr>
                  <a:t>-means clustering on Spark</a:t>
                </a:r>
                <a:endParaRPr lang="en-US" b="1" dirty="0" smtClean="0"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12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33400" y="1524000"/>
                <a:ext cx="8153400" cy="1066800"/>
              </a:xfrm>
              <a:blipFill rotWithShape="1">
                <a:blip r:embed="rId3"/>
                <a:stretch>
                  <a:fillRect l="-3067" t="-28571" b="-4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ubtitle 8"/>
          <p:cNvSpPr>
            <a:spLocks noGrp="1"/>
          </p:cNvSpPr>
          <p:nvPr>
            <p:ph type="subTitle" idx="1"/>
          </p:nvPr>
        </p:nvSpPr>
        <p:spPr>
          <a:xfrm>
            <a:off x="536865" y="2895600"/>
            <a:ext cx="8191500" cy="682625"/>
          </a:xfrm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</a:pPr>
            <a:r>
              <a:rPr lang="en-US" dirty="0" smtClean="0">
                <a:solidFill>
                  <a:schemeClr val="tx2"/>
                </a:solidFill>
                <a:ea typeface="Corbel" charset="0"/>
                <a:cs typeface="Corbel" charset="0"/>
              </a:rPr>
              <a:t>Status Report, Fall 2010</a:t>
            </a:r>
            <a:endParaRPr lang="en-US" dirty="0" smtClean="0">
              <a:solidFill>
                <a:schemeClr val="tx2"/>
              </a:solidFill>
              <a:ea typeface="Corbel" charset="0"/>
              <a:cs typeface="Corbel" charset="0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536865" y="3698557"/>
            <a:ext cx="69230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600" dirty="0" smtClean="0">
                <a:solidFill>
                  <a:srgbClr val="404040"/>
                </a:solidFill>
                <a:latin typeface="Corbel" charset="0"/>
                <a:ea typeface="Corbel" charset="0"/>
                <a:cs typeface="Corbel" charset="0"/>
              </a:rPr>
              <a:t>Ankur Dave</a:t>
            </a:r>
            <a:endParaRPr lang="en-US" sz="2600" dirty="0">
              <a:solidFill>
                <a:srgbClr val="40404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on EC2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725736"/>
              </p:ext>
            </p:extLst>
          </p:nvPr>
        </p:nvGraphicFramePr>
        <p:xfrm>
          <a:off x="1524000" y="1676400"/>
          <a:ext cx="6248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75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Debugging </a:t>
            </a:r>
            <a:r>
              <a:rPr lang="en-US" b="1" dirty="0"/>
              <a:t>a distributed system can be frustrating</a:t>
            </a:r>
          </a:p>
          <a:p>
            <a:pPr lvl="1"/>
            <a:r>
              <a:rPr lang="en-US" dirty="0"/>
              <a:t>Tasks get lost with no explanation up-front </a:t>
            </a:r>
          </a:p>
          <a:p>
            <a:pPr lvl="1"/>
            <a:r>
              <a:rPr lang="en-US" dirty="0"/>
              <a:t>Finding the reason requires fast </a:t>
            </a:r>
            <a:r>
              <a:rPr lang="en-US" dirty="0" smtClean="0"/>
              <a:t>reactions!</a:t>
            </a:r>
            <a:endParaRPr lang="en-US" dirty="0"/>
          </a:p>
          <a:p>
            <a:pPr lvl="1"/>
            <a:r>
              <a:rPr lang="en-US" dirty="0" err="1" smtClean="0"/>
              <a:t>Wishlist</a:t>
            </a:r>
            <a:r>
              <a:rPr lang="en-US" dirty="0" smtClean="0"/>
              <a:t>: </a:t>
            </a:r>
            <a:r>
              <a:rPr lang="en-US" dirty="0"/>
              <a:t>Present framework logs </a:t>
            </a:r>
            <a:r>
              <a:rPr lang="en-US" i="1" dirty="0"/>
              <a:t>persistently</a:t>
            </a:r>
            <a:r>
              <a:rPr lang="en-US" dirty="0"/>
              <a:t> on the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0362"/>
            <a:ext cx="3006868" cy="36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3" y="1634590"/>
            <a:ext cx="3086467" cy="377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6" y="2895600"/>
            <a:ext cx="298999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2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Repeatability is </a:t>
            </a:r>
            <a:r>
              <a:rPr lang="en-US" b="1" dirty="0" smtClean="0"/>
              <a:t>best with scripted runs on EC2</a:t>
            </a:r>
            <a:endParaRPr lang="en-US" b="1" dirty="0"/>
          </a:p>
          <a:p>
            <a:pPr lvl="1"/>
            <a:r>
              <a:rPr lang="en-US" dirty="0" smtClean="0"/>
              <a:t>R cluster gives highly variable performance compared to EC2</a:t>
            </a:r>
          </a:p>
          <a:p>
            <a:pPr lvl="1"/>
            <a:r>
              <a:rPr lang="en-US" dirty="0" smtClean="0"/>
              <a:t>On the other hand, instance scarcity can be a problem – scripts need to detect and retry</a:t>
            </a:r>
          </a:p>
        </p:txBody>
      </p:sp>
    </p:spTree>
    <p:extLst>
      <p:ext uri="{BB962C8B-B14F-4D97-AF65-F5344CB8AC3E}">
        <p14:creationId xmlns:p14="http://schemas.microsoft.com/office/powerpoint/2010/main" val="3742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Need more documentation on deploying </a:t>
            </a:r>
            <a:r>
              <a:rPr lang="en-US" b="1" dirty="0"/>
              <a:t>an application with </a:t>
            </a:r>
            <a:r>
              <a:rPr lang="en-US" b="1" dirty="0" smtClean="0"/>
              <a:t>Spark</a:t>
            </a:r>
            <a:endParaRPr lang="en-US" b="1" dirty="0"/>
          </a:p>
          <a:p>
            <a:pPr lvl="1"/>
            <a:r>
              <a:rPr lang="en-US" dirty="0"/>
              <a:t>Currently building JARs with a custom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Discovering what works takes trial and error</a:t>
            </a:r>
          </a:p>
          <a:p>
            <a:pPr lvl="1"/>
            <a:r>
              <a:rPr lang="en-US" dirty="0" smtClean="0"/>
              <a:t>I’d be happy to write up the correct way for the Spark wiki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Adding instances to an EC2 cluster is inefficient</a:t>
                </a:r>
                <a:r>
                  <a:rPr lang="en-US" dirty="0" smtClean="0"/>
                  <a:t> (solved)</a:t>
                </a:r>
                <a:endParaRPr lang="en-US" dirty="0"/>
              </a:p>
              <a:p>
                <a:pPr lvl="1"/>
                <a:r>
                  <a:rPr lang="en-US" dirty="0"/>
                  <a:t>Stopping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instances and then launching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instead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Solved by a recent update to </a:t>
                </a:r>
                <a:r>
                  <a:rPr lang="en-US" dirty="0" smtClean="0">
                    <a:latin typeface="Lucida Console" pitchFamily="49" charset="0"/>
                  </a:rPr>
                  <a:t>mesos-ec2</a:t>
                </a:r>
                <a:r>
                  <a:rPr lang="en-US" dirty="0"/>
                  <a:t> </a:t>
                </a:r>
                <a:r>
                  <a:rPr lang="en-US" dirty="0" smtClean="0"/>
                  <a:t>that now supports adding instances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5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Spark is concise</a:t>
                </a:r>
                <a:endParaRPr lang="en-US" b="1" dirty="0"/>
              </a:p>
              <a:p>
                <a:pPr lvl="1"/>
                <a:r>
                  <a:rPr lang="en-US" dirty="0"/>
                  <a:t>On Windows Azure in C</a:t>
                </a:r>
                <a:r>
                  <a:rPr lang="en-US" dirty="0" smtClean="0"/>
                  <a:t>#:</a:t>
                </a:r>
              </a:p>
              <a:p>
                <a:pPr marL="857250" lvl="2" indent="0">
                  <a:buNone/>
                </a:pPr>
                <a:r>
                  <a:rPr lang="en-US" sz="1400" dirty="0" smtClean="0">
                    <a:latin typeface="Lucida Console" pitchFamily="49" charset="0"/>
                  </a:rPr>
                  <a:t>find </a:t>
                </a:r>
                <a:r>
                  <a:rPr lang="en-US" sz="1400" dirty="0">
                    <a:latin typeface="Lucida Console" pitchFamily="49" charset="0"/>
                  </a:rPr>
                  <a:t>. –</a:t>
                </a:r>
                <a:r>
                  <a:rPr lang="en-US" sz="1400" dirty="0" err="1">
                    <a:latin typeface="Lucida Console" pitchFamily="49" charset="0"/>
                  </a:rPr>
                  <a:t>iname</a:t>
                </a:r>
                <a:r>
                  <a:rPr lang="en-US" sz="1400" dirty="0">
                    <a:latin typeface="Lucida Console" pitchFamily="49" charset="0"/>
                  </a:rPr>
                  <a:t> *.</a:t>
                </a:r>
                <a:r>
                  <a:rPr lang="en-US" sz="1400" dirty="0" err="1">
                    <a:latin typeface="Lucida Console" pitchFamily="49" charset="0"/>
                  </a:rPr>
                  <a:t>cs</a:t>
                </a:r>
                <a:r>
                  <a:rPr lang="en-US" sz="1400" dirty="0">
                    <a:latin typeface="Lucida Console" pitchFamily="49" charset="0"/>
                  </a:rPr>
                  <a:t> | </a:t>
                </a:r>
                <a:r>
                  <a:rPr lang="en-US" sz="1400" dirty="0" err="1">
                    <a:latin typeface="Lucida Console" pitchFamily="49" charset="0"/>
                  </a:rPr>
                  <a:t>xargs</a:t>
                </a:r>
                <a:r>
                  <a:rPr lang="en-US" sz="1400" dirty="0">
                    <a:latin typeface="Lucida Console" pitchFamily="49" charset="0"/>
                  </a:rPr>
                  <a:t> </a:t>
                </a:r>
                <a:r>
                  <a:rPr lang="en-US" sz="1400" dirty="0" err="1">
                    <a:latin typeface="Lucida Console" pitchFamily="49" charset="0"/>
                  </a:rPr>
                  <a:t>wc</a:t>
                </a:r>
                <a:r>
                  <a:rPr lang="en-US" sz="1400" dirty="0">
                    <a:latin typeface="Lucida Console" pitchFamily="49" charset="0"/>
                  </a:rPr>
                  <a:t> –l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5690 lines</a:t>
                </a:r>
                <a:endParaRPr lang="en-US" dirty="0"/>
              </a:p>
              <a:p>
                <a:pPr lvl="1"/>
                <a:r>
                  <a:rPr lang="en-US" dirty="0" smtClean="0"/>
                  <a:t>On </a:t>
                </a:r>
                <a:r>
                  <a:rPr lang="en-US" dirty="0"/>
                  <a:t>Spark in </a:t>
                </a:r>
                <a:r>
                  <a:rPr lang="en-US" dirty="0" err="1" smtClean="0"/>
                  <a:t>Scala</a:t>
                </a:r>
                <a:r>
                  <a:rPr lang="en-US" dirty="0" smtClean="0"/>
                  <a:t>:</a:t>
                </a:r>
              </a:p>
              <a:p>
                <a:pPr marL="857250" lvl="2" indent="0">
                  <a:buNone/>
                </a:pPr>
                <a:r>
                  <a:rPr lang="en-US" sz="1400" dirty="0">
                    <a:latin typeface="Lucida Console" pitchFamily="49" charset="0"/>
                  </a:rPr>
                  <a:t>find . –</a:t>
                </a:r>
                <a:r>
                  <a:rPr lang="en-US" sz="1400" dirty="0" err="1">
                    <a:latin typeface="Lucida Console" pitchFamily="49" charset="0"/>
                  </a:rPr>
                  <a:t>iname</a:t>
                </a:r>
                <a:r>
                  <a:rPr lang="en-US" sz="1400" dirty="0">
                    <a:latin typeface="Lucida Console" pitchFamily="49" charset="0"/>
                  </a:rPr>
                  <a:t> *.</a:t>
                </a:r>
                <a:r>
                  <a:rPr lang="en-US" sz="1400" dirty="0" err="1">
                    <a:latin typeface="Lucida Console" pitchFamily="49" charset="0"/>
                  </a:rPr>
                  <a:t>scala</a:t>
                </a:r>
                <a:r>
                  <a:rPr lang="en-US" sz="1400" dirty="0">
                    <a:latin typeface="Lucida Console" pitchFamily="49" charset="0"/>
                  </a:rPr>
                  <a:t> | </a:t>
                </a:r>
                <a:r>
                  <a:rPr lang="en-US" sz="1400" dirty="0" err="1">
                    <a:latin typeface="Lucida Console" pitchFamily="49" charset="0"/>
                  </a:rPr>
                  <a:t>xargs</a:t>
                </a:r>
                <a:r>
                  <a:rPr lang="en-US" sz="1400" dirty="0">
                    <a:latin typeface="Lucida Console" pitchFamily="49" charset="0"/>
                  </a:rPr>
                  <a:t> </a:t>
                </a:r>
                <a:r>
                  <a:rPr lang="en-US" sz="1400" dirty="0" err="1">
                    <a:latin typeface="Lucida Console" pitchFamily="49" charset="0"/>
                  </a:rPr>
                  <a:t>wc</a:t>
                </a:r>
                <a:r>
                  <a:rPr lang="en-US" sz="1400" dirty="0">
                    <a:latin typeface="Lucida Console" pitchFamily="49" charset="0"/>
                  </a:rPr>
                  <a:t> –l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239 </a:t>
                </a:r>
                <a:r>
                  <a:rPr lang="en-US" dirty="0"/>
                  <a:t>lines</a:t>
                </a:r>
              </a:p>
              <a:p>
                <a:pPr lvl="1"/>
                <a:r>
                  <a:rPr lang="en-US" dirty="0" smtClean="0"/>
                  <a:t>Unfair comparison, but fun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4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524000"/>
            <a:ext cx="7620000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200" b="1" dirty="0" smtClean="0"/>
              <a:t>Improve the Spark core</a:t>
            </a:r>
            <a:endParaRPr lang="en-US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2667000"/>
            <a:ext cx="7620000" cy="1798543"/>
          </a:xfrm>
          <a:prstGeom prst="roundRect">
            <a:avLst>
              <a:gd name="adj" fmla="val 10339"/>
            </a:avLst>
          </a:prstGeom>
          <a:solidFill>
            <a:srgbClr val="FFC000">
              <a:alpha val="38000"/>
            </a:srgbClr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200" b="1" dirty="0" smtClean="0"/>
              <a:t>Build more applications on Spark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frameworks like </a:t>
            </a:r>
            <a:r>
              <a:rPr lang="en-US" sz="2800" dirty="0" err="1" smtClean="0"/>
              <a:t>Pregel</a:t>
            </a:r>
            <a:endParaRPr lang="en-US" sz="28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other machine learning algorithms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33425" y="4724400"/>
            <a:ext cx="7620000" cy="1798543"/>
          </a:xfrm>
          <a:prstGeom prst="roundRect">
            <a:avLst>
              <a:gd name="adj" fmla="val 10339"/>
            </a:avLst>
          </a:prstGeom>
          <a:solidFill>
            <a:srgbClr val="FF0000">
              <a:alpha val="34000"/>
            </a:srgbClr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200" b="1" dirty="0" smtClean="0"/>
              <a:t>Improve the Spark interfaces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data visualization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/>
              <a:t>R integration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51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-means algorithm</a:t>
                </a:r>
              </a:p>
              <a:p>
                <a:r>
                  <a:rPr lang="en-US" dirty="0" smtClean="0"/>
                  <a:t>Spark implementation</a:t>
                </a:r>
              </a:p>
              <a:p>
                <a:r>
                  <a:rPr lang="en-US" dirty="0" smtClean="0"/>
                  <a:t>Benchmarks on EC2</a:t>
                </a:r>
              </a:p>
              <a:p>
                <a:r>
                  <a:rPr lang="en-US" dirty="0" smtClean="0"/>
                  <a:t>Experiences</a:t>
                </a:r>
              </a:p>
              <a:p>
                <a:r>
                  <a:rPr lang="en-US" dirty="0" smtClean="0"/>
                  <a:t>Future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-means algorithm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Iterative clustering</a:t>
                </a:r>
              </a:p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centroids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25963"/>
              </a:xfrm>
              <a:blipFill rotWithShape="1">
                <a:blip r:embed="rId4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99024"/>
            <a:ext cx="3505200" cy="2344576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648200" y="1447800"/>
            <a:ext cx="4038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Minimizes the </a:t>
            </a:r>
            <a:r>
              <a:rPr lang="en-US" sz="2000" i="1" dirty="0" smtClean="0"/>
              <a:t>within-cluster sum of squares</a:t>
            </a:r>
            <a:r>
              <a:rPr lang="en-US" sz="2000" dirty="0" smtClean="0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05999" y="3314242"/>
            <a:ext cx="400110" cy="2022991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r>
              <a:rPr lang="en-US" sz="1400" dirty="0" smtClean="0"/>
              <a:t>For each cluster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86595" y="3321862"/>
            <a:ext cx="400110" cy="3048000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r>
              <a:rPr lang="en-US" sz="1400" dirty="0" smtClean="0"/>
              <a:t>For each point in the cluster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61760" y="2764730"/>
            <a:ext cx="1015663" cy="457200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r>
              <a:rPr lang="en-US" sz="5400" dirty="0" smtClean="0"/>
              <a:t>}</a:t>
            </a:r>
            <a:endParaRPr lang="en-US" sz="1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10" y="3138110"/>
            <a:ext cx="400110" cy="31242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sz="1400" dirty="0"/>
              <a:t>Distance from point to </a:t>
            </a:r>
            <a:r>
              <a:rPr lang="en-US" sz="1400" dirty="0" smtClean="0"/>
              <a:t>centroid</a:t>
            </a:r>
            <a:endParaRPr lang="en-US" sz="100" dirty="0"/>
          </a:p>
        </p:txBody>
      </p:sp>
      <p:sp>
        <p:nvSpPr>
          <p:cNvPr id="12" name="Rectangle 11"/>
          <p:cNvSpPr/>
          <p:nvPr/>
        </p:nvSpPr>
        <p:spPr>
          <a:xfrm>
            <a:off x="6002060" y="3046670"/>
            <a:ext cx="615553" cy="215765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2800" b="1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8545" y="3039050"/>
            <a:ext cx="677108" cy="233397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3200" b="1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76800" y="2057400"/>
                <a:ext cx="3429000" cy="1003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||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057400"/>
                <a:ext cx="3429000" cy="10039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5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-means algorithm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4" y="1884094"/>
            <a:ext cx="8674692" cy="1240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81000" y="1371600"/>
                <a:ext cx="3193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Conventional (Serial) </a:t>
                </a:r>
                <a14:m>
                  <m:oMath xmlns:m="http://schemas.openxmlformats.org/officeDocument/2006/math">
                    <m:r>
                      <a:rPr lang="en-US" b="1" i="1" smtClean="0"/>
                      <m:t>𝒌</m:t>
                    </m:r>
                  </m:oMath>
                </a14:m>
                <a:r>
                  <a:rPr lang="en-US" b="1" dirty="0" smtClean="0"/>
                  <a:t>-means</a:t>
                </a:r>
                <a:endParaRPr lang="en-US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319331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21" t="-8197" r="-9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292089"/>
            <a:ext cx="8839197" cy="341171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81000" y="3276600"/>
                <a:ext cx="2239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Distributed </a:t>
                </a:r>
                <a14:m>
                  <m:oMath xmlns:m="http://schemas.openxmlformats.org/officeDocument/2006/math">
                    <m:r>
                      <a:rPr lang="en-US" b="1" i="1" smtClean="0"/>
                      <m:t>𝒌</m:t>
                    </m:r>
                  </m:oMath>
                </a14:m>
                <a:r>
                  <a:rPr lang="en-US" b="1" dirty="0" smtClean="0"/>
                  <a:t>-means</a:t>
                </a:r>
                <a:endParaRPr lang="en-US" b="1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76600"/>
                <a:ext cx="223971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52" t="-8333" r="-1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-means algorithm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</a:p>
          <a:p>
            <a:r>
              <a:rPr lang="en-US" dirty="0" smtClean="0"/>
              <a:t>CPU-bound, not network I/O-bound</a:t>
            </a:r>
          </a:p>
          <a:p>
            <a:pPr lvl="1"/>
            <a:r>
              <a:rPr lang="en-US" dirty="0" smtClean="0"/>
              <a:t>(unless dealing with high-dimensional points or a data-intensive stopping condition)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9144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Lucida Console" pitchFamily="49" charset="0"/>
                <a:cs typeface="Lucida Console"/>
              </a:rPr>
              <a:t> </a:t>
            </a:r>
            <a:r>
              <a:rPr lang="en-US" sz="1700" dirty="0" err="1" smtClean="0">
                <a:latin typeface="Lucida Console" pitchFamily="49" charset="0"/>
                <a:cs typeface="Lucida Console"/>
              </a:rPr>
              <a:t>def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 </a:t>
            </a:r>
            <a:r>
              <a:rPr lang="en-US" sz="1700" b="1" dirty="0" err="1" smtClean="0">
                <a:latin typeface="Lucida Console" pitchFamily="49" charset="0"/>
                <a:cs typeface="Lucida Console"/>
              </a:rPr>
              <a:t>kmeans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(points, centroids, epsilon</a:t>
            </a:r>
            <a:r>
              <a:rPr lang="en-US" sz="1700" dirty="0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, </a:t>
            </a:r>
            <a:r>
              <a:rPr lang="en-US" sz="1700" dirty="0" err="1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sc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) = {</a:t>
            </a: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// Assign points to centroids</a:t>
            </a: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clusters </a:t>
            </a:r>
            <a:r>
              <a:rPr lang="en-US" sz="1700" dirty="0" smtClean="0">
                <a:solidFill>
                  <a:srgbClr val="FF0000"/>
                </a:solidFill>
                <a:latin typeface="Lucida Console" pitchFamily="49" charset="0"/>
                <a:cs typeface="Lucida Console"/>
              </a:rPr>
              <a:t>= </a:t>
            </a:r>
            <a:r>
              <a:rPr lang="en-US" sz="1700" dirty="0" err="1" smtClean="0">
                <a:solidFill>
                  <a:srgbClr val="FF0000"/>
                </a:solidFill>
                <a:latin typeface="Lucida Console" pitchFamily="49" charset="0"/>
                <a:cs typeface="Lucida Console"/>
              </a:rPr>
              <a:t>points.</a:t>
            </a:r>
            <a:r>
              <a:rPr lang="en-US" sz="1700" b="1" dirty="0" err="1" smtClean="0">
                <a:solidFill>
                  <a:srgbClr val="FF0000"/>
                </a:solidFill>
                <a:latin typeface="Lucida Console" pitchFamily="49" charset="0"/>
                <a:cs typeface="Lucida Console"/>
              </a:rPr>
              <a:t>groupBy</a:t>
            </a:r>
            <a:r>
              <a:rPr lang="en-US" sz="1700" dirty="0" smtClean="0">
                <a:solidFill>
                  <a:srgbClr val="FF0000"/>
                </a:solidFill>
                <a:latin typeface="Lucida Console" pitchFamily="49" charset="0"/>
                <a:cs typeface="Lucida Console"/>
              </a:rPr>
              <a:t>(</a:t>
            </a:r>
            <a:r>
              <a:rPr lang="en-US" sz="1700" b="1" dirty="0" err="1" smtClean="0">
                <a:solidFill>
                  <a:srgbClr val="FF0000"/>
                </a:solidFill>
                <a:latin typeface="Lucida Console" pitchFamily="49" charset="0"/>
                <a:cs typeface="Lucida Console"/>
              </a:rPr>
              <a:t>closestCentroid</a:t>
            </a:r>
            <a:r>
              <a:rPr lang="en-US" sz="1700" dirty="0" smtClean="0">
                <a:solidFill>
                  <a:srgbClr val="FF0000"/>
                </a:solidFill>
                <a:latin typeface="Lucida Console" pitchFamily="49" charset="0"/>
                <a:cs typeface="Lucida Console"/>
              </a:rPr>
              <a:t>)</a:t>
            </a:r>
          </a:p>
          <a:p>
            <a:r>
              <a:rPr lang="en-US" sz="1700" dirty="0">
                <a:solidFill>
                  <a:srgbClr val="FF0066"/>
                </a:solidFill>
                <a:latin typeface="Lucida Console" pitchFamily="49" charset="0"/>
                <a:cs typeface="Lucida Console"/>
              </a:rPr>
              <a:t> </a:t>
            </a:r>
            <a:r>
              <a:rPr lang="en-US" sz="1700" dirty="0" smtClean="0">
                <a:solidFill>
                  <a:srgbClr val="FF0066"/>
                </a:solidFill>
                <a:latin typeface="Lucida Console" pitchFamily="49" charset="0"/>
                <a:cs typeface="Lucida Console"/>
              </a:rPr>
              <a:t>            </a:t>
            </a:r>
            <a:r>
              <a:rPr lang="en-US" sz="1700" dirty="0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= </a:t>
            </a:r>
            <a:r>
              <a:rPr lang="en-US" sz="1700" dirty="0" err="1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points.</a:t>
            </a:r>
            <a:r>
              <a:rPr lang="en-US" sz="1700" b="1" dirty="0" err="1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map</a:t>
            </a:r>
            <a:r>
              <a:rPr lang="en-US" sz="1700" dirty="0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(centroid -&gt; (point, 1))</a:t>
            </a:r>
          </a:p>
          <a:p>
            <a:r>
              <a:rPr lang="en-US" sz="1700" dirty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 </a:t>
            </a:r>
            <a:r>
              <a:rPr lang="en-US" sz="1700" dirty="0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                    .</a:t>
            </a:r>
            <a:r>
              <a:rPr lang="en-US" sz="1700" b="1" dirty="0" err="1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reduceByKeyToDriver</a:t>
            </a:r>
            <a:r>
              <a:rPr lang="en-US" sz="1700" dirty="0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(</a:t>
            </a:r>
            <a:r>
              <a:rPr lang="en-US" sz="1700" b="1" dirty="0" err="1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partialSum</a:t>
            </a:r>
            <a:r>
              <a:rPr lang="en-US" sz="1700" dirty="0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)</a:t>
            </a:r>
          </a:p>
          <a:p>
            <a:endParaRPr lang="en-US" sz="1700" dirty="0" smtClean="0">
              <a:latin typeface="Lucida Console" pitchFamily="49" charset="0"/>
              <a:cs typeface="Lucida Console"/>
            </a:endParaRP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// Recalculate centroids</a:t>
            </a: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</a:t>
            </a:r>
            <a:r>
              <a:rPr lang="en-US" sz="1700" dirty="0" err="1" smtClean="0">
                <a:latin typeface="Lucida Console" pitchFamily="49" charset="0"/>
                <a:cs typeface="Lucida Console"/>
              </a:rPr>
              <a:t>newCentroids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 = </a:t>
            </a:r>
            <a:r>
              <a:rPr lang="en-US" sz="1700" dirty="0" err="1" smtClean="0">
                <a:latin typeface="Lucida Console" pitchFamily="49" charset="0"/>
                <a:cs typeface="Lucida Console"/>
              </a:rPr>
              <a:t>centroids.</a:t>
            </a:r>
            <a:r>
              <a:rPr lang="en-US" sz="1700" b="1" dirty="0" err="1" smtClean="0">
                <a:latin typeface="Lucida Console" pitchFamily="49" charset="0"/>
                <a:cs typeface="Lucida Console"/>
              </a:rPr>
              <a:t>map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(old =&gt; </a:t>
            </a:r>
            <a:r>
              <a:rPr lang="en-US" sz="1700" dirty="0" err="1" smtClean="0">
                <a:latin typeface="Lucida Console" pitchFamily="49" charset="0"/>
                <a:cs typeface="Lucida Console"/>
              </a:rPr>
              <a:t>clusters.get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(old).</a:t>
            </a:r>
            <a:r>
              <a:rPr lang="en-US" sz="1700" b="1" dirty="0" smtClean="0">
                <a:latin typeface="Lucida Console" pitchFamily="49" charset="0"/>
                <a:cs typeface="Lucida Console"/>
              </a:rPr>
              <a:t>average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)</a:t>
            </a:r>
          </a:p>
          <a:p>
            <a:endParaRPr lang="en-US" sz="1700" dirty="0" smtClean="0">
              <a:latin typeface="Lucida Console" pitchFamily="49" charset="0"/>
              <a:cs typeface="Lucida Console"/>
            </a:endParaRP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// Calculate centroid movement</a:t>
            </a:r>
          </a:p>
          <a:p>
            <a:r>
              <a:rPr lang="en-US" sz="1700" dirty="0">
                <a:latin typeface="Lucida Console" pitchFamily="49" charset="0"/>
                <a:cs typeface="Lucida Console"/>
              </a:rPr>
              <a:t> 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   //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 for stopping condition</a:t>
            </a: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movement = (centroids </a:t>
            </a:r>
            <a:r>
              <a:rPr lang="en-US" sz="1700" b="1" dirty="0" smtClean="0">
                <a:latin typeface="Lucida Console" pitchFamily="49" charset="0"/>
                <a:cs typeface="Lucida Console"/>
              </a:rPr>
              <a:t>zip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 </a:t>
            </a:r>
            <a:r>
              <a:rPr lang="en-US" sz="1700" dirty="0" err="1" smtClean="0">
                <a:latin typeface="Lucida Console" pitchFamily="49" charset="0"/>
                <a:cs typeface="Lucida Console"/>
              </a:rPr>
              <a:t>newCentroids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).</a:t>
            </a:r>
            <a:r>
              <a:rPr lang="en-US" sz="1700" b="1" dirty="0" smtClean="0">
                <a:latin typeface="Lucida Console" pitchFamily="49" charset="0"/>
                <a:cs typeface="Lucida Console"/>
              </a:rPr>
              <a:t>map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(a </a:t>
            </a:r>
            <a:r>
              <a:rPr lang="en-US" sz="1700" b="1" dirty="0" smtClean="0">
                <a:latin typeface="Lucida Console" pitchFamily="49" charset="0"/>
                <a:cs typeface="Lucida Console"/>
              </a:rPr>
              <a:t>distance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 b)</a:t>
            </a:r>
          </a:p>
          <a:p>
            <a:endParaRPr lang="en-US" sz="1700" dirty="0" smtClean="0">
              <a:latin typeface="Lucida Console" pitchFamily="49" charset="0"/>
              <a:cs typeface="Lucida Console"/>
            </a:endParaRP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// Iterate if movement exceeds threshold</a:t>
            </a: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if (</a:t>
            </a:r>
            <a:r>
              <a:rPr lang="en-US" sz="1700" dirty="0" err="1" smtClean="0">
                <a:latin typeface="Lucida Console" pitchFamily="49" charset="0"/>
                <a:cs typeface="Lucida Console"/>
              </a:rPr>
              <a:t>movement.</a:t>
            </a:r>
            <a:r>
              <a:rPr lang="en-US" sz="1700" b="1" dirty="0" err="1" smtClean="0">
                <a:latin typeface="Lucida Console" pitchFamily="49" charset="0"/>
                <a:cs typeface="Lucida Console"/>
              </a:rPr>
              <a:t>exists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(_ &gt; epsilon))</a:t>
            </a: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  </a:t>
            </a:r>
            <a:r>
              <a:rPr lang="en-US" sz="1700" b="1" dirty="0" err="1" smtClean="0">
                <a:latin typeface="Lucida Console" pitchFamily="49" charset="0"/>
                <a:cs typeface="Lucida Console"/>
              </a:rPr>
              <a:t>kmeans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(points, </a:t>
            </a:r>
            <a:r>
              <a:rPr lang="en-US" sz="1700" dirty="0" err="1" smtClean="0">
                <a:latin typeface="Lucida Console" pitchFamily="49" charset="0"/>
                <a:cs typeface="Lucida Console"/>
              </a:rPr>
              <a:t>newCentroids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, epsilon</a:t>
            </a:r>
            <a:r>
              <a:rPr lang="en-US" sz="1700" dirty="0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, </a:t>
            </a:r>
            <a:r>
              <a:rPr lang="en-US" sz="1700" dirty="0" err="1" smtClean="0">
                <a:solidFill>
                  <a:srgbClr val="00B050"/>
                </a:solidFill>
                <a:latin typeface="Lucida Console" pitchFamily="49" charset="0"/>
                <a:cs typeface="Lucida Console"/>
              </a:rPr>
              <a:t>sc</a:t>
            </a:r>
            <a:r>
              <a:rPr lang="en-US" sz="1700" dirty="0" smtClean="0">
                <a:latin typeface="Lucida Console" pitchFamily="49" charset="0"/>
                <a:cs typeface="Lucida Console"/>
              </a:rPr>
              <a:t>)</a:t>
            </a: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else</a:t>
            </a: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    return </a:t>
            </a:r>
            <a:r>
              <a:rPr lang="en-US" sz="1700" dirty="0" err="1" smtClean="0">
                <a:latin typeface="Lucida Console" pitchFamily="49" charset="0"/>
                <a:cs typeface="Lucida Console"/>
              </a:rPr>
              <a:t>newCentroids</a:t>
            </a:r>
            <a:endParaRPr lang="en-US" sz="1700" dirty="0" smtClean="0">
              <a:latin typeface="Lucida Console" pitchFamily="49" charset="0"/>
              <a:cs typeface="Lucida Console"/>
            </a:endParaRPr>
          </a:p>
          <a:p>
            <a:r>
              <a:rPr lang="en-US" sz="1700" dirty="0" smtClean="0">
                <a:latin typeface="Lucida Console" pitchFamily="49" charset="0"/>
                <a:cs typeface="Lucida Console"/>
              </a:rPr>
              <a:t>  }</a:t>
            </a:r>
            <a:endParaRPr lang="en-US" sz="1700" dirty="0" smtClean="0">
              <a:latin typeface="Lucida Console" pitchFamily="49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621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on EC2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4150"/>
              </p:ext>
            </p:extLst>
          </p:nvPr>
        </p:nvGraphicFramePr>
        <p:xfrm>
          <a:off x="609600" y="1371600"/>
          <a:ext cx="7896225" cy="498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2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on EC2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134870"/>
              </p:ext>
            </p:extLst>
          </p:nvPr>
        </p:nvGraphicFramePr>
        <p:xfrm>
          <a:off x="152400" y="1600200"/>
          <a:ext cx="5410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938542"/>
              </p:ext>
            </p:extLst>
          </p:nvPr>
        </p:nvGraphicFramePr>
        <p:xfrm>
          <a:off x="5257800" y="2362200"/>
          <a:ext cx="3733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365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on EC2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299564"/>
              </p:ext>
            </p:extLst>
          </p:nvPr>
        </p:nvGraphicFramePr>
        <p:xfrm>
          <a:off x="1524000" y="1447800"/>
          <a:ext cx="6019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1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932</Words>
  <Application>Microsoft Office PowerPoint</Application>
  <PresentationFormat>On-screen Show (4:3)</PresentationFormat>
  <Paragraphs>139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Experiences with k-means clustering on Spark</vt:lpstr>
      <vt:lpstr>Outline</vt:lpstr>
      <vt:lpstr>k-means algorithm</vt:lpstr>
      <vt:lpstr>k-means algorithm</vt:lpstr>
      <vt:lpstr>k-means algorithm</vt:lpstr>
      <vt:lpstr>Spark implementation</vt:lpstr>
      <vt:lpstr>Benchmarks on EC2</vt:lpstr>
      <vt:lpstr>Benchmarks on EC2</vt:lpstr>
      <vt:lpstr>Benchmarks on EC2</vt:lpstr>
      <vt:lpstr>Benchmarks on EC2</vt:lpstr>
      <vt:lpstr>Experiences</vt:lpstr>
      <vt:lpstr>Experiences</vt:lpstr>
      <vt:lpstr>Experiences</vt:lpstr>
      <vt:lpstr>Experiences</vt:lpstr>
      <vt:lpstr>Experiences</vt:lpstr>
      <vt:lpstr>Future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Experiences with Spark</dc:title>
  <dc:creator>Ankur Dave</dc:creator>
  <cp:lastModifiedBy>Ankur Dave</cp:lastModifiedBy>
  <cp:revision>76</cp:revision>
  <dcterms:created xsi:type="dcterms:W3CDTF">2010-12-15T08:38:44Z</dcterms:created>
  <dcterms:modified xsi:type="dcterms:W3CDTF">2010-12-15T17:05:10Z</dcterms:modified>
</cp:coreProperties>
</file>