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8" r:id="rId9"/>
    <p:sldId id="269" r:id="rId10"/>
    <p:sldId id="270" r:id="rId11"/>
    <p:sldId id="265" r:id="rId12"/>
    <p:sldId id="264" r:id="rId13"/>
    <p:sldId id="260" r:id="rId14"/>
  </p:sldIdLst>
  <p:sldSz cx="12192000" cy="6858000"/>
  <p:notesSz cx="6858000" cy="9144000"/>
  <p:defaultTextStyle>
    <a:defPPr rtl="0">
      <a:defRPr lang="el-G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B1E5D-53A4-4650-816D-3E8864A4C7DA}" v="333" dt="2022-03-25T23:52:45.795"/>
    <p1510:client id="{29512B63-E33F-4C7A-BF5C-3B8DFED7761E}" v="486" dt="2022-03-26T00:23:19.484"/>
    <p1510:client id="{3F153372-C4C9-43BA-80C3-D009E688D409}" v="4" dt="2022-04-03T23:36:38.055"/>
    <p1510:client id="{452ED2D0-0009-4224-85BE-FEA14D325121}" v="1028" dt="2022-03-28T12:43:13.527"/>
    <p1510:client id="{65E66CFE-955E-482E-B58F-2745468970C0}" v="693" dt="2022-03-26T00:41:05.625"/>
    <p1510:client id="{79C84603-AF56-45C9-91A8-13A6296589BD}" v="19" dt="2022-03-31T13:08:04.687"/>
    <p1510:client id="{84A38247-0571-45D5-BD1E-1D4F0B36871C}" v="137" dt="2022-03-25T19:48:11.603"/>
    <p1510:client id="{BE711AD8-B429-49B1-A14B-F4455CC84014}" v="731" dt="2022-03-25T23:30:50.086"/>
    <p1510:client id="{CCB875D2-A7C2-488A-999A-0D5182A0A104}" v="3" dt="2022-03-26T00:43:55.864"/>
    <p1510:client id="{DECBCF33-95E2-4D92-B397-E9D79ED5303F}" v="3" dt="2022-04-04T01:25:28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18EB8C-D003-469C-9901-1EB6FDC466F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C7C363-8C6A-478B-B0F8-E2CCF03C3435}">
      <dgm:prSet/>
      <dgm:spPr/>
      <dgm:t>
        <a:bodyPr/>
        <a:lstStyle/>
        <a:p>
          <a:pPr rtl="0"/>
          <a:r>
            <a:rPr lang="el-GR" dirty="0" err="1"/>
            <a:t>Create</a:t>
          </a:r>
          <a:r>
            <a:rPr lang="el-GR" dirty="0"/>
            <a:t> the </a:t>
          </a:r>
          <a:r>
            <a:rPr lang="el-GR" dirty="0" err="1"/>
            <a:t>template</a:t>
          </a:r>
          <a:r>
            <a:rPr lang="el-GR" dirty="0"/>
            <a:t> of a </a:t>
          </a:r>
          <a:r>
            <a:rPr lang="el-GR" dirty="0">
              <a:latin typeface="Sitka Heading"/>
            </a:rPr>
            <a:t>3D </a:t>
          </a:r>
          <a:r>
            <a:rPr lang="el-GR" dirty="0" err="1"/>
            <a:t>tic</a:t>
          </a:r>
          <a:r>
            <a:rPr lang="el-GR" dirty="0"/>
            <a:t> </a:t>
          </a:r>
          <a:r>
            <a:rPr lang="el-GR" dirty="0" err="1"/>
            <a:t>tac</a:t>
          </a:r>
          <a:r>
            <a:rPr lang="el-GR" dirty="0"/>
            <a:t> </a:t>
          </a:r>
          <a:r>
            <a:rPr lang="el-GR" dirty="0" err="1"/>
            <a:t>toe</a:t>
          </a:r>
          <a:r>
            <a:rPr lang="el-GR" dirty="0"/>
            <a:t> in </a:t>
          </a:r>
          <a:r>
            <a:rPr lang="el-GR" dirty="0" err="1"/>
            <a:t>code</a:t>
          </a:r>
          <a:r>
            <a:rPr lang="el-GR" dirty="0"/>
            <a:t>.</a:t>
          </a:r>
          <a:endParaRPr lang="en-US" dirty="0"/>
        </a:p>
      </dgm:t>
    </dgm:pt>
    <dgm:pt modelId="{0A5A2F92-5069-49D7-8E21-F20897DB49FB}" type="parTrans" cxnId="{AD89BE07-D82A-4138-853C-FFA5A762053A}">
      <dgm:prSet/>
      <dgm:spPr/>
      <dgm:t>
        <a:bodyPr/>
        <a:lstStyle/>
        <a:p>
          <a:endParaRPr lang="en-US"/>
        </a:p>
      </dgm:t>
    </dgm:pt>
    <dgm:pt modelId="{E2A4D098-B338-4DAB-A27F-03F69DB66A7F}" type="sibTrans" cxnId="{AD89BE07-D82A-4138-853C-FFA5A762053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4E04E43-809F-418D-8555-EFCD77F08075}">
      <dgm:prSet/>
      <dgm:spPr/>
      <dgm:t>
        <a:bodyPr/>
        <a:lstStyle/>
        <a:p>
          <a:r>
            <a:rPr lang="el-GR" dirty="0" err="1"/>
            <a:t>Create</a:t>
          </a:r>
          <a:r>
            <a:rPr lang="el-GR" dirty="0"/>
            <a:t> </a:t>
          </a:r>
          <a:r>
            <a:rPr lang="el-GR" dirty="0" err="1"/>
            <a:t>an</a:t>
          </a:r>
          <a:r>
            <a:rPr lang="el-GR" dirty="0"/>
            <a:t> </a:t>
          </a:r>
          <a:r>
            <a:rPr lang="el-GR" dirty="0" err="1"/>
            <a:t>agent</a:t>
          </a:r>
          <a:r>
            <a:rPr lang="el-GR" dirty="0"/>
            <a:t> </a:t>
          </a:r>
          <a:r>
            <a:rPr lang="el-GR" dirty="0" err="1"/>
            <a:t>that</a:t>
          </a:r>
          <a:r>
            <a:rPr lang="el-GR" dirty="0"/>
            <a:t> </a:t>
          </a:r>
          <a:r>
            <a:rPr lang="el-GR" dirty="0" err="1"/>
            <a:t>uses</a:t>
          </a:r>
          <a:r>
            <a:rPr lang="el-GR" dirty="0"/>
            <a:t> the Monte </a:t>
          </a:r>
          <a:r>
            <a:rPr lang="el-GR" dirty="0" err="1"/>
            <a:t>Carlo</a:t>
          </a:r>
          <a:r>
            <a:rPr lang="el-GR" dirty="0"/>
            <a:t> </a:t>
          </a:r>
          <a:r>
            <a:rPr lang="el-GR" dirty="0" err="1"/>
            <a:t>Tree</a:t>
          </a:r>
          <a:r>
            <a:rPr lang="el-GR" dirty="0"/>
            <a:t> </a:t>
          </a:r>
          <a:r>
            <a:rPr lang="el-GR" dirty="0" err="1"/>
            <a:t>Search</a:t>
          </a:r>
          <a:r>
            <a:rPr lang="el-GR" dirty="0"/>
            <a:t> (MCTS) </a:t>
          </a:r>
          <a:r>
            <a:rPr lang="el-GR" dirty="0" err="1"/>
            <a:t>algorithm</a:t>
          </a:r>
          <a:r>
            <a:rPr lang="el-GR" dirty="0"/>
            <a:t>.</a:t>
          </a:r>
          <a:endParaRPr lang="en-US" dirty="0"/>
        </a:p>
      </dgm:t>
    </dgm:pt>
    <dgm:pt modelId="{8B855884-D601-430D-8A17-9C3295FA3B6B}" type="parTrans" cxnId="{175830BF-88A6-40DE-A3BF-1BDFB054AF75}">
      <dgm:prSet/>
      <dgm:spPr/>
      <dgm:t>
        <a:bodyPr/>
        <a:lstStyle/>
        <a:p>
          <a:endParaRPr lang="en-US"/>
        </a:p>
      </dgm:t>
    </dgm:pt>
    <dgm:pt modelId="{A66BE372-2ED4-41D6-91A9-EE07A45F782C}" type="sibTrans" cxnId="{175830BF-88A6-40DE-A3BF-1BDFB054AF7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CA6A19C-CB25-4084-982C-1668C8ABF0F8}">
      <dgm:prSet/>
      <dgm:spPr/>
      <dgm:t>
        <a:bodyPr/>
        <a:lstStyle/>
        <a:p>
          <a:r>
            <a:rPr lang="el-GR" dirty="0" err="1"/>
            <a:t>Create</a:t>
          </a:r>
          <a:r>
            <a:rPr lang="el-GR" dirty="0"/>
            <a:t> </a:t>
          </a:r>
          <a:r>
            <a:rPr lang="el-GR" dirty="0" err="1"/>
            <a:t>an</a:t>
          </a:r>
          <a:r>
            <a:rPr lang="el-GR" dirty="0"/>
            <a:t> </a:t>
          </a:r>
          <a:r>
            <a:rPr lang="el-GR" dirty="0" err="1"/>
            <a:t>agent</a:t>
          </a:r>
          <a:r>
            <a:rPr lang="el-GR" dirty="0"/>
            <a:t> </a:t>
          </a:r>
          <a:r>
            <a:rPr lang="el-GR" dirty="0" err="1"/>
            <a:t>that</a:t>
          </a:r>
          <a:r>
            <a:rPr lang="el-GR" dirty="0"/>
            <a:t> </a:t>
          </a:r>
          <a:r>
            <a:rPr lang="el-GR" dirty="0" err="1"/>
            <a:t>uses</a:t>
          </a:r>
          <a:r>
            <a:rPr lang="el-GR" dirty="0"/>
            <a:t> the </a:t>
          </a:r>
          <a:r>
            <a:rPr lang="el-GR" dirty="0" err="1"/>
            <a:t>Minimax</a:t>
          </a:r>
          <a:r>
            <a:rPr lang="el-GR" dirty="0"/>
            <a:t> </a:t>
          </a:r>
          <a:r>
            <a:rPr lang="el-GR" dirty="0" err="1"/>
            <a:t>algorithm</a:t>
          </a:r>
          <a:r>
            <a:rPr lang="el-GR" dirty="0"/>
            <a:t>.</a:t>
          </a:r>
          <a:endParaRPr lang="en-US" dirty="0"/>
        </a:p>
      </dgm:t>
    </dgm:pt>
    <dgm:pt modelId="{574929A1-9AB0-4B09-ADAF-C29C8550EED1}" type="parTrans" cxnId="{666472F5-195F-4CEE-8CFA-DD4F6D33E2FA}">
      <dgm:prSet/>
      <dgm:spPr/>
      <dgm:t>
        <a:bodyPr/>
        <a:lstStyle/>
        <a:p>
          <a:endParaRPr lang="en-US"/>
        </a:p>
      </dgm:t>
    </dgm:pt>
    <dgm:pt modelId="{158ACDDB-FEAB-459A-81E7-8823D360E580}" type="sibTrans" cxnId="{666472F5-195F-4CEE-8CFA-DD4F6D33E2F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C4BB315-25F2-4C0B-80F5-78E85952CA32}">
      <dgm:prSet/>
      <dgm:spPr/>
      <dgm:t>
        <a:bodyPr/>
        <a:lstStyle/>
        <a:p>
          <a:pPr rtl="0"/>
          <a:r>
            <a:rPr lang="el-GR" dirty="0" err="1"/>
            <a:t>Compare</a:t>
          </a:r>
          <a:r>
            <a:rPr lang="el-GR" dirty="0"/>
            <a:t> the </a:t>
          </a:r>
          <a:r>
            <a:rPr lang="el-GR" dirty="0" err="1"/>
            <a:t>two</a:t>
          </a:r>
          <a:r>
            <a:rPr lang="el-GR" dirty="0"/>
            <a:t> </a:t>
          </a:r>
          <a:r>
            <a:rPr lang="el-GR" dirty="0" err="1"/>
            <a:t>agents</a:t>
          </a:r>
          <a:r>
            <a:rPr lang="el-GR" dirty="0"/>
            <a:t> </a:t>
          </a:r>
          <a:r>
            <a:rPr lang="el-GR" dirty="0" err="1"/>
            <a:t>when</a:t>
          </a:r>
          <a:r>
            <a:rPr lang="el-GR" dirty="0"/>
            <a:t> </a:t>
          </a:r>
          <a:r>
            <a:rPr lang="el-GR" dirty="0" err="1"/>
            <a:t>they're</a:t>
          </a:r>
          <a:r>
            <a:rPr lang="el-GR" dirty="0">
              <a:latin typeface="Sitka Heading"/>
            </a:rPr>
            <a:t> </a:t>
          </a:r>
          <a:r>
            <a:rPr lang="el-GR" dirty="0" err="1">
              <a:latin typeface="Sitka Heading"/>
            </a:rPr>
            <a:t>both</a:t>
          </a:r>
          <a:r>
            <a:rPr lang="el-GR" dirty="0">
              <a:latin typeface="Sitka Heading"/>
            </a:rPr>
            <a:t> </a:t>
          </a:r>
          <a:r>
            <a:rPr lang="el-GR" dirty="0" err="1">
              <a:latin typeface="Sitka Heading"/>
            </a:rPr>
            <a:t>given</a:t>
          </a:r>
          <a:r>
            <a:rPr lang="el-GR" dirty="0"/>
            <a:t> </a:t>
          </a:r>
          <a:r>
            <a:rPr lang="el-GR" dirty="0" err="1"/>
            <a:t>less</a:t>
          </a:r>
          <a:r>
            <a:rPr lang="el-GR" dirty="0"/>
            <a:t> </a:t>
          </a:r>
          <a:r>
            <a:rPr lang="el-GR" dirty="0" err="1"/>
            <a:t>than</a:t>
          </a:r>
          <a:r>
            <a:rPr lang="el-GR" dirty="0"/>
            <a:t> a </a:t>
          </a:r>
          <a:r>
            <a:rPr lang="el-GR" dirty="0" err="1"/>
            <a:t>minute</a:t>
          </a:r>
          <a:r>
            <a:rPr lang="el-GR" dirty="0"/>
            <a:t> </a:t>
          </a:r>
          <a:r>
            <a:rPr lang="el-GR" dirty="0" err="1"/>
            <a:t>to</a:t>
          </a:r>
          <a:r>
            <a:rPr lang="el-GR" dirty="0"/>
            <a:t> </a:t>
          </a:r>
          <a:r>
            <a:rPr lang="el-GR" dirty="0" err="1"/>
            <a:t>make</a:t>
          </a:r>
          <a:r>
            <a:rPr lang="el-GR" dirty="0"/>
            <a:t> a </a:t>
          </a:r>
          <a:r>
            <a:rPr lang="el-GR" dirty="0" err="1"/>
            <a:t>decision</a:t>
          </a:r>
          <a:r>
            <a:rPr lang="el-GR" dirty="0"/>
            <a:t>.</a:t>
          </a:r>
          <a:endParaRPr lang="en-US" dirty="0"/>
        </a:p>
      </dgm:t>
    </dgm:pt>
    <dgm:pt modelId="{A8C954C9-AEA4-4EFE-BB72-6B6830AC89EA}" type="parTrans" cxnId="{E1D43D3F-4A93-4A56-B685-5266FD28D0EF}">
      <dgm:prSet/>
      <dgm:spPr/>
      <dgm:t>
        <a:bodyPr/>
        <a:lstStyle/>
        <a:p>
          <a:endParaRPr lang="en-US"/>
        </a:p>
      </dgm:t>
    </dgm:pt>
    <dgm:pt modelId="{3AEBCEEA-812A-4866-A4E9-9652F826CDA4}" type="sibTrans" cxnId="{E1D43D3F-4A93-4A56-B685-5266FD28D0E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51F48B2-F6E0-4153-8B4C-015B508C4BCA}" type="pres">
      <dgm:prSet presAssocID="{6918EB8C-D003-469C-9901-1EB6FDC466F3}" presName="Name0" presStyleCnt="0">
        <dgm:presLayoutVars>
          <dgm:animLvl val="lvl"/>
          <dgm:resizeHandles val="exact"/>
        </dgm:presLayoutVars>
      </dgm:prSet>
      <dgm:spPr/>
    </dgm:pt>
    <dgm:pt modelId="{8D0B5309-E108-48A2-B54D-36D80E9118EB}" type="pres">
      <dgm:prSet presAssocID="{1DC7C363-8C6A-478B-B0F8-E2CCF03C3435}" presName="compositeNode" presStyleCnt="0">
        <dgm:presLayoutVars>
          <dgm:bulletEnabled val="1"/>
        </dgm:presLayoutVars>
      </dgm:prSet>
      <dgm:spPr/>
    </dgm:pt>
    <dgm:pt modelId="{17279984-E6CE-46AD-9792-832C11A83367}" type="pres">
      <dgm:prSet presAssocID="{1DC7C363-8C6A-478B-B0F8-E2CCF03C3435}" presName="bgRect" presStyleLbl="bgAccFollowNode1" presStyleIdx="0" presStyleCnt="4"/>
      <dgm:spPr/>
    </dgm:pt>
    <dgm:pt modelId="{4D6687E2-0809-4C74-A026-AFD7C31A8CF0}" type="pres">
      <dgm:prSet presAssocID="{E2A4D098-B338-4DAB-A27F-03F69DB66A7F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9C0D1009-ED4E-4069-944C-6346B9391BCE}" type="pres">
      <dgm:prSet presAssocID="{1DC7C363-8C6A-478B-B0F8-E2CCF03C3435}" presName="bottomLine" presStyleLbl="alignNode1" presStyleIdx="1" presStyleCnt="8">
        <dgm:presLayoutVars/>
      </dgm:prSet>
      <dgm:spPr/>
    </dgm:pt>
    <dgm:pt modelId="{53797C47-893C-478C-B57B-3ACB0CAFADB6}" type="pres">
      <dgm:prSet presAssocID="{1DC7C363-8C6A-478B-B0F8-E2CCF03C3435}" presName="nodeText" presStyleLbl="bgAccFollowNode1" presStyleIdx="0" presStyleCnt="4">
        <dgm:presLayoutVars>
          <dgm:bulletEnabled val="1"/>
        </dgm:presLayoutVars>
      </dgm:prSet>
      <dgm:spPr/>
    </dgm:pt>
    <dgm:pt modelId="{927E49A5-9A2D-4370-A81C-3D937F0A803D}" type="pres">
      <dgm:prSet presAssocID="{E2A4D098-B338-4DAB-A27F-03F69DB66A7F}" presName="sibTrans" presStyleCnt="0"/>
      <dgm:spPr/>
    </dgm:pt>
    <dgm:pt modelId="{29D7444F-6536-463C-AD04-FC2706C5A913}" type="pres">
      <dgm:prSet presAssocID="{94E04E43-809F-418D-8555-EFCD77F08075}" presName="compositeNode" presStyleCnt="0">
        <dgm:presLayoutVars>
          <dgm:bulletEnabled val="1"/>
        </dgm:presLayoutVars>
      </dgm:prSet>
      <dgm:spPr/>
    </dgm:pt>
    <dgm:pt modelId="{BEB71D7E-10AF-453C-BF75-958CF47DCFE6}" type="pres">
      <dgm:prSet presAssocID="{94E04E43-809F-418D-8555-EFCD77F08075}" presName="bgRect" presStyleLbl="bgAccFollowNode1" presStyleIdx="1" presStyleCnt="4"/>
      <dgm:spPr/>
    </dgm:pt>
    <dgm:pt modelId="{88E3E44E-7263-4224-9617-4EC04612987B}" type="pres">
      <dgm:prSet presAssocID="{A66BE372-2ED4-41D6-91A9-EE07A45F782C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0281CE62-0199-4E46-B761-E011D47E09D8}" type="pres">
      <dgm:prSet presAssocID="{94E04E43-809F-418D-8555-EFCD77F08075}" presName="bottomLine" presStyleLbl="alignNode1" presStyleIdx="3" presStyleCnt="8">
        <dgm:presLayoutVars/>
      </dgm:prSet>
      <dgm:spPr/>
    </dgm:pt>
    <dgm:pt modelId="{F8F89B09-A14C-44EA-ADC8-3B3E8557ACB5}" type="pres">
      <dgm:prSet presAssocID="{94E04E43-809F-418D-8555-EFCD77F08075}" presName="nodeText" presStyleLbl="bgAccFollowNode1" presStyleIdx="1" presStyleCnt="4">
        <dgm:presLayoutVars>
          <dgm:bulletEnabled val="1"/>
        </dgm:presLayoutVars>
      </dgm:prSet>
      <dgm:spPr/>
    </dgm:pt>
    <dgm:pt modelId="{E1734E76-6F57-457C-91D1-7E8B50B9D76A}" type="pres">
      <dgm:prSet presAssocID="{A66BE372-2ED4-41D6-91A9-EE07A45F782C}" presName="sibTrans" presStyleCnt="0"/>
      <dgm:spPr/>
    </dgm:pt>
    <dgm:pt modelId="{6377B9AE-6703-40F5-9CF0-00BB9CC57160}" type="pres">
      <dgm:prSet presAssocID="{3CA6A19C-CB25-4084-982C-1668C8ABF0F8}" presName="compositeNode" presStyleCnt="0">
        <dgm:presLayoutVars>
          <dgm:bulletEnabled val="1"/>
        </dgm:presLayoutVars>
      </dgm:prSet>
      <dgm:spPr/>
    </dgm:pt>
    <dgm:pt modelId="{4100CC84-13C2-4798-A560-6603DA4F4919}" type="pres">
      <dgm:prSet presAssocID="{3CA6A19C-CB25-4084-982C-1668C8ABF0F8}" presName="bgRect" presStyleLbl="bgAccFollowNode1" presStyleIdx="2" presStyleCnt="4"/>
      <dgm:spPr/>
    </dgm:pt>
    <dgm:pt modelId="{44146F26-0D8C-49A5-AF52-6F6FDB8EF92B}" type="pres">
      <dgm:prSet presAssocID="{158ACDDB-FEAB-459A-81E7-8823D360E580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C7DE718C-21C1-40CC-AE65-64A3C8D52304}" type="pres">
      <dgm:prSet presAssocID="{3CA6A19C-CB25-4084-982C-1668C8ABF0F8}" presName="bottomLine" presStyleLbl="alignNode1" presStyleIdx="5" presStyleCnt="8">
        <dgm:presLayoutVars/>
      </dgm:prSet>
      <dgm:spPr/>
    </dgm:pt>
    <dgm:pt modelId="{98923DF7-793E-4E78-B45A-35CAAED7015B}" type="pres">
      <dgm:prSet presAssocID="{3CA6A19C-CB25-4084-982C-1668C8ABF0F8}" presName="nodeText" presStyleLbl="bgAccFollowNode1" presStyleIdx="2" presStyleCnt="4">
        <dgm:presLayoutVars>
          <dgm:bulletEnabled val="1"/>
        </dgm:presLayoutVars>
      </dgm:prSet>
      <dgm:spPr/>
    </dgm:pt>
    <dgm:pt modelId="{70C84A65-02B1-4A01-BAFF-B3AC1C25CD36}" type="pres">
      <dgm:prSet presAssocID="{158ACDDB-FEAB-459A-81E7-8823D360E580}" presName="sibTrans" presStyleCnt="0"/>
      <dgm:spPr/>
    </dgm:pt>
    <dgm:pt modelId="{DC69F219-EDBF-418D-B22E-322803531EE9}" type="pres">
      <dgm:prSet presAssocID="{5C4BB315-25F2-4C0B-80F5-78E85952CA32}" presName="compositeNode" presStyleCnt="0">
        <dgm:presLayoutVars>
          <dgm:bulletEnabled val="1"/>
        </dgm:presLayoutVars>
      </dgm:prSet>
      <dgm:spPr/>
    </dgm:pt>
    <dgm:pt modelId="{566DC45F-A6D8-4A02-998A-3333194BFFD4}" type="pres">
      <dgm:prSet presAssocID="{5C4BB315-25F2-4C0B-80F5-78E85952CA32}" presName="bgRect" presStyleLbl="bgAccFollowNode1" presStyleIdx="3" presStyleCnt="4"/>
      <dgm:spPr/>
    </dgm:pt>
    <dgm:pt modelId="{F300E40B-FB32-4B5F-900D-1A2ADCD25FA8}" type="pres">
      <dgm:prSet presAssocID="{3AEBCEEA-812A-4866-A4E9-9652F826CDA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F802EC4A-B40C-4B90-B558-462A276A5B52}" type="pres">
      <dgm:prSet presAssocID="{5C4BB315-25F2-4C0B-80F5-78E85952CA32}" presName="bottomLine" presStyleLbl="alignNode1" presStyleIdx="7" presStyleCnt="8">
        <dgm:presLayoutVars/>
      </dgm:prSet>
      <dgm:spPr/>
    </dgm:pt>
    <dgm:pt modelId="{EEA4323D-0C8D-47C5-9B8A-19D77435F04C}" type="pres">
      <dgm:prSet presAssocID="{5C4BB315-25F2-4C0B-80F5-78E85952CA3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AD89BE07-D82A-4138-853C-FFA5A762053A}" srcId="{6918EB8C-D003-469C-9901-1EB6FDC466F3}" destId="{1DC7C363-8C6A-478B-B0F8-E2CCF03C3435}" srcOrd="0" destOrd="0" parTransId="{0A5A2F92-5069-49D7-8E21-F20897DB49FB}" sibTransId="{E2A4D098-B338-4DAB-A27F-03F69DB66A7F}"/>
    <dgm:cxn modelId="{15982C14-E473-454C-BF88-1D6CC01F40E6}" type="presOf" srcId="{94E04E43-809F-418D-8555-EFCD77F08075}" destId="{F8F89B09-A14C-44EA-ADC8-3B3E8557ACB5}" srcOrd="1" destOrd="0" presId="urn:microsoft.com/office/officeart/2016/7/layout/BasicLinearProcessNumbered"/>
    <dgm:cxn modelId="{12BE981D-2B81-4267-9506-6C60E764E78A}" type="presOf" srcId="{6918EB8C-D003-469C-9901-1EB6FDC466F3}" destId="{751F48B2-F6E0-4153-8B4C-015B508C4BCA}" srcOrd="0" destOrd="0" presId="urn:microsoft.com/office/officeart/2016/7/layout/BasicLinearProcessNumbered"/>
    <dgm:cxn modelId="{6F279321-4AE6-4460-9CBD-555AF9840A6C}" type="presOf" srcId="{3CA6A19C-CB25-4084-982C-1668C8ABF0F8}" destId="{98923DF7-793E-4E78-B45A-35CAAED7015B}" srcOrd="1" destOrd="0" presId="urn:microsoft.com/office/officeart/2016/7/layout/BasicLinearProcessNumbered"/>
    <dgm:cxn modelId="{A02B533B-49D8-4E44-AC39-57A30876988F}" type="presOf" srcId="{5C4BB315-25F2-4C0B-80F5-78E85952CA32}" destId="{566DC45F-A6D8-4A02-998A-3333194BFFD4}" srcOrd="0" destOrd="0" presId="urn:microsoft.com/office/officeart/2016/7/layout/BasicLinearProcessNumbered"/>
    <dgm:cxn modelId="{E1D43D3F-4A93-4A56-B685-5266FD28D0EF}" srcId="{6918EB8C-D003-469C-9901-1EB6FDC466F3}" destId="{5C4BB315-25F2-4C0B-80F5-78E85952CA32}" srcOrd="3" destOrd="0" parTransId="{A8C954C9-AEA4-4EFE-BB72-6B6830AC89EA}" sibTransId="{3AEBCEEA-812A-4866-A4E9-9652F826CDA4}"/>
    <dgm:cxn modelId="{0A015391-692A-4529-A334-DA903B22E32E}" type="presOf" srcId="{A66BE372-2ED4-41D6-91A9-EE07A45F782C}" destId="{88E3E44E-7263-4224-9617-4EC04612987B}" srcOrd="0" destOrd="0" presId="urn:microsoft.com/office/officeart/2016/7/layout/BasicLinearProcessNumbered"/>
    <dgm:cxn modelId="{7C64CB92-1BFE-4ADB-9B5D-B9C947CA6756}" type="presOf" srcId="{1DC7C363-8C6A-478B-B0F8-E2CCF03C3435}" destId="{53797C47-893C-478C-B57B-3ACB0CAFADB6}" srcOrd="1" destOrd="0" presId="urn:microsoft.com/office/officeart/2016/7/layout/BasicLinearProcessNumbered"/>
    <dgm:cxn modelId="{2AFC4BA1-5A87-4896-AA29-44CFECAA016B}" type="presOf" srcId="{E2A4D098-B338-4DAB-A27F-03F69DB66A7F}" destId="{4D6687E2-0809-4C74-A026-AFD7C31A8CF0}" srcOrd="0" destOrd="0" presId="urn:microsoft.com/office/officeart/2016/7/layout/BasicLinearProcessNumbered"/>
    <dgm:cxn modelId="{28D0B7AA-D9DA-4961-9377-DF4E19335ECD}" type="presOf" srcId="{158ACDDB-FEAB-459A-81E7-8823D360E580}" destId="{44146F26-0D8C-49A5-AF52-6F6FDB8EF92B}" srcOrd="0" destOrd="0" presId="urn:microsoft.com/office/officeart/2016/7/layout/BasicLinearProcessNumbered"/>
    <dgm:cxn modelId="{4B68C0BB-15BA-4276-94E9-AAAE18C56C2E}" type="presOf" srcId="{94E04E43-809F-418D-8555-EFCD77F08075}" destId="{BEB71D7E-10AF-453C-BF75-958CF47DCFE6}" srcOrd="0" destOrd="0" presId="urn:microsoft.com/office/officeart/2016/7/layout/BasicLinearProcessNumbered"/>
    <dgm:cxn modelId="{175830BF-88A6-40DE-A3BF-1BDFB054AF75}" srcId="{6918EB8C-D003-469C-9901-1EB6FDC466F3}" destId="{94E04E43-809F-418D-8555-EFCD77F08075}" srcOrd="1" destOrd="0" parTransId="{8B855884-D601-430D-8A17-9C3295FA3B6B}" sibTransId="{A66BE372-2ED4-41D6-91A9-EE07A45F782C}"/>
    <dgm:cxn modelId="{65B703E3-706B-456E-9C86-F9B8658A1930}" type="presOf" srcId="{5C4BB315-25F2-4C0B-80F5-78E85952CA32}" destId="{EEA4323D-0C8D-47C5-9B8A-19D77435F04C}" srcOrd="1" destOrd="0" presId="urn:microsoft.com/office/officeart/2016/7/layout/BasicLinearProcessNumbered"/>
    <dgm:cxn modelId="{7C92C8E4-E9F2-4ECD-8EAF-3ABACBA0DC97}" type="presOf" srcId="{1DC7C363-8C6A-478B-B0F8-E2CCF03C3435}" destId="{17279984-E6CE-46AD-9792-832C11A83367}" srcOrd="0" destOrd="0" presId="urn:microsoft.com/office/officeart/2016/7/layout/BasicLinearProcessNumbered"/>
    <dgm:cxn modelId="{A17A09EC-5CAB-4518-9CCD-BDF8F9653865}" type="presOf" srcId="{3CA6A19C-CB25-4084-982C-1668C8ABF0F8}" destId="{4100CC84-13C2-4798-A560-6603DA4F4919}" srcOrd="0" destOrd="0" presId="urn:microsoft.com/office/officeart/2016/7/layout/BasicLinearProcessNumbered"/>
    <dgm:cxn modelId="{666472F5-195F-4CEE-8CFA-DD4F6D33E2FA}" srcId="{6918EB8C-D003-469C-9901-1EB6FDC466F3}" destId="{3CA6A19C-CB25-4084-982C-1668C8ABF0F8}" srcOrd="2" destOrd="0" parTransId="{574929A1-9AB0-4B09-ADAF-C29C8550EED1}" sibTransId="{158ACDDB-FEAB-459A-81E7-8823D360E580}"/>
    <dgm:cxn modelId="{2A1887F7-1873-497A-B795-DC70BEA271F7}" type="presOf" srcId="{3AEBCEEA-812A-4866-A4E9-9652F826CDA4}" destId="{F300E40B-FB32-4B5F-900D-1A2ADCD25FA8}" srcOrd="0" destOrd="0" presId="urn:microsoft.com/office/officeart/2016/7/layout/BasicLinearProcessNumbered"/>
    <dgm:cxn modelId="{0B05FB3E-6996-4C7F-85A1-4776A3372375}" type="presParOf" srcId="{751F48B2-F6E0-4153-8B4C-015B508C4BCA}" destId="{8D0B5309-E108-48A2-B54D-36D80E9118EB}" srcOrd="0" destOrd="0" presId="urn:microsoft.com/office/officeart/2016/7/layout/BasicLinearProcessNumbered"/>
    <dgm:cxn modelId="{441D6403-7137-4EC4-8BFD-9F557E6093A2}" type="presParOf" srcId="{8D0B5309-E108-48A2-B54D-36D80E9118EB}" destId="{17279984-E6CE-46AD-9792-832C11A83367}" srcOrd="0" destOrd="0" presId="urn:microsoft.com/office/officeart/2016/7/layout/BasicLinearProcessNumbered"/>
    <dgm:cxn modelId="{4D6312F1-6F18-4ECE-8D8D-D3259B86C62A}" type="presParOf" srcId="{8D0B5309-E108-48A2-B54D-36D80E9118EB}" destId="{4D6687E2-0809-4C74-A026-AFD7C31A8CF0}" srcOrd="1" destOrd="0" presId="urn:microsoft.com/office/officeart/2016/7/layout/BasicLinearProcessNumbered"/>
    <dgm:cxn modelId="{9DBB6B31-7AF5-4B56-B96D-C389FFB293EC}" type="presParOf" srcId="{8D0B5309-E108-48A2-B54D-36D80E9118EB}" destId="{9C0D1009-ED4E-4069-944C-6346B9391BCE}" srcOrd="2" destOrd="0" presId="urn:microsoft.com/office/officeart/2016/7/layout/BasicLinearProcessNumbered"/>
    <dgm:cxn modelId="{B800FB5D-560B-4B6B-8A1E-2622482E5986}" type="presParOf" srcId="{8D0B5309-E108-48A2-B54D-36D80E9118EB}" destId="{53797C47-893C-478C-B57B-3ACB0CAFADB6}" srcOrd="3" destOrd="0" presId="urn:microsoft.com/office/officeart/2016/7/layout/BasicLinearProcessNumbered"/>
    <dgm:cxn modelId="{6D8A78F6-47D8-4E69-91FB-B084B88EBA81}" type="presParOf" srcId="{751F48B2-F6E0-4153-8B4C-015B508C4BCA}" destId="{927E49A5-9A2D-4370-A81C-3D937F0A803D}" srcOrd="1" destOrd="0" presId="urn:microsoft.com/office/officeart/2016/7/layout/BasicLinearProcessNumbered"/>
    <dgm:cxn modelId="{3BCC91CD-4872-4F6A-BFC9-63382AF2C9A4}" type="presParOf" srcId="{751F48B2-F6E0-4153-8B4C-015B508C4BCA}" destId="{29D7444F-6536-463C-AD04-FC2706C5A913}" srcOrd="2" destOrd="0" presId="urn:microsoft.com/office/officeart/2016/7/layout/BasicLinearProcessNumbered"/>
    <dgm:cxn modelId="{F9FEF6F9-489A-46FE-B23C-B681B166B108}" type="presParOf" srcId="{29D7444F-6536-463C-AD04-FC2706C5A913}" destId="{BEB71D7E-10AF-453C-BF75-958CF47DCFE6}" srcOrd="0" destOrd="0" presId="urn:microsoft.com/office/officeart/2016/7/layout/BasicLinearProcessNumbered"/>
    <dgm:cxn modelId="{1BE547A0-FC0B-4365-92DA-63717FF9FF77}" type="presParOf" srcId="{29D7444F-6536-463C-AD04-FC2706C5A913}" destId="{88E3E44E-7263-4224-9617-4EC04612987B}" srcOrd="1" destOrd="0" presId="urn:microsoft.com/office/officeart/2016/7/layout/BasicLinearProcessNumbered"/>
    <dgm:cxn modelId="{1940E54E-B752-4623-B06D-C46F4C0E7628}" type="presParOf" srcId="{29D7444F-6536-463C-AD04-FC2706C5A913}" destId="{0281CE62-0199-4E46-B761-E011D47E09D8}" srcOrd="2" destOrd="0" presId="urn:microsoft.com/office/officeart/2016/7/layout/BasicLinearProcessNumbered"/>
    <dgm:cxn modelId="{4566E4D7-386B-4BD1-B21E-B8814DD303D9}" type="presParOf" srcId="{29D7444F-6536-463C-AD04-FC2706C5A913}" destId="{F8F89B09-A14C-44EA-ADC8-3B3E8557ACB5}" srcOrd="3" destOrd="0" presId="urn:microsoft.com/office/officeart/2016/7/layout/BasicLinearProcessNumbered"/>
    <dgm:cxn modelId="{E5FD7C31-4369-461D-BD99-3F7ECD260120}" type="presParOf" srcId="{751F48B2-F6E0-4153-8B4C-015B508C4BCA}" destId="{E1734E76-6F57-457C-91D1-7E8B50B9D76A}" srcOrd="3" destOrd="0" presId="urn:microsoft.com/office/officeart/2016/7/layout/BasicLinearProcessNumbered"/>
    <dgm:cxn modelId="{834BCEDD-B727-4E32-AF23-B39CAB756CD5}" type="presParOf" srcId="{751F48B2-F6E0-4153-8B4C-015B508C4BCA}" destId="{6377B9AE-6703-40F5-9CF0-00BB9CC57160}" srcOrd="4" destOrd="0" presId="urn:microsoft.com/office/officeart/2016/7/layout/BasicLinearProcessNumbered"/>
    <dgm:cxn modelId="{AC7E2B46-B7C1-4F39-AEDF-E82317D09A9E}" type="presParOf" srcId="{6377B9AE-6703-40F5-9CF0-00BB9CC57160}" destId="{4100CC84-13C2-4798-A560-6603DA4F4919}" srcOrd="0" destOrd="0" presId="urn:microsoft.com/office/officeart/2016/7/layout/BasicLinearProcessNumbered"/>
    <dgm:cxn modelId="{973C9299-42DD-433C-8294-B3E08FF35B5F}" type="presParOf" srcId="{6377B9AE-6703-40F5-9CF0-00BB9CC57160}" destId="{44146F26-0D8C-49A5-AF52-6F6FDB8EF92B}" srcOrd="1" destOrd="0" presId="urn:microsoft.com/office/officeart/2016/7/layout/BasicLinearProcessNumbered"/>
    <dgm:cxn modelId="{E62715A6-FD79-4540-8747-CF50C837EDD1}" type="presParOf" srcId="{6377B9AE-6703-40F5-9CF0-00BB9CC57160}" destId="{C7DE718C-21C1-40CC-AE65-64A3C8D52304}" srcOrd="2" destOrd="0" presId="urn:microsoft.com/office/officeart/2016/7/layout/BasicLinearProcessNumbered"/>
    <dgm:cxn modelId="{B99F98D4-80F5-4AD5-B171-990E7044ABCD}" type="presParOf" srcId="{6377B9AE-6703-40F5-9CF0-00BB9CC57160}" destId="{98923DF7-793E-4E78-B45A-35CAAED7015B}" srcOrd="3" destOrd="0" presId="urn:microsoft.com/office/officeart/2016/7/layout/BasicLinearProcessNumbered"/>
    <dgm:cxn modelId="{7EEB8F78-4C8E-4E26-96C8-875B8CEBEFAE}" type="presParOf" srcId="{751F48B2-F6E0-4153-8B4C-015B508C4BCA}" destId="{70C84A65-02B1-4A01-BAFF-B3AC1C25CD36}" srcOrd="5" destOrd="0" presId="urn:microsoft.com/office/officeart/2016/7/layout/BasicLinearProcessNumbered"/>
    <dgm:cxn modelId="{DC56B8D7-5B44-4B96-A687-6E015908D62F}" type="presParOf" srcId="{751F48B2-F6E0-4153-8B4C-015B508C4BCA}" destId="{DC69F219-EDBF-418D-B22E-322803531EE9}" srcOrd="6" destOrd="0" presId="urn:microsoft.com/office/officeart/2016/7/layout/BasicLinearProcessNumbered"/>
    <dgm:cxn modelId="{E8593F60-528A-4901-8330-75F5359A8C02}" type="presParOf" srcId="{DC69F219-EDBF-418D-B22E-322803531EE9}" destId="{566DC45F-A6D8-4A02-998A-3333194BFFD4}" srcOrd="0" destOrd="0" presId="urn:microsoft.com/office/officeart/2016/7/layout/BasicLinearProcessNumbered"/>
    <dgm:cxn modelId="{98BAE1CC-4C60-4D83-8BE3-472B21866478}" type="presParOf" srcId="{DC69F219-EDBF-418D-B22E-322803531EE9}" destId="{F300E40B-FB32-4B5F-900D-1A2ADCD25FA8}" srcOrd="1" destOrd="0" presId="urn:microsoft.com/office/officeart/2016/7/layout/BasicLinearProcessNumbered"/>
    <dgm:cxn modelId="{C2306EC6-EB2C-4E55-9AD0-A33D7C97B639}" type="presParOf" srcId="{DC69F219-EDBF-418D-B22E-322803531EE9}" destId="{F802EC4A-B40C-4B90-B558-462A276A5B52}" srcOrd="2" destOrd="0" presId="urn:microsoft.com/office/officeart/2016/7/layout/BasicLinearProcessNumbered"/>
    <dgm:cxn modelId="{0E8D4FDC-560C-43FE-9C87-1AB0B9B90754}" type="presParOf" srcId="{DC69F219-EDBF-418D-B22E-322803531EE9}" destId="{EEA4323D-0C8D-47C5-9B8A-19D77435F04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79984-E6CE-46AD-9792-832C11A83367}">
      <dsp:nvSpPr>
        <dsp:cNvPr id="0" name=""/>
        <dsp:cNvSpPr/>
      </dsp:nvSpPr>
      <dsp:spPr>
        <a:xfrm>
          <a:off x="3249" y="0"/>
          <a:ext cx="2577622" cy="346869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961" tIns="330200" rIns="200961" bIns="33020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 dirty="0" err="1"/>
            <a:t>Create</a:t>
          </a:r>
          <a:r>
            <a:rPr lang="el-GR" sz="1900" kern="1200" dirty="0"/>
            <a:t> the </a:t>
          </a:r>
          <a:r>
            <a:rPr lang="el-GR" sz="1900" kern="1200" dirty="0" err="1"/>
            <a:t>template</a:t>
          </a:r>
          <a:r>
            <a:rPr lang="el-GR" sz="1900" kern="1200" dirty="0"/>
            <a:t> of a </a:t>
          </a:r>
          <a:r>
            <a:rPr lang="el-GR" sz="1900" kern="1200" dirty="0">
              <a:latin typeface="Sitka Heading"/>
            </a:rPr>
            <a:t>3D </a:t>
          </a:r>
          <a:r>
            <a:rPr lang="el-GR" sz="1900" kern="1200" dirty="0" err="1"/>
            <a:t>tic</a:t>
          </a:r>
          <a:r>
            <a:rPr lang="el-GR" sz="1900" kern="1200" dirty="0"/>
            <a:t> </a:t>
          </a:r>
          <a:r>
            <a:rPr lang="el-GR" sz="1900" kern="1200" dirty="0" err="1"/>
            <a:t>tac</a:t>
          </a:r>
          <a:r>
            <a:rPr lang="el-GR" sz="1900" kern="1200" dirty="0"/>
            <a:t> </a:t>
          </a:r>
          <a:r>
            <a:rPr lang="el-GR" sz="1900" kern="1200" dirty="0" err="1"/>
            <a:t>toe</a:t>
          </a:r>
          <a:r>
            <a:rPr lang="el-GR" sz="1900" kern="1200" dirty="0"/>
            <a:t> in </a:t>
          </a:r>
          <a:r>
            <a:rPr lang="el-GR" sz="1900" kern="1200" dirty="0" err="1"/>
            <a:t>code</a:t>
          </a:r>
          <a:r>
            <a:rPr lang="el-GR" sz="1900" kern="1200" dirty="0"/>
            <a:t>.</a:t>
          </a:r>
          <a:endParaRPr lang="en-US" sz="1900" kern="1200" dirty="0"/>
        </a:p>
      </dsp:txBody>
      <dsp:txXfrm>
        <a:off x="3249" y="1318102"/>
        <a:ext cx="2577622" cy="2081214"/>
      </dsp:txXfrm>
    </dsp:sp>
    <dsp:sp modelId="{4D6687E2-0809-4C74-A026-AFD7C31A8CF0}">
      <dsp:nvSpPr>
        <dsp:cNvPr id="0" name=""/>
        <dsp:cNvSpPr/>
      </dsp:nvSpPr>
      <dsp:spPr>
        <a:xfrm>
          <a:off x="771756" y="346868"/>
          <a:ext cx="1040607" cy="10406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30" tIns="12700" rIns="811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24149" y="499261"/>
        <a:ext cx="735821" cy="735821"/>
      </dsp:txXfrm>
    </dsp:sp>
    <dsp:sp modelId="{9C0D1009-ED4E-4069-944C-6346B9391BCE}">
      <dsp:nvSpPr>
        <dsp:cNvPr id="0" name=""/>
        <dsp:cNvSpPr/>
      </dsp:nvSpPr>
      <dsp:spPr>
        <a:xfrm>
          <a:off x="3249" y="3468618"/>
          <a:ext cx="2577622" cy="72"/>
        </a:xfrm>
        <a:prstGeom prst="rect">
          <a:avLst/>
        </a:prstGeom>
        <a:solidFill>
          <a:schemeClr val="accent2">
            <a:hueOff val="1098983"/>
            <a:satOff val="1172"/>
            <a:lumOff val="364"/>
            <a:alphaOff val="0"/>
          </a:schemeClr>
        </a:solidFill>
        <a:ln w="12700" cap="flat" cmpd="sng" algn="ctr">
          <a:solidFill>
            <a:schemeClr val="accent2">
              <a:hueOff val="1098983"/>
              <a:satOff val="1172"/>
              <a:lumOff val="3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71D7E-10AF-453C-BF75-958CF47DCFE6}">
      <dsp:nvSpPr>
        <dsp:cNvPr id="0" name=""/>
        <dsp:cNvSpPr/>
      </dsp:nvSpPr>
      <dsp:spPr>
        <a:xfrm>
          <a:off x="2838634" y="0"/>
          <a:ext cx="2577622" cy="3468690"/>
        </a:xfrm>
        <a:prstGeom prst="rect">
          <a:avLst/>
        </a:prstGeom>
        <a:solidFill>
          <a:schemeClr val="accent2">
            <a:tint val="40000"/>
            <a:alpha val="90000"/>
            <a:hueOff val="2682051"/>
            <a:satOff val="4737"/>
            <a:lumOff val="43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682051"/>
              <a:satOff val="4737"/>
              <a:lumOff val="4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961" tIns="330200" rIns="200961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 dirty="0" err="1"/>
            <a:t>Create</a:t>
          </a:r>
          <a:r>
            <a:rPr lang="el-GR" sz="1900" kern="1200" dirty="0"/>
            <a:t> </a:t>
          </a:r>
          <a:r>
            <a:rPr lang="el-GR" sz="1900" kern="1200" dirty="0" err="1"/>
            <a:t>an</a:t>
          </a:r>
          <a:r>
            <a:rPr lang="el-GR" sz="1900" kern="1200" dirty="0"/>
            <a:t> </a:t>
          </a:r>
          <a:r>
            <a:rPr lang="el-GR" sz="1900" kern="1200" dirty="0" err="1"/>
            <a:t>agent</a:t>
          </a:r>
          <a:r>
            <a:rPr lang="el-GR" sz="1900" kern="1200" dirty="0"/>
            <a:t> </a:t>
          </a:r>
          <a:r>
            <a:rPr lang="el-GR" sz="1900" kern="1200" dirty="0" err="1"/>
            <a:t>that</a:t>
          </a:r>
          <a:r>
            <a:rPr lang="el-GR" sz="1900" kern="1200" dirty="0"/>
            <a:t> </a:t>
          </a:r>
          <a:r>
            <a:rPr lang="el-GR" sz="1900" kern="1200" dirty="0" err="1"/>
            <a:t>uses</a:t>
          </a:r>
          <a:r>
            <a:rPr lang="el-GR" sz="1900" kern="1200" dirty="0"/>
            <a:t> the Monte </a:t>
          </a:r>
          <a:r>
            <a:rPr lang="el-GR" sz="1900" kern="1200" dirty="0" err="1"/>
            <a:t>Carlo</a:t>
          </a:r>
          <a:r>
            <a:rPr lang="el-GR" sz="1900" kern="1200" dirty="0"/>
            <a:t> </a:t>
          </a:r>
          <a:r>
            <a:rPr lang="el-GR" sz="1900" kern="1200" dirty="0" err="1"/>
            <a:t>Tree</a:t>
          </a:r>
          <a:r>
            <a:rPr lang="el-GR" sz="1900" kern="1200" dirty="0"/>
            <a:t> </a:t>
          </a:r>
          <a:r>
            <a:rPr lang="el-GR" sz="1900" kern="1200" dirty="0" err="1"/>
            <a:t>Search</a:t>
          </a:r>
          <a:r>
            <a:rPr lang="el-GR" sz="1900" kern="1200" dirty="0"/>
            <a:t> (MCTS) </a:t>
          </a:r>
          <a:r>
            <a:rPr lang="el-GR" sz="1900" kern="1200" dirty="0" err="1"/>
            <a:t>algorithm</a:t>
          </a:r>
          <a:r>
            <a:rPr lang="el-GR" sz="1900" kern="1200" dirty="0"/>
            <a:t>.</a:t>
          </a:r>
          <a:endParaRPr lang="en-US" sz="1900" kern="1200" dirty="0"/>
        </a:p>
      </dsp:txBody>
      <dsp:txXfrm>
        <a:off x="2838634" y="1318102"/>
        <a:ext cx="2577622" cy="2081214"/>
      </dsp:txXfrm>
    </dsp:sp>
    <dsp:sp modelId="{88E3E44E-7263-4224-9617-4EC04612987B}">
      <dsp:nvSpPr>
        <dsp:cNvPr id="0" name=""/>
        <dsp:cNvSpPr/>
      </dsp:nvSpPr>
      <dsp:spPr>
        <a:xfrm>
          <a:off x="3607141" y="346868"/>
          <a:ext cx="1040607" cy="1040607"/>
        </a:xfrm>
        <a:prstGeom prst="ellipse">
          <a:avLst/>
        </a:prstGeom>
        <a:solidFill>
          <a:schemeClr val="accent2">
            <a:hueOff val="2197966"/>
            <a:satOff val="2344"/>
            <a:lumOff val="729"/>
            <a:alphaOff val="0"/>
          </a:schemeClr>
        </a:solidFill>
        <a:ln w="12700" cap="flat" cmpd="sng" algn="ctr">
          <a:solidFill>
            <a:schemeClr val="accent2">
              <a:hueOff val="2197966"/>
              <a:satOff val="2344"/>
              <a:lumOff val="7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30" tIns="12700" rIns="811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759534" y="499261"/>
        <a:ext cx="735821" cy="735821"/>
      </dsp:txXfrm>
    </dsp:sp>
    <dsp:sp modelId="{0281CE62-0199-4E46-B761-E011D47E09D8}">
      <dsp:nvSpPr>
        <dsp:cNvPr id="0" name=""/>
        <dsp:cNvSpPr/>
      </dsp:nvSpPr>
      <dsp:spPr>
        <a:xfrm>
          <a:off x="2838634" y="3468618"/>
          <a:ext cx="2577622" cy="72"/>
        </a:xfrm>
        <a:prstGeom prst="rect">
          <a:avLst/>
        </a:prstGeom>
        <a:solidFill>
          <a:schemeClr val="accent2">
            <a:hueOff val="3296949"/>
            <a:satOff val="3516"/>
            <a:lumOff val="1093"/>
            <a:alphaOff val="0"/>
          </a:schemeClr>
        </a:solidFill>
        <a:ln w="12700" cap="flat" cmpd="sng" algn="ctr">
          <a:solidFill>
            <a:schemeClr val="accent2">
              <a:hueOff val="3296949"/>
              <a:satOff val="3516"/>
              <a:lumOff val="10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0CC84-13C2-4798-A560-6603DA4F4919}">
      <dsp:nvSpPr>
        <dsp:cNvPr id="0" name=""/>
        <dsp:cNvSpPr/>
      </dsp:nvSpPr>
      <dsp:spPr>
        <a:xfrm>
          <a:off x="5674019" y="0"/>
          <a:ext cx="2577622" cy="3468690"/>
        </a:xfrm>
        <a:prstGeom prst="rect">
          <a:avLst/>
        </a:prstGeom>
        <a:solidFill>
          <a:schemeClr val="accent2">
            <a:tint val="40000"/>
            <a:alpha val="90000"/>
            <a:hueOff val="5364102"/>
            <a:satOff val="9475"/>
            <a:lumOff val="8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364102"/>
              <a:satOff val="9475"/>
              <a:lumOff val="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961" tIns="330200" rIns="200961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 dirty="0" err="1"/>
            <a:t>Create</a:t>
          </a:r>
          <a:r>
            <a:rPr lang="el-GR" sz="1900" kern="1200" dirty="0"/>
            <a:t> </a:t>
          </a:r>
          <a:r>
            <a:rPr lang="el-GR" sz="1900" kern="1200" dirty="0" err="1"/>
            <a:t>an</a:t>
          </a:r>
          <a:r>
            <a:rPr lang="el-GR" sz="1900" kern="1200" dirty="0"/>
            <a:t> </a:t>
          </a:r>
          <a:r>
            <a:rPr lang="el-GR" sz="1900" kern="1200" dirty="0" err="1"/>
            <a:t>agent</a:t>
          </a:r>
          <a:r>
            <a:rPr lang="el-GR" sz="1900" kern="1200" dirty="0"/>
            <a:t> </a:t>
          </a:r>
          <a:r>
            <a:rPr lang="el-GR" sz="1900" kern="1200" dirty="0" err="1"/>
            <a:t>that</a:t>
          </a:r>
          <a:r>
            <a:rPr lang="el-GR" sz="1900" kern="1200" dirty="0"/>
            <a:t> </a:t>
          </a:r>
          <a:r>
            <a:rPr lang="el-GR" sz="1900" kern="1200" dirty="0" err="1"/>
            <a:t>uses</a:t>
          </a:r>
          <a:r>
            <a:rPr lang="el-GR" sz="1900" kern="1200" dirty="0"/>
            <a:t> the </a:t>
          </a:r>
          <a:r>
            <a:rPr lang="el-GR" sz="1900" kern="1200" dirty="0" err="1"/>
            <a:t>Minimax</a:t>
          </a:r>
          <a:r>
            <a:rPr lang="el-GR" sz="1900" kern="1200" dirty="0"/>
            <a:t> </a:t>
          </a:r>
          <a:r>
            <a:rPr lang="el-GR" sz="1900" kern="1200" dirty="0" err="1"/>
            <a:t>algorithm</a:t>
          </a:r>
          <a:r>
            <a:rPr lang="el-GR" sz="1900" kern="1200" dirty="0"/>
            <a:t>.</a:t>
          </a:r>
          <a:endParaRPr lang="en-US" sz="1900" kern="1200" dirty="0"/>
        </a:p>
      </dsp:txBody>
      <dsp:txXfrm>
        <a:off x="5674019" y="1318102"/>
        <a:ext cx="2577622" cy="2081214"/>
      </dsp:txXfrm>
    </dsp:sp>
    <dsp:sp modelId="{44146F26-0D8C-49A5-AF52-6F6FDB8EF92B}">
      <dsp:nvSpPr>
        <dsp:cNvPr id="0" name=""/>
        <dsp:cNvSpPr/>
      </dsp:nvSpPr>
      <dsp:spPr>
        <a:xfrm>
          <a:off x="6442527" y="346868"/>
          <a:ext cx="1040607" cy="1040607"/>
        </a:xfrm>
        <a:prstGeom prst="ellipse">
          <a:avLst/>
        </a:prstGeom>
        <a:solidFill>
          <a:schemeClr val="accent2">
            <a:hueOff val="4395932"/>
            <a:satOff val="4689"/>
            <a:lumOff val="1458"/>
            <a:alphaOff val="0"/>
          </a:schemeClr>
        </a:solidFill>
        <a:ln w="12700" cap="flat" cmpd="sng" algn="ctr">
          <a:solidFill>
            <a:schemeClr val="accent2">
              <a:hueOff val="4395932"/>
              <a:satOff val="4689"/>
              <a:lumOff val="14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30" tIns="12700" rIns="811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594920" y="499261"/>
        <a:ext cx="735821" cy="735821"/>
      </dsp:txXfrm>
    </dsp:sp>
    <dsp:sp modelId="{C7DE718C-21C1-40CC-AE65-64A3C8D52304}">
      <dsp:nvSpPr>
        <dsp:cNvPr id="0" name=""/>
        <dsp:cNvSpPr/>
      </dsp:nvSpPr>
      <dsp:spPr>
        <a:xfrm>
          <a:off x="5674019" y="3468618"/>
          <a:ext cx="2577622" cy="72"/>
        </a:xfrm>
        <a:prstGeom prst="rect">
          <a:avLst/>
        </a:prstGeom>
        <a:solidFill>
          <a:schemeClr val="accent2">
            <a:hueOff val="5494914"/>
            <a:satOff val="5861"/>
            <a:lumOff val="1822"/>
            <a:alphaOff val="0"/>
          </a:schemeClr>
        </a:solidFill>
        <a:ln w="12700" cap="flat" cmpd="sng" algn="ctr">
          <a:solidFill>
            <a:schemeClr val="accent2">
              <a:hueOff val="5494914"/>
              <a:satOff val="5861"/>
              <a:lumOff val="18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DC45F-A6D8-4A02-998A-3333194BFFD4}">
      <dsp:nvSpPr>
        <dsp:cNvPr id="0" name=""/>
        <dsp:cNvSpPr/>
      </dsp:nvSpPr>
      <dsp:spPr>
        <a:xfrm>
          <a:off x="8509404" y="0"/>
          <a:ext cx="2577622" cy="3468690"/>
        </a:xfrm>
        <a:prstGeom prst="rect">
          <a:avLst/>
        </a:prstGeom>
        <a:solidFill>
          <a:schemeClr val="accent2">
            <a:tint val="40000"/>
            <a:alpha val="90000"/>
            <a:hueOff val="8046153"/>
            <a:satOff val="14212"/>
            <a:lumOff val="130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046153"/>
              <a:satOff val="14212"/>
              <a:lumOff val="13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961" tIns="330200" rIns="200961" bIns="33020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 dirty="0" err="1"/>
            <a:t>Compare</a:t>
          </a:r>
          <a:r>
            <a:rPr lang="el-GR" sz="1900" kern="1200" dirty="0"/>
            <a:t> the </a:t>
          </a:r>
          <a:r>
            <a:rPr lang="el-GR" sz="1900" kern="1200" dirty="0" err="1"/>
            <a:t>two</a:t>
          </a:r>
          <a:r>
            <a:rPr lang="el-GR" sz="1900" kern="1200" dirty="0"/>
            <a:t> </a:t>
          </a:r>
          <a:r>
            <a:rPr lang="el-GR" sz="1900" kern="1200" dirty="0" err="1"/>
            <a:t>agents</a:t>
          </a:r>
          <a:r>
            <a:rPr lang="el-GR" sz="1900" kern="1200" dirty="0"/>
            <a:t> </a:t>
          </a:r>
          <a:r>
            <a:rPr lang="el-GR" sz="1900" kern="1200" dirty="0" err="1"/>
            <a:t>when</a:t>
          </a:r>
          <a:r>
            <a:rPr lang="el-GR" sz="1900" kern="1200" dirty="0"/>
            <a:t> </a:t>
          </a:r>
          <a:r>
            <a:rPr lang="el-GR" sz="1900" kern="1200" dirty="0" err="1"/>
            <a:t>they're</a:t>
          </a:r>
          <a:r>
            <a:rPr lang="el-GR" sz="1900" kern="1200" dirty="0">
              <a:latin typeface="Sitka Heading"/>
            </a:rPr>
            <a:t> </a:t>
          </a:r>
          <a:r>
            <a:rPr lang="el-GR" sz="1900" kern="1200" dirty="0" err="1">
              <a:latin typeface="Sitka Heading"/>
            </a:rPr>
            <a:t>both</a:t>
          </a:r>
          <a:r>
            <a:rPr lang="el-GR" sz="1900" kern="1200" dirty="0">
              <a:latin typeface="Sitka Heading"/>
            </a:rPr>
            <a:t> </a:t>
          </a:r>
          <a:r>
            <a:rPr lang="el-GR" sz="1900" kern="1200" dirty="0" err="1">
              <a:latin typeface="Sitka Heading"/>
            </a:rPr>
            <a:t>given</a:t>
          </a:r>
          <a:r>
            <a:rPr lang="el-GR" sz="1900" kern="1200" dirty="0"/>
            <a:t> </a:t>
          </a:r>
          <a:r>
            <a:rPr lang="el-GR" sz="1900" kern="1200" dirty="0" err="1"/>
            <a:t>less</a:t>
          </a:r>
          <a:r>
            <a:rPr lang="el-GR" sz="1900" kern="1200" dirty="0"/>
            <a:t> </a:t>
          </a:r>
          <a:r>
            <a:rPr lang="el-GR" sz="1900" kern="1200" dirty="0" err="1"/>
            <a:t>than</a:t>
          </a:r>
          <a:r>
            <a:rPr lang="el-GR" sz="1900" kern="1200" dirty="0"/>
            <a:t> a </a:t>
          </a:r>
          <a:r>
            <a:rPr lang="el-GR" sz="1900" kern="1200" dirty="0" err="1"/>
            <a:t>minute</a:t>
          </a:r>
          <a:r>
            <a:rPr lang="el-GR" sz="1900" kern="1200" dirty="0"/>
            <a:t> </a:t>
          </a:r>
          <a:r>
            <a:rPr lang="el-GR" sz="1900" kern="1200" dirty="0" err="1"/>
            <a:t>to</a:t>
          </a:r>
          <a:r>
            <a:rPr lang="el-GR" sz="1900" kern="1200" dirty="0"/>
            <a:t> </a:t>
          </a:r>
          <a:r>
            <a:rPr lang="el-GR" sz="1900" kern="1200" dirty="0" err="1"/>
            <a:t>make</a:t>
          </a:r>
          <a:r>
            <a:rPr lang="el-GR" sz="1900" kern="1200" dirty="0"/>
            <a:t> a </a:t>
          </a:r>
          <a:r>
            <a:rPr lang="el-GR" sz="1900" kern="1200" dirty="0" err="1"/>
            <a:t>decision</a:t>
          </a:r>
          <a:r>
            <a:rPr lang="el-GR" sz="1900" kern="1200" dirty="0"/>
            <a:t>.</a:t>
          </a:r>
          <a:endParaRPr lang="en-US" sz="1900" kern="1200" dirty="0"/>
        </a:p>
      </dsp:txBody>
      <dsp:txXfrm>
        <a:off x="8509404" y="1318102"/>
        <a:ext cx="2577622" cy="2081214"/>
      </dsp:txXfrm>
    </dsp:sp>
    <dsp:sp modelId="{F300E40B-FB32-4B5F-900D-1A2ADCD25FA8}">
      <dsp:nvSpPr>
        <dsp:cNvPr id="0" name=""/>
        <dsp:cNvSpPr/>
      </dsp:nvSpPr>
      <dsp:spPr>
        <a:xfrm>
          <a:off x="9277912" y="346868"/>
          <a:ext cx="1040607" cy="1040607"/>
        </a:xfrm>
        <a:prstGeom prst="ellipse">
          <a:avLst/>
        </a:prstGeom>
        <a:solidFill>
          <a:schemeClr val="accent2">
            <a:hueOff val="6593897"/>
            <a:satOff val="7033"/>
            <a:lumOff val="2187"/>
            <a:alphaOff val="0"/>
          </a:schemeClr>
        </a:solidFill>
        <a:ln w="12700" cap="flat" cmpd="sng" algn="ctr">
          <a:solidFill>
            <a:schemeClr val="accent2">
              <a:hueOff val="6593897"/>
              <a:satOff val="7033"/>
              <a:lumOff val="21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130" tIns="12700" rIns="811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430305" y="499261"/>
        <a:ext cx="735821" cy="735821"/>
      </dsp:txXfrm>
    </dsp:sp>
    <dsp:sp modelId="{F802EC4A-B40C-4B90-B558-462A276A5B52}">
      <dsp:nvSpPr>
        <dsp:cNvPr id="0" name=""/>
        <dsp:cNvSpPr/>
      </dsp:nvSpPr>
      <dsp:spPr>
        <a:xfrm>
          <a:off x="8509404" y="3468618"/>
          <a:ext cx="2577622" cy="72"/>
        </a:xfrm>
        <a:prstGeom prst="rect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357E521D-8A27-475E-BF0A-A253F1F4EE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EFF2111B-1DAF-4D2F-9142-410D118B24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69166-DBCB-4757-9435-0C85FD16526D}" type="datetime1">
              <a:rPr lang="el-GR" smtClean="0"/>
              <a:t>3/4/2022</a:t>
            </a:fld>
            <a:endParaRPr lang="el-GR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7CFC131B-4D38-4EA6-AD2D-8D11170BA7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C535A09-9C60-4EC0-8949-154547437F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4548F-BE3A-4C69-A143-D93978F5DE8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1858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F6483-C6D7-421E-8412-C9EECA727510}" type="datetime1">
              <a:rPr lang="el-GR" smtClean="0"/>
              <a:pPr/>
              <a:t>3/4/2022</a:t>
            </a:fld>
            <a:endParaRPr lang="el-GR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noProof="0"/>
              <a:t>Στυλ κειμένου υποδείγματος</a:t>
            </a:r>
          </a:p>
          <a:p>
            <a:pPr lvl="1"/>
            <a:r>
              <a:rPr lang="el-GR" noProof="0"/>
              <a:t>Δεύτερο επίπεδο</a:t>
            </a:r>
          </a:p>
          <a:p>
            <a:pPr lvl="2"/>
            <a:r>
              <a:rPr lang="el-GR" noProof="0"/>
              <a:t>Τρίτο επίπεδο</a:t>
            </a:r>
          </a:p>
          <a:p>
            <a:pPr lvl="3"/>
            <a:r>
              <a:rPr lang="el-GR" noProof="0"/>
              <a:t>Τέταρτο επίπεδο</a:t>
            </a:r>
          </a:p>
          <a:p>
            <a:pPr lvl="4"/>
            <a:r>
              <a:rPr lang="el-GR" noProof="0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F07F8-073D-4CE7-872D-AE762D20F77F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51279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07F8-073D-4CE7-872D-AE762D20F77F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9371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April 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328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April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5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April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April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April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4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April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April 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4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April 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21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April 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3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April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4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April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April 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97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3D_tic-tac-toe" TargetMode="External"/><Relationship Id="rId2" Type="http://schemas.openxmlformats.org/officeDocument/2006/relationships/hyperlink" Target="http://demonstrations.wolfram.com/3DTicTacTo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Alpha%E2%80%93beta_pruning" TargetMode="External"/><Relationship Id="rId4" Type="http://schemas.openxmlformats.org/officeDocument/2006/relationships/hyperlink" Target="https://en.wikipedia.org/wiki/Monte_Carlo_tree_searc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HLiYvmgkwY&amp;ab_channel=TheAtariGee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A:101368970435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DB9AC9A-C1ED-4713-9A6E-D5EBBB401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824448" y="57662"/>
            <a:ext cx="10072226" cy="3864534"/>
          </a:xfrm>
        </p:spPr>
        <p:txBody>
          <a:bodyPr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l-GR" sz="6000">
                <a:cs typeface="Calibri"/>
              </a:rPr>
            </a:br>
            <a:r>
              <a:rPr lang="el-GR" sz="6000">
                <a:latin typeface="Calibri"/>
                <a:cs typeface="Calibri"/>
              </a:rPr>
              <a:t>AUTONOMOUS AGENTS PLH412</a:t>
            </a:r>
            <a:br>
              <a:rPr lang="el-GR" sz="6000">
                <a:latin typeface="Calibri"/>
                <a:cs typeface="Calibri"/>
              </a:rPr>
            </a:br>
            <a:r>
              <a:rPr lang="el-GR" sz="6000">
                <a:latin typeface="Calibri"/>
                <a:cs typeface="Calibri"/>
              </a:rPr>
              <a:t>                       PROJECT</a:t>
            </a:r>
            <a:endParaRPr lang="el-GR" sz="600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2807673" y="4305256"/>
            <a:ext cx="8280400" cy="1376663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l-GR" dirty="0">
                <a:solidFill>
                  <a:schemeClr val="tx1">
                    <a:alpha val="60000"/>
                  </a:schemeClr>
                </a:solidFill>
                <a:latin typeface="Calibri"/>
                <a:cs typeface="Calibri"/>
              </a:rPr>
              <a:t>DIAMANTIS RAFAIL PAPADAM - 2017030044</a:t>
            </a:r>
            <a:endParaRPr lang="el-GR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l-GR" dirty="0">
                <a:solidFill>
                  <a:schemeClr val="tx1">
                    <a:alpha val="60000"/>
                  </a:schemeClr>
                </a:solidFill>
                <a:latin typeface="Calibri"/>
                <a:cs typeface="Calibri"/>
              </a:rPr>
              <a:t>FRIDAY, 4</a:t>
            </a:r>
            <a:r>
              <a:rPr lang="el-GR" baseline="30000" dirty="0">
                <a:solidFill>
                  <a:schemeClr val="tx1">
                    <a:alpha val="60000"/>
                  </a:schemeClr>
                </a:solidFill>
                <a:latin typeface="Calibri"/>
                <a:cs typeface="Calibri"/>
              </a:rPr>
              <a:t>th</a:t>
            </a:r>
            <a:r>
              <a:rPr lang="el-GR" dirty="0">
                <a:solidFill>
                  <a:schemeClr val="tx1">
                    <a:alpha val="60000"/>
                  </a:schemeClr>
                </a:solidFill>
                <a:latin typeface="Calibri"/>
                <a:cs typeface="Calibri"/>
              </a:rPr>
              <a:t> APRIL, 2022</a:t>
            </a:r>
            <a:endParaRPr lang="el-GR" dirty="0">
              <a:solidFill>
                <a:schemeClr val="tx1">
                  <a:alpha val="60000"/>
                </a:schemeClr>
              </a:solidFill>
              <a:ea typeface="Source Sans Pro"/>
              <a:cs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FCFAB40-DA7C-4B6C-AD10-4EC44B54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796" y="46546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296DCF-CBB7-4351-9E7E-62364941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594206" y="2826355"/>
            <a:ext cx="3366189" cy="1853969"/>
          </a:xfrm>
          <a:custGeom>
            <a:avLst/>
            <a:gdLst>
              <a:gd name="connsiteX0" fmla="*/ 201268 w 3366189"/>
              <a:gd name="connsiteY0" fmla="*/ 543015 h 1853969"/>
              <a:gd name="connsiteX1" fmla="*/ 1512221 w 3366189"/>
              <a:gd name="connsiteY1" fmla="*/ 0 h 1853969"/>
              <a:gd name="connsiteX2" fmla="*/ 3366189 w 3366189"/>
              <a:gd name="connsiteY2" fmla="*/ 1853969 h 1853969"/>
              <a:gd name="connsiteX3" fmla="*/ 2439204 w 3366189"/>
              <a:gd name="connsiteY3" fmla="*/ 1853969 h 1853969"/>
              <a:gd name="connsiteX4" fmla="*/ 1512221 w 3366189"/>
              <a:gd name="connsiteY4" fmla="*/ 926985 h 1853969"/>
              <a:gd name="connsiteX5" fmla="*/ 743552 w 3366189"/>
              <a:gd name="connsiteY5" fmla="*/ 1335684 h 1853969"/>
              <a:gd name="connsiteX6" fmla="*/ 676116 w 3366189"/>
              <a:gd name="connsiteY6" fmla="*/ 1459924 h 1853969"/>
              <a:gd name="connsiteX7" fmla="*/ 0 w 3366189"/>
              <a:gd name="connsiteY7" fmla="*/ 783808 h 1853969"/>
              <a:gd name="connsiteX8" fmla="*/ 81609 w 3366189"/>
              <a:gd name="connsiteY8" fmla="*/ 674673 h 1853969"/>
              <a:gd name="connsiteX9" fmla="*/ 201268 w 3366189"/>
              <a:gd name="connsiteY9" fmla="*/ 543015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66189" h="1853969">
                <a:moveTo>
                  <a:pt x="201268" y="543015"/>
                </a:moveTo>
                <a:cubicBezTo>
                  <a:pt x="536770" y="207513"/>
                  <a:pt x="1000262" y="0"/>
                  <a:pt x="1512221" y="0"/>
                </a:cubicBezTo>
                <a:cubicBezTo>
                  <a:pt x="2536139" y="0"/>
                  <a:pt x="3366189" y="830051"/>
                  <a:pt x="3366189" y="1853969"/>
                </a:cubicBezTo>
                <a:lnTo>
                  <a:pt x="2439204" y="1853969"/>
                </a:lnTo>
                <a:cubicBezTo>
                  <a:pt x="2439204" y="1342010"/>
                  <a:pt x="2024180" y="926985"/>
                  <a:pt x="1512221" y="926985"/>
                </a:cubicBezTo>
                <a:cubicBezTo>
                  <a:pt x="1192247" y="926985"/>
                  <a:pt x="910138" y="1089104"/>
                  <a:pt x="743552" y="1335684"/>
                </a:cubicBezTo>
                <a:lnTo>
                  <a:pt x="676116" y="1459924"/>
                </a:lnTo>
                <a:lnTo>
                  <a:pt x="0" y="783808"/>
                </a:lnTo>
                <a:lnTo>
                  <a:pt x="81609" y="674673"/>
                </a:lnTo>
                <a:cubicBezTo>
                  <a:pt x="119392" y="628891"/>
                  <a:pt x="159330" y="584953"/>
                  <a:pt x="201268" y="543015"/>
                </a:cubicBezTo>
                <a:close/>
              </a:path>
            </a:pathLst>
          </a:custGeom>
          <a:gradFill flip="none" rotWithShape="1">
            <a:gsLst>
              <a:gs pos="87000">
                <a:schemeClr val="bg2"/>
              </a:gs>
              <a:gs pos="0">
                <a:schemeClr val="bg2">
                  <a:lumMod val="90000"/>
                  <a:lumOff val="10000"/>
                </a:schemeClr>
              </a:gs>
            </a:gsLst>
            <a:lin ang="16200000" scaled="0"/>
            <a:tileRect/>
          </a:gradFill>
          <a:ln>
            <a:noFill/>
          </a:ln>
          <a:effectLst>
            <a:innerShdw blurRad="406400" dist="190500" dir="1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1AE2471-23B2-4B94-A613-E6860991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620971" y="2691401"/>
            <a:ext cx="3326036" cy="2226949"/>
          </a:xfrm>
          <a:custGeom>
            <a:avLst/>
            <a:gdLst>
              <a:gd name="connsiteX0" fmla="*/ 322118 w 3326036"/>
              <a:gd name="connsiteY0" fmla="*/ 508527 h 2226949"/>
              <a:gd name="connsiteX1" fmla="*/ 1501413 w 3326036"/>
              <a:gd name="connsiteY1" fmla="*/ 0 h 2226949"/>
              <a:gd name="connsiteX2" fmla="*/ 3317715 w 3326036"/>
              <a:gd name="connsiteY2" fmla="*/ 1778141 h 2226949"/>
              <a:gd name="connsiteX3" fmla="*/ 3326036 w 3326036"/>
              <a:gd name="connsiteY3" fmla="*/ 1843633 h 2226949"/>
              <a:gd name="connsiteX4" fmla="*/ 2942720 w 3326036"/>
              <a:gd name="connsiteY4" fmla="*/ 2226949 h 2226949"/>
              <a:gd name="connsiteX5" fmla="*/ 2428396 w 3326036"/>
              <a:gd name="connsiteY5" fmla="*/ 2226949 h 2226949"/>
              <a:gd name="connsiteX6" fmla="*/ 1501413 w 3326036"/>
              <a:gd name="connsiteY6" fmla="*/ 1113475 h 2226949"/>
              <a:gd name="connsiteX7" fmla="*/ 732744 w 3326036"/>
              <a:gd name="connsiteY7" fmla="*/ 1604395 h 2226949"/>
              <a:gd name="connsiteX8" fmla="*/ 715116 w 3326036"/>
              <a:gd name="connsiteY8" fmla="*/ 1639249 h 2226949"/>
              <a:gd name="connsiteX9" fmla="*/ 0 w 3326036"/>
              <a:gd name="connsiteY9" fmla="*/ 924133 h 2226949"/>
              <a:gd name="connsiteX10" fmla="*/ 70802 w 3326036"/>
              <a:gd name="connsiteY10" fmla="*/ 810403 h 2226949"/>
              <a:gd name="connsiteX11" fmla="*/ 322118 w 3326036"/>
              <a:gd name="connsiteY11" fmla="*/ 508527 h 222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26036" h="2226949">
                <a:moveTo>
                  <a:pt x="322118" y="508527"/>
                </a:moveTo>
                <a:cubicBezTo>
                  <a:pt x="642593" y="190840"/>
                  <a:pt x="1053449" y="0"/>
                  <a:pt x="1501413" y="0"/>
                </a:cubicBezTo>
                <a:cubicBezTo>
                  <a:pt x="2397341" y="0"/>
                  <a:pt x="3144839" y="763359"/>
                  <a:pt x="3317715" y="1778141"/>
                </a:cubicBezTo>
                <a:lnTo>
                  <a:pt x="3326036" y="1843633"/>
                </a:lnTo>
                <a:lnTo>
                  <a:pt x="2942720" y="2226949"/>
                </a:lnTo>
                <a:lnTo>
                  <a:pt x="2428396" y="2226949"/>
                </a:lnTo>
                <a:cubicBezTo>
                  <a:pt x="2428396" y="1611994"/>
                  <a:pt x="2013372" y="1113475"/>
                  <a:pt x="1501413" y="1113475"/>
                </a:cubicBezTo>
                <a:cubicBezTo>
                  <a:pt x="1181439" y="1113475"/>
                  <a:pt x="899329" y="1308209"/>
                  <a:pt x="732744" y="1604395"/>
                </a:cubicBezTo>
                <a:lnTo>
                  <a:pt x="715116" y="1639249"/>
                </a:lnTo>
                <a:lnTo>
                  <a:pt x="0" y="924133"/>
                </a:lnTo>
                <a:lnTo>
                  <a:pt x="70802" y="810403"/>
                </a:lnTo>
                <a:cubicBezTo>
                  <a:pt x="146367" y="700418"/>
                  <a:pt x="230553" y="599295"/>
                  <a:pt x="322118" y="508527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B59F4D-13F5-4E73-B3D4-2CFDEC0C5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183572" y="4805365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8DF39BB-7915-C993-0773-82AA74A0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28" y="549275"/>
            <a:ext cx="7689044" cy="984885"/>
          </a:xfrm>
        </p:spPr>
        <p:txBody>
          <a:bodyPr vert="horz" wrap="square" lIns="0" tIns="0" rIns="0" bIns="0" rtlCol="0" anchor="ctr" anchorCtr="0">
            <a:normAutofit fontScale="90000"/>
          </a:bodyPr>
          <a:lstStyle/>
          <a:p>
            <a:r>
              <a:rPr lang="en-US"/>
              <a:t>Visualization of a minimax tree with "a-b pruning" implemented.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Εικόνα 27">
            <a:extLst>
              <a:ext uri="{FF2B5EF4-FFF2-40B4-BE49-F238E27FC236}">
                <a16:creationId xmlns:a16="http://schemas.microsoft.com/office/drawing/2014/main" id="{2C9185CE-F1B2-706B-133B-75EA2C528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281" y="2822226"/>
            <a:ext cx="6487438" cy="3281819"/>
          </a:xfrm>
        </p:spPr>
      </p:pic>
    </p:spTree>
    <p:extLst>
      <p:ext uri="{BB962C8B-B14F-4D97-AF65-F5344CB8AC3E}">
        <p14:creationId xmlns:p14="http://schemas.microsoft.com/office/powerpoint/2010/main" val="1439681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4E5ABF9-7DAF-35B8-BBF0-9FF4A83C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/>
              <a:t>General </a:t>
            </a:r>
            <a:r>
              <a:rPr lang="el-GR" sz="4400" err="1"/>
              <a:t>comparison</a:t>
            </a:r>
            <a:r>
              <a:rPr lang="el-GR" sz="4400"/>
              <a:t> </a:t>
            </a:r>
            <a:r>
              <a:rPr lang="el-GR" sz="4400" err="1"/>
              <a:t>between</a:t>
            </a:r>
            <a:r>
              <a:rPr lang="el-GR" sz="4400"/>
              <a:t> the 2 algorithms.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2AF1AAC-10E8-3D65-6E20-EED6B5368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028" y="1463741"/>
            <a:ext cx="5687706" cy="681490"/>
          </a:xfrm>
        </p:spPr>
        <p:txBody>
          <a:bodyPr>
            <a:normAutofit/>
          </a:bodyPr>
          <a:lstStyle/>
          <a:p>
            <a:pPr algn="ctr"/>
            <a:r>
              <a:rPr lang="el-GR" sz="2400" dirty="0">
                <a:ea typeface="Source Sans Pro"/>
              </a:rPr>
              <a:t>MINIMAX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94B10C2-28B5-A074-3E1C-3EA8D05C3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11" y="2326749"/>
            <a:ext cx="5862135" cy="4455007"/>
          </a:xfrm>
        </p:spPr>
        <p:txBody>
          <a:bodyPr vert="horz" wrap="square" lIns="0" tIns="0" rIns="0" bIns="0" rtlCol="0"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l-GR" u="sng" dirty="0">
                <a:solidFill>
                  <a:srgbClr val="FFFFFF"/>
                </a:solidFill>
                <a:ea typeface="Source Sans Pro"/>
              </a:rPr>
              <a:t>PROS</a:t>
            </a:r>
            <a:endParaRPr lang="el-GR" u="sng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best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option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when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state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space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small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  <a:endParaRPr lang="el-GR" dirty="0"/>
          </a:p>
          <a:p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Optimal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if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it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can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explore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the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entirety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of the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state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space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.</a:t>
            </a:r>
            <a:endParaRPr lang="el-GR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Works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great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with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small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branching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factors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</a:p>
          <a:p>
            <a:pPr marL="0" indent="0" algn="ctr">
              <a:buNone/>
            </a:pPr>
            <a:r>
              <a:rPr lang="el-GR" u="sng" dirty="0">
                <a:solidFill>
                  <a:srgbClr val="FFFFFF"/>
                </a:solidFill>
                <a:ea typeface="+mn-lt"/>
                <a:cs typeface="+mn-lt"/>
              </a:rPr>
              <a:t>CONS</a:t>
            </a:r>
            <a:endParaRPr lang="el-GR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Needs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evaluation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(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heuristic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)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function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</a:p>
          <a:p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If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there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time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limit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in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game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minimax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may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able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return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result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solved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with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iterative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deepening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but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reduces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effectiveness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of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algorithm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especially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when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little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time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available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5BB09A2-7388-F54A-C8CE-D12302303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24133" y="1474179"/>
            <a:ext cx="5791296" cy="671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l-GR" sz="2400">
                <a:ea typeface="Source Sans Pro"/>
              </a:rPr>
              <a:t>MCTS</a:t>
            </a:r>
            <a:endParaRPr lang="el-GR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278903B6-A175-162E-04C5-A2F45C931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26316" y="2326749"/>
            <a:ext cx="6205460" cy="4402815"/>
          </a:xfrm>
        </p:spPr>
        <p:txBody>
          <a:bodyPr vert="horz" wrap="square" lIns="0" tIns="0" rIns="0" bIns="0" rtlCol="0"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l-GR" u="sng" dirty="0">
                <a:solidFill>
                  <a:srgbClr val="FFFFFF"/>
                </a:solidFill>
                <a:ea typeface="+mn-lt"/>
                <a:cs typeface="+mn-lt"/>
              </a:rPr>
              <a:t>PROS</a:t>
            </a:r>
            <a:endParaRPr lang="el-GR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Doesn't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need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heuristic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function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  <a:endParaRPr lang="el-GR"/>
          </a:p>
          <a:p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Can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stopped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any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given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time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</a:p>
          <a:p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Effective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with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large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branching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factors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because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of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its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assymetric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tree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expansion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</a:p>
          <a:p>
            <a:pPr marL="0" indent="0" algn="ctr">
              <a:buNone/>
            </a:pPr>
            <a:r>
              <a:rPr lang="el-GR" u="sng" dirty="0">
                <a:solidFill>
                  <a:srgbClr val="FFFFFF"/>
                </a:solidFill>
                <a:ea typeface="+mn-lt"/>
                <a:cs typeface="+mn-lt"/>
              </a:rPr>
              <a:t>CONS</a:t>
            </a:r>
            <a:endParaRPr lang="el-GR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Needs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run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many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iterations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(in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its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most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basic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form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)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return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good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move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.</a:t>
            </a:r>
          </a:p>
          <a:p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Needs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infinite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iterations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mathematically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converge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optimal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move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</a:p>
          <a:p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Uses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significantly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more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memory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than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minimax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.</a:t>
            </a:r>
            <a:endParaRPr lang="el-GR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>
              <a:buFont typeface="Arial"/>
              <a:buChar char="•"/>
            </a:pPr>
            <a:endParaRPr lang="el-GR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2212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0C2AE3-6F11-10C3-5280-8E7A68CA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err="1"/>
              <a:t>Which</a:t>
            </a:r>
            <a:r>
              <a:rPr lang="el-GR"/>
              <a:t> </a:t>
            </a:r>
            <a:r>
              <a:rPr lang="el-GR" err="1"/>
              <a:t>algorithm</a:t>
            </a:r>
            <a:r>
              <a:rPr lang="el-GR"/>
              <a:t> </a:t>
            </a:r>
            <a:r>
              <a:rPr lang="el-GR" err="1"/>
              <a:t>is</a:t>
            </a:r>
            <a:r>
              <a:rPr lang="el-GR"/>
              <a:t> </a:t>
            </a:r>
            <a:r>
              <a:rPr lang="el-GR" err="1"/>
              <a:t>best</a:t>
            </a:r>
            <a:r>
              <a:rPr lang="el-GR"/>
              <a:t> in </a:t>
            </a:r>
            <a:r>
              <a:rPr lang="el-GR" err="1"/>
              <a:t>this</a:t>
            </a:r>
            <a:r>
              <a:rPr lang="el-GR"/>
              <a:t> project?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A438A57-E7CF-824D-559E-9E95C6AA8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When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both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algorithms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given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minute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run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Minimax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significantly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effective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in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project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could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due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fact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time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was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invested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in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optimizing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minimax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a-b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pruning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forward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pruning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well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move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sorting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with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heuristic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before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prune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takes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place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On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other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hand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MCTS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was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implemented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in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its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most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basic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form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and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uniform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random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moves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simulate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playout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instead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of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sophisticated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approaches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like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heuristic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function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or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well-trained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neural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network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returns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evaluation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of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any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given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position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302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8095E68-D62F-35C6-0F4B-839D895F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Sources: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67708C6-234E-C391-13E9-9B1BD7A2C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l-GR" dirty="0">
                <a:ea typeface="+mn-lt"/>
                <a:cs typeface="+mn-lt"/>
                <a:hlinkClick r:id="rId2"/>
              </a:rPr>
              <a:t>http://demonstrations.wolfram.com/3DTicTacToe/</a:t>
            </a:r>
            <a:endParaRPr lang="el-GR"/>
          </a:p>
          <a:p>
            <a:r>
              <a:rPr lang="el-GR" dirty="0">
                <a:ea typeface="+mn-lt"/>
                <a:cs typeface="+mn-lt"/>
                <a:hlinkClick r:id="rId3"/>
              </a:rPr>
              <a:t>https://en.wikipedia.org/wiki/3D_tic-tac-toe</a:t>
            </a:r>
            <a:endParaRPr lang="el-GR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l-GR" dirty="0">
                <a:ea typeface="+mn-lt"/>
                <a:cs typeface="+mn-lt"/>
                <a:hlinkClick r:id="rId4"/>
              </a:rPr>
              <a:t>https://en.wikipedia.org/wiki/Monte_Carlo_tree_search</a:t>
            </a:r>
            <a:endParaRPr lang="el-GR" dirty="0">
              <a:ea typeface="+mn-lt"/>
              <a:cs typeface="+mn-lt"/>
            </a:endParaRPr>
          </a:p>
          <a:p>
            <a:r>
              <a:rPr lang="el-GR" dirty="0">
                <a:ea typeface="+mn-lt"/>
                <a:cs typeface="+mn-lt"/>
                <a:hlinkClick r:id="rId5"/>
              </a:rPr>
              <a:t>https://en.wikipedia.org/wiki/Alpha%E2%80%93beta_pruning</a:t>
            </a:r>
            <a:endParaRPr lang="el-GR" dirty="0">
              <a:solidFill>
                <a:srgbClr val="FFFFFF">
                  <a:alpha val="60000"/>
                </a:srgbClr>
              </a:solidFill>
              <a:ea typeface="+mn-lt"/>
              <a:cs typeface="+mn-lt"/>
              <a:hlinkClick r:id="rId5"/>
            </a:endParaRPr>
          </a:p>
          <a:p>
            <a:endParaRPr lang="el-GR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endParaRPr lang="el-GR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4483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B563272-0278-E9B7-AF70-F9DB8A15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l-GR"/>
              <a:t>Goals of this project: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Θέση περιεχομένου 2">
            <a:extLst>
              <a:ext uri="{FF2B5EF4-FFF2-40B4-BE49-F238E27FC236}">
                <a16:creationId xmlns:a16="http://schemas.microsoft.com/office/drawing/2014/main" id="{07600589-B5C2-8D17-C590-DC8CEEDF2F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686289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94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6ADD3F7-238B-2796-F46A-0259F655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err="1"/>
              <a:t>Visualization</a:t>
            </a:r>
            <a:r>
              <a:rPr lang="el-GR"/>
              <a:t> of a 4x4x4 tic tac toe.</a:t>
            </a:r>
          </a:p>
        </p:txBody>
      </p:sp>
      <p:pic>
        <p:nvPicPr>
          <p:cNvPr id="4" name="Εικόνα 4">
            <a:extLst>
              <a:ext uri="{FF2B5EF4-FFF2-40B4-BE49-F238E27FC236}">
                <a16:creationId xmlns:a16="http://schemas.microsoft.com/office/drawing/2014/main" id="{9EFAF6E5-889C-F985-298D-1DF9BF1F5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0461" y="2113199"/>
            <a:ext cx="4611078" cy="3979625"/>
          </a:xfrm>
        </p:spPr>
      </p:pic>
    </p:spTree>
    <p:extLst>
      <p:ext uri="{BB962C8B-B14F-4D97-AF65-F5344CB8AC3E}">
        <p14:creationId xmlns:p14="http://schemas.microsoft.com/office/powerpoint/2010/main" val="341019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980EBEB-93AA-F5A0-138F-A7495586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l-GR" err="1"/>
              <a:t>Rules</a:t>
            </a:r>
            <a:r>
              <a:rPr lang="el-GR"/>
              <a:t> and </a:t>
            </a:r>
            <a:r>
              <a:rPr lang="el-GR" err="1"/>
              <a:t>Properties</a:t>
            </a:r>
            <a:r>
              <a:rPr lang="el-GR"/>
              <a:t> of the game.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D682EAA-AFA9-11F0-DCA1-27EA38DA9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287314"/>
            <a:ext cx="4500562" cy="4940705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el-GR" dirty="0" err="1">
                <a:ea typeface="+mn-lt"/>
                <a:cs typeface="+mn-lt"/>
              </a:rPr>
              <a:t>Each</a:t>
            </a:r>
            <a:r>
              <a:rPr lang="el-GR" dirty="0">
                <a:ea typeface="+mn-lt"/>
                <a:cs typeface="+mn-lt"/>
              </a:rPr>
              <a:t> of the </a:t>
            </a:r>
            <a:r>
              <a:rPr lang="el-GR" dirty="0" err="1">
                <a:ea typeface="+mn-lt"/>
                <a:cs typeface="+mn-lt"/>
              </a:rPr>
              <a:t>two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players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has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his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own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pieces</a:t>
            </a:r>
            <a:r>
              <a:rPr lang="el-GR" dirty="0">
                <a:ea typeface="+mn-lt"/>
                <a:cs typeface="+mn-lt"/>
              </a:rPr>
              <a:t>. </a:t>
            </a:r>
            <a:r>
              <a:rPr lang="el-GR" dirty="0" err="1">
                <a:ea typeface="+mn-lt"/>
                <a:cs typeface="+mn-lt"/>
              </a:rPr>
              <a:t>They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dirty="0" err="1">
                <a:ea typeface="+mn-lt"/>
                <a:cs typeface="+mn-lt"/>
              </a:rPr>
              <a:t>take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turns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placing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dirty="0" err="1">
                <a:ea typeface="+mn-lt"/>
                <a:cs typeface="+mn-lt"/>
              </a:rPr>
              <a:t>them</a:t>
            </a:r>
            <a:r>
              <a:rPr lang="el-GR" dirty="0">
                <a:ea typeface="+mn-lt"/>
                <a:cs typeface="+mn-lt"/>
              </a:rPr>
              <a:t> in </a:t>
            </a:r>
            <a:r>
              <a:rPr lang="el-GR" dirty="0" err="1">
                <a:ea typeface="+mn-lt"/>
                <a:cs typeface="+mn-lt"/>
              </a:rPr>
              <a:t>available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cells</a:t>
            </a:r>
            <a:r>
              <a:rPr lang="el-GR" dirty="0">
                <a:ea typeface="+mn-lt"/>
                <a:cs typeface="+mn-lt"/>
              </a:rPr>
              <a:t> on the 64-cell </a:t>
            </a:r>
            <a:r>
              <a:rPr lang="el-GR" dirty="0" err="1">
                <a:ea typeface="+mn-lt"/>
                <a:cs typeface="+mn-lt"/>
              </a:rPr>
              <a:t>board</a:t>
            </a:r>
            <a:r>
              <a:rPr lang="el-GR" dirty="0">
                <a:ea typeface="+mn-lt"/>
                <a:cs typeface="+mn-lt"/>
              </a:rPr>
              <a:t> of the </a:t>
            </a:r>
            <a:r>
              <a:rPr lang="el-GR" dirty="0" err="1">
                <a:ea typeface="+mn-lt"/>
                <a:cs typeface="+mn-lt"/>
              </a:rPr>
              <a:t>game</a:t>
            </a:r>
            <a:r>
              <a:rPr lang="el-GR" dirty="0">
                <a:ea typeface="+mn-lt"/>
                <a:cs typeface="+mn-lt"/>
              </a:rPr>
              <a:t>.</a:t>
            </a:r>
          </a:p>
          <a:p>
            <a:r>
              <a:rPr lang="el-GR" dirty="0">
                <a:ea typeface="+mn-lt"/>
                <a:cs typeface="+mn-lt"/>
              </a:rPr>
              <a:t>The </a:t>
            </a:r>
            <a:r>
              <a:rPr lang="el-GR" dirty="0" err="1">
                <a:ea typeface="+mn-lt"/>
                <a:cs typeface="+mn-lt"/>
              </a:rPr>
              <a:t>first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player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to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achieve</a:t>
            </a:r>
            <a:r>
              <a:rPr lang="el-GR" dirty="0">
                <a:ea typeface="+mn-lt"/>
                <a:cs typeface="+mn-lt"/>
              </a:rPr>
              <a:t> 4 of </a:t>
            </a:r>
            <a:r>
              <a:rPr lang="el-GR" dirty="0" err="1">
                <a:ea typeface="+mn-lt"/>
                <a:cs typeface="+mn-lt"/>
              </a:rPr>
              <a:t>his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pieces</a:t>
            </a:r>
            <a:r>
              <a:rPr lang="el-GR" dirty="0">
                <a:ea typeface="+mn-lt"/>
                <a:cs typeface="+mn-lt"/>
              </a:rPr>
              <a:t> in a </a:t>
            </a:r>
            <a:r>
              <a:rPr lang="el-GR" dirty="0" err="1">
                <a:ea typeface="+mn-lt"/>
                <a:cs typeface="+mn-lt"/>
              </a:rPr>
              <a:t>row</a:t>
            </a:r>
            <a:r>
              <a:rPr lang="el-GR" dirty="0">
                <a:ea typeface="+mn-lt"/>
                <a:cs typeface="+mn-lt"/>
              </a:rPr>
              <a:t>, in </a:t>
            </a:r>
            <a:r>
              <a:rPr lang="el-GR" dirty="0" err="1">
                <a:ea typeface="+mn-lt"/>
                <a:cs typeface="+mn-lt"/>
              </a:rPr>
              <a:t>any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direction</a:t>
            </a:r>
            <a:r>
              <a:rPr lang="el-GR" dirty="0">
                <a:ea typeface="+mn-lt"/>
                <a:cs typeface="+mn-lt"/>
              </a:rPr>
              <a:t>, </a:t>
            </a:r>
            <a:r>
              <a:rPr lang="el-GR" dirty="0" err="1">
                <a:ea typeface="+mn-lt"/>
                <a:cs typeface="+mn-lt"/>
              </a:rPr>
              <a:t>wins</a:t>
            </a:r>
            <a:r>
              <a:rPr lang="el-GR" dirty="0">
                <a:ea typeface="+mn-lt"/>
                <a:cs typeface="+mn-lt"/>
              </a:rPr>
              <a:t> the </a:t>
            </a:r>
            <a:r>
              <a:rPr lang="el-GR" dirty="0" err="1">
                <a:ea typeface="+mn-lt"/>
                <a:cs typeface="+mn-lt"/>
              </a:rPr>
              <a:t>game</a:t>
            </a:r>
            <a:r>
              <a:rPr lang="el-GR" dirty="0">
                <a:ea typeface="+mn-lt"/>
                <a:cs typeface="+mn-lt"/>
              </a:rPr>
              <a:t>.</a:t>
            </a:r>
            <a:endParaRPr lang="el-GR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l-GR" dirty="0">
                <a:ea typeface="+mn-lt"/>
                <a:cs typeface="+mn-lt"/>
              </a:rPr>
              <a:t>On the 4x4x4 </a:t>
            </a:r>
            <a:r>
              <a:rPr lang="el-GR" dirty="0" err="1">
                <a:ea typeface="+mn-lt"/>
                <a:cs typeface="+mn-lt"/>
              </a:rPr>
              <a:t>board</a:t>
            </a:r>
            <a:r>
              <a:rPr lang="el-GR" dirty="0">
                <a:ea typeface="+mn-lt"/>
                <a:cs typeface="+mn-lt"/>
              </a:rPr>
              <a:t>, </a:t>
            </a:r>
            <a:r>
              <a:rPr lang="el-GR" dirty="0" err="1">
                <a:ea typeface="+mn-lt"/>
                <a:cs typeface="+mn-lt"/>
              </a:rPr>
              <a:t>there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are</a:t>
            </a:r>
            <a:r>
              <a:rPr lang="el-GR" dirty="0">
                <a:ea typeface="+mn-lt"/>
                <a:cs typeface="+mn-lt"/>
              </a:rPr>
              <a:t> 76 </a:t>
            </a:r>
            <a:r>
              <a:rPr lang="el-GR" dirty="0" err="1">
                <a:ea typeface="+mn-lt"/>
                <a:cs typeface="+mn-lt"/>
              </a:rPr>
              <a:t>winning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lines</a:t>
            </a:r>
            <a:r>
              <a:rPr lang="el-GR" dirty="0">
                <a:ea typeface="+mn-lt"/>
                <a:cs typeface="+mn-lt"/>
              </a:rPr>
              <a:t>. 10 (in </a:t>
            </a:r>
            <a:r>
              <a:rPr lang="el-GR" dirty="0" err="1">
                <a:ea typeface="+mn-lt"/>
                <a:cs typeface="+mn-lt"/>
              </a:rPr>
              <a:t>each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individual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layer</a:t>
            </a:r>
            <a:r>
              <a:rPr lang="el-GR" dirty="0">
                <a:ea typeface="+mn-lt"/>
                <a:cs typeface="+mn-lt"/>
              </a:rPr>
              <a:t>) x 4 = 40 and 36 </a:t>
            </a:r>
            <a:r>
              <a:rPr lang="el-GR" dirty="0" err="1">
                <a:ea typeface="+mn-lt"/>
                <a:cs typeface="+mn-lt"/>
              </a:rPr>
              <a:t>when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imagining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all</a:t>
            </a:r>
            <a:r>
              <a:rPr lang="el-GR" dirty="0">
                <a:ea typeface="+mn-lt"/>
                <a:cs typeface="+mn-lt"/>
              </a:rPr>
              <a:t> the </a:t>
            </a:r>
            <a:r>
              <a:rPr lang="el-GR" dirty="0" err="1">
                <a:ea typeface="+mn-lt"/>
                <a:cs typeface="+mn-lt"/>
              </a:rPr>
              <a:t>winning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dirty="0" err="1">
                <a:ea typeface="+mn-lt"/>
                <a:cs typeface="+mn-lt"/>
              </a:rPr>
              <a:t>combinations</a:t>
            </a:r>
            <a:r>
              <a:rPr lang="el-GR" dirty="0">
                <a:ea typeface="+mn-lt"/>
                <a:cs typeface="+mn-lt"/>
              </a:rPr>
              <a:t> in the </a:t>
            </a:r>
            <a:r>
              <a:rPr lang="el-GR" dirty="0" err="1">
                <a:ea typeface="+mn-lt"/>
                <a:cs typeface="+mn-lt"/>
              </a:rPr>
              <a:t>third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dirty="0" err="1">
                <a:ea typeface="+mn-lt"/>
                <a:cs typeface="+mn-lt"/>
              </a:rPr>
              <a:t>dimension</a:t>
            </a:r>
            <a:r>
              <a:rPr lang="el-GR" dirty="0">
                <a:ea typeface="+mn-lt"/>
                <a:cs typeface="+mn-lt"/>
              </a:rPr>
              <a:t> (</a:t>
            </a:r>
            <a:r>
              <a:rPr lang="el-GR" dirty="0" err="1">
                <a:ea typeface="+mn-lt"/>
                <a:cs typeface="+mn-lt"/>
              </a:rPr>
              <a:t>winning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lines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dirty="0" err="1">
                <a:ea typeface="+mn-lt"/>
                <a:cs typeface="+mn-lt"/>
              </a:rPr>
              <a:t>that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contain</a:t>
            </a:r>
            <a:r>
              <a:rPr lang="el-GR" dirty="0">
                <a:ea typeface="+mn-lt"/>
                <a:cs typeface="+mn-lt"/>
              </a:rPr>
              <a:t> a </a:t>
            </a:r>
            <a:r>
              <a:rPr lang="el-GR" dirty="0" err="1">
                <a:ea typeface="+mn-lt"/>
                <a:cs typeface="+mn-lt"/>
              </a:rPr>
              <a:t>signle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piece</a:t>
            </a:r>
            <a:r>
              <a:rPr lang="el-GR" dirty="0">
                <a:ea typeface="+mn-lt"/>
                <a:cs typeface="+mn-lt"/>
              </a:rPr>
              <a:t> in </a:t>
            </a:r>
            <a:r>
              <a:rPr lang="el-GR" dirty="0" err="1">
                <a:ea typeface="+mn-lt"/>
                <a:cs typeface="+mn-lt"/>
              </a:rPr>
              <a:t>each</a:t>
            </a:r>
            <a:r>
              <a:rPr lang="el-GR" dirty="0">
                <a:ea typeface="+mn-lt"/>
                <a:cs typeface="+mn-lt"/>
              </a:rPr>
              <a:t> of the </a:t>
            </a:r>
            <a:r>
              <a:rPr lang="el-GR" dirty="0" err="1">
                <a:ea typeface="+mn-lt"/>
                <a:cs typeface="+mn-lt"/>
              </a:rPr>
              <a:t>layers</a:t>
            </a:r>
            <a:r>
              <a:rPr lang="el-GR" dirty="0">
                <a:ea typeface="+mn-lt"/>
                <a:cs typeface="+mn-lt"/>
              </a:rPr>
              <a:t>).</a:t>
            </a:r>
            <a:endParaRPr lang="el-GR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73122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37D48DF-FB40-81C0-CA65-9503A7C8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l-GR" sz="3400" dirty="0" err="1"/>
              <a:t>Here</a:t>
            </a:r>
            <a:r>
              <a:rPr lang="el-GR" sz="3400" dirty="0"/>
              <a:t> </a:t>
            </a:r>
            <a:r>
              <a:rPr lang="el-GR" sz="3400" dirty="0" err="1"/>
              <a:t>is</a:t>
            </a:r>
            <a:r>
              <a:rPr lang="el-GR" sz="3400" dirty="0"/>
              <a:t> a </a:t>
            </a:r>
            <a:r>
              <a:rPr lang="el-GR" sz="3400" dirty="0" err="1"/>
              <a:t>good</a:t>
            </a:r>
            <a:r>
              <a:rPr lang="el-GR" sz="3400" dirty="0"/>
              <a:t> </a:t>
            </a:r>
            <a:r>
              <a:rPr lang="el-GR" sz="3400" dirty="0" err="1"/>
              <a:t>source</a:t>
            </a:r>
            <a:r>
              <a:rPr lang="el-GR" sz="3400" dirty="0"/>
              <a:t> </a:t>
            </a:r>
            <a:r>
              <a:rPr lang="el-GR" sz="3400" dirty="0" err="1"/>
              <a:t>that</a:t>
            </a:r>
            <a:r>
              <a:rPr lang="el-GR" sz="3400" dirty="0"/>
              <a:t> </a:t>
            </a:r>
            <a:r>
              <a:rPr lang="el-GR" sz="3400" dirty="0" err="1"/>
              <a:t>goes</a:t>
            </a:r>
            <a:r>
              <a:rPr lang="el-GR" sz="3400" dirty="0"/>
              <a:t> </a:t>
            </a:r>
            <a:r>
              <a:rPr lang="el-GR" sz="3400" dirty="0" err="1"/>
              <a:t>through</a:t>
            </a:r>
            <a:r>
              <a:rPr lang="el-GR" sz="3400" dirty="0"/>
              <a:t> the </a:t>
            </a:r>
            <a:r>
              <a:rPr lang="el-GR" sz="3400" dirty="0" err="1"/>
              <a:t>rules</a:t>
            </a:r>
            <a:r>
              <a:rPr lang="el-GR" sz="3400" dirty="0"/>
              <a:t>, </a:t>
            </a:r>
            <a:r>
              <a:rPr lang="el-GR" sz="3400" dirty="0" err="1"/>
              <a:t>as</a:t>
            </a:r>
            <a:r>
              <a:rPr lang="el-GR" sz="3400" dirty="0"/>
              <a:t> </a:t>
            </a:r>
            <a:r>
              <a:rPr lang="el-GR" sz="3400" dirty="0" err="1"/>
              <a:t>well</a:t>
            </a:r>
            <a:r>
              <a:rPr lang="el-GR" sz="3400" dirty="0"/>
              <a:t> </a:t>
            </a:r>
            <a:r>
              <a:rPr lang="el-GR" sz="3400" dirty="0" err="1"/>
              <a:t>as</a:t>
            </a:r>
            <a:r>
              <a:rPr lang="el-GR" sz="3400" dirty="0"/>
              <a:t> </a:t>
            </a:r>
            <a:r>
              <a:rPr lang="el-GR" sz="3400" dirty="0" err="1"/>
              <a:t>some</a:t>
            </a:r>
            <a:r>
              <a:rPr lang="el-GR" sz="3400" dirty="0"/>
              <a:t> </a:t>
            </a:r>
            <a:r>
              <a:rPr lang="el-GR" sz="3400" dirty="0" err="1"/>
              <a:t>tips</a:t>
            </a:r>
            <a:r>
              <a:rPr lang="el-GR" sz="3400" dirty="0"/>
              <a:t> </a:t>
            </a:r>
            <a:r>
              <a:rPr lang="el-GR" sz="3400" dirty="0" err="1"/>
              <a:t>about</a:t>
            </a:r>
            <a:r>
              <a:rPr lang="el-GR" sz="3400" dirty="0"/>
              <a:t> the </a:t>
            </a:r>
            <a:r>
              <a:rPr lang="el-GR" sz="3400" dirty="0" err="1"/>
              <a:t>game</a:t>
            </a:r>
            <a:r>
              <a:rPr lang="el-GR" sz="3400" dirty="0"/>
              <a:t>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2D4340E-524E-3224-0584-F0AA685BC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endParaRPr lang="el-GR">
              <a:ea typeface="+mn-lt"/>
              <a:cs typeface="+mn-lt"/>
            </a:endParaRPr>
          </a:p>
          <a:p>
            <a:pPr marL="0" indent="0">
              <a:buNone/>
            </a:pPr>
            <a:endParaRPr lang="el-GR">
              <a:ea typeface="+mn-lt"/>
              <a:cs typeface="+mn-lt"/>
            </a:endParaRPr>
          </a:p>
          <a:p>
            <a:pPr marL="0" indent="0">
              <a:buNone/>
            </a:pPr>
            <a:endParaRPr lang="el-GR">
              <a:ea typeface="+mn-lt"/>
              <a:cs typeface="+mn-lt"/>
            </a:endParaRPr>
          </a:p>
          <a:p>
            <a:pPr marL="0" indent="0">
              <a:buNone/>
            </a:pPr>
            <a:r>
              <a:rPr lang="el-GR" dirty="0">
                <a:ea typeface="+mn-lt"/>
                <a:cs typeface="+mn-lt"/>
                <a:hlinkClick r:id="rId2"/>
              </a:rPr>
              <a:t>https://www.youtube.com/watch?v=aHLiYvmgkwY&amp;ab_channel=TheAtariGeek</a:t>
            </a:r>
            <a:endParaRPr lang="el-GR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l-GR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29755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3AA217A-035B-07F5-8F7E-DA04C530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/>
              <a:t>Monte Carlo Tree Search (MCTS)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7B76E46-73FB-ECFF-4B65-C484D5FE5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10640"/>
            <a:ext cx="11090274" cy="4383036"/>
          </a:xfrm>
        </p:spPr>
        <p:txBody>
          <a:bodyPr vert="horz" wrap="square" lIns="0" tIns="0" rIns="0" bIns="0" rtlCol="0" anchor="t">
            <a:normAutofit fontScale="92500" lnSpcReduction="20000"/>
          </a:bodyPr>
          <a:lstStyle/>
          <a:p>
            <a:r>
              <a:rPr lang="el-GR" i="1" dirty="0" err="1">
                <a:ea typeface="+mn-lt"/>
                <a:cs typeface="+mn-lt"/>
              </a:rPr>
              <a:t>Selection</a:t>
            </a:r>
            <a:r>
              <a:rPr lang="el-GR" dirty="0">
                <a:ea typeface="+mn-lt"/>
                <a:cs typeface="+mn-lt"/>
              </a:rPr>
              <a:t>: </a:t>
            </a:r>
            <a:r>
              <a:rPr lang="el-GR" dirty="0" err="1">
                <a:ea typeface="+mn-lt"/>
                <a:cs typeface="+mn-lt"/>
              </a:rPr>
              <a:t>Start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from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root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i="1" dirty="0">
                <a:ea typeface="+mn-lt"/>
                <a:cs typeface="+mn-lt"/>
              </a:rPr>
              <a:t>R</a:t>
            </a:r>
            <a:r>
              <a:rPr lang="el-GR" dirty="0">
                <a:ea typeface="+mn-lt"/>
                <a:cs typeface="+mn-lt"/>
              </a:rPr>
              <a:t> and </a:t>
            </a:r>
            <a:r>
              <a:rPr lang="el-GR" dirty="0" err="1">
                <a:ea typeface="+mn-lt"/>
                <a:cs typeface="+mn-lt"/>
              </a:rPr>
              <a:t>select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successive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child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nodes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until</a:t>
            </a:r>
            <a:r>
              <a:rPr lang="el-GR" dirty="0">
                <a:ea typeface="+mn-lt"/>
                <a:cs typeface="+mn-lt"/>
              </a:rPr>
              <a:t> a </a:t>
            </a:r>
            <a:r>
              <a:rPr lang="el-GR" dirty="0" err="1">
                <a:ea typeface="+mn-lt"/>
                <a:cs typeface="+mn-lt"/>
              </a:rPr>
              <a:t>leaf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node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i="1" dirty="0">
                <a:ea typeface="+mn-lt"/>
                <a:cs typeface="+mn-lt"/>
              </a:rPr>
              <a:t>L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dirty="0" err="1">
                <a:ea typeface="+mn-lt"/>
                <a:cs typeface="+mn-lt"/>
              </a:rPr>
              <a:t>is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reached</a:t>
            </a:r>
            <a:r>
              <a:rPr lang="el-GR" dirty="0">
                <a:ea typeface="+mn-lt"/>
                <a:cs typeface="+mn-lt"/>
              </a:rPr>
              <a:t>. The </a:t>
            </a:r>
            <a:r>
              <a:rPr lang="el-GR" dirty="0" err="1">
                <a:ea typeface="+mn-lt"/>
                <a:cs typeface="+mn-lt"/>
              </a:rPr>
              <a:t>root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is</a:t>
            </a:r>
            <a:r>
              <a:rPr lang="el-GR" dirty="0">
                <a:ea typeface="+mn-lt"/>
                <a:cs typeface="+mn-lt"/>
              </a:rPr>
              <a:t> the </a:t>
            </a:r>
            <a:r>
              <a:rPr lang="el-GR" dirty="0" err="1">
                <a:ea typeface="+mn-lt"/>
                <a:cs typeface="+mn-lt"/>
              </a:rPr>
              <a:t>current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game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state</a:t>
            </a:r>
            <a:r>
              <a:rPr lang="el-GR" dirty="0">
                <a:ea typeface="+mn-lt"/>
                <a:cs typeface="+mn-lt"/>
              </a:rPr>
              <a:t> and a </a:t>
            </a:r>
            <a:r>
              <a:rPr lang="el-GR" dirty="0" err="1">
                <a:ea typeface="+mn-lt"/>
                <a:cs typeface="+mn-lt"/>
              </a:rPr>
              <a:t>leaf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is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any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node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that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has</a:t>
            </a:r>
            <a:r>
              <a:rPr lang="el-GR" dirty="0">
                <a:ea typeface="+mn-lt"/>
                <a:cs typeface="+mn-lt"/>
              </a:rPr>
              <a:t> a </a:t>
            </a:r>
            <a:r>
              <a:rPr lang="el-GR" dirty="0" err="1">
                <a:ea typeface="+mn-lt"/>
                <a:cs typeface="+mn-lt"/>
              </a:rPr>
              <a:t>potential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child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from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which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no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simulation</a:t>
            </a:r>
            <a:r>
              <a:rPr lang="el-GR" dirty="0">
                <a:ea typeface="+mn-lt"/>
                <a:cs typeface="+mn-lt"/>
              </a:rPr>
              <a:t> (</a:t>
            </a:r>
            <a:r>
              <a:rPr lang="el-GR" dirty="0" err="1">
                <a:ea typeface="+mn-lt"/>
                <a:cs typeface="+mn-lt"/>
              </a:rPr>
              <a:t>playout</a:t>
            </a:r>
            <a:r>
              <a:rPr lang="el-GR" dirty="0">
                <a:ea typeface="+mn-lt"/>
                <a:cs typeface="+mn-lt"/>
              </a:rPr>
              <a:t>) </a:t>
            </a:r>
            <a:r>
              <a:rPr lang="el-GR" dirty="0" err="1">
                <a:ea typeface="+mn-lt"/>
                <a:cs typeface="+mn-lt"/>
              </a:rPr>
              <a:t>has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yet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been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initiated</a:t>
            </a:r>
            <a:r>
              <a:rPr lang="el-GR" dirty="0">
                <a:ea typeface="+mn-lt"/>
                <a:cs typeface="+mn-lt"/>
              </a:rPr>
              <a:t>. For the </a:t>
            </a:r>
            <a:r>
              <a:rPr lang="el-GR" dirty="0" err="1">
                <a:ea typeface="+mn-lt"/>
                <a:cs typeface="+mn-lt"/>
              </a:rPr>
              <a:t>purpose</a:t>
            </a:r>
            <a:r>
              <a:rPr lang="el-GR" dirty="0">
                <a:ea typeface="+mn-lt"/>
                <a:cs typeface="+mn-lt"/>
              </a:rPr>
              <a:t> of </a:t>
            </a:r>
            <a:r>
              <a:rPr lang="el-GR" dirty="0" err="1">
                <a:ea typeface="+mn-lt"/>
                <a:cs typeface="+mn-lt"/>
              </a:rPr>
              <a:t>selection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between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different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child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nodes</a:t>
            </a:r>
            <a:r>
              <a:rPr lang="el-GR" dirty="0">
                <a:ea typeface="+mn-lt"/>
                <a:cs typeface="+mn-lt"/>
              </a:rPr>
              <a:t> the </a:t>
            </a:r>
            <a:r>
              <a:rPr lang="el-GR" dirty="0">
                <a:ea typeface="+mn-lt"/>
                <a:cs typeface="+mn-lt"/>
                <a:hlinkClick r:id="rId2"/>
              </a:rPr>
              <a:t>UCB1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metric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dirty="0" err="1">
                <a:ea typeface="+mn-lt"/>
                <a:cs typeface="+mn-lt"/>
              </a:rPr>
              <a:t>was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used</a:t>
            </a:r>
            <a:r>
              <a:rPr lang="el-GR" dirty="0">
                <a:ea typeface="+mn-lt"/>
                <a:cs typeface="+mn-lt"/>
              </a:rPr>
              <a:t>.</a:t>
            </a:r>
            <a:endParaRPr lang="el-GR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el-GR" i="1" dirty="0" err="1">
                <a:ea typeface="+mn-lt"/>
                <a:cs typeface="+mn-lt"/>
              </a:rPr>
              <a:t>Expansion</a:t>
            </a:r>
            <a:r>
              <a:rPr lang="el-GR" dirty="0">
                <a:ea typeface="+mn-lt"/>
                <a:cs typeface="+mn-lt"/>
              </a:rPr>
              <a:t>: </a:t>
            </a:r>
            <a:r>
              <a:rPr lang="el-GR" dirty="0" err="1">
                <a:ea typeface="+mn-lt"/>
                <a:cs typeface="+mn-lt"/>
              </a:rPr>
              <a:t>Unless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i="1" dirty="0">
                <a:ea typeface="+mn-lt"/>
                <a:cs typeface="+mn-lt"/>
              </a:rPr>
              <a:t>L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dirty="0" err="1">
                <a:ea typeface="+mn-lt"/>
                <a:cs typeface="+mn-lt"/>
              </a:rPr>
              <a:t>ends</a:t>
            </a:r>
            <a:r>
              <a:rPr lang="el-GR" dirty="0">
                <a:ea typeface="+mn-lt"/>
                <a:cs typeface="+mn-lt"/>
              </a:rPr>
              <a:t> the </a:t>
            </a:r>
            <a:r>
              <a:rPr lang="el-GR" dirty="0" err="1">
                <a:ea typeface="+mn-lt"/>
                <a:cs typeface="+mn-lt"/>
              </a:rPr>
              <a:t>game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decisively</a:t>
            </a:r>
            <a:r>
              <a:rPr lang="el-GR" dirty="0">
                <a:ea typeface="+mn-lt"/>
                <a:cs typeface="+mn-lt"/>
              </a:rPr>
              <a:t> (</a:t>
            </a:r>
            <a:r>
              <a:rPr lang="el-GR" dirty="0" err="1">
                <a:ea typeface="+mn-lt"/>
                <a:cs typeface="+mn-lt"/>
              </a:rPr>
              <a:t>win</a:t>
            </a:r>
            <a:r>
              <a:rPr lang="el-GR" dirty="0">
                <a:ea typeface="+mn-lt"/>
                <a:cs typeface="+mn-lt"/>
              </a:rPr>
              <a:t>/</a:t>
            </a:r>
            <a:r>
              <a:rPr lang="el-GR" dirty="0" err="1">
                <a:ea typeface="+mn-lt"/>
                <a:cs typeface="+mn-lt"/>
              </a:rPr>
              <a:t>loss</a:t>
            </a:r>
            <a:r>
              <a:rPr lang="el-GR" dirty="0">
                <a:ea typeface="+mn-lt"/>
                <a:cs typeface="+mn-lt"/>
              </a:rPr>
              <a:t>/</a:t>
            </a:r>
            <a:r>
              <a:rPr lang="el-GR" dirty="0" err="1">
                <a:ea typeface="+mn-lt"/>
                <a:cs typeface="+mn-lt"/>
              </a:rPr>
              <a:t>draw</a:t>
            </a:r>
            <a:r>
              <a:rPr lang="el-GR" dirty="0">
                <a:ea typeface="+mn-lt"/>
                <a:cs typeface="+mn-lt"/>
              </a:rPr>
              <a:t>) for </a:t>
            </a:r>
            <a:r>
              <a:rPr lang="el-GR" dirty="0" err="1">
                <a:ea typeface="+mn-lt"/>
                <a:cs typeface="+mn-lt"/>
              </a:rPr>
              <a:t>either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player</a:t>
            </a:r>
            <a:r>
              <a:rPr lang="el-GR" dirty="0">
                <a:ea typeface="+mn-lt"/>
                <a:cs typeface="+mn-lt"/>
              </a:rPr>
              <a:t>, </a:t>
            </a:r>
            <a:r>
              <a:rPr lang="el-GR" dirty="0" err="1">
                <a:ea typeface="+mn-lt"/>
                <a:cs typeface="+mn-lt"/>
              </a:rPr>
              <a:t>create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one</a:t>
            </a:r>
            <a:r>
              <a:rPr lang="el-GR" dirty="0">
                <a:ea typeface="+mn-lt"/>
                <a:cs typeface="+mn-lt"/>
              </a:rPr>
              <a:t> (</a:t>
            </a:r>
            <a:r>
              <a:rPr lang="el-GR" dirty="0" err="1">
                <a:ea typeface="+mn-lt"/>
                <a:cs typeface="+mn-lt"/>
              </a:rPr>
              <a:t>or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more</a:t>
            </a:r>
            <a:r>
              <a:rPr lang="el-GR" dirty="0">
                <a:ea typeface="+mn-lt"/>
                <a:cs typeface="+mn-lt"/>
              </a:rPr>
              <a:t>) </a:t>
            </a:r>
            <a:r>
              <a:rPr lang="el-GR" dirty="0" err="1">
                <a:ea typeface="+mn-lt"/>
                <a:cs typeface="+mn-lt"/>
              </a:rPr>
              <a:t>child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nodes</a:t>
            </a:r>
            <a:r>
              <a:rPr lang="el-GR" dirty="0">
                <a:ea typeface="+mn-lt"/>
                <a:cs typeface="+mn-lt"/>
              </a:rPr>
              <a:t> and </a:t>
            </a:r>
            <a:r>
              <a:rPr lang="el-GR" dirty="0" err="1">
                <a:ea typeface="+mn-lt"/>
                <a:cs typeface="+mn-lt"/>
              </a:rPr>
              <a:t>randomly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dirty="0" err="1">
                <a:ea typeface="+mn-lt"/>
                <a:cs typeface="+mn-lt"/>
              </a:rPr>
              <a:t>choose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node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i="1" dirty="0">
                <a:ea typeface="+mn-lt"/>
                <a:cs typeface="+mn-lt"/>
              </a:rPr>
              <a:t>C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dirty="0" err="1">
                <a:ea typeface="+mn-lt"/>
                <a:cs typeface="+mn-lt"/>
              </a:rPr>
              <a:t>from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one</a:t>
            </a:r>
            <a:r>
              <a:rPr lang="el-GR" dirty="0">
                <a:ea typeface="+mn-lt"/>
                <a:cs typeface="+mn-lt"/>
              </a:rPr>
              <a:t> of </a:t>
            </a:r>
            <a:r>
              <a:rPr lang="el-GR" dirty="0" err="1">
                <a:ea typeface="+mn-lt"/>
                <a:cs typeface="+mn-lt"/>
              </a:rPr>
              <a:t>them</a:t>
            </a:r>
            <a:r>
              <a:rPr lang="el-GR" dirty="0">
                <a:ea typeface="+mn-lt"/>
                <a:cs typeface="+mn-lt"/>
              </a:rPr>
              <a:t>. </a:t>
            </a:r>
            <a:r>
              <a:rPr lang="el-GR" dirty="0" err="1">
                <a:ea typeface="+mn-lt"/>
                <a:cs typeface="+mn-lt"/>
              </a:rPr>
              <a:t>Child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nodes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are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any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valid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moves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from</a:t>
            </a:r>
            <a:r>
              <a:rPr lang="el-GR" dirty="0">
                <a:ea typeface="+mn-lt"/>
                <a:cs typeface="+mn-lt"/>
              </a:rPr>
              <a:t> the </a:t>
            </a:r>
            <a:r>
              <a:rPr lang="el-GR" dirty="0" err="1">
                <a:ea typeface="+mn-lt"/>
                <a:cs typeface="+mn-lt"/>
              </a:rPr>
              <a:t>game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position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defined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by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i="1" dirty="0">
                <a:ea typeface="+mn-lt"/>
                <a:cs typeface="+mn-lt"/>
              </a:rPr>
              <a:t>L</a:t>
            </a:r>
            <a:r>
              <a:rPr lang="el-GR" dirty="0">
                <a:ea typeface="+mn-lt"/>
                <a:cs typeface="+mn-lt"/>
              </a:rPr>
              <a:t>.</a:t>
            </a:r>
            <a:endParaRPr lang="el-GR" dirty="0"/>
          </a:p>
          <a:p>
            <a:r>
              <a:rPr lang="el-GR" i="1" dirty="0" err="1">
                <a:ea typeface="+mn-lt"/>
                <a:cs typeface="+mn-lt"/>
              </a:rPr>
              <a:t>Simulation</a:t>
            </a:r>
            <a:r>
              <a:rPr lang="el-GR" dirty="0">
                <a:ea typeface="+mn-lt"/>
                <a:cs typeface="+mn-lt"/>
              </a:rPr>
              <a:t>: </a:t>
            </a:r>
            <a:r>
              <a:rPr lang="el-GR" dirty="0" err="1">
                <a:ea typeface="+mn-lt"/>
                <a:cs typeface="+mn-lt"/>
              </a:rPr>
              <a:t>Complete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one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random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playout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from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node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i="1" dirty="0">
                <a:ea typeface="+mn-lt"/>
                <a:cs typeface="+mn-lt"/>
              </a:rPr>
              <a:t>C </a:t>
            </a:r>
            <a:r>
              <a:rPr lang="el-GR" i="1" dirty="0" err="1">
                <a:ea typeface="+mn-lt"/>
                <a:cs typeface="+mn-lt"/>
              </a:rPr>
              <a:t>by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choosing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dirty="0" err="1">
                <a:ea typeface="+mn-lt"/>
                <a:cs typeface="+mn-lt"/>
              </a:rPr>
              <a:t>uniform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dirty="0" err="1">
                <a:ea typeface="+mn-lt"/>
                <a:cs typeface="+mn-lt"/>
              </a:rPr>
              <a:t>random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dirty="0" err="1">
                <a:ea typeface="+mn-lt"/>
                <a:cs typeface="+mn-lt"/>
              </a:rPr>
              <a:t>moves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until</a:t>
            </a:r>
            <a:r>
              <a:rPr lang="el-GR" dirty="0">
                <a:ea typeface="+mn-lt"/>
                <a:cs typeface="+mn-lt"/>
              </a:rPr>
              <a:t> the </a:t>
            </a:r>
            <a:r>
              <a:rPr lang="el-GR" dirty="0" err="1">
                <a:ea typeface="+mn-lt"/>
                <a:cs typeface="+mn-lt"/>
              </a:rPr>
              <a:t>game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is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decided</a:t>
            </a:r>
            <a:r>
              <a:rPr lang="el-GR" dirty="0">
                <a:ea typeface="+mn-lt"/>
                <a:cs typeface="+mn-lt"/>
              </a:rPr>
              <a:t>.</a:t>
            </a:r>
            <a:endParaRPr lang="el-GR" dirty="0"/>
          </a:p>
          <a:p>
            <a:r>
              <a:rPr lang="el-GR" i="1" dirty="0" err="1">
                <a:ea typeface="+mn-lt"/>
                <a:cs typeface="+mn-lt"/>
              </a:rPr>
              <a:t>Backpropagation</a:t>
            </a:r>
            <a:r>
              <a:rPr lang="el-GR" dirty="0">
                <a:ea typeface="+mn-lt"/>
                <a:cs typeface="+mn-lt"/>
              </a:rPr>
              <a:t>: </a:t>
            </a:r>
            <a:r>
              <a:rPr lang="el-GR" dirty="0" err="1">
                <a:ea typeface="+mn-lt"/>
                <a:cs typeface="+mn-lt"/>
              </a:rPr>
              <a:t>Use</a:t>
            </a:r>
            <a:r>
              <a:rPr lang="el-GR" dirty="0">
                <a:ea typeface="+mn-lt"/>
                <a:cs typeface="+mn-lt"/>
              </a:rPr>
              <a:t> the </a:t>
            </a:r>
            <a:r>
              <a:rPr lang="el-GR" dirty="0" err="1">
                <a:ea typeface="+mn-lt"/>
                <a:cs typeface="+mn-lt"/>
              </a:rPr>
              <a:t>result</a:t>
            </a:r>
            <a:r>
              <a:rPr lang="el-GR" dirty="0">
                <a:ea typeface="+mn-lt"/>
                <a:cs typeface="+mn-lt"/>
              </a:rPr>
              <a:t> of the </a:t>
            </a:r>
            <a:r>
              <a:rPr lang="el-GR" dirty="0" err="1">
                <a:ea typeface="+mn-lt"/>
                <a:cs typeface="+mn-lt"/>
              </a:rPr>
              <a:t>playout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to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update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information</a:t>
            </a:r>
            <a:r>
              <a:rPr lang="el-GR" dirty="0">
                <a:ea typeface="+mn-lt"/>
                <a:cs typeface="+mn-lt"/>
              </a:rPr>
              <a:t> in the </a:t>
            </a:r>
            <a:r>
              <a:rPr lang="el-GR" dirty="0" err="1">
                <a:ea typeface="+mn-lt"/>
                <a:cs typeface="+mn-lt"/>
              </a:rPr>
              <a:t>nodes</a:t>
            </a:r>
            <a:r>
              <a:rPr lang="el-GR" dirty="0">
                <a:ea typeface="+mn-lt"/>
                <a:cs typeface="+mn-lt"/>
              </a:rPr>
              <a:t> on the </a:t>
            </a:r>
            <a:r>
              <a:rPr lang="el-GR" dirty="0" err="1">
                <a:ea typeface="+mn-lt"/>
                <a:cs typeface="+mn-lt"/>
              </a:rPr>
              <a:t>path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>
                <a:ea typeface="+mn-lt"/>
                <a:cs typeface="+mn-lt"/>
              </a:rPr>
              <a:t>from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i="1" dirty="0">
                <a:ea typeface="+mn-lt"/>
                <a:cs typeface="+mn-lt"/>
              </a:rPr>
              <a:t>C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dirty="0" err="1">
                <a:ea typeface="+mn-lt"/>
                <a:cs typeface="+mn-lt"/>
              </a:rPr>
              <a:t>to</a:t>
            </a:r>
            <a:r>
              <a:rPr lang="el-GR" dirty="0">
                <a:ea typeface="+mn-lt"/>
                <a:cs typeface="+mn-lt"/>
              </a:rPr>
              <a:t> </a:t>
            </a:r>
            <a:r>
              <a:rPr lang="el-GR" i="1" dirty="0">
                <a:ea typeface="+mn-lt"/>
                <a:cs typeface="+mn-lt"/>
              </a:rPr>
              <a:t>R</a:t>
            </a:r>
            <a:r>
              <a:rPr lang="el-GR" dirty="0">
                <a:ea typeface="+mn-lt"/>
                <a:cs typeface="+mn-lt"/>
              </a:rPr>
              <a:t>.</a:t>
            </a:r>
          </a:p>
          <a:p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The 4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steps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above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heart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of the MCTS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algorithm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and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they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run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multiple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times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until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out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of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resources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(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time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/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computer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memory/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processing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power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etc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).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Finally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the "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best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"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child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of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root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node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selected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move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played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In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our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porgram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the "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best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"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child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defined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child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node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minimzes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win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ratio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(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wins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/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simulations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),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since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ratio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corresponds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opponent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646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8DF39BB-7915-C993-0773-82AA74A0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28" y="549275"/>
            <a:ext cx="7135813" cy="984885"/>
          </a:xfrm>
        </p:spPr>
        <p:txBody>
          <a:bodyPr vert="horz" wrap="square" lIns="0" tIns="0" rIns="0" bIns="0" rtlCol="0" anchor="ctr" anchorCtr="0">
            <a:normAutofit fontScale="90000"/>
          </a:bodyPr>
          <a:lstStyle/>
          <a:p>
            <a:r>
              <a:rPr lang="en-US" dirty="0"/>
              <a:t>Visualization of the</a:t>
            </a:r>
            <a:r>
              <a:rPr lang="en-US"/>
              <a:t> 4</a:t>
            </a:r>
            <a:r>
              <a:rPr lang="en-US" dirty="0"/>
              <a:t> steps taking place on the MCTS tree.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Εικόνα 4">
            <a:extLst>
              <a:ext uri="{FF2B5EF4-FFF2-40B4-BE49-F238E27FC236}">
                <a16:creationId xmlns:a16="http://schemas.microsoft.com/office/drawing/2014/main" id="{DDE5BBE5-6B5B-BF6B-4A79-FE045F1CA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21559"/>
            <a:ext cx="12192000" cy="3749041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9A282D7-59E4-B452-4E8E-6E8DEB29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/>
              <a:t>MINIMAX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1450E65-5CB1-A85B-7BA4-FDD6AF5A2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minimax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algorithm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recursively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expands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game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tree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until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specified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depth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Every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time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node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reaches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depth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future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position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represents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evaluated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and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score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back-propagated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while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making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sure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minimizing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player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chooses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move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with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lowest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evaluation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while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maximizing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player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chooses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move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with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highest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evaluation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</a:p>
          <a:p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optimization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of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minimax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algorithm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known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"a-b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pruning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",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cuts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off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whole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sub-trees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of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game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tree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if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known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opponent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force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worse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position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in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current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sub-tree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previously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calculated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ones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optimization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reduce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time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complexity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from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O(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</a:t>
            </a:r>
            <a:r>
              <a:rPr lang="el-GR" baseline="300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)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down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O(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</a:t>
            </a:r>
            <a:r>
              <a:rPr lang="el-GR" baseline="30000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</a:t>
            </a:r>
            <a:r>
              <a:rPr lang="el-GR" baseline="30000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/2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)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if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moves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somehow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explored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from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best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worst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Of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course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fully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feasible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since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if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already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knew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best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move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what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would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point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of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minimax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!?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Something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implementable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though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sorting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of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moves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with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heuristic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function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(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from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seemingly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best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worst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)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before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any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node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explored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deeper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341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818F6B6-78C6-216B-0105-3AB2CC47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>
                <a:ea typeface="+mj-lt"/>
                <a:cs typeface="+mj-lt"/>
              </a:rPr>
              <a:t>MINIMAX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F52B83F-3F6C-AEC4-ABE4-998F80D86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205096" cy="397962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Another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optimization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allows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search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deeper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into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tree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while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exploring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less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possibilities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depth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increases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known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"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forward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pruning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".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Since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have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implemented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sorting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of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moves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with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heuristic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function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going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completely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ignore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seemingly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bad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moves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we're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getting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deeper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into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tree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strategy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of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considering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only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1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move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very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high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depths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known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"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singular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extensions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"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since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each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node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only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explores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single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possibility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(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ideally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one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maximizes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heuristic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function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).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very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significant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note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here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very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dangerous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prune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game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tree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in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low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depths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(for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our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3D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tic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tac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don't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start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pruning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until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depth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4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reached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),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because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straightforward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wins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/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losses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may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never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explored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algorithm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</a:p>
          <a:p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Finally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property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worth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noting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about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minimax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assumes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best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play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opponent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Therefore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in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case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algorithm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goes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up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against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rookie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,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it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will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play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"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defensively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"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needed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and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therefore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take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more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time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to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 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beat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the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opponent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than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really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 </a:t>
            </a:r>
            <a:r>
              <a:rPr lang="el-GR" dirty="0" err="1">
                <a:solidFill>
                  <a:srgbClr val="FFFFFF">
                    <a:alpha val="60000"/>
                  </a:srgbClr>
                </a:solidFill>
                <a:ea typeface="Source Sans Pro"/>
              </a:rPr>
              <a:t>necessary</a:t>
            </a:r>
            <a:r>
              <a:rPr lang="el-GR" dirty="0">
                <a:solidFill>
                  <a:srgbClr val="FFFFFF">
                    <a:alpha val="60000"/>
                  </a:srgbClr>
                </a:solidFill>
                <a:ea typeface="Source Sans Pro"/>
              </a:rPr>
              <a:t>.</a:t>
            </a:r>
            <a:endParaRPr lang="el-G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115444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Ευρεία οθόνη</PresentationFormat>
  <Paragraphs>1</Paragraphs>
  <Slides>13</Slides>
  <Notes>1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4" baseType="lpstr">
      <vt:lpstr>3DFloatVTI</vt:lpstr>
      <vt:lpstr> AUTONOMOUS AGENTS PLH412                        PROJECT</vt:lpstr>
      <vt:lpstr>Goals of this project:</vt:lpstr>
      <vt:lpstr>Visualization of a 4x4x4 tic tac toe.</vt:lpstr>
      <vt:lpstr>Rules and Properties of the game.</vt:lpstr>
      <vt:lpstr>Here is a good source that goes through the rules, as well as some tips about the game.</vt:lpstr>
      <vt:lpstr>Monte Carlo Tree Search (MCTS)</vt:lpstr>
      <vt:lpstr>Visualization of the 4 steps taking place on the MCTS tree.</vt:lpstr>
      <vt:lpstr>MINIMAX</vt:lpstr>
      <vt:lpstr>MINIMAX</vt:lpstr>
      <vt:lpstr>Visualization of a minimax tree with "a-b pruning" implemented.</vt:lpstr>
      <vt:lpstr>General comparison between the 2 algorithms.</vt:lpstr>
      <vt:lpstr>Which algorithm is best in this project?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/>
  <cp:lastModifiedBy/>
  <cp:revision>708</cp:revision>
  <dcterms:created xsi:type="dcterms:W3CDTF">2022-03-25T19:42:00Z</dcterms:created>
  <dcterms:modified xsi:type="dcterms:W3CDTF">2022-04-04T01:25:36Z</dcterms:modified>
</cp:coreProperties>
</file>