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C33A1F"/>
    <a:srgbClr val="0000CC"/>
    <a:srgbClr val="9EFF29"/>
    <a:srgbClr val="FF2549"/>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D22D5-503A-4BA4-8B14-89D98E878034}" v="45" dt="2022-01-19T10:02:40.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Sub dataset</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2-84F3-4421-AE79-13358425759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058-4969-B25C-7B836A2DC26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058-4969-B25C-7B836A2DC26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058-4969-B25C-7B836A2DC266}"/>
              </c:ext>
            </c:extLst>
          </c:dPt>
          <c:cat>
            <c:strRef>
              <c:f>Sheet1!$A$2:$A$5</c:f>
              <c:strCache>
                <c:ptCount val="2"/>
                <c:pt idx="0">
                  <c:v>Testing</c:v>
                </c:pt>
                <c:pt idx="1">
                  <c:v>Training</c:v>
                </c:pt>
              </c:strCache>
            </c:strRef>
          </c:cat>
          <c:val>
            <c:numRef>
              <c:f>Sheet1!$B$2:$B$5</c:f>
              <c:numCache>
                <c:formatCode>General</c:formatCode>
                <c:ptCount val="4"/>
                <c:pt idx="0">
                  <c:v>17.728200000000001</c:v>
                </c:pt>
                <c:pt idx="1">
                  <c:v>41.3658</c:v>
                </c:pt>
              </c:numCache>
            </c:numRef>
          </c:val>
          <c:extLst>
            <c:ext xmlns:c16="http://schemas.microsoft.com/office/drawing/2014/chart" uri="{C3380CC4-5D6E-409C-BE32-E72D297353CC}">
              <c16:uniqueId val="{00000000-84F3-4421-AE79-133584257592}"/>
            </c:ext>
          </c:extLst>
        </c:ser>
        <c:dLbls>
          <c:showLegendKey val="0"/>
          <c:showVal val="0"/>
          <c:showCatName val="0"/>
          <c:showSerName val="0"/>
          <c:showPercent val="0"/>
          <c:showBubbleSize val="0"/>
          <c:showLeaderLines val="1"/>
        </c:dLbls>
      </c:pie3D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Sub dataset</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81C-41F9-9698-89739E9E91A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81C-41F9-9698-89739E9E91A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81C-41F9-9698-89739E9E91A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81C-41F9-9698-89739E9E91AB}"/>
              </c:ext>
            </c:extLst>
          </c:dPt>
          <c:cat>
            <c:strRef>
              <c:f>Sheet1!$A$2:$A$5</c:f>
              <c:strCache>
                <c:ptCount val="3"/>
                <c:pt idx="0">
                  <c:v>Training</c:v>
                </c:pt>
                <c:pt idx="1">
                  <c:v>Validation</c:v>
                </c:pt>
                <c:pt idx="2">
                  <c:v>Testing</c:v>
                </c:pt>
              </c:strCache>
            </c:strRef>
          </c:cat>
          <c:val>
            <c:numRef>
              <c:f>Sheet1!$B$2:$B$5</c:f>
              <c:numCache>
                <c:formatCode>General</c:formatCode>
                <c:ptCount val="4"/>
                <c:pt idx="0">
                  <c:v>425.58839999999998</c:v>
                </c:pt>
                <c:pt idx="1">
                  <c:v>141.86279999999999</c:v>
                </c:pt>
                <c:pt idx="2">
                  <c:v>141.86279999999999</c:v>
                </c:pt>
              </c:numCache>
            </c:numRef>
          </c:val>
          <c:extLst>
            <c:ext xmlns:c16="http://schemas.microsoft.com/office/drawing/2014/chart" uri="{C3380CC4-5D6E-409C-BE32-E72D297353CC}">
              <c16:uniqueId val="{00000000-A060-4639-AB57-B9572F365C2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Sheet1!$A$2:$A$13</c:f>
              <c:strCache>
                <c:ptCount val="12"/>
                <c:pt idx="0">
                  <c:v>N225</c:v>
                </c:pt>
                <c:pt idx="1">
                  <c:v>IXIC</c:v>
                </c:pt>
                <c:pt idx="2">
                  <c:v>HIS</c:v>
                </c:pt>
                <c:pt idx="3">
                  <c:v>GSPC</c:v>
                </c:pt>
                <c:pt idx="4">
                  <c:v>DJI-Monthly</c:v>
                </c:pt>
                <c:pt idx="5">
                  <c:v>DJI-Weekly</c:v>
                </c:pt>
                <c:pt idx="6">
                  <c:v>MC</c:v>
                </c:pt>
                <c:pt idx="7">
                  <c:v>HO</c:v>
                </c:pt>
                <c:pt idx="8">
                  <c:v>ER</c:v>
                </c:pt>
                <c:pt idx="9">
                  <c:v>FB</c:v>
                </c:pt>
                <c:pt idx="10">
                  <c:v>MS</c:v>
                </c:pt>
                <c:pt idx="11">
                  <c:v>TR</c:v>
                </c:pt>
              </c:strCache>
            </c:strRef>
          </c:cat>
          <c:val>
            <c:numRef>
              <c:f>Sheet1!$B$2:$B$13</c:f>
              <c:numCache>
                <c:formatCode>General</c:formatCode>
                <c:ptCount val="12"/>
                <c:pt idx="0">
                  <c:v>403</c:v>
                </c:pt>
                <c:pt idx="1">
                  <c:v>558</c:v>
                </c:pt>
                <c:pt idx="2">
                  <c:v>368</c:v>
                </c:pt>
                <c:pt idx="3">
                  <c:v>811</c:v>
                </c:pt>
                <c:pt idx="4">
                  <c:v>391</c:v>
                </c:pt>
                <c:pt idx="5">
                  <c:v>1698</c:v>
                </c:pt>
                <c:pt idx="6">
                  <c:v>847</c:v>
                </c:pt>
                <c:pt idx="7">
                  <c:v>606</c:v>
                </c:pt>
                <c:pt idx="8">
                  <c:v>535</c:v>
                </c:pt>
                <c:pt idx="9">
                  <c:v>606</c:v>
                </c:pt>
                <c:pt idx="10">
                  <c:v>702</c:v>
                </c:pt>
                <c:pt idx="11">
                  <c:v>847</c:v>
                </c:pt>
              </c:numCache>
            </c:numRef>
          </c:val>
          <c:extLst>
            <c:ext xmlns:c16="http://schemas.microsoft.com/office/drawing/2014/chart" uri="{C3380CC4-5D6E-409C-BE32-E72D297353CC}">
              <c16:uniqueId val="{00000000-63DB-4279-8826-887E55B04EA4}"/>
            </c:ext>
          </c:extLst>
        </c:ser>
        <c:ser>
          <c:idx val="1"/>
          <c:order val="1"/>
          <c:tx>
            <c:strRef>
              <c:f>Sheet1!$C$1</c:f>
              <c:strCache>
                <c:ptCount val="1"/>
                <c:pt idx="0">
                  <c:v>Train 70%</c:v>
                </c:pt>
              </c:strCache>
            </c:strRef>
          </c:tx>
          <c:spPr>
            <a:solidFill>
              <a:schemeClr val="accent2"/>
            </a:solidFill>
            <a:ln>
              <a:noFill/>
            </a:ln>
            <a:effectLst/>
          </c:spPr>
          <c:invertIfNegative val="0"/>
          <c:cat>
            <c:strRef>
              <c:f>Sheet1!$A$2:$A$13</c:f>
              <c:strCache>
                <c:ptCount val="12"/>
                <c:pt idx="0">
                  <c:v>N225</c:v>
                </c:pt>
                <c:pt idx="1">
                  <c:v>IXIC</c:v>
                </c:pt>
                <c:pt idx="2">
                  <c:v>HIS</c:v>
                </c:pt>
                <c:pt idx="3">
                  <c:v>GSPC</c:v>
                </c:pt>
                <c:pt idx="4">
                  <c:v>DJI-Monthly</c:v>
                </c:pt>
                <c:pt idx="5">
                  <c:v>DJI-Weekly</c:v>
                </c:pt>
                <c:pt idx="6">
                  <c:v>MC</c:v>
                </c:pt>
                <c:pt idx="7">
                  <c:v>HO</c:v>
                </c:pt>
                <c:pt idx="8">
                  <c:v>ER</c:v>
                </c:pt>
                <c:pt idx="9">
                  <c:v>FB</c:v>
                </c:pt>
                <c:pt idx="10">
                  <c:v>MS</c:v>
                </c:pt>
                <c:pt idx="11">
                  <c:v>TR</c:v>
                </c:pt>
              </c:strCache>
            </c:strRef>
          </c:cat>
          <c:val>
            <c:numRef>
              <c:f>Sheet1!$C$2:$C$13</c:f>
              <c:numCache>
                <c:formatCode>General</c:formatCode>
                <c:ptCount val="12"/>
                <c:pt idx="0">
                  <c:v>283</c:v>
                </c:pt>
                <c:pt idx="1">
                  <c:v>391</c:v>
                </c:pt>
                <c:pt idx="2">
                  <c:v>258</c:v>
                </c:pt>
                <c:pt idx="3">
                  <c:v>568</c:v>
                </c:pt>
                <c:pt idx="4">
                  <c:v>274</c:v>
                </c:pt>
                <c:pt idx="5">
                  <c:v>1189</c:v>
                </c:pt>
                <c:pt idx="6">
                  <c:v>593</c:v>
                </c:pt>
                <c:pt idx="7">
                  <c:v>425</c:v>
                </c:pt>
                <c:pt idx="8">
                  <c:v>375</c:v>
                </c:pt>
                <c:pt idx="9">
                  <c:v>425</c:v>
                </c:pt>
                <c:pt idx="10">
                  <c:v>492</c:v>
                </c:pt>
                <c:pt idx="11">
                  <c:v>593</c:v>
                </c:pt>
              </c:numCache>
            </c:numRef>
          </c:val>
          <c:extLst>
            <c:ext xmlns:c16="http://schemas.microsoft.com/office/drawing/2014/chart" uri="{C3380CC4-5D6E-409C-BE32-E72D297353CC}">
              <c16:uniqueId val="{00000001-63DB-4279-8826-887E55B04EA4}"/>
            </c:ext>
          </c:extLst>
        </c:ser>
        <c:ser>
          <c:idx val="2"/>
          <c:order val="2"/>
          <c:tx>
            <c:strRef>
              <c:f>Sheet1!$D$1</c:f>
              <c:strCache>
                <c:ptCount val="1"/>
                <c:pt idx="0">
                  <c:v>Test 30%</c:v>
                </c:pt>
              </c:strCache>
            </c:strRef>
          </c:tx>
          <c:spPr>
            <a:solidFill>
              <a:schemeClr val="accent3"/>
            </a:solidFill>
            <a:ln>
              <a:noFill/>
            </a:ln>
            <a:effectLst/>
          </c:spPr>
          <c:invertIfNegative val="0"/>
          <c:cat>
            <c:strRef>
              <c:f>Sheet1!$A$2:$A$13</c:f>
              <c:strCache>
                <c:ptCount val="12"/>
                <c:pt idx="0">
                  <c:v>N225</c:v>
                </c:pt>
                <c:pt idx="1">
                  <c:v>IXIC</c:v>
                </c:pt>
                <c:pt idx="2">
                  <c:v>HIS</c:v>
                </c:pt>
                <c:pt idx="3">
                  <c:v>GSPC</c:v>
                </c:pt>
                <c:pt idx="4">
                  <c:v>DJI-Monthly</c:v>
                </c:pt>
                <c:pt idx="5">
                  <c:v>DJI-Weekly</c:v>
                </c:pt>
                <c:pt idx="6">
                  <c:v>MC</c:v>
                </c:pt>
                <c:pt idx="7">
                  <c:v>HO</c:v>
                </c:pt>
                <c:pt idx="8">
                  <c:v>ER</c:v>
                </c:pt>
                <c:pt idx="9">
                  <c:v>FB</c:v>
                </c:pt>
                <c:pt idx="10">
                  <c:v>MS</c:v>
                </c:pt>
                <c:pt idx="11">
                  <c:v>TR</c:v>
                </c:pt>
              </c:strCache>
            </c:strRef>
          </c:cat>
          <c:val>
            <c:numRef>
              <c:f>Sheet1!$D$2:$D$13</c:f>
              <c:numCache>
                <c:formatCode>General</c:formatCode>
                <c:ptCount val="12"/>
                <c:pt idx="0">
                  <c:v>120</c:v>
                </c:pt>
                <c:pt idx="1">
                  <c:v>167</c:v>
                </c:pt>
                <c:pt idx="2">
                  <c:v>110</c:v>
                </c:pt>
                <c:pt idx="3">
                  <c:v>243</c:v>
                </c:pt>
                <c:pt idx="4">
                  <c:v>117</c:v>
                </c:pt>
                <c:pt idx="5">
                  <c:v>509</c:v>
                </c:pt>
                <c:pt idx="6">
                  <c:v>254</c:v>
                </c:pt>
                <c:pt idx="7">
                  <c:v>181</c:v>
                </c:pt>
                <c:pt idx="8">
                  <c:v>160</c:v>
                </c:pt>
                <c:pt idx="9">
                  <c:v>181</c:v>
                </c:pt>
                <c:pt idx="10">
                  <c:v>210</c:v>
                </c:pt>
                <c:pt idx="11">
                  <c:v>254</c:v>
                </c:pt>
              </c:numCache>
            </c:numRef>
          </c:val>
          <c:extLst>
            <c:ext xmlns:c16="http://schemas.microsoft.com/office/drawing/2014/chart" uri="{C3380CC4-5D6E-409C-BE32-E72D297353CC}">
              <c16:uniqueId val="{00000002-63DB-4279-8826-887E55B04EA4}"/>
            </c:ext>
          </c:extLst>
        </c:ser>
        <c:dLbls>
          <c:showLegendKey val="0"/>
          <c:showVal val="0"/>
          <c:showCatName val="0"/>
          <c:showSerName val="0"/>
          <c:showPercent val="0"/>
          <c:showBubbleSize val="0"/>
        </c:dLbls>
        <c:gapWidth val="219"/>
        <c:overlap val="-27"/>
        <c:axId val="1063059248"/>
        <c:axId val="1063060912"/>
      </c:barChart>
      <c:catAx>
        <c:axId val="106305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3060912"/>
        <c:crosses val="autoZero"/>
        <c:auto val="1"/>
        <c:lblAlgn val="ctr"/>
        <c:lblOffset val="100"/>
        <c:noMultiLvlLbl val="0"/>
      </c:catAx>
      <c:valAx>
        <c:axId val="1063060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3059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DC1C6"/>
                </a:solidFill>
                <a:effectLst/>
                <a:latin typeface="arial" panose="020B0604020202020204" pitchFamily="34" charset="0"/>
              </a:rPr>
              <a:t>The validation test set assesses the ability of the neural network to predict based on new conditions that were not part of the training set.</a:t>
            </a:r>
            <a:endParaRPr lang="en-GB" b="0"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96689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find the data distribution in more detail in the article</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54882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author is not referred to the exact sample that was used</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817203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91583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accent1">
                    <a:lumMod val="20000"/>
                    <a:lumOff val="80000"/>
                  </a:schemeClr>
                </a:solidFill>
              </a:rPr>
              <a:t>Forecast based on ARIMA</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754906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9825" y="3392128"/>
            <a:ext cx="7388941" cy="1246241"/>
          </a:xfrm>
          <a:noFill/>
          <a:effectLst>
            <a:outerShdw blurRad="50800" dist="38100" dir="2700000" algn="tl" rotWithShape="0">
              <a:prstClr val="black">
                <a:alpha val="40000"/>
              </a:prstClr>
            </a:outerShdw>
          </a:effectLst>
        </p:spPr>
        <p:txBody>
          <a:bodyPr>
            <a:normAutofit/>
          </a:bodyPr>
          <a:lstStyle>
            <a:lvl1pPr algn="l">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9826" y="2219633"/>
            <a:ext cx="7382308"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128473"/>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098756"/>
            <a:ext cx="8246070" cy="367972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319" y="318046"/>
            <a:ext cx="6291133"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2" y="1069258"/>
            <a:ext cx="6312310" cy="361923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124163"/>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44166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191406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44166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191406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9093" y="171451"/>
            <a:ext cx="4065818" cy="2049236"/>
          </a:xfrm>
        </p:spPr>
        <p:txBody>
          <a:bodyPr>
            <a:normAutofit/>
          </a:bodyPr>
          <a:lstStyle/>
          <a:p>
            <a:pPr algn="ctr">
              <a:lnSpc>
                <a:spcPct val="115000"/>
              </a:lnSpc>
              <a:spcAft>
                <a:spcPts val="1000"/>
              </a:spcAft>
            </a:pPr>
            <a:r>
              <a:rPr lang="en-US" sz="1800" b="1" dirty="0">
                <a:solidFill>
                  <a:srgbClr val="FFC000"/>
                </a:solidFill>
                <a:ea typeface="Calibri" panose="020F0502020204030204" pitchFamily="34" charset="0"/>
                <a:cs typeface="Times New Roman" panose="02020603050405020304" pitchFamily="18" charset="0"/>
              </a:rPr>
              <a:t>M</a:t>
            </a:r>
            <a:r>
              <a:rPr lang="en-US" sz="1800" b="1" dirty="0">
                <a:solidFill>
                  <a:srgbClr val="FFC000"/>
                </a:solidFill>
                <a:effectLst/>
                <a:ea typeface="Calibri" panose="020F0502020204030204" pitchFamily="34" charset="0"/>
                <a:cs typeface="Times New Roman" panose="02020603050405020304" pitchFamily="18" charset="0"/>
              </a:rPr>
              <a:t>ethods used for forecasting in volatile </a:t>
            </a:r>
            <a:r>
              <a:rPr lang="en-US" sz="1800" b="1" dirty="0">
                <a:solidFill>
                  <a:srgbClr val="FFC000"/>
                </a:solidFill>
                <a:ea typeface="Calibri" panose="020F0502020204030204" pitchFamily="34" charset="0"/>
                <a:cs typeface="Times New Roman" panose="02020603050405020304" pitchFamily="18" charset="0"/>
              </a:rPr>
              <a:t>&amp;</a:t>
            </a:r>
            <a:r>
              <a:rPr lang="en-US" sz="1800" b="1" dirty="0">
                <a:solidFill>
                  <a:srgbClr val="FFC000"/>
                </a:solidFill>
                <a:effectLst/>
                <a:ea typeface="Calibri" panose="020F0502020204030204" pitchFamily="34" charset="0"/>
                <a:cs typeface="Times New Roman" panose="02020603050405020304" pitchFamily="18" charset="0"/>
              </a:rPr>
              <a:t> unstable markets, ARIMA – LSTM comparison </a:t>
            </a:r>
            <a:endParaRPr lang="en-GB" sz="1800" dirty="0">
              <a:solidFill>
                <a:srgbClr val="FFC000"/>
              </a:solidFill>
              <a:effectLst/>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a:xfrm>
            <a:off x="81644" y="3282043"/>
            <a:ext cx="3714749" cy="1110343"/>
          </a:xfrm>
        </p:spPr>
        <p:txBody>
          <a:bodyPr>
            <a:normAutofit fontScale="25000" lnSpcReduction="20000"/>
          </a:bodyPr>
          <a:lstStyle/>
          <a:p>
            <a:pPr algn="ctr">
              <a:lnSpc>
                <a:spcPct val="115000"/>
              </a:lnSpc>
              <a:spcAft>
                <a:spcPts val="1000"/>
              </a:spcAft>
            </a:pPr>
            <a:r>
              <a:rPr lang="en-GB" sz="5600" dirty="0">
                <a:solidFill>
                  <a:schemeClr val="tx1">
                    <a:lumMod val="95000"/>
                    <a:lumOff val="5000"/>
                  </a:schemeClr>
                </a:solidFill>
                <a:effectLst/>
                <a:latin typeface="+mj-lt"/>
                <a:ea typeface="Calibri" panose="020F0502020204030204" pitchFamily="34" charset="0"/>
                <a:cs typeface="Times New Roman" panose="02020603050405020304" pitchFamily="18" charset="0"/>
              </a:rPr>
              <a:t>RESEARCH METHODOLOGY – PART A</a:t>
            </a:r>
          </a:p>
          <a:p>
            <a:pPr algn="ctr">
              <a:lnSpc>
                <a:spcPct val="115000"/>
              </a:lnSpc>
              <a:spcAft>
                <a:spcPts val="1000"/>
              </a:spcAft>
            </a:pPr>
            <a:r>
              <a:rPr lang="en-GB" sz="5600" dirty="0">
                <a:solidFill>
                  <a:schemeClr val="tx1">
                    <a:lumMod val="95000"/>
                    <a:lumOff val="5000"/>
                  </a:schemeClr>
                </a:solidFill>
                <a:effectLst/>
                <a:latin typeface="+mj-lt"/>
                <a:ea typeface="Calibri" panose="020F0502020204030204" pitchFamily="34" charset="0"/>
                <a:cs typeface="Times New Roman" panose="02020603050405020304" pitchFamily="18" charset="0"/>
              </a:rPr>
              <a:t>Economic Physics - Financial Forecasts</a:t>
            </a:r>
          </a:p>
          <a:p>
            <a:pPr algn="ctr">
              <a:lnSpc>
                <a:spcPct val="115000"/>
              </a:lnSpc>
              <a:spcAft>
                <a:spcPts val="1000"/>
              </a:spcAft>
            </a:pPr>
            <a:r>
              <a:rPr lang="en-GB" sz="5600" dirty="0">
                <a:solidFill>
                  <a:schemeClr val="tx1">
                    <a:lumMod val="95000"/>
                    <a:lumOff val="5000"/>
                  </a:schemeClr>
                </a:solidFill>
                <a:effectLst/>
                <a:latin typeface="+mj-lt"/>
                <a:ea typeface="Calibri" panose="020F0502020204030204" pitchFamily="34" charset="0"/>
                <a:cs typeface="Times New Roman" panose="02020603050405020304" pitchFamily="18" charset="0"/>
              </a:rPr>
              <a:t>First semester 2021-22</a:t>
            </a:r>
          </a:p>
          <a:p>
            <a:pPr algn="ctr">
              <a:lnSpc>
                <a:spcPct val="115000"/>
              </a:lnSpc>
              <a:spcAft>
                <a:spcPts val="1000"/>
              </a:spcAft>
            </a:pPr>
            <a:r>
              <a:rPr lang="en-GB" sz="5600" dirty="0">
                <a:solidFill>
                  <a:schemeClr val="tx1">
                    <a:lumMod val="95000"/>
                    <a:lumOff val="5000"/>
                  </a:schemeClr>
                </a:solidFill>
                <a:effectLst/>
                <a:latin typeface="+mj-lt"/>
                <a:ea typeface="Calibri" panose="020F0502020204030204" pitchFamily="34" charset="0"/>
                <a:cs typeface="Times New Roman" panose="02020603050405020304" pitchFamily="18" charset="0"/>
              </a:rPr>
              <a:t>By Maroulis Adamadios</a:t>
            </a:r>
          </a:p>
          <a:p>
            <a:pPr algn="ctr">
              <a:lnSpc>
                <a:spcPct val="115000"/>
              </a:lnSpc>
              <a:spcAft>
                <a:spcPts val="1000"/>
              </a:spcAft>
            </a:pPr>
            <a:r>
              <a:rPr lang="en-GB" sz="5600" dirty="0">
                <a:solidFill>
                  <a:schemeClr val="tx1">
                    <a:lumMod val="95000"/>
                    <a:lumOff val="5000"/>
                  </a:schemeClr>
                </a:solidFill>
                <a:effectLst/>
                <a:latin typeface="+mj-lt"/>
                <a:ea typeface="Calibri" panose="020F0502020204030204" pitchFamily="34" charset="0"/>
                <a:cs typeface="Times New Roman" panose="02020603050405020304" pitchFamily="18" charset="0"/>
              </a:rPr>
              <a:t>Professor: Theodoros Karakasidis</a:t>
            </a:r>
          </a:p>
          <a:p>
            <a:endParaRPr lang="en-US" dirty="0"/>
          </a:p>
        </p:txBody>
      </p:sp>
      <p:pic>
        <p:nvPicPr>
          <p:cNvPr id="6" name="Picture 5" descr="Logo&#10;&#10;Description automatically generated">
            <a:extLst>
              <a:ext uri="{FF2B5EF4-FFF2-40B4-BE49-F238E27FC236}">
                <a16:creationId xmlns:a16="http://schemas.microsoft.com/office/drawing/2014/main" id="{FD79118A-5AD9-429F-925E-A30736D70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9" y="171450"/>
            <a:ext cx="2139043" cy="2139043"/>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EF3D9C-49BD-4F50-BF86-E37CAE189A9C}"/>
              </a:ext>
            </a:extLst>
          </p:cNvPr>
          <p:cNvSpPr>
            <a:spLocks noGrp="1"/>
          </p:cNvSpPr>
          <p:nvPr>
            <p:ph type="title"/>
          </p:nvPr>
        </p:nvSpPr>
        <p:spPr/>
        <p:txBody>
          <a:bodyPr/>
          <a:lstStyle/>
          <a:p>
            <a:r>
              <a:rPr lang="en-GB" dirty="0">
                <a:solidFill>
                  <a:srgbClr val="FFC000"/>
                </a:solidFill>
              </a:rPr>
              <a:t>Findings third case</a:t>
            </a:r>
          </a:p>
        </p:txBody>
      </p:sp>
      <p:sp>
        <p:nvSpPr>
          <p:cNvPr id="13" name="Content Placeholder 12">
            <a:extLst>
              <a:ext uri="{FF2B5EF4-FFF2-40B4-BE49-F238E27FC236}">
                <a16:creationId xmlns:a16="http://schemas.microsoft.com/office/drawing/2014/main" id="{EE932397-3E0C-4CDA-A742-61D37167B6BE}"/>
              </a:ext>
            </a:extLst>
          </p:cNvPr>
          <p:cNvSpPr>
            <a:spLocks noGrp="1"/>
          </p:cNvSpPr>
          <p:nvPr>
            <p:ph idx="1"/>
          </p:nvPr>
        </p:nvSpPr>
        <p:spPr/>
        <p:txBody>
          <a:bodyPr>
            <a:normAutofit/>
          </a:bodyPr>
          <a:lstStyle/>
          <a:p>
            <a:r>
              <a:rPr lang="en-GB" sz="1800" dirty="0">
                <a:latin typeface="Calibri" panose="020F0502020204030204" pitchFamily="34" charset="0"/>
                <a:ea typeface="Times New Roman" panose="02020603050405020304" pitchFamily="18" charset="0"/>
                <a:cs typeface="Calibri" panose="020F0502020204030204" pitchFamily="34" charset="0"/>
              </a:rPr>
              <a:t>B</a:t>
            </a:r>
            <a:r>
              <a:rPr lang="en-GB" sz="1800" dirty="0">
                <a:effectLst/>
                <a:latin typeface="Calibri" panose="020F0502020204030204" pitchFamily="34" charset="0"/>
                <a:ea typeface="Times New Roman" panose="02020603050405020304" pitchFamily="18" charset="0"/>
                <a:cs typeface="Calibri" panose="020F0502020204030204" pitchFamily="34" charset="0"/>
              </a:rPr>
              <a:t>oth models proved efficient</a:t>
            </a:r>
          </a:p>
          <a:p>
            <a:r>
              <a:rPr lang="en-GB" sz="1800" dirty="0">
                <a:effectLst/>
                <a:latin typeface="Calibri" panose="020F0502020204030204" pitchFamily="34" charset="0"/>
                <a:ea typeface="Times New Roman" panose="02020603050405020304" pitchFamily="18" charset="0"/>
                <a:cs typeface="Calibri" panose="020F0502020204030204" pitchFamily="34" charset="0"/>
              </a:rPr>
              <a:t>LSTM model much more time consumer compared to the ARIMA model </a:t>
            </a:r>
          </a:p>
          <a:p>
            <a:r>
              <a:rPr lang="en-GB" sz="1800" dirty="0">
                <a:effectLst/>
                <a:latin typeface="Calibri" panose="020F0502020204030204" pitchFamily="34" charset="0"/>
                <a:ea typeface="Times New Roman" panose="02020603050405020304" pitchFamily="18" charset="0"/>
                <a:cs typeface="Calibri" panose="020F0502020204030204" pitchFamily="34" charset="0"/>
              </a:rPr>
              <a:t>LSTM model much more efficient in predictions, precision rate. </a:t>
            </a:r>
          </a:p>
          <a:p>
            <a:r>
              <a:rPr lang="en-GB" sz="1800" dirty="0"/>
              <a:t>ARIMA performs well in short term </a:t>
            </a:r>
          </a:p>
          <a:p>
            <a:r>
              <a:rPr lang="en-GB" sz="1800" dirty="0"/>
              <a:t>As the time grows, precision rate decrease</a:t>
            </a:r>
          </a:p>
          <a:p>
            <a:r>
              <a:rPr lang="en-GB" sz="1800" dirty="0"/>
              <a:t>LSTM predicts better when less previous data under consideration</a:t>
            </a:r>
          </a:p>
          <a:p>
            <a:r>
              <a:rPr lang="en-GB" sz="1800" dirty="0"/>
              <a:t>Can handle better long periods of time (high precision rate)</a:t>
            </a:r>
          </a:p>
        </p:txBody>
      </p:sp>
    </p:spTree>
    <p:extLst>
      <p:ext uri="{BB962C8B-B14F-4D97-AF65-F5344CB8AC3E}">
        <p14:creationId xmlns:p14="http://schemas.microsoft.com/office/powerpoint/2010/main" val="45626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389E-6FF3-49FF-B667-126BC3586067}"/>
              </a:ext>
            </a:extLst>
          </p:cNvPr>
          <p:cNvSpPr>
            <a:spLocks noGrp="1"/>
          </p:cNvSpPr>
          <p:nvPr>
            <p:ph type="title"/>
          </p:nvPr>
        </p:nvSpPr>
        <p:spPr/>
        <p:txBody>
          <a:bodyPr/>
          <a:lstStyle/>
          <a:p>
            <a:r>
              <a:rPr lang="en-GB" dirty="0">
                <a:solidFill>
                  <a:srgbClr val="FFC000"/>
                </a:solidFill>
              </a:rPr>
              <a:t>Findings third case</a:t>
            </a:r>
            <a:endParaRPr lang="en-GB" dirty="0"/>
          </a:p>
        </p:txBody>
      </p:sp>
      <p:pic>
        <p:nvPicPr>
          <p:cNvPr id="6" name="Content Placeholder 5" descr="Chart, line chart, histogram&#10;&#10;Description automatically generated">
            <a:extLst>
              <a:ext uri="{FF2B5EF4-FFF2-40B4-BE49-F238E27FC236}">
                <a16:creationId xmlns:a16="http://schemas.microsoft.com/office/drawing/2014/main" id="{F7FEFD32-5032-42E4-BA5C-C889F89C1F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9687" y="1371600"/>
            <a:ext cx="7188525" cy="3216729"/>
          </a:xfrm>
        </p:spPr>
      </p:pic>
      <p:sp>
        <p:nvSpPr>
          <p:cNvPr id="8" name="TextBox 7">
            <a:extLst>
              <a:ext uri="{FF2B5EF4-FFF2-40B4-BE49-F238E27FC236}">
                <a16:creationId xmlns:a16="http://schemas.microsoft.com/office/drawing/2014/main" id="{DFE92E1F-3921-4F0E-BB44-85F955297218}"/>
              </a:ext>
            </a:extLst>
          </p:cNvPr>
          <p:cNvSpPr txBox="1"/>
          <p:nvPr/>
        </p:nvSpPr>
        <p:spPr>
          <a:xfrm>
            <a:off x="471947" y="909935"/>
            <a:ext cx="8010746" cy="461665"/>
          </a:xfrm>
          <a:prstGeom prst="rect">
            <a:avLst/>
          </a:prstGeom>
          <a:noFill/>
        </p:spPr>
        <p:txBody>
          <a:bodyPr wrap="square">
            <a:spAutoFit/>
          </a:bodyPr>
          <a:lstStyle/>
          <a:p>
            <a:pPr algn="ctr"/>
            <a:r>
              <a:rPr lang="en-GB" sz="2400" dirty="0"/>
              <a:t>Forecast based on ARIMA</a:t>
            </a:r>
          </a:p>
        </p:txBody>
      </p:sp>
    </p:spTree>
    <p:extLst>
      <p:ext uri="{BB962C8B-B14F-4D97-AF65-F5344CB8AC3E}">
        <p14:creationId xmlns:p14="http://schemas.microsoft.com/office/powerpoint/2010/main" val="2499801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D674-A20B-496C-AA0D-C7E31E3C402F}"/>
              </a:ext>
            </a:extLst>
          </p:cNvPr>
          <p:cNvSpPr>
            <a:spLocks noGrp="1"/>
          </p:cNvSpPr>
          <p:nvPr>
            <p:ph type="title"/>
          </p:nvPr>
        </p:nvSpPr>
        <p:spPr>
          <a:xfrm>
            <a:off x="471947" y="128473"/>
            <a:ext cx="8259098" cy="763526"/>
          </a:xfrm>
        </p:spPr>
        <p:txBody>
          <a:bodyPr anchor="ctr">
            <a:normAutofit/>
          </a:bodyPr>
          <a:lstStyle/>
          <a:p>
            <a:r>
              <a:rPr lang="en-GB" dirty="0">
                <a:solidFill>
                  <a:srgbClr val="FFC000"/>
                </a:solidFill>
              </a:rPr>
              <a:t>Findings third case</a:t>
            </a:r>
          </a:p>
        </p:txBody>
      </p:sp>
      <p:pic>
        <p:nvPicPr>
          <p:cNvPr id="11" name="Content Placeholder 10" descr="Chart, histogram&#10;&#10;Description automatically generated">
            <a:extLst>
              <a:ext uri="{FF2B5EF4-FFF2-40B4-BE49-F238E27FC236}">
                <a16:creationId xmlns:a16="http://schemas.microsoft.com/office/drawing/2014/main" id="{7686F632-F61A-4439-BCFA-2AC320335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714" y="1433709"/>
            <a:ext cx="8246070" cy="3009814"/>
          </a:xfrm>
          <a:noFill/>
        </p:spPr>
      </p:pic>
      <p:sp>
        <p:nvSpPr>
          <p:cNvPr id="13" name="TextBox 12">
            <a:extLst>
              <a:ext uri="{FF2B5EF4-FFF2-40B4-BE49-F238E27FC236}">
                <a16:creationId xmlns:a16="http://schemas.microsoft.com/office/drawing/2014/main" id="{A4F18C13-DAFB-4329-8381-2134A2998A9C}"/>
              </a:ext>
            </a:extLst>
          </p:cNvPr>
          <p:cNvSpPr txBox="1"/>
          <p:nvPr/>
        </p:nvSpPr>
        <p:spPr>
          <a:xfrm>
            <a:off x="471946" y="1064377"/>
            <a:ext cx="8208339" cy="461665"/>
          </a:xfrm>
          <a:prstGeom prst="rect">
            <a:avLst/>
          </a:prstGeom>
          <a:noFill/>
        </p:spPr>
        <p:txBody>
          <a:bodyPr wrap="square">
            <a:spAutoFit/>
          </a:bodyPr>
          <a:lstStyle/>
          <a:p>
            <a:pPr algn="ctr"/>
            <a:r>
              <a:rPr lang="en-GB" sz="2400" dirty="0"/>
              <a:t>LSTM prediction result </a:t>
            </a:r>
          </a:p>
        </p:txBody>
      </p:sp>
    </p:spTree>
    <p:extLst>
      <p:ext uri="{BB962C8B-B14F-4D97-AF65-F5344CB8AC3E}">
        <p14:creationId xmlns:p14="http://schemas.microsoft.com/office/powerpoint/2010/main" val="326581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519AA-1060-4825-ADA2-BD394A087843}"/>
              </a:ext>
            </a:extLst>
          </p:cNvPr>
          <p:cNvSpPr>
            <a:spLocks noGrp="1"/>
          </p:cNvSpPr>
          <p:nvPr>
            <p:ph type="title"/>
          </p:nvPr>
        </p:nvSpPr>
        <p:spPr/>
        <p:txBody>
          <a:bodyPr/>
          <a:lstStyle/>
          <a:p>
            <a:r>
              <a:rPr lang="en-GB" dirty="0">
                <a:solidFill>
                  <a:srgbClr val="FFC000"/>
                </a:solidFill>
              </a:rPr>
              <a:t>Conclusion</a:t>
            </a:r>
          </a:p>
        </p:txBody>
      </p:sp>
      <p:sp>
        <p:nvSpPr>
          <p:cNvPr id="5" name="Content Placeholder 4">
            <a:extLst>
              <a:ext uri="{FF2B5EF4-FFF2-40B4-BE49-F238E27FC236}">
                <a16:creationId xmlns:a16="http://schemas.microsoft.com/office/drawing/2014/main" id="{14DFB03A-B3C6-490E-A266-022495A2A313}"/>
              </a:ext>
            </a:extLst>
          </p:cNvPr>
          <p:cNvSpPr>
            <a:spLocks noGrp="1"/>
          </p:cNvSpPr>
          <p:nvPr>
            <p:ph idx="1"/>
          </p:nvPr>
        </p:nvSpPr>
        <p:spPr/>
        <p:txBody>
          <a:bodyPr>
            <a:normAutofit/>
          </a:bodyPr>
          <a:lstStyle/>
          <a:p>
            <a:r>
              <a:rPr lang="en-GB" sz="1800" dirty="0">
                <a:latin typeface="Calibri" panose="020F0502020204030204" pitchFamily="34" charset="0"/>
                <a:ea typeface="Times New Roman" panose="02020603050405020304" pitchFamily="18" charset="0"/>
              </a:rPr>
              <a:t>First case: </a:t>
            </a:r>
            <a:r>
              <a:rPr lang="en-GB" sz="1800" dirty="0" err="1">
                <a:effectLst/>
                <a:latin typeface="Calibri" panose="020F0502020204030204" pitchFamily="34" charset="0"/>
                <a:ea typeface="Times New Roman" panose="02020603050405020304" pitchFamily="18" charset="0"/>
              </a:rPr>
              <a:t>XGBoost</a:t>
            </a:r>
            <a:r>
              <a:rPr lang="en-GB" sz="1800" dirty="0">
                <a:effectLst/>
                <a:latin typeface="Calibri" panose="020F0502020204030204" pitchFamily="34" charset="0"/>
                <a:ea typeface="Times New Roman" panose="02020603050405020304" pitchFamily="18" charset="0"/>
              </a:rPr>
              <a:t> was used as the feature-selection method, models compared in terms of performance in SPF. Results showed that DL method outperformed the ML method </a:t>
            </a:r>
          </a:p>
          <a:p>
            <a:pPr marL="0" indent="0">
              <a:buNone/>
            </a:pPr>
            <a:r>
              <a:rPr lang="en-GB" sz="1800" dirty="0">
                <a:latin typeface="Calibri" panose="020F0502020204030204" pitchFamily="34" charset="0"/>
                <a:ea typeface="Times New Roman" panose="02020603050405020304" pitchFamily="18" charset="0"/>
              </a:rPr>
              <a:t>       LSTM picks the most useful information</a:t>
            </a:r>
          </a:p>
          <a:p>
            <a:pPr marL="0" indent="0">
              <a:buNone/>
            </a:pPr>
            <a:r>
              <a:rPr lang="en-GB" sz="1800" dirty="0">
                <a:effectLst/>
                <a:latin typeface="Calibri" panose="020F0502020204030204" pitchFamily="34" charset="0"/>
                <a:ea typeface="Times New Roman" panose="02020603050405020304" pitchFamily="18" charset="0"/>
              </a:rPr>
              <a:t>      ARIMA lacks memory privilege </a:t>
            </a:r>
          </a:p>
          <a:p>
            <a:r>
              <a:rPr lang="en-US" sz="1800" dirty="0">
                <a:latin typeface="Calibri" panose="020F0502020204030204" pitchFamily="34" charset="0"/>
                <a:ea typeface="Calibri" panose="020F0502020204030204" pitchFamily="34" charset="0"/>
              </a:rPr>
              <a:t>S</a:t>
            </a:r>
            <a:r>
              <a:rPr lang="en-US" sz="1800" dirty="0">
                <a:effectLst/>
                <a:latin typeface="Calibri" panose="020F0502020204030204" pitchFamily="34" charset="0"/>
                <a:ea typeface="Calibri" panose="020F0502020204030204" pitchFamily="34" charset="0"/>
              </a:rPr>
              <a:t>econd case: evidence that the LSTM model outperformed the ARIMA model by over 80% reduction in error rates</a:t>
            </a:r>
            <a:r>
              <a:rPr lang="en-GB" sz="1800" dirty="0">
                <a:effectLst/>
                <a:latin typeface="Calibri" panose="020F0502020204030204" pitchFamily="34" charset="0"/>
                <a:ea typeface="Calibri" panose="020F0502020204030204" pitchFamily="34" charset="0"/>
              </a:rPr>
              <a:t> and made almost 85% better prediction on average.</a:t>
            </a:r>
          </a:p>
          <a:p>
            <a:r>
              <a:rPr lang="en-GB" sz="1800" dirty="0">
                <a:latin typeface="Calibri" panose="020F0502020204030204" pitchFamily="34" charset="0"/>
                <a:ea typeface="Calibri" panose="020F0502020204030204" pitchFamily="34" charset="0"/>
              </a:rPr>
              <a:t>Third case: Both models performed great, high efficiency</a:t>
            </a:r>
          </a:p>
          <a:p>
            <a:pPr marL="0" indent="0">
              <a:buNone/>
            </a:pPr>
            <a:r>
              <a:rPr lang="en-GB" sz="1800" dirty="0">
                <a:effectLst/>
                <a:latin typeface="Calibri" panose="020F0502020204030204" pitchFamily="34" charset="0"/>
                <a:ea typeface="Calibri" panose="020F0502020204030204" pitchFamily="34" charset="0"/>
              </a:rPr>
              <a:t>       LSTM more efficient </a:t>
            </a:r>
            <a:r>
              <a:rPr lang="en-GB" sz="1800" dirty="0">
                <a:latin typeface="Calibri" panose="020F0502020204030204" pitchFamily="34" charset="0"/>
                <a:ea typeface="Calibri" panose="020F0502020204030204" pitchFamily="34" charset="0"/>
              </a:rPr>
              <a:t>as the time grows ,</a:t>
            </a:r>
            <a:r>
              <a:rPr lang="en-GB" sz="1800" dirty="0">
                <a:effectLst/>
                <a:latin typeface="Calibri" panose="020F0502020204030204" pitchFamily="34" charset="0"/>
                <a:ea typeface="Calibri" panose="020F0502020204030204" pitchFamily="34" charset="0"/>
              </a:rPr>
              <a:t> time-consuming</a:t>
            </a:r>
          </a:p>
          <a:p>
            <a:pPr marL="0" indent="0">
              <a:buNone/>
            </a:pPr>
            <a:r>
              <a:rPr lang="en-GB" sz="1800" dirty="0">
                <a:latin typeface="Calibri" panose="020F0502020204030204" pitchFamily="34" charset="0"/>
                <a:ea typeface="Calibri" panose="020F0502020204030204" pitchFamily="34" charset="0"/>
              </a:rPr>
              <a:t>       ARIMA high efficiency in short period of time</a:t>
            </a:r>
          </a:p>
          <a:p>
            <a:endParaRPr lang="en-GB"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6233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7C3A-ADE9-428D-90D0-8A7747871C67}"/>
              </a:ext>
            </a:extLst>
          </p:cNvPr>
          <p:cNvSpPr>
            <a:spLocks noGrp="1"/>
          </p:cNvSpPr>
          <p:nvPr>
            <p:ph type="ctrTitle"/>
          </p:nvPr>
        </p:nvSpPr>
        <p:spPr>
          <a:xfrm>
            <a:off x="449826" y="342899"/>
            <a:ext cx="4546718" cy="1771651"/>
          </a:xfrm>
        </p:spPr>
        <p:txBody>
          <a:bodyPr>
            <a:normAutofit/>
          </a:bodyPr>
          <a:lstStyle/>
          <a:p>
            <a:r>
              <a:rPr lang="el-GR" sz="2800" dirty="0">
                <a:solidFill>
                  <a:srgbClr val="FFC000"/>
                </a:solidFill>
              </a:rPr>
              <a:t>Ευχαριστώ για το χρόνο σας!!</a:t>
            </a:r>
            <a:br>
              <a:rPr lang="el-GR" sz="2800" dirty="0">
                <a:solidFill>
                  <a:srgbClr val="FFC000"/>
                </a:solidFill>
              </a:rPr>
            </a:br>
            <a:br>
              <a:rPr lang="el-GR" sz="2800" dirty="0">
                <a:solidFill>
                  <a:srgbClr val="FFC000"/>
                </a:solidFill>
              </a:rPr>
            </a:br>
            <a:r>
              <a:rPr lang="el-GR" sz="2800" dirty="0">
                <a:solidFill>
                  <a:srgbClr val="FFC000"/>
                </a:solidFill>
              </a:rPr>
              <a:t>Μαρούλης Αδαμάντιος</a:t>
            </a:r>
            <a:endParaRPr lang="en-GB" sz="2800" dirty="0">
              <a:solidFill>
                <a:srgbClr val="FFC000"/>
              </a:solidFill>
            </a:endParaRPr>
          </a:p>
        </p:txBody>
      </p:sp>
      <p:sp>
        <p:nvSpPr>
          <p:cNvPr id="3" name="Content Placeholder 2">
            <a:extLst>
              <a:ext uri="{FF2B5EF4-FFF2-40B4-BE49-F238E27FC236}">
                <a16:creationId xmlns:a16="http://schemas.microsoft.com/office/drawing/2014/main" id="{4D675AEB-D054-4231-B14E-585D1BD12A6A}"/>
              </a:ext>
            </a:extLst>
          </p:cNvPr>
          <p:cNvSpPr>
            <a:spLocks noGrp="1"/>
          </p:cNvSpPr>
          <p:nvPr>
            <p:ph type="subTitle" idx="1"/>
          </p:nvPr>
        </p:nvSpPr>
        <p:spPr>
          <a:xfrm>
            <a:off x="212271" y="3355521"/>
            <a:ext cx="3649436" cy="1632858"/>
          </a:xfrm>
        </p:spPr>
        <p:txBody>
          <a:bodyPr>
            <a:normAutofit fontScale="92500" lnSpcReduction="20000"/>
          </a:bodyPr>
          <a:lstStyle/>
          <a:p>
            <a:pPr algn="just"/>
            <a:r>
              <a:rPr lang="el-GR" sz="1800" dirty="0">
                <a:solidFill>
                  <a:schemeClr val="tx1"/>
                </a:solidFill>
                <a:latin typeface="Calibri" panose="020F0502020204030204" pitchFamily="34" charset="0"/>
                <a:ea typeface="Calibri" panose="020F0502020204030204" pitchFamily="34" charset="0"/>
                <a:cs typeface="Calibri" panose="020F0502020204030204" pitchFamily="34" charset="0"/>
              </a:rPr>
              <a:t>Τ</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his paper support</a:t>
            </a: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s</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benefits of applying deep learning, although more research is needed to conclude that hypothesis as there are several other models that perform better when compared to deep learning approaches in many cases</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27979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000"/>
                </a:solidFill>
              </a:rPr>
              <a:t>Introduction</a:t>
            </a:r>
          </a:p>
        </p:txBody>
      </p:sp>
      <p:sp>
        <p:nvSpPr>
          <p:cNvPr id="3" name="Content Placeholder 2"/>
          <p:cNvSpPr>
            <a:spLocks noGrp="1"/>
          </p:cNvSpPr>
          <p:nvPr>
            <p:ph idx="1"/>
          </p:nvPr>
        </p:nvSpPr>
        <p:spPr>
          <a:xfrm>
            <a:off x="463715" y="1098756"/>
            <a:ext cx="7194385" cy="3799815"/>
          </a:xfrm>
        </p:spPr>
        <p:txBody>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goal of an investor </a:t>
            </a:r>
          </a:p>
          <a:p>
            <a:pPr algn="just"/>
            <a:r>
              <a:rPr lang="en-US" sz="1800" dirty="0">
                <a:latin typeface="Calibri" panose="020F0502020204030204" pitchFamily="34" charset="0"/>
                <a:cs typeface="Times New Roman" panose="02020603050405020304" pitchFamily="18" charset="0"/>
              </a:rPr>
              <a:t>Methods used characterized traditional, advanced</a:t>
            </a:r>
          </a:p>
          <a:p>
            <a:pPr algn="just"/>
            <a:r>
              <a:rPr lang="en-US" sz="1800" dirty="0">
                <a:latin typeface="Calibri" panose="020F0502020204030204" pitchFamily="34" charset="0"/>
                <a:cs typeface="Times New Roman" panose="02020603050405020304" pitchFamily="18" charset="0"/>
              </a:rPr>
              <a:t>Improvement of portfolio / analysis</a:t>
            </a:r>
            <a:endParaRPr lang="en-US" dirty="0"/>
          </a:p>
          <a:p>
            <a:pPr algn="just"/>
            <a:r>
              <a:rPr lang="en-US" sz="1800" dirty="0">
                <a:solidFill>
                  <a:srgbClr val="333333"/>
                </a:solidFill>
                <a:effectLst/>
                <a:latin typeface="Calibri" panose="020F0502020204030204" pitchFamily="34" charset="0"/>
                <a:ea typeface="Calibri" panose="020F0502020204030204" pitchFamily="34" charset="0"/>
              </a:rPr>
              <a:t>Machine learning and deep learning propositions, ARIMA – LSTM examination - comparison </a:t>
            </a:r>
          </a:p>
          <a:p>
            <a:pPr algn="just"/>
            <a:r>
              <a:rPr lang="en-GB" sz="1800" dirty="0"/>
              <a:t>First case examination in depth, operation, performance</a:t>
            </a:r>
            <a:endParaRPr lang="el-GR" sz="1800" dirty="0"/>
          </a:p>
          <a:p>
            <a:pPr algn="just"/>
            <a:r>
              <a:rPr lang="en-GB" sz="1800" dirty="0"/>
              <a:t>Second, third case different data sets for better</a:t>
            </a:r>
            <a:r>
              <a:rPr lang="el-GR" sz="1800" dirty="0"/>
              <a:t> </a:t>
            </a:r>
            <a:r>
              <a:rPr lang="en-GB" sz="1800" dirty="0"/>
              <a:t>understanding, conclusions</a:t>
            </a:r>
            <a:endParaRPr lang="en-US" sz="1800"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319" y="0"/>
            <a:ext cx="6291133" cy="710293"/>
          </a:xfrm>
        </p:spPr>
        <p:txBody>
          <a:bodyPr>
            <a:normAutofit/>
          </a:bodyPr>
          <a:lstStyle/>
          <a:p>
            <a:r>
              <a:rPr lang="en-US" dirty="0">
                <a:solidFill>
                  <a:srgbClr val="FFC000"/>
                </a:solidFill>
              </a:rPr>
              <a:t>Research questions</a:t>
            </a:r>
          </a:p>
        </p:txBody>
      </p:sp>
      <p:sp>
        <p:nvSpPr>
          <p:cNvPr id="5" name="Content Placeholder 4"/>
          <p:cNvSpPr>
            <a:spLocks noGrp="1"/>
          </p:cNvSpPr>
          <p:nvPr>
            <p:ph idx="1"/>
          </p:nvPr>
        </p:nvSpPr>
        <p:spPr>
          <a:xfrm>
            <a:off x="479323" y="1167493"/>
            <a:ext cx="4949928" cy="3747407"/>
          </a:xfrm>
        </p:spPr>
        <p:txBody>
          <a:bodyPr>
            <a:normAutofit/>
          </a:bodyPr>
          <a:lstStyle/>
          <a:p>
            <a:pPr algn="just">
              <a:lnSpc>
                <a:spcPct val="150000"/>
              </a:lnSpc>
            </a:pPr>
            <a:r>
              <a:rPr lang="en-US" sz="1800" dirty="0"/>
              <a:t>Does deep learning approaches perform better than more traditional ones? </a:t>
            </a:r>
          </a:p>
          <a:p>
            <a:pPr algn="just">
              <a:lnSpc>
                <a:spcPct val="150000"/>
              </a:lnSpc>
            </a:pPr>
            <a:r>
              <a:rPr lang="en-US" sz="1800" dirty="0"/>
              <a:t>Does those approaches have higher efficiency?</a:t>
            </a:r>
          </a:p>
          <a:p>
            <a:pPr algn="just">
              <a:lnSpc>
                <a:spcPct val="150000"/>
              </a:lnSpc>
            </a:pPr>
            <a:r>
              <a:rPr lang="en-US" sz="1800" dirty="0"/>
              <a:t>Evidence to prove the hypothesis?</a:t>
            </a:r>
          </a:p>
          <a:p>
            <a:pPr algn="just">
              <a:lnSpc>
                <a:spcPct val="150000"/>
              </a:lnSpc>
            </a:pPr>
            <a:r>
              <a:rPr lang="en-GB" sz="1800" dirty="0"/>
              <a:t>Similar conclusions?</a:t>
            </a:r>
          </a:p>
          <a:p>
            <a:pPr algn="just"/>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solidFill>
                  <a:srgbClr val="FFC000"/>
                </a:solidFill>
              </a:rPr>
              <a:t>ARIMA and XGBoost-LSTM in stock price forecasting</a:t>
            </a:r>
          </a:p>
        </p:txBody>
      </p:sp>
      <p:sp>
        <p:nvSpPr>
          <p:cNvPr id="5" name="Text Placeholder 4"/>
          <p:cNvSpPr>
            <a:spLocks noGrp="1"/>
          </p:cNvSpPr>
          <p:nvPr>
            <p:ph type="body" idx="1"/>
          </p:nvPr>
        </p:nvSpPr>
        <p:spPr>
          <a:xfrm>
            <a:off x="522131" y="1157962"/>
            <a:ext cx="4040188" cy="421365"/>
          </a:xfrm>
        </p:spPr>
        <p:txBody>
          <a:bodyPr>
            <a:normAutofit lnSpcReduction="10000"/>
          </a:bodyPr>
          <a:lstStyle/>
          <a:p>
            <a:r>
              <a:rPr lang="en-US" dirty="0"/>
              <a:t>Forex data for ARIMA</a:t>
            </a:r>
          </a:p>
        </p:txBody>
      </p:sp>
      <p:sp>
        <p:nvSpPr>
          <p:cNvPr id="6" name="Content Placeholder 5"/>
          <p:cNvSpPr>
            <a:spLocks noGrp="1"/>
          </p:cNvSpPr>
          <p:nvPr>
            <p:ph sz="half" idx="2"/>
          </p:nvPr>
        </p:nvSpPr>
        <p:spPr>
          <a:xfrm>
            <a:off x="522131" y="1579327"/>
            <a:ext cx="4040188" cy="2406211"/>
          </a:xfrm>
        </p:spPr>
        <p:txBody>
          <a:bodyPr>
            <a:normAutofit fontScale="92500" lnSpcReduction="10000"/>
          </a:bodyPr>
          <a:lstStyle/>
          <a:p>
            <a:pPr algn="just"/>
            <a:r>
              <a:rPr lang="en-US" sz="1900" dirty="0"/>
              <a:t>01/01/2008 – 03/19/2018</a:t>
            </a:r>
          </a:p>
          <a:p>
            <a:pPr algn="just"/>
            <a:r>
              <a:rPr lang="en-US" sz="1900" dirty="0"/>
              <a:t>709,314 total observations</a:t>
            </a:r>
          </a:p>
          <a:p>
            <a:pPr algn="just"/>
            <a:r>
              <a:rPr lang="en-US" sz="1900" dirty="0"/>
              <a:t>59,094 subset observations for ARIMA</a:t>
            </a:r>
          </a:p>
          <a:p>
            <a:pPr algn="just"/>
            <a:r>
              <a:rPr lang="en-US" sz="1900" dirty="0"/>
              <a:t>Sub dataset split 70% training - 30% testing</a:t>
            </a:r>
          </a:p>
          <a:p>
            <a:pPr algn="just"/>
            <a:r>
              <a:rPr lang="en-US" sz="1900" dirty="0"/>
              <a:t>60-minute price</a:t>
            </a:r>
            <a:r>
              <a:rPr lang="en-US" dirty="0"/>
              <a:t> </a:t>
            </a:r>
          </a:p>
        </p:txBody>
      </p:sp>
      <p:sp>
        <p:nvSpPr>
          <p:cNvPr id="7" name="Text Placeholder 6"/>
          <p:cNvSpPr>
            <a:spLocks noGrp="1"/>
          </p:cNvSpPr>
          <p:nvPr>
            <p:ph type="body" sz="quarter" idx="3"/>
          </p:nvPr>
        </p:nvSpPr>
        <p:spPr>
          <a:xfrm>
            <a:off x="4557252" y="1157962"/>
            <a:ext cx="4041775" cy="421365"/>
          </a:xfrm>
        </p:spPr>
        <p:txBody>
          <a:bodyPr>
            <a:normAutofit lnSpcReduction="10000"/>
          </a:bodyPr>
          <a:lstStyle/>
          <a:p>
            <a:r>
              <a:rPr lang="en-US" dirty="0"/>
              <a:t>Forex data for XGBoost, LSTM </a:t>
            </a:r>
          </a:p>
        </p:txBody>
      </p:sp>
      <p:sp>
        <p:nvSpPr>
          <p:cNvPr id="8" name="Content Placeholder 7"/>
          <p:cNvSpPr>
            <a:spLocks noGrp="1"/>
          </p:cNvSpPr>
          <p:nvPr>
            <p:ph sz="quarter" idx="4"/>
          </p:nvPr>
        </p:nvSpPr>
        <p:spPr>
          <a:xfrm>
            <a:off x="4557252" y="1579328"/>
            <a:ext cx="4041775" cy="2347694"/>
          </a:xfrm>
        </p:spPr>
        <p:txBody>
          <a:bodyPr>
            <a:normAutofit fontScale="92500" lnSpcReduction="10000"/>
          </a:bodyPr>
          <a:lstStyle/>
          <a:p>
            <a:pPr algn="just"/>
            <a:r>
              <a:rPr lang="en-US" sz="1900" dirty="0"/>
              <a:t>01/01/2008 – 03/19/2018</a:t>
            </a:r>
          </a:p>
          <a:p>
            <a:pPr algn="just"/>
            <a:r>
              <a:rPr lang="en-US" sz="1900" dirty="0"/>
              <a:t>709,314 total observations</a:t>
            </a:r>
          </a:p>
          <a:p>
            <a:pPr algn="just"/>
            <a:r>
              <a:rPr lang="en-US" sz="1900" dirty="0"/>
              <a:t>709,314 observations for LSTM</a:t>
            </a:r>
          </a:p>
          <a:p>
            <a:pPr algn="just"/>
            <a:r>
              <a:rPr lang="en-US" sz="1900" dirty="0"/>
              <a:t>Sub dataset split 60% training - 20% validation - 20% testing</a:t>
            </a:r>
          </a:p>
          <a:p>
            <a:pPr algn="just"/>
            <a:r>
              <a:rPr lang="en-US" sz="1900" dirty="0"/>
              <a:t>XGBoost used for selection in feature importance based on the F-score value</a:t>
            </a:r>
          </a:p>
          <a:p>
            <a:endParaRPr lang="en-US" dirty="0"/>
          </a:p>
        </p:txBody>
      </p:sp>
      <p:graphicFrame>
        <p:nvGraphicFramePr>
          <p:cNvPr id="9" name="Chart 8">
            <a:extLst>
              <a:ext uri="{FF2B5EF4-FFF2-40B4-BE49-F238E27FC236}">
                <a16:creationId xmlns:a16="http://schemas.microsoft.com/office/drawing/2014/main" id="{FC2ECDD0-9F7A-4A63-891E-38BF7919B06B}"/>
              </a:ext>
            </a:extLst>
          </p:cNvPr>
          <p:cNvGraphicFramePr/>
          <p:nvPr>
            <p:extLst>
              <p:ext uri="{D42A27DB-BD31-4B8C-83A1-F6EECF244321}">
                <p14:modId xmlns:p14="http://schemas.microsoft.com/office/powerpoint/2010/main" val="3788900182"/>
              </p:ext>
            </p:extLst>
          </p:nvPr>
        </p:nvGraphicFramePr>
        <p:xfrm>
          <a:off x="1738993" y="3412672"/>
          <a:ext cx="3282043" cy="17308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F3FE21BB-AB10-45B4-8B81-0EE8D6EDA594}"/>
              </a:ext>
            </a:extLst>
          </p:cNvPr>
          <p:cNvGraphicFramePr/>
          <p:nvPr>
            <p:extLst>
              <p:ext uri="{D42A27DB-BD31-4B8C-83A1-F6EECF244321}">
                <p14:modId xmlns:p14="http://schemas.microsoft.com/office/powerpoint/2010/main" val="466775143"/>
              </p:ext>
            </p:extLst>
          </p:nvPr>
        </p:nvGraphicFramePr>
        <p:xfrm>
          <a:off x="5388429" y="3564174"/>
          <a:ext cx="3755571" cy="15793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97CC-3188-44D6-99BF-B04C899E5074}"/>
              </a:ext>
            </a:extLst>
          </p:cNvPr>
          <p:cNvSpPr>
            <a:spLocks noGrp="1"/>
          </p:cNvSpPr>
          <p:nvPr>
            <p:ph type="title"/>
          </p:nvPr>
        </p:nvSpPr>
        <p:spPr/>
        <p:txBody>
          <a:bodyPr>
            <a:normAutofit/>
          </a:bodyPr>
          <a:lstStyle/>
          <a:p>
            <a:r>
              <a:rPr lang="en-GB" sz="2800" dirty="0">
                <a:solidFill>
                  <a:srgbClr val="FFC000"/>
                </a:solidFill>
              </a:rPr>
              <a:t>ARIMA AND LSTM IN FORECASTING TIME SERIES </a:t>
            </a:r>
          </a:p>
        </p:txBody>
      </p:sp>
      <p:sp>
        <p:nvSpPr>
          <p:cNvPr id="3" name="Text Placeholder 2">
            <a:extLst>
              <a:ext uri="{FF2B5EF4-FFF2-40B4-BE49-F238E27FC236}">
                <a16:creationId xmlns:a16="http://schemas.microsoft.com/office/drawing/2014/main" id="{40D1B69B-C78B-49FC-A310-A5A03EF37CD6}"/>
              </a:ext>
            </a:extLst>
          </p:cNvPr>
          <p:cNvSpPr>
            <a:spLocks noGrp="1"/>
          </p:cNvSpPr>
          <p:nvPr>
            <p:ph type="body" idx="1"/>
          </p:nvPr>
        </p:nvSpPr>
        <p:spPr/>
        <p:txBody>
          <a:bodyPr/>
          <a:lstStyle/>
          <a:p>
            <a:r>
              <a:rPr lang="en-GB" dirty="0"/>
              <a:t>Data</a:t>
            </a:r>
          </a:p>
        </p:txBody>
      </p:sp>
      <p:sp>
        <p:nvSpPr>
          <p:cNvPr id="4" name="Content Placeholder 3">
            <a:extLst>
              <a:ext uri="{FF2B5EF4-FFF2-40B4-BE49-F238E27FC236}">
                <a16:creationId xmlns:a16="http://schemas.microsoft.com/office/drawing/2014/main" id="{2CB270F5-F6B8-45A3-A4C6-D6FD908B2981}"/>
              </a:ext>
            </a:extLst>
          </p:cNvPr>
          <p:cNvSpPr>
            <a:spLocks noGrp="1"/>
          </p:cNvSpPr>
          <p:nvPr>
            <p:ph sz="half" idx="2"/>
          </p:nvPr>
        </p:nvSpPr>
        <p:spPr>
          <a:xfrm>
            <a:off x="522131" y="1914062"/>
            <a:ext cx="4040188" cy="3105275"/>
          </a:xfrm>
        </p:spPr>
        <p:txBody>
          <a:bodyPr>
            <a:normAutofit fontScale="62500" lnSpcReduction="20000"/>
          </a:bodyPr>
          <a:lstStyle/>
          <a:p>
            <a:pPr algn="just"/>
            <a:r>
              <a:rPr lang="en-GB" dirty="0"/>
              <a:t>Nikkei 225 index (N225)</a:t>
            </a:r>
          </a:p>
          <a:p>
            <a:pPr algn="just"/>
            <a:r>
              <a:rPr lang="en-GB" dirty="0"/>
              <a:t>NASDAQ (IXIC)</a:t>
            </a:r>
          </a:p>
          <a:p>
            <a:pPr algn="just"/>
            <a:r>
              <a:rPr lang="en-GB" dirty="0"/>
              <a:t>Hang Seng Index (HIS)</a:t>
            </a:r>
          </a:p>
          <a:p>
            <a:pPr algn="just"/>
            <a:r>
              <a:rPr lang="en-GB" dirty="0"/>
              <a:t>S&amp;P 500 (GSPC)</a:t>
            </a:r>
          </a:p>
          <a:p>
            <a:pPr algn="just"/>
            <a:r>
              <a:rPr lang="en-GB" dirty="0"/>
              <a:t>Dow Jones (DJ) monthly</a:t>
            </a:r>
          </a:p>
          <a:p>
            <a:pPr algn="just"/>
            <a:r>
              <a:rPr lang="en-GB" dirty="0"/>
              <a:t>Dow Jones (DJ) weekly</a:t>
            </a:r>
          </a:p>
          <a:p>
            <a:pPr algn="just"/>
            <a:r>
              <a:rPr lang="en-GB" dirty="0"/>
              <a:t>Medical Care Commodities (MC)</a:t>
            </a:r>
          </a:p>
          <a:p>
            <a:pPr algn="just"/>
            <a:r>
              <a:rPr lang="en-GB" dirty="0"/>
              <a:t>Housing (HO)</a:t>
            </a:r>
          </a:p>
          <a:p>
            <a:pPr algn="just"/>
            <a:r>
              <a:rPr lang="en-GB" dirty="0"/>
              <a:t>Trade-weighted U.S dollar index (EX)</a:t>
            </a:r>
          </a:p>
          <a:p>
            <a:pPr algn="just"/>
            <a:r>
              <a:rPr lang="en-GB" dirty="0"/>
              <a:t>Food &amp; Beverages (FB)</a:t>
            </a:r>
          </a:p>
          <a:p>
            <a:pPr algn="just"/>
            <a:r>
              <a:rPr lang="en-GB" dirty="0"/>
              <a:t>M1 Money Stock (MS)</a:t>
            </a:r>
          </a:p>
          <a:p>
            <a:pPr algn="just"/>
            <a:r>
              <a:rPr lang="en-GB" dirty="0"/>
              <a:t>Transportation (TR)</a:t>
            </a:r>
          </a:p>
        </p:txBody>
      </p:sp>
      <p:sp>
        <p:nvSpPr>
          <p:cNvPr id="5" name="Text Placeholder 4">
            <a:extLst>
              <a:ext uri="{FF2B5EF4-FFF2-40B4-BE49-F238E27FC236}">
                <a16:creationId xmlns:a16="http://schemas.microsoft.com/office/drawing/2014/main" id="{0F842CC8-5C6F-440C-A61E-2009A6DB2C20}"/>
              </a:ext>
            </a:extLst>
          </p:cNvPr>
          <p:cNvSpPr>
            <a:spLocks noGrp="1"/>
          </p:cNvSpPr>
          <p:nvPr>
            <p:ph type="body" sz="quarter" idx="3"/>
          </p:nvPr>
        </p:nvSpPr>
        <p:spPr/>
        <p:txBody>
          <a:bodyPr/>
          <a:lstStyle/>
          <a:p>
            <a:r>
              <a:rPr lang="en-GB" dirty="0"/>
              <a:t>Observations</a:t>
            </a:r>
          </a:p>
        </p:txBody>
      </p:sp>
      <p:graphicFrame>
        <p:nvGraphicFramePr>
          <p:cNvPr id="11" name="Content Placeholder 10">
            <a:extLst>
              <a:ext uri="{FF2B5EF4-FFF2-40B4-BE49-F238E27FC236}">
                <a16:creationId xmlns:a16="http://schemas.microsoft.com/office/drawing/2014/main" id="{16667E75-266C-44E3-8B52-23E60E2D2CB1}"/>
              </a:ext>
            </a:extLst>
          </p:cNvPr>
          <p:cNvGraphicFramePr>
            <a:graphicFrameLocks noGrp="1"/>
          </p:cNvGraphicFramePr>
          <p:nvPr>
            <p:ph sz="quarter" idx="4"/>
            <p:extLst>
              <p:ext uri="{D42A27DB-BD31-4B8C-83A1-F6EECF244321}">
                <p14:modId xmlns:p14="http://schemas.microsoft.com/office/powerpoint/2010/main" val="1886021320"/>
              </p:ext>
            </p:extLst>
          </p:nvPr>
        </p:nvGraphicFramePr>
        <p:xfrm>
          <a:off x="3788229" y="1914525"/>
          <a:ext cx="5216978" cy="31048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034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6258-433D-4908-ACE8-CD67FCC6AD4F}"/>
              </a:ext>
            </a:extLst>
          </p:cNvPr>
          <p:cNvSpPr>
            <a:spLocks noGrp="1"/>
          </p:cNvSpPr>
          <p:nvPr>
            <p:ph type="title"/>
          </p:nvPr>
        </p:nvSpPr>
        <p:spPr/>
        <p:txBody>
          <a:bodyPr>
            <a:normAutofit/>
          </a:bodyPr>
          <a:lstStyle/>
          <a:p>
            <a:r>
              <a:rPr lang="en-GB" sz="28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ARIMA AND LSTM IN BITCOIN PRICE PREDICTION</a:t>
            </a:r>
            <a:endParaRPr lang="en-GB" sz="2800" dirty="0">
              <a:solidFill>
                <a:srgbClr val="FFC000"/>
              </a:solidFill>
            </a:endParaRPr>
          </a:p>
        </p:txBody>
      </p:sp>
      <p:sp>
        <p:nvSpPr>
          <p:cNvPr id="3" name="Text Placeholder 2">
            <a:extLst>
              <a:ext uri="{FF2B5EF4-FFF2-40B4-BE49-F238E27FC236}">
                <a16:creationId xmlns:a16="http://schemas.microsoft.com/office/drawing/2014/main" id="{E30194F0-EB7A-42B5-B9F4-65371D6B368D}"/>
              </a:ext>
            </a:extLst>
          </p:cNvPr>
          <p:cNvSpPr>
            <a:spLocks noGrp="1"/>
          </p:cNvSpPr>
          <p:nvPr>
            <p:ph type="body" idx="1"/>
          </p:nvPr>
        </p:nvSpPr>
        <p:spPr/>
        <p:txBody>
          <a:bodyPr/>
          <a:lstStyle/>
          <a:p>
            <a:r>
              <a:rPr lang="en-GB" dirty="0"/>
              <a:t>Bitcoin data</a:t>
            </a:r>
          </a:p>
        </p:txBody>
      </p:sp>
      <p:sp>
        <p:nvSpPr>
          <p:cNvPr id="4" name="Content Placeholder 3">
            <a:extLst>
              <a:ext uri="{FF2B5EF4-FFF2-40B4-BE49-F238E27FC236}">
                <a16:creationId xmlns:a16="http://schemas.microsoft.com/office/drawing/2014/main" id="{96718003-92BB-489D-9115-C5E57AFD424C}"/>
              </a:ext>
            </a:extLst>
          </p:cNvPr>
          <p:cNvSpPr>
            <a:spLocks noGrp="1"/>
          </p:cNvSpPr>
          <p:nvPr>
            <p:ph sz="half" idx="2"/>
          </p:nvPr>
        </p:nvSpPr>
        <p:spPr>
          <a:xfrm>
            <a:off x="522131" y="1914061"/>
            <a:ext cx="4040188" cy="2911031"/>
          </a:xfrm>
        </p:spPr>
        <p:txBody>
          <a:bodyPr>
            <a:normAutofit fontScale="62500" lnSpcReduction="20000"/>
          </a:bodyPr>
          <a:lstStyle/>
          <a:p>
            <a:pPr algn="just"/>
            <a:r>
              <a:rPr lang="en-GB" dirty="0"/>
              <a:t>10000 observations</a:t>
            </a:r>
          </a:p>
          <a:p>
            <a:pPr algn="just"/>
            <a:r>
              <a:rPr lang="en-GB" dirty="0"/>
              <a:t>Split into 80% training – 20% testing</a:t>
            </a:r>
          </a:p>
          <a:p>
            <a:pPr algn="just"/>
            <a:r>
              <a:rPr lang="en-GB" dirty="0"/>
              <a:t>Use price of each 5 seconds for training model</a:t>
            </a:r>
          </a:p>
          <a:p>
            <a:pPr algn="just"/>
            <a:r>
              <a:rPr lang="en-GB" dirty="0"/>
              <a:t>For ARIMA stationarity and seasonality were checked because of high frequency </a:t>
            </a:r>
          </a:p>
          <a:p>
            <a:pPr algn="just"/>
            <a:r>
              <a:rPr lang="en-GB" dirty="0"/>
              <a:t>For forecasting the refined data set contains 733 points in training and 100 points in testing after data processing ARIMA</a:t>
            </a:r>
          </a:p>
          <a:p>
            <a:pPr algn="just"/>
            <a:r>
              <a:rPr lang="en-GB" dirty="0"/>
              <a:t>The model is trained 100 epochs with 10 pieces of data in each round for LSTM</a:t>
            </a:r>
          </a:p>
        </p:txBody>
      </p:sp>
      <p:sp>
        <p:nvSpPr>
          <p:cNvPr id="5" name="Text Placeholder 4">
            <a:extLst>
              <a:ext uri="{FF2B5EF4-FFF2-40B4-BE49-F238E27FC236}">
                <a16:creationId xmlns:a16="http://schemas.microsoft.com/office/drawing/2014/main" id="{5A9D28A7-E497-4AB2-B930-A165566F096D}"/>
              </a:ext>
            </a:extLst>
          </p:cNvPr>
          <p:cNvSpPr>
            <a:spLocks noGrp="1"/>
          </p:cNvSpPr>
          <p:nvPr>
            <p:ph type="body" sz="quarter" idx="3"/>
          </p:nvPr>
        </p:nvSpPr>
        <p:spPr/>
        <p:txBody>
          <a:bodyPr/>
          <a:lstStyle/>
          <a:p>
            <a:r>
              <a:rPr lang="en-GB" dirty="0"/>
              <a:t>Dataset attributes</a:t>
            </a:r>
          </a:p>
        </p:txBody>
      </p:sp>
      <p:pic>
        <p:nvPicPr>
          <p:cNvPr id="7" name="Content Placeholder 6" descr="Table&#10;&#10;Description automatically generated">
            <a:extLst>
              <a:ext uri="{FF2B5EF4-FFF2-40B4-BE49-F238E27FC236}">
                <a16:creationId xmlns:a16="http://schemas.microsoft.com/office/drawing/2014/main" id="{DF2E2D7E-D1AC-4A53-B6DB-3386B5952A6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10146" y="2082632"/>
            <a:ext cx="3535986" cy="1199412"/>
          </a:xfrm>
          <a:prstGeom prst="rect">
            <a:avLst/>
          </a:prstGeom>
        </p:spPr>
      </p:pic>
    </p:spTree>
    <p:extLst>
      <p:ext uri="{BB962C8B-B14F-4D97-AF65-F5344CB8AC3E}">
        <p14:creationId xmlns:p14="http://schemas.microsoft.com/office/powerpoint/2010/main" val="142250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6AE7-3C81-4A29-BD74-F31368ABA7F2}"/>
              </a:ext>
            </a:extLst>
          </p:cNvPr>
          <p:cNvSpPr>
            <a:spLocks noGrp="1"/>
          </p:cNvSpPr>
          <p:nvPr>
            <p:ph type="title"/>
          </p:nvPr>
        </p:nvSpPr>
        <p:spPr/>
        <p:txBody>
          <a:bodyPr/>
          <a:lstStyle/>
          <a:p>
            <a:r>
              <a:rPr lang="en-GB" dirty="0">
                <a:solidFill>
                  <a:srgbClr val="FFC000"/>
                </a:solidFill>
              </a:rPr>
              <a:t>Findings first case</a:t>
            </a:r>
            <a:endParaRPr lang="en-GB" dirty="0"/>
          </a:p>
        </p:txBody>
      </p:sp>
      <p:sp>
        <p:nvSpPr>
          <p:cNvPr id="3" name="Text Placeholder 2">
            <a:extLst>
              <a:ext uri="{FF2B5EF4-FFF2-40B4-BE49-F238E27FC236}">
                <a16:creationId xmlns:a16="http://schemas.microsoft.com/office/drawing/2014/main" id="{2F637414-5C09-43BA-829C-208A52BF047C}"/>
              </a:ext>
            </a:extLst>
          </p:cNvPr>
          <p:cNvSpPr>
            <a:spLocks noGrp="1"/>
          </p:cNvSpPr>
          <p:nvPr>
            <p:ph type="body" idx="1"/>
          </p:nvPr>
        </p:nvSpPr>
        <p:spPr/>
        <p:txBody>
          <a:bodyPr>
            <a:normAutofit fontScale="62500" lnSpcReduction="20000"/>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Prediction results of the ARIMA model on the test dataset</a:t>
            </a:r>
          </a:p>
          <a:p>
            <a:endParaRPr lang="en-GB" dirty="0"/>
          </a:p>
        </p:txBody>
      </p:sp>
      <p:sp>
        <p:nvSpPr>
          <p:cNvPr id="4" name="Content Placeholder 3">
            <a:extLst>
              <a:ext uri="{FF2B5EF4-FFF2-40B4-BE49-F238E27FC236}">
                <a16:creationId xmlns:a16="http://schemas.microsoft.com/office/drawing/2014/main" id="{F0042D33-37BD-4B61-9D7A-2A6917192B37}"/>
              </a:ext>
            </a:extLst>
          </p:cNvPr>
          <p:cNvSpPr>
            <a:spLocks noGrp="1"/>
          </p:cNvSpPr>
          <p:nvPr>
            <p:ph sz="half" idx="2"/>
          </p:nvPr>
        </p:nvSpPr>
        <p:spPr>
          <a:xfrm>
            <a:off x="522130" y="1914061"/>
            <a:ext cx="3894749" cy="2748691"/>
          </a:xfrm>
        </p:spPr>
        <p:txBody>
          <a:bodyPr>
            <a:normAutofit fontScale="85000" lnSpcReduction="10000"/>
          </a:bodyPr>
          <a:lstStyle/>
          <a:p>
            <a:pPr algn="just"/>
            <a:r>
              <a:rPr lang="en-GB" sz="2000" dirty="0"/>
              <a:t>Importance of the model, proving great results in forecasting efficiency. Lacks the memory privilege, makes it less accurate in bigger periods of time.</a:t>
            </a:r>
          </a:p>
          <a:p>
            <a:pPr marL="0" indent="0" algn="just">
              <a:buNone/>
            </a:pPr>
            <a:endParaRPr lang="en-GB" sz="2000" dirty="0"/>
          </a:p>
          <a:p>
            <a:pPr algn="just"/>
            <a:r>
              <a:rPr lang="en-GB" sz="1800" dirty="0">
                <a:effectLst/>
                <a:latin typeface="Calibri" panose="020F0502020204030204" pitchFamily="34" charset="0"/>
                <a:ea typeface="Calibri" panose="020F0502020204030204" pitchFamily="34" charset="0"/>
                <a:cs typeface="Times New Roman" panose="02020603050405020304" pitchFamily="18" charset="0"/>
              </a:rPr>
              <a:t>Performance comparison of the proposed approach and ARIMA on a Forex dataset</a:t>
            </a:r>
          </a:p>
          <a:p>
            <a:pPr algn="just"/>
            <a:endParaRPr lang="en-GB" sz="2000" dirty="0"/>
          </a:p>
        </p:txBody>
      </p:sp>
      <p:sp>
        <p:nvSpPr>
          <p:cNvPr id="5" name="Text Placeholder 4">
            <a:extLst>
              <a:ext uri="{FF2B5EF4-FFF2-40B4-BE49-F238E27FC236}">
                <a16:creationId xmlns:a16="http://schemas.microsoft.com/office/drawing/2014/main" id="{96AD17EB-F1D6-4653-B592-5A201ACB0F88}"/>
              </a:ext>
            </a:extLst>
          </p:cNvPr>
          <p:cNvSpPr>
            <a:spLocks noGrp="1"/>
          </p:cNvSpPr>
          <p:nvPr>
            <p:ph type="body" sz="quarter" idx="3"/>
          </p:nvPr>
        </p:nvSpPr>
        <p:spPr/>
        <p:txBody>
          <a:bodyPr>
            <a:normAutofit fontScale="62500" lnSpcReduction="20000"/>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Prediction results of the XGBoost and LSTM model on the test dataset</a:t>
            </a:r>
          </a:p>
          <a:p>
            <a:endParaRPr lang="en-GB" dirty="0"/>
          </a:p>
        </p:txBody>
      </p:sp>
      <p:sp>
        <p:nvSpPr>
          <p:cNvPr id="6" name="Content Placeholder 5">
            <a:extLst>
              <a:ext uri="{FF2B5EF4-FFF2-40B4-BE49-F238E27FC236}">
                <a16:creationId xmlns:a16="http://schemas.microsoft.com/office/drawing/2014/main" id="{CFEB4E29-8C70-4576-9D22-81B885AE7B22}"/>
              </a:ext>
            </a:extLst>
          </p:cNvPr>
          <p:cNvSpPr>
            <a:spLocks noGrp="1"/>
          </p:cNvSpPr>
          <p:nvPr>
            <p:ph sz="quarter" idx="4"/>
          </p:nvPr>
        </p:nvSpPr>
        <p:spPr>
          <a:xfrm>
            <a:off x="4557253" y="1914062"/>
            <a:ext cx="3835633" cy="1678224"/>
          </a:xfrm>
        </p:spPr>
        <p:txBody>
          <a:bodyPr>
            <a:normAutofit fontScale="85000" lnSpcReduction="10000"/>
          </a:bodyPr>
          <a:lstStyle/>
          <a:p>
            <a:pPr algn="just"/>
            <a:r>
              <a:rPr lang="en-GB" sz="2000" dirty="0"/>
              <a:t>High forecasting efficiency especially when compared to the ARIMA model, achieved the best accuracy, promising for long-term predictions because of the selection in important and relevant information advantage</a:t>
            </a:r>
          </a:p>
          <a:p>
            <a:endParaRPr lang="en-GB" dirty="0"/>
          </a:p>
        </p:txBody>
      </p:sp>
      <p:pic>
        <p:nvPicPr>
          <p:cNvPr id="7" name="Picture 6" descr="Text&#10;&#10;Description automatically generated">
            <a:extLst>
              <a:ext uri="{FF2B5EF4-FFF2-40B4-BE49-F238E27FC236}">
                <a16:creationId xmlns:a16="http://schemas.microsoft.com/office/drawing/2014/main" id="{05C6B038-7EF0-416E-AF94-1C2DFAD05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958" y="4078267"/>
            <a:ext cx="6330587" cy="998220"/>
          </a:xfrm>
          <a:prstGeom prst="rect">
            <a:avLst/>
          </a:prstGeom>
        </p:spPr>
      </p:pic>
    </p:spTree>
    <p:extLst>
      <p:ext uri="{BB962C8B-B14F-4D97-AF65-F5344CB8AC3E}">
        <p14:creationId xmlns:p14="http://schemas.microsoft.com/office/powerpoint/2010/main" val="178389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C4BC-0B00-4B71-A92D-257EE836042C}"/>
              </a:ext>
            </a:extLst>
          </p:cNvPr>
          <p:cNvSpPr>
            <a:spLocks noGrp="1"/>
          </p:cNvSpPr>
          <p:nvPr>
            <p:ph type="title"/>
          </p:nvPr>
        </p:nvSpPr>
        <p:spPr/>
        <p:txBody>
          <a:bodyPr/>
          <a:lstStyle/>
          <a:p>
            <a:r>
              <a:rPr lang="en-GB" dirty="0">
                <a:solidFill>
                  <a:srgbClr val="FFC000"/>
                </a:solidFill>
              </a:rPr>
              <a:t>Findings first case</a:t>
            </a:r>
            <a:endParaRPr lang="en-GB" dirty="0"/>
          </a:p>
        </p:txBody>
      </p:sp>
      <p:sp>
        <p:nvSpPr>
          <p:cNvPr id="3" name="Text Placeholder 2">
            <a:extLst>
              <a:ext uri="{FF2B5EF4-FFF2-40B4-BE49-F238E27FC236}">
                <a16:creationId xmlns:a16="http://schemas.microsoft.com/office/drawing/2014/main" id="{871E448A-47A1-4314-A74D-7AEF78CBF319}"/>
              </a:ext>
            </a:extLst>
          </p:cNvPr>
          <p:cNvSpPr>
            <a:spLocks noGrp="1"/>
          </p:cNvSpPr>
          <p:nvPr>
            <p:ph type="body" idx="1"/>
          </p:nvPr>
        </p:nvSpPr>
        <p:spPr/>
        <p:txBody>
          <a:bodyPr>
            <a:normAutofit fontScale="62500" lnSpcReduction="20000"/>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Prediction results of the ARIMA model on the test dataset</a:t>
            </a:r>
          </a:p>
          <a:p>
            <a:endParaRPr lang="en-GB" dirty="0"/>
          </a:p>
        </p:txBody>
      </p:sp>
      <p:sp>
        <p:nvSpPr>
          <p:cNvPr id="5" name="Text Placeholder 4">
            <a:extLst>
              <a:ext uri="{FF2B5EF4-FFF2-40B4-BE49-F238E27FC236}">
                <a16:creationId xmlns:a16="http://schemas.microsoft.com/office/drawing/2014/main" id="{BA9B368F-FA41-4A72-8B10-B0CB6F583314}"/>
              </a:ext>
            </a:extLst>
          </p:cNvPr>
          <p:cNvSpPr>
            <a:spLocks noGrp="1"/>
          </p:cNvSpPr>
          <p:nvPr>
            <p:ph type="body" sz="quarter" idx="3"/>
          </p:nvPr>
        </p:nvSpPr>
        <p:spPr/>
        <p:txBody>
          <a:bodyPr>
            <a:normAutofit fontScale="62500" lnSpcReduction="20000"/>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Prediction results of the XGBoost and LSTM model on the test dataset</a:t>
            </a:r>
          </a:p>
          <a:p>
            <a:endParaRPr lang="en-GB" dirty="0"/>
          </a:p>
        </p:txBody>
      </p:sp>
      <p:pic>
        <p:nvPicPr>
          <p:cNvPr id="18" name="Content Placeholder 17" descr="Table&#10;&#10;Description automatically generated">
            <a:extLst>
              <a:ext uri="{FF2B5EF4-FFF2-40B4-BE49-F238E27FC236}">
                <a16:creationId xmlns:a16="http://schemas.microsoft.com/office/drawing/2014/main" id="{23DEF1A7-CF38-457B-A068-A9EA3A44443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372100" y="1792061"/>
            <a:ext cx="2220685" cy="3104812"/>
          </a:xfrm>
        </p:spPr>
      </p:pic>
      <p:pic>
        <p:nvPicPr>
          <p:cNvPr id="16" name="Content Placeholder 15" descr="Table&#10;&#10;Description automatically generated">
            <a:extLst>
              <a:ext uri="{FF2B5EF4-FFF2-40B4-BE49-F238E27FC236}">
                <a16:creationId xmlns:a16="http://schemas.microsoft.com/office/drawing/2014/main" id="{F76F46EC-1D78-4ED5-9FEB-7A4F2FB3E38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86417" y="1792061"/>
            <a:ext cx="2741000" cy="3104812"/>
          </a:xfrm>
        </p:spPr>
      </p:pic>
    </p:spTree>
    <p:extLst>
      <p:ext uri="{BB962C8B-B14F-4D97-AF65-F5344CB8AC3E}">
        <p14:creationId xmlns:p14="http://schemas.microsoft.com/office/powerpoint/2010/main" val="402716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815804-299D-41E2-98B7-B4F9871FFB24}"/>
              </a:ext>
            </a:extLst>
          </p:cNvPr>
          <p:cNvSpPr>
            <a:spLocks noGrp="1"/>
          </p:cNvSpPr>
          <p:nvPr>
            <p:ph type="title"/>
          </p:nvPr>
        </p:nvSpPr>
        <p:spPr/>
        <p:txBody>
          <a:bodyPr>
            <a:noAutofit/>
          </a:bodyPr>
          <a:lstStyle/>
          <a:p>
            <a:r>
              <a:rPr lang="en-GB" sz="3600" dirty="0">
                <a:solidFill>
                  <a:srgbClr val="FFC000"/>
                </a:solidFill>
              </a:rPr>
              <a:t>Findings second case</a:t>
            </a:r>
          </a:p>
        </p:txBody>
      </p:sp>
      <p:sp>
        <p:nvSpPr>
          <p:cNvPr id="20" name="Content Placeholder 19">
            <a:extLst>
              <a:ext uri="{FF2B5EF4-FFF2-40B4-BE49-F238E27FC236}">
                <a16:creationId xmlns:a16="http://schemas.microsoft.com/office/drawing/2014/main" id="{3A144089-A85E-4216-9F73-EF135F32E3C1}"/>
              </a:ext>
            </a:extLst>
          </p:cNvPr>
          <p:cNvSpPr>
            <a:spLocks noGrp="1"/>
          </p:cNvSpPr>
          <p:nvPr>
            <p:ph idx="1"/>
          </p:nvPr>
        </p:nvSpPr>
        <p:spPr>
          <a:xfrm>
            <a:off x="479322" y="1069258"/>
            <a:ext cx="4802971" cy="3619239"/>
          </a:xfrm>
        </p:spPr>
        <p:txBody>
          <a:bodyPr>
            <a:normAutofit/>
          </a:bodyPr>
          <a:lstStyle/>
          <a:p>
            <a:pPr algn="just"/>
            <a:r>
              <a:rPr lang="en-US" sz="1600" dirty="0">
                <a:latin typeface="Calibri" panose="020F0502020204030204" pitchFamily="34" charset="0"/>
                <a:ea typeface="Calibri" panose="020F0502020204030204" pitchFamily="34" charset="0"/>
                <a:cs typeface="Times New Roman" panose="02020603050405020304" pitchFamily="18" charset="0"/>
              </a:rPr>
              <a:t>Amazing results for LSTM compared to ARIMA</a:t>
            </a:r>
          </a:p>
          <a:p>
            <a:pPr algn="just"/>
            <a:r>
              <a:rPr lang="en-US" sz="1600" dirty="0">
                <a:effectLst/>
                <a:latin typeface="Calibri" panose="020F0502020204030204" pitchFamily="34" charset="0"/>
                <a:ea typeface="Calibri" panose="020F0502020204030204" pitchFamily="34" charset="0"/>
                <a:cs typeface="Times New Roman" panose="02020603050405020304" pitchFamily="18" charset="0"/>
              </a:rPr>
              <a:t>Outperformed in reduction error rate for over 80%</a:t>
            </a:r>
          </a:p>
          <a:p>
            <a:pPr algn="just"/>
            <a:r>
              <a:rPr lang="en-US" sz="1600" dirty="0">
                <a:latin typeface="Calibri" panose="020F0502020204030204" pitchFamily="34" charset="0"/>
                <a:ea typeface="Calibri" panose="020F0502020204030204" pitchFamily="34" charset="0"/>
                <a:cs typeface="Times New Roman" panose="02020603050405020304" pitchFamily="18" charset="0"/>
              </a:rPr>
              <a:t>A</a:t>
            </a:r>
            <a:r>
              <a:rPr lang="en-US" sz="1600" dirty="0">
                <a:effectLst/>
                <a:latin typeface="Calibri" panose="020F0502020204030204" pitchFamily="34" charset="0"/>
                <a:ea typeface="Calibri" panose="020F0502020204030204" pitchFamily="34" charset="0"/>
                <a:cs typeface="Times New Roman" panose="02020603050405020304" pitchFamily="18" charset="0"/>
              </a:rPr>
              <a:t>verage of 87.445 reductions in error rates by LSTM.</a:t>
            </a:r>
          </a:p>
          <a:p>
            <a:pPr algn="just"/>
            <a:r>
              <a:rPr lang="en-US" sz="1600" dirty="0">
                <a:latin typeface="Calibri" panose="020F0502020204030204" pitchFamily="34" charset="0"/>
                <a:ea typeface="Calibri" panose="020F0502020204030204" pitchFamily="34" charset="0"/>
                <a:cs typeface="Times New Roman" panose="02020603050405020304" pitchFamily="18" charset="0"/>
              </a:rPr>
              <a:t>D</a:t>
            </a: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ata showed reduction of 84.394 in RMSE</a:t>
            </a:r>
          </a:p>
          <a:p>
            <a:pPr algn="just"/>
            <a:r>
              <a:rPr lang="en-US" sz="1600" dirty="0">
                <a:latin typeface="Calibri" panose="020F0502020204030204" pitchFamily="34" charset="0"/>
                <a:ea typeface="Calibri" panose="020F0502020204030204" pitchFamily="34" charset="0"/>
                <a:cs typeface="Times New Roman" panose="02020603050405020304" pitchFamily="18" charset="0"/>
              </a:rPr>
              <a:t>A</a:t>
            </a: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verage estimation value of 5.999 in ARIMA and 0.936 in LSTM. </a:t>
            </a:r>
          </a:p>
          <a:p>
            <a:pPr algn="just"/>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data showed that the LSTM-based algorithm in comparison to the ARIMA algorithm made almost 85% better prediction on average.</a:t>
            </a:r>
            <a:r>
              <a:rPr lang="en-US" sz="1600" dirty="0">
                <a:solidFill>
                  <a:schemeClr val="bg1"/>
                </a:solidFill>
                <a:effectLst/>
                <a:latin typeface="Calibri" panose="020F0502020204030204" pitchFamily="34" charset="0"/>
                <a:ea typeface="Times New Roman" panose="02020603050405020304" pitchFamily="18" charset="0"/>
              </a:rPr>
              <a:t> </a:t>
            </a:r>
            <a:endParaRPr lang="en-GB" sz="1800" dirty="0">
              <a:solidFill>
                <a:schemeClr val="bg1"/>
              </a:solidFill>
            </a:endParaRPr>
          </a:p>
          <a:p>
            <a:pPr algn="just"/>
            <a:endParaRPr lang="en-GB" sz="1600" dirty="0"/>
          </a:p>
        </p:txBody>
      </p:sp>
    </p:spTree>
    <p:extLst>
      <p:ext uri="{BB962C8B-B14F-4D97-AF65-F5344CB8AC3E}">
        <p14:creationId xmlns:p14="http://schemas.microsoft.com/office/powerpoint/2010/main" val="48172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824</Words>
  <Application>Microsoft Office PowerPoint</Application>
  <PresentationFormat>On-screen Show (16:9)</PresentationFormat>
  <Paragraphs>103</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vt:lpstr>
      <vt:lpstr>Calibri</vt:lpstr>
      <vt:lpstr>Office Theme</vt:lpstr>
      <vt:lpstr>Methods used for forecasting in volatile &amp; unstable markets, ARIMA – LSTM comparison </vt:lpstr>
      <vt:lpstr>Introduction</vt:lpstr>
      <vt:lpstr>Research questions</vt:lpstr>
      <vt:lpstr>ARIMA and XGBoost-LSTM in stock price forecasting</vt:lpstr>
      <vt:lpstr>ARIMA AND LSTM IN FORECASTING TIME SERIES </vt:lpstr>
      <vt:lpstr>ARIMA AND LSTM IN BITCOIN PRICE PREDICTION</vt:lpstr>
      <vt:lpstr>Findings first case</vt:lpstr>
      <vt:lpstr>Findings first case</vt:lpstr>
      <vt:lpstr>Findings second case</vt:lpstr>
      <vt:lpstr>Findings third case</vt:lpstr>
      <vt:lpstr>Findings third case</vt:lpstr>
      <vt:lpstr>Findings third case</vt:lpstr>
      <vt:lpstr>Conclusion</vt:lpstr>
      <vt:lpstr>Ευχαριστώ για το χρόνο σας!!  Μαρούλης Αδαμάντιος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2022-02-03T12:34:20Z</dcterms:modified>
</cp:coreProperties>
</file>