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62" r:id="rId4"/>
    <p:sldId id="264" r:id="rId5"/>
    <p:sldId id="257" r:id="rId6"/>
    <p:sldId id="258" r:id="rId7"/>
    <p:sldId id="259" r:id="rId8"/>
    <p:sldId id="260" r:id="rId9"/>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CCFF"/>
    <a:srgbClr val="FFD7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A4864-2FD3-4E7B-A008-0910BBFA538C}" type="datetimeFigureOut">
              <a:rPr lang="hu-HU" smtClean="0"/>
              <a:t>2020. 12. 11.</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D8AAD-4AD5-4FFC-A0AC-99FE016D5007}" type="slidenum">
              <a:rPr lang="hu-HU" smtClean="0"/>
              <a:t>‹#›</a:t>
            </a:fld>
            <a:endParaRPr lang="hu-HU"/>
          </a:p>
        </p:txBody>
      </p:sp>
    </p:spTree>
    <p:extLst>
      <p:ext uri="{BB962C8B-B14F-4D97-AF65-F5344CB8AC3E}">
        <p14:creationId xmlns:p14="http://schemas.microsoft.com/office/powerpoint/2010/main" val="3986706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Our initial idea was to scrutinize the E-Commerce traffic change during the global pandemic. Allegedly the </a:t>
            </a:r>
            <a:r>
              <a:rPr lang="en-GB" sz="1200" kern="1200" dirty="0" err="1">
                <a:solidFill>
                  <a:schemeClr val="tx1"/>
                </a:solidFill>
                <a:effectLst/>
                <a:latin typeface="+mn-lt"/>
                <a:ea typeface="+mn-ea"/>
                <a:cs typeface="+mn-cs"/>
              </a:rPr>
              <a:t>covid</a:t>
            </a:r>
            <a:r>
              <a:rPr lang="en-GB" sz="1200" kern="1200" dirty="0">
                <a:solidFill>
                  <a:schemeClr val="tx1"/>
                </a:solidFill>
                <a:effectLst/>
                <a:latin typeface="+mn-lt"/>
                <a:ea typeface="+mn-ea"/>
                <a:cs typeface="+mn-cs"/>
              </a:rPr>
              <a:t> pandemic has accelerated the E-Commerce globally forcing people to order online in times of lockdowns and restrictions. Typically, e-commerce datasets are proprietary, therefore we could not find appropriate data to conduct this specific research.</a:t>
            </a:r>
            <a:endParaRPr lang="en-HU" sz="1200" kern="1200" dirty="0">
              <a:solidFill>
                <a:schemeClr val="tx1"/>
              </a:solidFill>
              <a:effectLst/>
              <a:latin typeface="+mn-lt"/>
              <a:ea typeface="+mn-ea"/>
              <a:cs typeface="+mn-cs"/>
            </a:endParaRPr>
          </a:p>
          <a:p>
            <a:endParaRPr lang="en-HU" dirty="0"/>
          </a:p>
        </p:txBody>
      </p:sp>
      <p:sp>
        <p:nvSpPr>
          <p:cNvPr id="4" name="Slide Number Placeholder 3"/>
          <p:cNvSpPr>
            <a:spLocks noGrp="1"/>
          </p:cNvSpPr>
          <p:nvPr>
            <p:ph type="sldNum" sz="quarter" idx="5"/>
          </p:nvPr>
        </p:nvSpPr>
        <p:spPr/>
        <p:txBody>
          <a:bodyPr/>
          <a:lstStyle/>
          <a:p>
            <a:fld id="{82BFA8CB-796D-8043-B2E4-D6BBFD1516E7}" type="slidenum">
              <a:rPr lang="en-HU" smtClean="0"/>
              <a:t>1</a:t>
            </a:fld>
            <a:endParaRPr lang="en-HU"/>
          </a:p>
        </p:txBody>
      </p:sp>
    </p:spTree>
    <p:extLst>
      <p:ext uri="{BB962C8B-B14F-4D97-AF65-F5344CB8AC3E}">
        <p14:creationId xmlns:p14="http://schemas.microsoft.com/office/powerpoint/2010/main" val="2843809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We have settled with an older dataset on E-Commerce Sales from 2010. The </a:t>
            </a:r>
            <a:r>
              <a:rPr lang="en-GB" sz="1200" kern="1200" dirty="0" err="1">
                <a:solidFill>
                  <a:schemeClr val="tx1"/>
                </a:solidFill>
                <a:effectLst/>
                <a:latin typeface="+mn-lt"/>
                <a:ea typeface="+mn-ea"/>
                <a:cs typeface="+mn-cs"/>
              </a:rPr>
              <a:t>choosen</a:t>
            </a:r>
            <a:r>
              <a:rPr lang="en-GB" sz="1200" kern="1200" dirty="0">
                <a:solidFill>
                  <a:schemeClr val="tx1"/>
                </a:solidFill>
                <a:effectLst/>
                <a:latin typeface="+mn-lt"/>
                <a:ea typeface="+mn-ea"/>
                <a:cs typeface="+mn-cs"/>
              </a:rPr>
              <a:t> E-Commerce Data contains 540 thousand sales records from a UK Retailer between 2010 and 2011. We were curious to find out, if the weather has any effect on the E-Commerce sales. It was suspected, that on rainy and cold days, people tend to spend more time with online shopping whereas in warm and sunny days, people are less inclined to spend ordering online. </a:t>
            </a:r>
            <a:endParaRPr lang="en-HU"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HU"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First, Ozan is presenting the E-Commerce Sales Dataset in more detail</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Dani is discussing the process of receiving the weather data </a:t>
            </a:r>
          </a:p>
          <a:p>
            <a:endParaRPr lang="en-GB" sz="1200" kern="1200" dirty="0">
              <a:solidFill>
                <a:schemeClr val="tx1"/>
              </a:solidFill>
              <a:effectLst/>
              <a:latin typeface="+mn-lt"/>
              <a:ea typeface="+mn-ea"/>
              <a:cs typeface="+mn-cs"/>
            </a:endParaRPr>
          </a:p>
          <a:p>
            <a:r>
              <a:rPr lang="en-GB" sz="1200" kern="1200" dirty="0" err="1">
                <a:solidFill>
                  <a:schemeClr val="tx1"/>
                </a:solidFill>
                <a:effectLst/>
                <a:latin typeface="+mn-lt"/>
                <a:ea typeface="+mn-ea"/>
                <a:cs typeface="+mn-cs"/>
              </a:rPr>
              <a:t>Eszter</a:t>
            </a:r>
            <a:r>
              <a:rPr lang="en-GB" sz="1200" kern="1200" dirty="0">
                <a:solidFill>
                  <a:schemeClr val="tx1"/>
                </a:solidFill>
                <a:effectLst/>
                <a:latin typeface="+mn-lt"/>
                <a:ea typeface="+mn-ea"/>
                <a:cs typeface="+mn-cs"/>
              </a:rPr>
              <a:t> presents the KNIME Workflow and details the data pipeline from loading the data until the analytics section. After the data cleaning has been completed, the analytics is briefly shown and conclusion is discussed. </a:t>
            </a:r>
            <a:endParaRPr lang="en-HU" sz="1200" kern="1200" dirty="0">
              <a:solidFill>
                <a:schemeClr val="tx1"/>
              </a:solidFill>
              <a:effectLst/>
              <a:latin typeface="+mn-lt"/>
              <a:ea typeface="+mn-ea"/>
              <a:cs typeface="+mn-cs"/>
            </a:endParaRPr>
          </a:p>
          <a:p>
            <a:endParaRPr lang="en-HU" dirty="0"/>
          </a:p>
        </p:txBody>
      </p:sp>
      <p:sp>
        <p:nvSpPr>
          <p:cNvPr id="4" name="Slide Number Placeholder 3"/>
          <p:cNvSpPr>
            <a:spLocks noGrp="1"/>
          </p:cNvSpPr>
          <p:nvPr>
            <p:ph type="sldNum" sz="quarter" idx="5"/>
          </p:nvPr>
        </p:nvSpPr>
        <p:spPr/>
        <p:txBody>
          <a:bodyPr/>
          <a:lstStyle/>
          <a:p>
            <a:fld id="{82BFA8CB-796D-8043-B2E4-D6BBFD1516E7}" type="slidenum">
              <a:rPr lang="en-HU" smtClean="0"/>
              <a:t>2</a:t>
            </a:fld>
            <a:endParaRPr lang="en-HU"/>
          </a:p>
        </p:txBody>
      </p:sp>
    </p:spTree>
    <p:extLst>
      <p:ext uri="{BB962C8B-B14F-4D97-AF65-F5344CB8AC3E}">
        <p14:creationId xmlns:p14="http://schemas.microsoft.com/office/powerpoint/2010/main" val="2446157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To get the Weather Data we have requested an API from NOAA. Since we had the Daily E-Commerce Data from the UK, we were interested in the temperature and rainfall in the UK between 1</a:t>
            </a:r>
            <a:r>
              <a:rPr lang="en-GB" sz="1200" kern="1200" baseline="30000" dirty="0">
                <a:solidFill>
                  <a:schemeClr val="tx1"/>
                </a:solidFill>
                <a:effectLst/>
                <a:latin typeface="+mn-lt"/>
                <a:ea typeface="+mn-ea"/>
                <a:cs typeface="+mn-cs"/>
              </a:rPr>
              <a:t>st</a:t>
            </a:r>
            <a:r>
              <a:rPr lang="en-GB" sz="1200" kern="1200" dirty="0">
                <a:solidFill>
                  <a:schemeClr val="tx1"/>
                </a:solidFill>
                <a:effectLst/>
                <a:latin typeface="+mn-lt"/>
                <a:ea typeface="+mn-ea"/>
                <a:cs typeface="+mn-cs"/>
              </a:rPr>
              <a:t> of December 2010 and 9</a:t>
            </a:r>
            <a:r>
              <a:rPr lang="en-GB" sz="1200" kern="1200" baseline="30000" dirty="0">
                <a:solidFill>
                  <a:schemeClr val="tx1"/>
                </a:solidFill>
                <a:effectLst/>
                <a:latin typeface="+mn-lt"/>
                <a:ea typeface="+mn-ea"/>
                <a:cs typeface="+mn-cs"/>
              </a:rPr>
              <a:t>th</a:t>
            </a:r>
            <a:r>
              <a:rPr lang="en-GB" sz="1200" kern="1200" dirty="0">
                <a:solidFill>
                  <a:schemeClr val="tx1"/>
                </a:solidFill>
                <a:effectLst/>
                <a:latin typeface="+mn-lt"/>
                <a:ea typeface="+mn-ea"/>
                <a:cs typeface="+mn-cs"/>
              </a:rPr>
              <a:t> of December 2011.</a:t>
            </a:r>
            <a:endParaRPr lang="en-HU"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HU"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All in all, there are 144 weather station in the UK. Since London is the most densely populated area and we expect to receive most sales from London, we have chosen one weather station, the London Heathrow Station that is labelled with the </a:t>
            </a:r>
            <a:r>
              <a:rPr lang="en-GB" sz="1200" kern="1200" dirty="0" err="1">
                <a:solidFill>
                  <a:schemeClr val="tx1"/>
                </a:solidFill>
                <a:effectLst/>
                <a:latin typeface="+mn-lt"/>
                <a:ea typeface="+mn-ea"/>
                <a:cs typeface="+mn-cs"/>
              </a:rPr>
              <a:t>stationID</a:t>
            </a:r>
            <a:r>
              <a:rPr lang="en-GB" sz="1200" kern="1200" dirty="0">
                <a:solidFill>
                  <a:schemeClr val="tx1"/>
                </a:solidFill>
                <a:effectLst/>
                <a:latin typeface="+mn-lt"/>
                <a:ea typeface="+mn-ea"/>
                <a:cs typeface="+mn-cs"/>
              </a:rPr>
              <a:t>: UKM00003772. NOAA provides very detailed weather categories, for us, the most relevant were average daily temperature and precipitation. </a:t>
            </a:r>
            <a:endParaRPr lang="en-HU"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 </a:t>
            </a:r>
            <a:endParaRPr lang="en-HU"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After defining the needed parameters with the help of postman, we could create the needed URL link:</a:t>
            </a:r>
            <a:endParaRPr lang="en-HU" sz="1200" kern="1200" dirty="0">
              <a:solidFill>
                <a:schemeClr val="tx1"/>
              </a:solidFill>
              <a:effectLst/>
              <a:latin typeface="+mn-lt"/>
              <a:ea typeface="+mn-ea"/>
              <a:cs typeface="+mn-cs"/>
            </a:endParaRPr>
          </a:p>
          <a:p>
            <a:endParaRPr lang="en-HU" dirty="0"/>
          </a:p>
        </p:txBody>
      </p:sp>
      <p:sp>
        <p:nvSpPr>
          <p:cNvPr id="4" name="Slide Number Placeholder 3"/>
          <p:cNvSpPr>
            <a:spLocks noGrp="1"/>
          </p:cNvSpPr>
          <p:nvPr>
            <p:ph type="sldNum" sz="quarter" idx="5"/>
          </p:nvPr>
        </p:nvSpPr>
        <p:spPr/>
        <p:txBody>
          <a:bodyPr/>
          <a:lstStyle/>
          <a:p>
            <a:fld id="{82BFA8CB-796D-8043-B2E4-D6BBFD1516E7}" type="slidenum">
              <a:rPr lang="en-HU" smtClean="0"/>
              <a:t>4</a:t>
            </a:fld>
            <a:endParaRPr lang="en-HU"/>
          </a:p>
        </p:txBody>
      </p:sp>
    </p:spTree>
    <p:extLst>
      <p:ext uri="{BB962C8B-B14F-4D97-AF65-F5344CB8AC3E}">
        <p14:creationId xmlns:p14="http://schemas.microsoft.com/office/powerpoint/2010/main" val="762586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C031-694B-40AC-9627-5E2747113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u-HU"/>
          </a:p>
        </p:txBody>
      </p:sp>
      <p:sp>
        <p:nvSpPr>
          <p:cNvPr id="3" name="Subtitle 2">
            <a:extLst>
              <a:ext uri="{FF2B5EF4-FFF2-40B4-BE49-F238E27FC236}">
                <a16:creationId xmlns:a16="http://schemas.microsoft.com/office/drawing/2014/main" id="{A7C1273E-4A16-4090-A1B5-B32A4F107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u-HU"/>
          </a:p>
        </p:txBody>
      </p:sp>
      <p:sp>
        <p:nvSpPr>
          <p:cNvPr id="4" name="Date Placeholder 3">
            <a:extLst>
              <a:ext uri="{FF2B5EF4-FFF2-40B4-BE49-F238E27FC236}">
                <a16:creationId xmlns:a16="http://schemas.microsoft.com/office/drawing/2014/main" id="{B7738141-1CFA-488D-B7A0-68FC91C25F96}"/>
              </a:ext>
            </a:extLst>
          </p:cNvPr>
          <p:cNvSpPr>
            <a:spLocks noGrp="1"/>
          </p:cNvSpPr>
          <p:nvPr>
            <p:ph type="dt" sz="half" idx="10"/>
          </p:nvPr>
        </p:nvSpPr>
        <p:spPr/>
        <p:txBody>
          <a:bodyPr/>
          <a:lstStyle/>
          <a:p>
            <a:fld id="{B25D8F71-23EB-44D1-BA90-648AD88AE1A4}" type="datetimeFigureOut">
              <a:rPr lang="hu-HU" smtClean="0"/>
              <a:t>2020. 12. 11.</a:t>
            </a:fld>
            <a:endParaRPr lang="hu-HU"/>
          </a:p>
        </p:txBody>
      </p:sp>
      <p:sp>
        <p:nvSpPr>
          <p:cNvPr id="5" name="Footer Placeholder 4">
            <a:extLst>
              <a:ext uri="{FF2B5EF4-FFF2-40B4-BE49-F238E27FC236}">
                <a16:creationId xmlns:a16="http://schemas.microsoft.com/office/drawing/2014/main" id="{EB12BB02-0C12-4172-ABC5-CB36E2F1D822}"/>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2D2E46D5-3500-435A-97F3-0BBB99BD0E61}"/>
              </a:ext>
            </a:extLst>
          </p:cNvPr>
          <p:cNvSpPr>
            <a:spLocks noGrp="1"/>
          </p:cNvSpPr>
          <p:nvPr>
            <p:ph type="sldNum" sz="quarter" idx="12"/>
          </p:nvPr>
        </p:nvSpPr>
        <p:spPr/>
        <p:txBody>
          <a:bodyPr/>
          <a:lstStyle/>
          <a:p>
            <a:fld id="{A77BF626-D98E-4F38-B86A-6DE2B930DA2E}" type="slidenum">
              <a:rPr lang="hu-HU" smtClean="0"/>
              <a:t>‹#›</a:t>
            </a:fld>
            <a:endParaRPr lang="hu-HU"/>
          </a:p>
        </p:txBody>
      </p:sp>
    </p:spTree>
    <p:extLst>
      <p:ext uri="{BB962C8B-B14F-4D97-AF65-F5344CB8AC3E}">
        <p14:creationId xmlns:p14="http://schemas.microsoft.com/office/powerpoint/2010/main" val="180423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D6E4-E07D-454A-9C6E-D2D55C3BAA23}"/>
              </a:ext>
            </a:extLst>
          </p:cNvPr>
          <p:cNvSpPr>
            <a:spLocks noGrp="1"/>
          </p:cNvSpPr>
          <p:nvPr>
            <p:ph type="title"/>
          </p:nvPr>
        </p:nvSpPr>
        <p:spPr/>
        <p:txBody>
          <a:bodyPr/>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299CD686-8BFC-48B3-9F24-C7A3900E40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CC9B3DD7-6E67-4656-A20A-1170D4A22C7B}"/>
              </a:ext>
            </a:extLst>
          </p:cNvPr>
          <p:cNvSpPr>
            <a:spLocks noGrp="1"/>
          </p:cNvSpPr>
          <p:nvPr>
            <p:ph type="dt" sz="half" idx="10"/>
          </p:nvPr>
        </p:nvSpPr>
        <p:spPr/>
        <p:txBody>
          <a:bodyPr/>
          <a:lstStyle/>
          <a:p>
            <a:fld id="{B25D8F71-23EB-44D1-BA90-648AD88AE1A4}" type="datetimeFigureOut">
              <a:rPr lang="hu-HU" smtClean="0"/>
              <a:t>2020. 12. 11.</a:t>
            </a:fld>
            <a:endParaRPr lang="hu-HU"/>
          </a:p>
        </p:txBody>
      </p:sp>
      <p:sp>
        <p:nvSpPr>
          <p:cNvPr id="5" name="Footer Placeholder 4">
            <a:extLst>
              <a:ext uri="{FF2B5EF4-FFF2-40B4-BE49-F238E27FC236}">
                <a16:creationId xmlns:a16="http://schemas.microsoft.com/office/drawing/2014/main" id="{DB5FE571-E38E-4889-8DAE-8ADE702376EC}"/>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7642F601-7AA2-4645-AE02-C79A03B7D13B}"/>
              </a:ext>
            </a:extLst>
          </p:cNvPr>
          <p:cNvSpPr>
            <a:spLocks noGrp="1"/>
          </p:cNvSpPr>
          <p:nvPr>
            <p:ph type="sldNum" sz="quarter" idx="12"/>
          </p:nvPr>
        </p:nvSpPr>
        <p:spPr/>
        <p:txBody>
          <a:bodyPr/>
          <a:lstStyle/>
          <a:p>
            <a:fld id="{A77BF626-D98E-4F38-B86A-6DE2B930DA2E}" type="slidenum">
              <a:rPr lang="hu-HU" smtClean="0"/>
              <a:t>‹#›</a:t>
            </a:fld>
            <a:endParaRPr lang="hu-HU"/>
          </a:p>
        </p:txBody>
      </p:sp>
    </p:spTree>
    <p:extLst>
      <p:ext uri="{BB962C8B-B14F-4D97-AF65-F5344CB8AC3E}">
        <p14:creationId xmlns:p14="http://schemas.microsoft.com/office/powerpoint/2010/main" val="25563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84D890-759F-43D6-AAC9-E8EA4F6E77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u-HU"/>
          </a:p>
        </p:txBody>
      </p:sp>
      <p:sp>
        <p:nvSpPr>
          <p:cNvPr id="3" name="Vertical Text Placeholder 2">
            <a:extLst>
              <a:ext uri="{FF2B5EF4-FFF2-40B4-BE49-F238E27FC236}">
                <a16:creationId xmlns:a16="http://schemas.microsoft.com/office/drawing/2014/main" id="{13318731-D6FE-4843-B4FA-D03A507BC1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BE631F9B-F353-467B-AC1E-B90C4E0C8003}"/>
              </a:ext>
            </a:extLst>
          </p:cNvPr>
          <p:cNvSpPr>
            <a:spLocks noGrp="1"/>
          </p:cNvSpPr>
          <p:nvPr>
            <p:ph type="dt" sz="half" idx="10"/>
          </p:nvPr>
        </p:nvSpPr>
        <p:spPr/>
        <p:txBody>
          <a:bodyPr/>
          <a:lstStyle/>
          <a:p>
            <a:fld id="{B25D8F71-23EB-44D1-BA90-648AD88AE1A4}" type="datetimeFigureOut">
              <a:rPr lang="hu-HU" smtClean="0"/>
              <a:t>2020. 12. 11.</a:t>
            </a:fld>
            <a:endParaRPr lang="hu-HU"/>
          </a:p>
        </p:txBody>
      </p:sp>
      <p:sp>
        <p:nvSpPr>
          <p:cNvPr id="5" name="Footer Placeholder 4">
            <a:extLst>
              <a:ext uri="{FF2B5EF4-FFF2-40B4-BE49-F238E27FC236}">
                <a16:creationId xmlns:a16="http://schemas.microsoft.com/office/drawing/2014/main" id="{846CA1CB-8E1C-4EA1-AE4A-BCBE0A3DBD33}"/>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AA32DD6C-6D8E-4A6F-8AC2-CE375FB5C77C}"/>
              </a:ext>
            </a:extLst>
          </p:cNvPr>
          <p:cNvSpPr>
            <a:spLocks noGrp="1"/>
          </p:cNvSpPr>
          <p:nvPr>
            <p:ph type="sldNum" sz="quarter" idx="12"/>
          </p:nvPr>
        </p:nvSpPr>
        <p:spPr/>
        <p:txBody>
          <a:bodyPr/>
          <a:lstStyle/>
          <a:p>
            <a:fld id="{A77BF626-D98E-4F38-B86A-6DE2B930DA2E}" type="slidenum">
              <a:rPr lang="hu-HU" smtClean="0"/>
              <a:t>‹#›</a:t>
            </a:fld>
            <a:endParaRPr lang="hu-HU"/>
          </a:p>
        </p:txBody>
      </p:sp>
    </p:spTree>
    <p:extLst>
      <p:ext uri="{BB962C8B-B14F-4D97-AF65-F5344CB8AC3E}">
        <p14:creationId xmlns:p14="http://schemas.microsoft.com/office/powerpoint/2010/main" val="286257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F088-96E0-4A48-943C-155F7670DEEF}"/>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AE2638B0-0605-43A0-9262-D00DE508B5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9A73FC23-8FB0-4A6E-AA6F-1BDBF5EEA6B8}"/>
              </a:ext>
            </a:extLst>
          </p:cNvPr>
          <p:cNvSpPr>
            <a:spLocks noGrp="1"/>
          </p:cNvSpPr>
          <p:nvPr>
            <p:ph type="dt" sz="half" idx="10"/>
          </p:nvPr>
        </p:nvSpPr>
        <p:spPr/>
        <p:txBody>
          <a:bodyPr/>
          <a:lstStyle/>
          <a:p>
            <a:fld id="{B25D8F71-23EB-44D1-BA90-648AD88AE1A4}" type="datetimeFigureOut">
              <a:rPr lang="hu-HU" smtClean="0"/>
              <a:t>2020. 12. 11.</a:t>
            </a:fld>
            <a:endParaRPr lang="hu-HU"/>
          </a:p>
        </p:txBody>
      </p:sp>
      <p:sp>
        <p:nvSpPr>
          <p:cNvPr id="5" name="Footer Placeholder 4">
            <a:extLst>
              <a:ext uri="{FF2B5EF4-FFF2-40B4-BE49-F238E27FC236}">
                <a16:creationId xmlns:a16="http://schemas.microsoft.com/office/drawing/2014/main" id="{8629B139-A7D7-47D4-90EF-CFC42519C997}"/>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3A657E2B-54EE-4612-8B3C-E67199F77428}"/>
              </a:ext>
            </a:extLst>
          </p:cNvPr>
          <p:cNvSpPr>
            <a:spLocks noGrp="1"/>
          </p:cNvSpPr>
          <p:nvPr>
            <p:ph type="sldNum" sz="quarter" idx="12"/>
          </p:nvPr>
        </p:nvSpPr>
        <p:spPr/>
        <p:txBody>
          <a:bodyPr/>
          <a:lstStyle/>
          <a:p>
            <a:fld id="{A77BF626-D98E-4F38-B86A-6DE2B930DA2E}" type="slidenum">
              <a:rPr lang="hu-HU" smtClean="0"/>
              <a:t>‹#›</a:t>
            </a:fld>
            <a:endParaRPr lang="hu-HU"/>
          </a:p>
        </p:txBody>
      </p:sp>
    </p:spTree>
    <p:extLst>
      <p:ext uri="{BB962C8B-B14F-4D97-AF65-F5344CB8AC3E}">
        <p14:creationId xmlns:p14="http://schemas.microsoft.com/office/powerpoint/2010/main" val="2923576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95CC-61A0-453B-9B34-456D7B43F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u-HU"/>
          </a:p>
        </p:txBody>
      </p:sp>
      <p:sp>
        <p:nvSpPr>
          <p:cNvPr id="3" name="Text Placeholder 2">
            <a:extLst>
              <a:ext uri="{FF2B5EF4-FFF2-40B4-BE49-F238E27FC236}">
                <a16:creationId xmlns:a16="http://schemas.microsoft.com/office/drawing/2014/main" id="{435621AD-4789-46E7-A4D9-129AC2E8AD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D8BE7D-51D4-4C05-9E41-695E7352F006}"/>
              </a:ext>
            </a:extLst>
          </p:cNvPr>
          <p:cNvSpPr>
            <a:spLocks noGrp="1"/>
          </p:cNvSpPr>
          <p:nvPr>
            <p:ph type="dt" sz="half" idx="10"/>
          </p:nvPr>
        </p:nvSpPr>
        <p:spPr/>
        <p:txBody>
          <a:bodyPr/>
          <a:lstStyle/>
          <a:p>
            <a:fld id="{B25D8F71-23EB-44D1-BA90-648AD88AE1A4}" type="datetimeFigureOut">
              <a:rPr lang="hu-HU" smtClean="0"/>
              <a:t>2020. 12. 11.</a:t>
            </a:fld>
            <a:endParaRPr lang="hu-HU"/>
          </a:p>
        </p:txBody>
      </p:sp>
      <p:sp>
        <p:nvSpPr>
          <p:cNvPr id="5" name="Footer Placeholder 4">
            <a:extLst>
              <a:ext uri="{FF2B5EF4-FFF2-40B4-BE49-F238E27FC236}">
                <a16:creationId xmlns:a16="http://schemas.microsoft.com/office/drawing/2014/main" id="{516F19EB-DFB1-4BD7-B2B7-2D2189344278}"/>
              </a:ext>
            </a:extLst>
          </p:cNvPr>
          <p:cNvSpPr>
            <a:spLocks noGrp="1"/>
          </p:cNvSpPr>
          <p:nvPr>
            <p:ph type="ftr" sz="quarter" idx="11"/>
          </p:nvPr>
        </p:nvSpPr>
        <p:spPr/>
        <p:txBody>
          <a:bodyPr/>
          <a:lstStyle/>
          <a:p>
            <a:endParaRPr lang="hu-HU"/>
          </a:p>
        </p:txBody>
      </p:sp>
      <p:sp>
        <p:nvSpPr>
          <p:cNvPr id="6" name="Slide Number Placeholder 5">
            <a:extLst>
              <a:ext uri="{FF2B5EF4-FFF2-40B4-BE49-F238E27FC236}">
                <a16:creationId xmlns:a16="http://schemas.microsoft.com/office/drawing/2014/main" id="{8A1832D2-E951-47A2-BEB2-6B5ED5481A31}"/>
              </a:ext>
            </a:extLst>
          </p:cNvPr>
          <p:cNvSpPr>
            <a:spLocks noGrp="1"/>
          </p:cNvSpPr>
          <p:nvPr>
            <p:ph type="sldNum" sz="quarter" idx="12"/>
          </p:nvPr>
        </p:nvSpPr>
        <p:spPr/>
        <p:txBody>
          <a:bodyPr/>
          <a:lstStyle/>
          <a:p>
            <a:fld id="{A77BF626-D98E-4F38-B86A-6DE2B930DA2E}" type="slidenum">
              <a:rPr lang="hu-HU" smtClean="0"/>
              <a:t>‹#›</a:t>
            </a:fld>
            <a:endParaRPr lang="hu-HU"/>
          </a:p>
        </p:txBody>
      </p:sp>
    </p:spTree>
    <p:extLst>
      <p:ext uri="{BB962C8B-B14F-4D97-AF65-F5344CB8AC3E}">
        <p14:creationId xmlns:p14="http://schemas.microsoft.com/office/powerpoint/2010/main" val="198483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3E1B-BDBA-4DDD-AD52-7DED45168C15}"/>
              </a:ext>
            </a:extLst>
          </p:cNvPr>
          <p:cNvSpPr>
            <a:spLocks noGrp="1"/>
          </p:cNvSpPr>
          <p:nvPr>
            <p:ph type="title"/>
          </p:nvPr>
        </p:nvSpPr>
        <p:spPr/>
        <p:txBody>
          <a:bodyPr/>
          <a:lstStyle/>
          <a:p>
            <a:r>
              <a:rPr lang="en-US"/>
              <a:t>Click to edit Master title style</a:t>
            </a:r>
            <a:endParaRPr lang="hu-HU"/>
          </a:p>
        </p:txBody>
      </p:sp>
      <p:sp>
        <p:nvSpPr>
          <p:cNvPr id="3" name="Content Placeholder 2">
            <a:extLst>
              <a:ext uri="{FF2B5EF4-FFF2-40B4-BE49-F238E27FC236}">
                <a16:creationId xmlns:a16="http://schemas.microsoft.com/office/drawing/2014/main" id="{78DB41E7-46CD-4169-A5FD-54208D247B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a:extLst>
              <a:ext uri="{FF2B5EF4-FFF2-40B4-BE49-F238E27FC236}">
                <a16:creationId xmlns:a16="http://schemas.microsoft.com/office/drawing/2014/main" id="{C4DB72FF-FE31-42CA-BA4A-BC2C311521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a:extLst>
              <a:ext uri="{FF2B5EF4-FFF2-40B4-BE49-F238E27FC236}">
                <a16:creationId xmlns:a16="http://schemas.microsoft.com/office/drawing/2014/main" id="{E3B10ACF-860B-409A-A88B-8C8C29FAAD91}"/>
              </a:ext>
            </a:extLst>
          </p:cNvPr>
          <p:cNvSpPr>
            <a:spLocks noGrp="1"/>
          </p:cNvSpPr>
          <p:nvPr>
            <p:ph type="dt" sz="half" idx="10"/>
          </p:nvPr>
        </p:nvSpPr>
        <p:spPr/>
        <p:txBody>
          <a:bodyPr/>
          <a:lstStyle/>
          <a:p>
            <a:fld id="{B25D8F71-23EB-44D1-BA90-648AD88AE1A4}" type="datetimeFigureOut">
              <a:rPr lang="hu-HU" smtClean="0"/>
              <a:t>2020. 12. 11.</a:t>
            </a:fld>
            <a:endParaRPr lang="hu-HU"/>
          </a:p>
        </p:txBody>
      </p:sp>
      <p:sp>
        <p:nvSpPr>
          <p:cNvPr id="6" name="Footer Placeholder 5">
            <a:extLst>
              <a:ext uri="{FF2B5EF4-FFF2-40B4-BE49-F238E27FC236}">
                <a16:creationId xmlns:a16="http://schemas.microsoft.com/office/drawing/2014/main" id="{D96D99F8-DAD1-4D4D-B1B1-50171346F838}"/>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10F41AD8-B62A-4B62-A19A-27537632D911}"/>
              </a:ext>
            </a:extLst>
          </p:cNvPr>
          <p:cNvSpPr>
            <a:spLocks noGrp="1"/>
          </p:cNvSpPr>
          <p:nvPr>
            <p:ph type="sldNum" sz="quarter" idx="12"/>
          </p:nvPr>
        </p:nvSpPr>
        <p:spPr/>
        <p:txBody>
          <a:bodyPr/>
          <a:lstStyle/>
          <a:p>
            <a:fld id="{A77BF626-D98E-4F38-B86A-6DE2B930DA2E}" type="slidenum">
              <a:rPr lang="hu-HU" smtClean="0"/>
              <a:t>‹#›</a:t>
            </a:fld>
            <a:endParaRPr lang="hu-HU"/>
          </a:p>
        </p:txBody>
      </p:sp>
    </p:spTree>
    <p:extLst>
      <p:ext uri="{BB962C8B-B14F-4D97-AF65-F5344CB8AC3E}">
        <p14:creationId xmlns:p14="http://schemas.microsoft.com/office/powerpoint/2010/main" val="219808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9DC6-90AF-4D26-8006-FE5BFE828432}"/>
              </a:ext>
            </a:extLst>
          </p:cNvPr>
          <p:cNvSpPr>
            <a:spLocks noGrp="1"/>
          </p:cNvSpPr>
          <p:nvPr>
            <p:ph type="title"/>
          </p:nvPr>
        </p:nvSpPr>
        <p:spPr>
          <a:xfrm>
            <a:off x="839788" y="365125"/>
            <a:ext cx="10515600" cy="1325563"/>
          </a:xfrm>
        </p:spPr>
        <p:txBody>
          <a:bodyPr/>
          <a:lstStyle/>
          <a:p>
            <a:r>
              <a:rPr lang="en-US"/>
              <a:t>Click to edit Master title style</a:t>
            </a:r>
            <a:endParaRPr lang="hu-HU"/>
          </a:p>
        </p:txBody>
      </p:sp>
      <p:sp>
        <p:nvSpPr>
          <p:cNvPr id="3" name="Text Placeholder 2">
            <a:extLst>
              <a:ext uri="{FF2B5EF4-FFF2-40B4-BE49-F238E27FC236}">
                <a16:creationId xmlns:a16="http://schemas.microsoft.com/office/drawing/2014/main" id="{4B18EFAE-BE19-461C-BEB5-DAE51E368C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F2F8D-6D57-42A0-A97E-4591AF202B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a:extLst>
              <a:ext uri="{FF2B5EF4-FFF2-40B4-BE49-F238E27FC236}">
                <a16:creationId xmlns:a16="http://schemas.microsoft.com/office/drawing/2014/main" id="{52F4BFC6-472C-4EA8-B562-7264F204D7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C5E0F3-B012-4EA0-82CD-061C4E7CF9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a:extLst>
              <a:ext uri="{FF2B5EF4-FFF2-40B4-BE49-F238E27FC236}">
                <a16:creationId xmlns:a16="http://schemas.microsoft.com/office/drawing/2014/main" id="{62990560-3147-44F5-8203-6180CB715844}"/>
              </a:ext>
            </a:extLst>
          </p:cNvPr>
          <p:cNvSpPr>
            <a:spLocks noGrp="1"/>
          </p:cNvSpPr>
          <p:nvPr>
            <p:ph type="dt" sz="half" idx="10"/>
          </p:nvPr>
        </p:nvSpPr>
        <p:spPr/>
        <p:txBody>
          <a:bodyPr/>
          <a:lstStyle/>
          <a:p>
            <a:fld id="{B25D8F71-23EB-44D1-BA90-648AD88AE1A4}" type="datetimeFigureOut">
              <a:rPr lang="hu-HU" smtClean="0"/>
              <a:t>2020. 12. 11.</a:t>
            </a:fld>
            <a:endParaRPr lang="hu-HU"/>
          </a:p>
        </p:txBody>
      </p:sp>
      <p:sp>
        <p:nvSpPr>
          <p:cNvPr id="8" name="Footer Placeholder 7">
            <a:extLst>
              <a:ext uri="{FF2B5EF4-FFF2-40B4-BE49-F238E27FC236}">
                <a16:creationId xmlns:a16="http://schemas.microsoft.com/office/drawing/2014/main" id="{4672AC58-1B3F-43AA-9E47-CCAEF4C9F3B2}"/>
              </a:ext>
            </a:extLst>
          </p:cNvPr>
          <p:cNvSpPr>
            <a:spLocks noGrp="1"/>
          </p:cNvSpPr>
          <p:nvPr>
            <p:ph type="ftr" sz="quarter" idx="11"/>
          </p:nvPr>
        </p:nvSpPr>
        <p:spPr/>
        <p:txBody>
          <a:bodyPr/>
          <a:lstStyle/>
          <a:p>
            <a:endParaRPr lang="hu-HU"/>
          </a:p>
        </p:txBody>
      </p:sp>
      <p:sp>
        <p:nvSpPr>
          <p:cNvPr id="9" name="Slide Number Placeholder 8">
            <a:extLst>
              <a:ext uri="{FF2B5EF4-FFF2-40B4-BE49-F238E27FC236}">
                <a16:creationId xmlns:a16="http://schemas.microsoft.com/office/drawing/2014/main" id="{6A9CB485-8FB4-49A2-8E5D-FFB55CAF5C9D}"/>
              </a:ext>
            </a:extLst>
          </p:cNvPr>
          <p:cNvSpPr>
            <a:spLocks noGrp="1"/>
          </p:cNvSpPr>
          <p:nvPr>
            <p:ph type="sldNum" sz="quarter" idx="12"/>
          </p:nvPr>
        </p:nvSpPr>
        <p:spPr/>
        <p:txBody>
          <a:bodyPr/>
          <a:lstStyle/>
          <a:p>
            <a:fld id="{A77BF626-D98E-4F38-B86A-6DE2B930DA2E}" type="slidenum">
              <a:rPr lang="hu-HU" smtClean="0"/>
              <a:t>‹#›</a:t>
            </a:fld>
            <a:endParaRPr lang="hu-HU"/>
          </a:p>
        </p:txBody>
      </p:sp>
    </p:spTree>
    <p:extLst>
      <p:ext uri="{BB962C8B-B14F-4D97-AF65-F5344CB8AC3E}">
        <p14:creationId xmlns:p14="http://schemas.microsoft.com/office/powerpoint/2010/main" val="16244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C2F4-1F13-4615-96E8-6F4BCF0DBC25}"/>
              </a:ext>
            </a:extLst>
          </p:cNvPr>
          <p:cNvSpPr>
            <a:spLocks noGrp="1"/>
          </p:cNvSpPr>
          <p:nvPr>
            <p:ph type="title"/>
          </p:nvPr>
        </p:nvSpPr>
        <p:spPr/>
        <p:txBody>
          <a:bodyPr/>
          <a:lstStyle/>
          <a:p>
            <a:r>
              <a:rPr lang="en-US"/>
              <a:t>Click to edit Master title style</a:t>
            </a:r>
            <a:endParaRPr lang="hu-HU"/>
          </a:p>
        </p:txBody>
      </p:sp>
      <p:sp>
        <p:nvSpPr>
          <p:cNvPr id="3" name="Date Placeholder 2">
            <a:extLst>
              <a:ext uri="{FF2B5EF4-FFF2-40B4-BE49-F238E27FC236}">
                <a16:creationId xmlns:a16="http://schemas.microsoft.com/office/drawing/2014/main" id="{22A67EB6-391B-4859-863A-52011864E9AF}"/>
              </a:ext>
            </a:extLst>
          </p:cNvPr>
          <p:cNvSpPr>
            <a:spLocks noGrp="1"/>
          </p:cNvSpPr>
          <p:nvPr>
            <p:ph type="dt" sz="half" idx="10"/>
          </p:nvPr>
        </p:nvSpPr>
        <p:spPr/>
        <p:txBody>
          <a:bodyPr/>
          <a:lstStyle/>
          <a:p>
            <a:fld id="{B25D8F71-23EB-44D1-BA90-648AD88AE1A4}" type="datetimeFigureOut">
              <a:rPr lang="hu-HU" smtClean="0"/>
              <a:t>2020. 12. 11.</a:t>
            </a:fld>
            <a:endParaRPr lang="hu-HU"/>
          </a:p>
        </p:txBody>
      </p:sp>
      <p:sp>
        <p:nvSpPr>
          <p:cNvPr id="4" name="Footer Placeholder 3">
            <a:extLst>
              <a:ext uri="{FF2B5EF4-FFF2-40B4-BE49-F238E27FC236}">
                <a16:creationId xmlns:a16="http://schemas.microsoft.com/office/drawing/2014/main" id="{2DFEC6CA-C973-47D5-9BC1-2BDA518DF163}"/>
              </a:ext>
            </a:extLst>
          </p:cNvPr>
          <p:cNvSpPr>
            <a:spLocks noGrp="1"/>
          </p:cNvSpPr>
          <p:nvPr>
            <p:ph type="ftr" sz="quarter" idx="11"/>
          </p:nvPr>
        </p:nvSpPr>
        <p:spPr/>
        <p:txBody>
          <a:bodyPr/>
          <a:lstStyle/>
          <a:p>
            <a:endParaRPr lang="hu-HU"/>
          </a:p>
        </p:txBody>
      </p:sp>
      <p:sp>
        <p:nvSpPr>
          <p:cNvPr id="5" name="Slide Number Placeholder 4">
            <a:extLst>
              <a:ext uri="{FF2B5EF4-FFF2-40B4-BE49-F238E27FC236}">
                <a16:creationId xmlns:a16="http://schemas.microsoft.com/office/drawing/2014/main" id="{96AB0539-197D-474B-B355-3C37EDF63589}"/>
              </a:ext>
            </a:extLst>
          </p:cNvPr>
          <p:cNvSpPr>
            <a:spLocks noGrp="1"/>
          </p:cNvSpPr>
          <p:nvPr>
            <p:ph type="sldNum" sz="quarter" idx="12"/>
          </p:nvPr>
        </p:nvSpPr>
        <p:spPr/>
        <p:txBody>
          <a:bodyPr/>
          <a:lstStyle/>
          <a:p>
            <a:fld id="{A77BF626-D98E-4F38-B86A-6DE2B930DA2E}" type="slidenum">
              <a:rPr lang="hu-HU" smtClean="0"/>
              <a:t>‹#›</a:t>
            </a:fld>
            <a:endParaRPr lang="hu-HU"/>
          </a:p>
        </p:txBody>
      </p:sp>
    </p:spTree>
    <p:extLst>
      <p:ext uri="{BB962C8B-B14F-4D97-AF65-F5344CB8AC3E}">
        <p14:creationId xmlns:p14="http://schemas.microsoft.com/office/powerpoint/2010/main" val="187256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EE283A-B75C-48E9-87F2-48C700195400}"/>
              </a:ext>
            </a:extLst>
          </p:cNvPr>
          <p:cNvSpPr>
            <a:spLocks noGrp="1"/>
          </p:cNvSpPr>
          <p:nvPr>
            <p:ph type="dt" sz="half" idx="10"/>
          </p:nvPr>
        </p:nvSpPr>
        <p:spPr/>
        <p:txBody>
          <a:bodyPr/>
          <a:lstStyle/>
          <a:p>
            <a:fld id="{B25D8F71-23EB-44D1-BA90-648AD88AE1A4}" type="datetimeFigureOut">
              <a:rPr lang="hu-HU" smtClean="0"/>
              <a:t>2020. 12. 11.</a:t>
            </a:fld>
            <a:endParaRPr lang="hu-HU"/>
          </a:p>
        </p:txBody>
      </p:sp>
      <p:sp>
        <p:nvSpPr>
          <p:cNvPr id="3" name="Footer Placeholder 2">
            <a:extLst>
              <a:ext uri="{FF2B5EF4-FFF2-40B4-BE49-F238E27FC236}">
                <a16:creationId xmlns:a16="http://schemas.microsoft.com/office/drawing/2014/main" id="{01E63684-FC9B-4D77-9B0C-F9B2719CB6DE}"/>
              </a:ext>
            </a:extLst>
          </p:cNvPr>
          <p:cNvSpPr>
            <a:spLocks noGrp="1"/>
          </p:cNvSpPr>
          <p:nvPr>
            <p:ph type="ftr" sz="quarter" idx="11"/>
          </p:nvPr>
        </p:nvSpPr>
        <p:spPr/>
        <p:txBody>
          <a:bodyPr/>
          <a:lstStyle/>
          <a:p>
            <a:endParaRPr lang="hu-HU"/>
          </a:p>
        </p:txBody>
      </p:sp>
      <p:sp>
        <p:nvSpPr>
          <p:cNvPr id="4" name="Slide Number Placeholder 3">
            <a:extLst>
              <a:ext uri="{FF2B5EF4-FFF2-40B4-BE49-F238E27FC236}">
                <a16:creationId xmlns:a16="http://schemas.microsoft.com/office/drawing/2014/main" id="{D987A5E4-7CEF-4651-96E1-E0BFEAAE0E40}"/>
              </a:ext>
            </a:extLst>
          </p:cNvPr>
          <p:cNvSpPr>
            <a:spLocks noGrp="1"/>
          </p:cNvSpPr>
          <p:nvPr>
            <p:ph type="sldNum" sz="quarter" idx="12"/>
          </p:nvPr>
        </p:nvSpPr>
        <p:spPr/>
        <p:txBody>
          <a:bodyPr/>
          <a:lstStyle/>
          <a:p>
            <a:fld id="{A77BF626-D98E-4F38-B86A-6DE2B930DA2E}" type="slidenum">
              <a:rPr lang="hu-HU" smtClean="0"/>
              <a:t>‹#›</a:t>
            </a:fld>
            <a:endParaRPr lang="hu-HU"/>
          </a:p>
        </p:txBody>
      </p:sp>
    </p:spTree>
    <p:extLst>
      <p:ext uri="{BB962C8B-B14F-4D97-AF65-F5344CB8AC3E}">
        <p14:creationId xmlns:p14="http://schemas.microsoft.com/office/powerpoint/2010/main" val="272218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29AD3-E5AD-4172-9536-E444641FE9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Content Placeholder 2">
            <a:extLst>
              <a:ext uri="{FF2B5EF4-FFF2-40B4-BE49-F238E27FC236}">
                <a16:creationId xmlns:a16="http://schemas.microsoft.com/office/drawing/2014/main" id="{C7C61897-C3EA-4F43-AACC-26AA711507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a:extLst>
              <a:ext uri="{FF2B5EF4-FFF2-40B4-BE49-F238E27FC236}">
                <a16:creationId xmlns:a16="http://schemas.microsoft.com/office/drawing/2014/main" id="{FBD3854E-A6A6-460E-879D-BBCA98D0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935CC-60FF-4130-BB12-729F88AA2B09}"/>
              </a:ext>
            </a:extLst>
          </p:cNvPr>
          <p:cNvSpPr>
            <a:spLocks noGrp="1"/>
          </p:cNvSpPr>
          <p:nvPr>
            <p:ph type="dt" sz="half" idx="10"/>
          </p:nvPr>
        </p:nvSpPr>
        <p:spPr/>
        <p:txBody>
          <a:bodyPr/>
          <a:lstStyle/>
          <a:p>
            <a:fld id="{B25D8F71-23EB-44D1-BA90-648AD88AE1A4}" type="datetimeFigureOut">
              <a:rPr lang="hu-HU" smtClean="0"/>
              <a:t>2020. 12. 11.</a:t>
            </a:fld>
            <a:endParaRPr lang="hu-HU"/>
          </a:p>
        </p:txBody>
      </p:sp>
      <p:sp>
        <p:nvSpPr>
          <p:cNvPr id="6" name="Footer Placeholder 5">
            <a:extLst>
              <a:ext uri="{FF2B5EF4-FFF2-40B4-BE49-F238E27FC236}">
                <a16:creationId xmlns:a16="http://schemas.microsoft.com/office/drawing/2014/main" id="{BC33BADA-37CE-4A77-8CDE-E1209893D40C}"/>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7B99B342-6C33-43ED-9210-A977DC462054}"/>
              </a:ext>
            </a:extLst>
          </p:cNvPr>
          <p:cNvSpPr>
            <a:spLocks noGrp="1"/>
          </p:cNvSpPr>
          <p:nvPr>
            <p:ph type="sldNum" sz="quarter" idx="12"/>
          </p:nvPr>
        </p:nvSpPr>
        <p:spPr/>
        <p:txBody>
          <a:bodyPr/>
          <a:lstStyle/>
          <a:p>
            <a:fld id="{A77BF626-D98E-4F38-B86A-6DE2B930DA2E}" type="slidenum">
              <a:rPr lang="hu-HU" smtClean="0"/>
              <a:t>‹#›</a:t>
            </a:fld>
            <a:endParaRPr lang="hu-HU"/>
          </a:p>
        </p:txBody>
      </p:sp>
    </p:spTree>
    <p:extLst>
      <p:ext uri="{BB962C8B-B14F-4D97-AF65-F5344CB8AC3E}">
        <p14:creationId xmlns:p14="http://schemas.microsoft.com/office/powerpoint/2010/main" val="2032969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CF436-92FC-4A21-8CC6-A6B0741A4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Picture Placeholder 2">
            <a:extLst>
              <a:ext uri="{FF2B5EF4-FFF2-40B4-BE49-F238E27FC236}">
                <a16:creationId xmlns:a16="http://schemas.microsoft.com/office/drawing/2014/main" id="{6C2F0B37-A6AB-4760-B1F4-B8A170CA7B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a:extLst>
              <a:ext uri="{FF2B5EF4-FFF2-40B4-BE49-F238E27FC236}">
                <a16:creationId xmlns:a16="http://schemas.microsoft.com/office/drawing/2014/main" id="{0FC7E9A4-4381-4FC7-8246-6635EF5CF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22D397-BF42-41DF-BFA7-CB8F304A9BBA}"/>
              </a:ext>
            </a:extLst>
          </p:cNvPr>
          <p:cNvSpPr>
            <a:spLocks noGrp="1"/>
          </p:cNvSpPr>
          <p:nvPr>
            <p:ph type="dt" sz="half" idx="10"/>
          </p:nvPr>
        </p:nvSpPr>
        <p:spPr/>
        <p:txBody>
          <a:bodyPr/>
          <a:lstStyle/>
          <a:p>
            <a:fld id="{B25D8F71-23EB-44D1-BA90-648AD88AE1A4}" type="datetimeFigureOut">
              <a:rPr lang="hu-HU" smtClean="0"/>
              <a:t>2020. 12. 11.</a:t>
            </a:fld>
            <a:endParaRPr lang="hu-HU"/>
          </a:p>
        </p:txBody>
      </p:sp>
      <p:sp>
        <p:nvSpPr>
          <p:cNvPr id="6" name="Footer Placeholder 5">
            <a:extLst>
              <a:ext uri="{FF2B5EF4-FFF2-40B4-BE49-F238E27FC236}">
                <a16:creationId xmlns:a16="http://schemas.microsoft.com/office/drawing/2014/main" id="{0CD9AF9D-9F49-47B5-AFDE-27C4E20A3C9A}"/>
              </a:ext>
            </a:extLst>
          </p:cNvPr>
          <p:cNvSpPr>
            <a:spLocks noGrp="1"/>
          </p:cNvSpPr>
          <p:nvPr>
            <p:ph type="ftr" sz="quarter" idx="11"/>
          </p:nvPr>
        </p:nvSpPr>
        <p:spPr/>
        <p:txBody>
          <a:bodyPr/>
          <a:lstStyle/>
          <a:p>
            <a:endParaRPr lang="hu-HU"/>
          </a:p>
        </p:txBody>
      </p:sp>
      <p:sp>
        <p:nvSpPr>
          <p:cNvPr id="7" name="Slide Number Placeholder 6">
            <a:extLst>
              <a:ext uri="{FF2B5EF4-FFF2-40B4-BE49-F238E27FC236}">
                <a16:creationId xmlns:a16="http://schemas.microsoft.com/office/drawing/2014/main" id="{9E906984-7151-4202-A842-0BCC541D55DE}"/>
              </a:ext>
            </a:extLst>
          </p:cNvPr>
          <p:cNvSpPr>
            <a:spLocks noGrp="1"/>
          </p:cNvSpPr>
          <p:nvPr>
            <p:ph type="sldNum" sz="quarter" idx="12"/>
          </p:nvPr>
        </p:nvSpPr>
        <p:spPr/>
        <p:txBody>
          <a:bodyPr/>
          <a:lstStyle/>
          <a:p>
            <a:fld id="{A77BF626-D98E-4F38-B86A-6DE2B930DA2E}" type="slidenum">
              <a:rPr lang="hu-HU" smtClean="0"/>
              <a:t>‹#›</a:t>
            </a:fld>
            <a:endParaRPr lang="hu-HU"/>
          </a:p>
        </p:txBody>
      </p:sp>
    </p:spTree>
    <p:extLst>
      <p:ext uri="{BB962C8B-B14F-4D97-AF65-F5344CB8AC3E}">
        <p14:creationId xmlns:p14="http://schemas.microsoft.com/office/powerpoint/2010/main" val="212170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1A0F4F-FFD7-440B-B7A4-A50068166B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u-HU"/>
          </a:p>
        </p:txBody>
      </p:sp>
      <p:sp>
        <p:nvSpPr>
          <p:cNvPr id="3" name="Text Placeholder 2">
            <a:extLst>
              <a:ext uri="{FF2B5EF4-FFF2-40B4-BE49-F238E27FC236}">
                <a16:creationId xmlns:a16="http://schemas.microsoft.com/office/drawing/2014/main" id="{862235F3-65EC-4B58-AA91-158C16634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a:extLst>
              <a:ext uri="{FF2B5EF4-FFF2-40B4-BE49-F238E27FC236}">
                <a16:creationId xmlns:a16="http://schemas.microsoft.com/office/drawing/2014/main" id="{594E0997-BCE4-4A24-9CB2-430871551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D8F71-23EB-44D1-BA90-648AD88AE1A4}" type="datetimeFigureOut">
              <a:rPr lang="hu-HU" smtClean="0"/>
              <a:t>2020. 12. 11.</a:t>
            </a:fld>
            <a:endParaRPr lang="hu-HU"/>
          </a:p>
        </p:txBody>
      </p:sp>
      <p:sp>
        <p:nvSpPr>
          <p:cNvPr id="5" name="Footer Placeholder 4">
            <a:extLst>
              <a:ext uri="{FF2B5EF4-FFF2-40B4-BE49-F238E27FC236}">
                <a16:creationId xmlns:a16="http://schemas.microsoft.com/office/drawing/2014/main" id="{3289B194-79F4-495B-8FDC-9A4197E560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a:extLst>
              <a:ext uri="{FF2B5EF4-FFF2-40B4-BE49-F238E27FC236}">
                <a16:creationId xmlns:a16="http://schemas.microsoft.com/office/drawing/2014/main" id="{9C9C869A-11A1-4BEF-94D5-A5A18C70B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BF626-D98E-4F38-B86A-6DE2B930DA2E}" type="slidenum">
              <a:rPr lang="hu-HU" smtClean="0"/>
              <a:t>‹#›</a:t>
            </a:fld>
            <a:endParaRPr lang="hu-HU"/>
          </a:p>
        </p:txBody>
      </p:sp>
    </p:spTree>
    <p:extLst>
      <p:ext uri="{BB962C8B-B14F-4D97-AF65-F5344CB8AC3E}">
        <p14:creationId xmlns:p14="http://schemas.microsoft.com/office/powerpoint/2010/main" val="132035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ncdc.noaa.gov/cdo-web/api/v2/data?startdate=2010-12-01&amp;enddate=2011-12-09&amp;locationid=FIPS:UK&amp;datacategoryid=TAVG&amp;datacategoryid=PRCP&amp;units=metric&amp;datasetid=GHCND&amp;stationid=GHCND:UKM00003772"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BDF0DB09-5349-4FB2-86ED-0209AA9CF47A}"/>
              </a:ext>
            </a:extLst>
          </p:cNvPr>
          <p:cNvPicPr>
            <a:picLocks noChangeAspect="1"/>
          </p:cNvPicPr>
          <p:nvPr/>
        </p:nvPicPr>
        <p:blipFill rotWithShape="1">
          <a:blip r:embed="rId3"/>
          <a:srcRect t="12007" b="12993"/>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3" name="Subtitle 2">
            <a:extLst>
              <a:ext uri="{FF2B5EF4-FFF2-40B4-BE49-F238E27FC236}">
                <a16:creationId xmlns:a16="http://schemas.microsoft.com/office/drawing/2014/main" id="{4F5BF877-9D84-444D-8349-2FF0F6DBAA30}"/>
              </a:ext>
            </a:extLst>
          </p:cNvPr>
          <p:cNvSpPr>
            <a:spLocks noGrp="1"/>
          </p:cNvSpPr>
          <p:nvPr>
            <p:ph type="subTitle" idx="1"/>
          </p:nvPr>
        </p:nvSpPr>
        <p:spPr>
          <a:xfrm>
            <a:off x="762000" y="4571999"/>
            <a:ext cx="3538538" cy="1524000"/>
          </a:xfrm>
        </p:spPr>
        <p:txBody>
          <a:bodyPr anchor="b">
            <a:normAutofit/>
          </a:bodyPr>
          <a:lstStyle/>
          <a:p>
            <a:pPr algn="l"/>
            <a:r>
              <a:rPr lang="en-HU" dirty="0"/>
              <a:t>DE2 Term Project by </a:t>
            </a:r>
            <a:r>
              <a:rPr lang="hu-HU" dirty="0"/>
              <a:t>Dajka </a:t>
            </a:r>
            <a:r>
              <a:rPr lang="en-HU" dirty="0"/>
              <a:t>Dani</a:t>
            </a:r>
            <a:r>
              <a:rPr lang="hu-HU" dirty="0"/>
              <a:t>el</a:t>
            </a:r>
            <a:r>
              <a:rPr lang="en-HU" dirty="0"/>
              <a:t>, Eszter</a:t>
            </a:r>
            <a:r>
              <a:rPr lang="hu-HU" dirty="0"/>
              <a:t> Diamant</a:t>
            </a:r>
            <a:r>
              <a:rPr lang="en-HU" dirty="0"/>
              <a:t> and Ozan</a:t>
            </a:r>
            <a:r>
              <a:rPr lang="hu-HU" dirty="0"/>
              <a:t> Kaya</a:t>
            </a:r>
            <a:endParaRPr lang="en-HU" dirty="0"/>
          </a:p>
        </p:txBody>
      </p:sp>
      <p:sp>
        <p:nvSpPr>
          <p:cNvPr id="2" name="Title 1">
            <a:extLst>
              <a:ext uri="{FF2B5EF4-FFF2-40B4-BE49-F238E27FC236}">
                <a16:creationId xmlns:a16="http://schemas.microsoft.com/office/drawing/2014/main" id="{51B06B99-3526-7E4E-AB0B-C660C21DFC2E}"/>
              </a:ext>
            </a:extLst>
          </p:cNvPr>
          <p:cNvSpPr>
            <a:spLocks noGrp="1"/>
          </p:cNvSpPr>
          <p:nvPr>
            <p:ph type="ctrTitle"/>
          </p:nvPr>
        </p:nvSpPr>
        <p:spPr>
          <a:xfrm>
            <a:off x="762000" y="2299787"/>
            <a:ext cx="4572000" cy="2286000"/>
          </a:xfrm>
        </p:spPr>
        <p:txBody>
          <a:bodyPr>
            <a:normAutofit/>
          </a:bodyPr>
          <a:lstStyle/>
          <a:p>
            <a:pPr algn="l"/>
            <a:r>
              <a:rPr lang="en-HU" sz="4400" dirty="0"/>
              <a:t>Is E-Commerce Sales effected by the weather?</a:t>
            </a:r>
          </a:p>
        </p:txBody>
      </p:sp>
    </p:spTree>
    <p:extLst>
      <p:ext uri="{BB962C8B-B14F-4D97-AF65-F5344CB8AC3E}">
        <p14:creationId xmlns:p14="http://schemas.microsoft.com/office/powerpoint/2010/main" val="1875510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FF69D3-A349-5C44-BF98-508FA19EFF00}"/>
              </a:ext>
            </a:extLst>
          </p:cNvPr>
          <p:cNvSpPr>
            <a:spLocks noGrp="1"/>
          </p:cNvSpPr>
          <p:nvPr>
            <p:ph type="title"/>
          </p:nvPr>
        </p:nvSpPr>
        <p:spPr>
          <a:xfrm>
            <a:off x="6094105" y="802955"/>
            <a:ext cx="4977976" cy="1454051"/>
          </a:xfrm>
        </p:spPr>
        <p:txBody>
          <a:bodyPr>
            <a:normAutofit/>
          </a:bodyPr>
          <a:lstStyle/>
          <a:p>
            <a:r>
              <a:rPr lang="en-HU">
                <a:solidFill>
                  <a:srgbClr val="000000"/>
                </a:solidFill>
              </a:rPr>
              <a:t>INTODUCTION</a:t>
            </a:r>
          </a:p>
        </p:txBody>
      </p:sp>
      <p:sp>
        <p:nvSpPr>
          <p:cNvPr id="75"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Lets Begin Images, Stock Photos &amp; Vectors | Shutterstock">
            <a:extLst>
              <a:ext uri="{FF2B5EF4-FFF2-40B4-BE49-F238E27FC236}">
                <a16:creationId xmlns:a16="http://schemas.microsoft.com/office/drawing/2014/main" id="{DFD6940A-644A-44FE-B9FC-BE2021DEA067}"/>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t="2063" b="6241"/>
          <a:stretch/>
        </p:blipFill>
        <p:spPr bwMode="auto">
          <a:xfrm>
            <a:off x="20" y="907231"/>
            <a:ext cx="4838021" cy="4741094"/>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7CEBB20-5C23-F546-AD08-5D427A85545D}"/>
              </a:ext>
            </a:extLst>
          </p:cNvPr>
          <p:cNvSpPr>
            <a:spLocks noGrp="1"/>
          </p:cNvSpPr>
          <p:nvPr>
            <p:ph idx="1"/>
          </p:nvPr>
        </p:nvSpPr>
        <p:spPr>
          <a:xfrm>
            <a:off x="6090574" y="2421682"/>
            <a:ext cx="4977578" cy="3639289"/>
          </a:xfrm>
        </p:spPr>
        <p:txBody>
          <a:bodyPr anchor="ctr">
            <a:normAutofit/>
          </a:bodyPr>
          <a:lstStyle/>
          <a:p>
            <a:pPr marL="0" indent="0">
              <a:buNone/>
            </a:pPr>
            <a:r>
              <a:rPr lang="en-HU" sz="2000" dirty="0">
                <a:solidFill>
                  <a:srgbClr val="000000"/>
                </a:solidFill>
              </a:rPr>
              <a:t>We are looking at a E-Commerce Transactions from a UK Retailer and would like to find out, if weather is influencing daily sales.</a:t>
            </a:r>
          </a:p>
          <a:p>
            <a:pPr marL="0" indent="0">
              <a:buNone/>
            </a:pPr>
            <a:endParaRPr lang="en-HU" sz="2000" dirty="0">
              <a:solidFill>
                <a:srgbClr val="000000"/>
              </a:solidFill>
            </a:endParaRPr>
          </a:p>
          <a:p>
            <a:pPr marL="0" indent="0">
              <a:buNone/>
            </a:pPr>
            <a:r>
              <a:rPr lang="en-HU" sz="2400" b="1" dirty="0">
                <a:solidFill>
                  <a:srgbClr val="000000"/>
                </a:solidFill>
              </a:rPr>
              <a:t>Ozan</a:t>
            </a:r>
            <a:r>
              <a:rPr lang="en-HU" sz="2000" dirty="0">
                <a:solidFill>
                  <a:srgbClr val="000000"/>
                </a:solidFill>
              </a:rPr>
              <a:t> – describes the E-commerce Dataset</a:t>
            </a:r>
          </a:p>
          <a:p>
            <a:pPr marL="0" indent="0">
              <a:buNone/>
            </a:pPr>
            <a:r>
              <a:rPr lang="en-HU" sz="2400" b="1" dirty="0">
                <a:solidFill>
                  <a:srgbClr val="000000"/>
                </a:solidFill>
              </a:rPr>
              <a:t>Dani</a:t>
            </a:r>
            <a:r>
              <a:rPr lang="en-HU" sz="2000" dirty="0">
                <a:solidFill>
                  <a:srgbClr val="000000"/>
                </a:solidFill>
              </a:rPr>
              <a:t> – presents the Weather API</a:t>
            </a:r>
          </a:p>
          <a:p>
            <a:pPr marL="0" indent="0">
              <a:buNone/>
            </a:pPr>
            <a:r>
              <a:rPr lang="en-HU" sz="2400" b="1" dirty="0">
                <a:solidFill>
                  <a:srgbClr val="000000"/>
                </a:solidFill>
              </a:rPr>
              <a:t>Eszter </a:t>
            </a:r>
            <a:r>
              <a:rPr lang="en-HU" sz="2000" dirty="0">
                <a:solidFill>
                  <a:srgbClr val="000000"/>
                </a:solidFill>
              </a:rPr>
              <a:t>– shows the KNIME WORKFLOW and analysis</a:t>
            </a:r>
          </a:p>
          <a:p>
            <a:pPr marL="0" indent="0">
              <a:buNone/>
            </a:pPr>
            <a:endParaRPr lang="en-HU" sz="2000" dirty="0">
              <a:solidFill>
                <a:srgbClr val="000000"/>
              </a:solidFill>
            </a:endParaRPr>
          </a:p>
        </p:txBody>
      </p:sp>
    </p:spTree>
    <p:extLst>
      <p:ext uri="{BB962C8B-B14F-4D97-AF65-F5344CB8AC3E}">
        <p14:creationId xmlns:p14="http://schemas.microsoft.com/office/powerpoint/2010/main" val="3031788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860832-27F3-4D30-9288-7521D2491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 name="Freeform 5">
              <a:extLst>
                <a:ext uri="{FF2B5EF4-FFF2-40B4-BE49-F238E27FC236}">
                  <a16:creationId xmlns:a16="http://schemas.microsoft.com/office/drawing/2014/main" id="{6DAAD4DA-AA9F-4A4D-AD0B-0FB2286B3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 name="Freeform 6">
              <a:extLst>
                <a:ext uri="{FF2B5EF4-FFF2-40B4-BE49-F238E27FC236}">
                  <a16:creationId xmlns:a16="http://schemas.microsoft.com/office/drawing/2014/main" id="{A4F5EC98-FDFD-4158-9C16-CD770B1F2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26D1C0DA-68C2-40A2-BCCA-D14FB5EF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1B67FFD7-72F1-4435-9C33-DFFE87F9C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15CE66C6-629F-44D9-A0BC-D2F4E7AF5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FEAAAFC3-1B1C-4F1C-AC4E-ED0ACA4AE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E2C81DA9-A0C9-4C54-A2F0-A3EC14F2B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B7EA41DD-7957-42FB-BD48-E502F81F6C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E33D6F3E-9CCB-4053-B8C1-5260829C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D533B393-4D8F-4FB8-AA9D-BA218F443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433765B0-52BC-4442-BC45-8EDFBF593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B911B231-DD22-4BC7-A325-2B6831481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800DA13B-507D-4901-AF60-F99485FC1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DAB727E1-099C-4F62-9ED1-46CD895C6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4D1E585E-A63F-42DE-BF5F-B0B390B29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D8FCC810-4482-4E43-9102-2B87386E7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EC977192-4383-4D76-8DB3-B93ADD739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09DCD44A-4779-4898-862E-A220810CA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F7516DF1-08D6-4FF0-A1A1-95A260F1D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4">
              <a:extLst>
                <a:ext uri="{FF2B5EF4-FFF2-40B4-BE49-F238E27FC236}">
                  <a16:creationId xmlns:a16="http://schemas.microsoft.com/office/drawing/2014/main" id="{F74092EA-F950-4DF2-8646-60F26E811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5">
              <a:extLst>
                <a:ext uri="{FF2B5EF4-FFF2-40B4-BE49-F238E27FC236}">
                  <a16:creationId xmlns:a16="http://schemas.microsoft.com/office/drawing/2014/main" id="{09A3177B-1E64-4081-B8C6-3D7C8786D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4B5D4B33-7C90-7547-B632-A4031EC55229}"/>
              </a:ext>
            </a:extLst>
          </p:cNvPr>
          <p:cNvSpPr>
            <a:spLocks noGrp="1"/>
          </p:cNvSpPr>
          <p:nvPr>
            <p:ph type="title"/>
          </p:nvPr>
        </p:nvSpPr>
        <p:spPr>
          <a:xfrm>
            <a:off x="4069080" y="630936"/>
            <a:ext cx="6675120" cy="1353312"/>
          </a:xfrm>
        </p:spPr>
        <p:txBody>
          <a:bodyPr anchor="b">
            <a:normAutofit/>
          </a:bodyPr>
          <a:lstStyle/>
          <a:p>
            <a:r>
              <a:rPr lang="en-HU" sz="4000"/>
              <a:t>DATASET – E-Commerce Sales in UK </a:t>
            </a:r>
          </a:p>
        </p:txBody>
      </p:sp>
      <p:sp>
        <p:nvSpPr>
          <p:cNvPr id="3" name="Content Placeholder 2">
            <a:extLst>
              <a:ext uri="{FF2B5EF4-FFF2-40B4-BE49-F238E27FC236}">
                <a16:creationId xmlns:a16="http://schemas.microsoft.com/office/drawing/2014/main" id="{94102902-9F9A-274F-99F6-ECF768DB4CD7}"/>
              </a:ext>
            </a:extLst>
          </p:cNvPr>
          <p:cNvSpPr>
            <a:spLocks noGrp="1"/>
          </p:cNvSpPr>
          <p:nvPr>
            <p:ph idx="1"/>
          </p:nvPr>
        </p:nvSpPr>
        <p:spPr>
          <a:xfrm>
            <a:off x="4069080" y="2157984"/>
            <a:ext cx="6675120" cy="3895344"/>
          </a:xfrm>
        </p:spPr>
        <p:txBody>
          <a:bodyPr anchor="ctr">
            <a:normAutofit/>
          </a:bodyPr>
          <a:lstStyle/>
          <a:p>
            <a:endParaRPr lang="en-HU" sz="2200"/>
          </a:p>
        </p:txBody>
      </p:sp>
    </p:spTree>
    <p:extLst>
      <p:ext uri="{BB962C8B-B14F-4D97-AF65-F5344CB8AC3E}">
        <p14:creationId xmlns:p14="http://schemas.microsoft.com/office/powerpoint/2010/main" val="7266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7967-52C0-E647-996E-089C5D818525}"/>
              </a:ext>
            </a:extLst>
          </p:cNvPr>
          <p:cNvSpPr>
            <a:spLocks noGrp="1"/>
          </p:cNvSpPr>
          <p:nvPr>
            <p:ph type="title"/>
          </p:nvPr>
        </p:nvSpPr>
        <p:spPr>
          <a:xfrm>
            <a:off x="305271" y="81568"/>
            <a:ext cx="3753905" cy="1000125"/>
          </a:xfrm>
        </p:spPr>
        <p:txBody>
          <a:bodyPr/>
          <a:lstStyle/>
          <a:p>
            <a:r>
              <a:rPr lang="en-HU" dirty="0"/>
              <a:t>Weather API</a:t>
            </a:r>
          </a:p>
        </p:txBody>
      </p:sp>
      <p:pic>
        <p:nvPicPr>
          <p:cNvPr id="4" name="Content Placeholder 3">
            <a:extLst>
              <a:ext uri="{FF2B5EF4-FFF2-40B4-BE49-F238E27FC236}">
                <a16:creationId xmlns:a16="http://schemas.microsoft.com/office/drawing/2014/main" id="{EA3186D8-8636-AE41-AE14-91C24DA6B4DA}"/>
              </a:ext>
            </a:extLst>
          </p:cNvPr>
          <p:cNvPicPr>
            <a:picLocks noGrp="1" noChangeAspect="1"/>
          </p:cNvPicPr>
          <p:nvPr>
            <p:ph idx="1"/>
          </p:nvPr>
        </p:nvPicPr>
        <p:blipFill>
          <a:blip r:embed="rId3"/>
          <a:stretch>
            <a:fillRect/>
          </a:stretch>
        </p:blipFill>
        <p:spPr>
          <a:xfrm>
            <a:off x="890926" y="1216229"/>
            <a:ext cx="7105286" cy="3817938"/>
          </a:xfrm>
          <a:prstGeom prst="rect">
            <a:avLst/>
          </a:prstGeom>
        </p:spPr>
      </p:pic>
      <p:pic>
        <p:nvPicPr>
          <p:cNvPr id="5" name="Picture 4">
            <a:extLst>
              <a:ext uri="{FF2B5EF4-FFF2-40B4-BE49-F238E27FC236}">
                <a16:creationId xmlns:a16="http://schemas.microsoft.com/office/drawing/2014/main" id="{2E3A85DF-48A0-7048-9DB5-01AD4494CB30}"/>
              </a:ext>
            </a:extLst>
          </p:cNvPr>
          <p:cNvPicPr/>
          <p:nvPr/>
        </p:nvPicPr>
        <p:blipFill>
          <a:blip r:embed="rId4"/>
          <a:stretch>
            <a:fillRect/>
          </a:stretch>
        </p:blipFill>
        <p:spPr>
          <a:xfrm>
            <a:off x="6030179" y="257432"/>
            <a:ext cx="5731510" cy="677545"/>
          </a:xfrm>
          <a:prstGeom prst="rect">
            <a:avLst/>
          </a:prstGeom>
        </p:spPr>
      </p:pic>
      <p:sp>
        <p:nvSpPr>
          <p:cNvPr id="6" name="TextBox 5">
            <a:extLst>
              <a:ext uri="{FF2B5EF4-FFF2-40B4-BE49-F238E27FC236}">
                <a16:creationId xmlns:a16="http://schemas.microsoft.com/office/drawing/2014/main" id="{9002A0AE-6C67-2B43-997A-22915688C9A4}"/>
              </a:ext>
            </a:extLst>
          </p:cNvPr>
          <p:cNvSpPr txBox="1"/>
          <p:nvPr/>
        </p:nvSpPr>
        <p:spPr>
          <a:xfrm>
            <a:off x="890925" y="5214990"/>
            <a:ext cx="7105287" cy="1477328"/>
          </a:xfrm>
          <a:prstGeom prst="rect">
            <a:avLst/>
          </a:prstGeom>
          <a:noFill/>
        </p:spPr>
        <p:txBody>
          <a:bodyPr wrap="square" rtlCol="0">
            <a:spAutoFit/>
          </a:bodyPr>
          <a:lstStyle/>
          <a:p>
            <a:r>
              <a:rPr lang="en-GB" dirty="0">
                <a:solidFill>
                  <a:schemeClr val="accent1"/>
                </a:solidFill>
                <a:hlinkClick r:id="rId5">
                  <a:extLst>
                    <a:ext uri="{A12FA001-AC4F-418D-AE19-62706E023703}">
                      <ahyp:hlinkClr xmlns:ahyp="http://schemas.microsoft.com/office/drawing/2018/hyperlinkcolor" val="tx"/>
                    </a:ext>
                  </a:extLst>
                </a:hlinkClick>
              </a:rPr>
              <a:t>https://www.ncdc.noaa.gov/cdo-web/api/v2/data?startdate=2010-12-01&amp;enddate=2011-12-09&amp;locationid=FIPS:UK&amp;datacategoryid=TAVG&amp;datacategoryid=PRCP&amp;units=metric&amp;datasetid=GHCND&amp;stationid=GHCND:UKM00003772</a:t>
            </a:r>
            <a:endParaRPr lang="en-HU" dirty="0">
              <a:solidFill>
                <a:schemeClr val="accent1"/>
              </a:solidFill>
            </a:endParaRPr>
          </a:p>
          <a:p>
            <a:endParaRPr lang="en-HU" dirty="0">
              <a:solidFill>
                <a:schemeClr val="accent1"/>
              </a:solidFill>
            </a:endParaRPr>
          </a:p>
        </p:txBody>
      </p:sp>
      <p:pic>
        <p:nvPicPr>
          <p:cNvPr id="7" name="Picture 6">
            <a:extLst>
              <a:ext uri="{FF2B5EF4-FFF2-40B4-BE49-F238E27FC236}">
                <a16:creationId xmlns:a16="http://schemas.microsoft.com/office/drawing/2014/main" id="{B8866789-82F7-F148-A347-A9E4393604D9}"/>
              </a:ext>
            </a:extLst>
          </p:cNvPr>
          <p:cNvPicPr>
            <a:picLocks noChangeAspect="1"/>
          </p:cNvPicPr>
          <p:nvPr/>
        </p:nvPicPr>
        <p:blipFill>
          <a:blip r:embed="rId6"/>
          <a:stretch>
            <a:fillRect/>
          </a:stretch>
        </p:blipFill>
        <p:spPr>
          <a:xfrm>
            <a:off x="8502478" y="2376691"/>
            <a:ext cx="3259211" cy="1497013"/>
          </a:xfrm>
          <a:prstGeom prst="rect">
            <a:avLst/>
          </a:prstGeom>
        </p:spPr>
      </p:pic>
    </p:spTree>
    <p:extLst>
      <p:ext uri="{BB962C8B-B14F-4D97-AF65-F5344CB8AC3E}">
        <p14:creationId xmlns:p14="http://schemas.microsoft.com/office/powerpoint/2010/main" val="44118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Isosceles Triangle 3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665DC0C-6EDF-484A-9777-35AE79C36F3C}"/>
              </a:ext>
            </a:extLst>
          </p:cNvPr>
          <p:cNvPicPr>
            <a:picLocks noChangeAspect="1"/>
          </p:cNvPicPr>
          <p:nvPr/>
        </p:nvPicPr>
        <p:blipFill>
          <a:blip r:embed="rId2"/>
          <a:stretch>
            <a:fillRect/>
          </a:stretch>
        </p:blipFill>
        <p:spPr>
          <a:xfrm>
            <a:off x="643467" y="2645313"/>
            <a:ext cx="10905066" cy="3135206"/>
          </a:xfrm>
          <a:prstGeom prst="rect">
            <a:avLst/>
          </a:prstGeom>
          <a:ln>
            <a:noFill/>
          </a:ln>
        </p:spPr>
      </p:pic>
      <p:sp>
        <p:nvSpPr>
          <p:cNvPr id="37" name="Isosceles Triangle 3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KNIME (@knime) | Twitter">
            <a:extLst>
              <a:ext uri="{FF2B5EF4-FFF2-40B4-BE49-F238E27FC236}">
                <a16:creationId xmlns:a16="http://schemas.microsoft.com/office/drawing/2014/main" id="{81F5578F-ED66-4973-A143-CCA6DC6B4A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17" t="4250" r="11582" b="26319"/>
          <a:stretch/>
        </p:blipFill>
        <p:spPr bwMode="auto">
          <a:xfrm>
            <a:off x="4784226" y="268623"/>
            <a:ext cx="2505075" cy="2244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NIME | Open for Innovation">
            <a:extLst>
              <a:ext uri="{FF2B5EF4-FFF2-40B4-BE49-F238E27FC236}">
                <a16:creationId xmlns:a16="http://schemas.microsoft.com/office/drawing/2014/main" id="{B032F40F-7F1F-47D1-B130-6ABAC42968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405" t="35234" r="30613"/>
          <a:stretch/>
        </p:blipFill>
        <p:spPr bwMode="auto">
          <a:xfrm>
            <a:off x="2674701" y="809234"/>
            <a:ext cx="2444099" cy="10773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NIME | Open for Innovation">
            <a:extLst>
              <a:ext uri="{FF2B5EF4-FFF2-40B4-BE49-F238E27FC236}">
                <a16:creationId xmlns:a16="http://schemas.microsoft.com/office/drawing/2014/main" id="{3C7524FB-4AF3-49B7-99EE-A45B9CD87E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0191" t="35708"/>
          <a:stretch/>
        </p:blipFill>
        <p:spPr bwMode="auto">
          <a:xfrm>
            <a:off x="7073201" y="877824"/>
            <a:ext cx="1791463" cy="998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3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04E217C-A485-46C9-9972-00B2F6851049}"/>
              </a:ext>
            </a:extLst>
          </p:cNvPr>
          <p:cNvPicPr>
            <a:picLocks noChangeAspect="1"/>
          </p:cNvPicPr>
          <p:nvPr/>
        </p:nvPicPr>
        <p:blipFill rotWithShape="1">
          <a:blip r:embed="rId2"/>
          <a:srcRect t="10449"/>
          <a:stretch/>
        </p:blipFill>
        <p:spPr>
          <a:xfrm>
            <a:off x="801873" y="2473809"/>
            <a:ext cx="9624483" cy="3835359"/>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69DD47D-CA57-4C52-8475-C882BA3154C3}"/>
              </a:ext>
            </a:extLst>
          </p:cNvPr>
          <p:cNvSpPr txBox="1"/>
          <p:nvPr/>
        </p:nvSpPr>
        <p:spPr>
          <a:xfrm>
            <a:off x="1220806" y="254635"/>
            <a:ext cx="3211089" cy="757130"/>
          </a:xfrm>
          <a:prstGeom prst="rect">
            <a:avLst/>
          </a:prstGeom>
        </p:spPr>
        <p:txBody>
          <a:bodyPr vert="horz" lIns="91440" tIns="45720" rIns="91440" bIns="45720" rtlCol="0" anchor="b">
            <a:normAutofit/>
          </a:bodyPr>
          <a:lstStyle>
            <a:defPPr>
              <a:defRPr lang="hu-HU"/>
            </a:defPPr>
            <a:lvl1pPr>
              <a:lnSpc>
                <a:spcPct val="90000"/>
              </a:lnSpc>
              <a:spcBef>
                <a:spcPct val="0"/>
              </a:spcBef>
              <a:spcAft>
                <a:spcPts val="600"/>
              </a:spcAft>
              <a:defRPr sz="4800">
                <a:latin typeface="+mj-lt"/>
                <a:ea typeface="+mj-ea"/>
                <a:cs typeface="+mj-cs"/>
              </a:defRPr>
            </a:lvl1pPr>
          </a:lstStyle>
          <a:p>
            <a:pPr algn="ctr"/>
            <a:r>
              <a:rPr lang="hu-HU" dirty="0"/>
              <a:t>LOAD DATA</a:t>
            </a:r>
          </a:p>
        </p:txBody>
      </p:sp>
      <p:sp>
        <p:nvSpPr>
          <p:cNvPr id="7" name="TextBox 6">
            <a:extLst>
              <a:ext uri="{FF2B5EF4-FFF2-40B4-BE49-F238E27FC236}">
                <a16:creationId xmlns:a16="http://schemas.microsoft.com/office/drawing/2014/main" id="{FF9337CD-F3F1-4312-A85E-9AA20D8E98F1}"/>
              </a:ext>
            </a:extLst>
          </p:cNvPr>
          <p:cNvSpPr txBox="1"/>
          <p:nvPr/>
        </p:nvSpPr>
        <p:spPr>
          <a:xfrm>
            <a:off x="757980" y="1606660"/>
            <a:ext cx="4041287" cy="369332"/>
          </a:xfrm>
          <a:prstGeom prst="rect">
            <a:avLst/>
          </a:prstGeom>
          <a:noFill/>
        </p:spPr>
        <p:txBody>
          <a:bodyPr wrap="square" rtlCol="0">
            <a:spAutoFit/>
          </a:bodyPr>
          <a:lstStyle/>
          <a:p>
            <a:r>
              <a:rPr lang="hu-HU" dirty="0"/>
              <a:t>Connet to database</a:t>
            </a:r>
          </a:p>
        </p:txBody>
      </p:sp>
      <p:sp>
        <p:nvSpPr>
          <p:cNvPr id="27" name="TextBox 26">
            <a:extLst>
              <a:ext uri="{FF2B5EF4-FFF2-40B4-BE49-F238E27FC236}">
                <a16:creationId xmlns:a16="http://schemas.microsoft.com/office/drawing/2014/main" id="{F0E7AA91-C8DE-4422-BAB8-959504946DFF}"/>
              </a:ext>
            </a:extLst>
          </p:cNvPr>
          <p:cNvSpPr txBox="1"/>
          <p:nvPr/>
        </p:nvSpPr>
        <p:spPr>
          <a:xfrm>
            <a:off x="5023287" y="1359401"/>
            <a:ext cx="4041287" cy="646331"/>
          </a:xfrm>
          <a:prstGeom prst="rect">
            <a:avLst/>
          </a:prstGeom>
          <a:noFill/>
        </p:spPr>
        <p:txBody>
          <a:bodyPr wrap="square" rtlCol="0">
            <a:spAutoFit/>
          </a:bodyPr>
          <a:lstStyle/>
          <a:p>
            <a:r>
              <a:rPr lang="hu-HU" dirty="0"/>
              <a:t>Load average daily temperature and precipitation data from API</a:t>
            </a:r>
          </a:p>
        </p:txBody>
      </p:sp>
      <p:pic>
        <p:nvPicPr>
          <p:cNvPr id="15" name="Picture 14">
            <a:extLst>
              <a:ext uri="{FF2B5EF4-FFF2-40B4-BE49-F238E27FC236}">
                <a16:creationId xmlns:a16="http://schemas.microsoft.com/office/drawing/2014/main" id="{A53AEDDE-758B-4B55-9D8E-FBF844B12C1D}"/>
              </a:ext>
            </a:extLst>
          </p:cNvPr>
          <p:cNvPicPr>
            <a:picLocks noChangeAspect="1"/>
          </p:cNvPicPr>
          <p:nvPr/>
        </p:nvPicPr>
        <p:blipFill>
          <a:blip r:embed="rId3"/>
          <a:stretch>
            <a:fillRect/>
          </a:stretch>
        </p:blipFill>
        <p:spPr>
          <a:xfrm>
            <a:off x="3431394" y="2726446"/>
            <a:ext cx="4733925" cy="257175"/>
          </a:xfrm>
          <a:prstGeom prst="rect">
            <a:avLst/>
          </a:prstGeom>
          <a:ln w="38100">
            <a:solidFill>
              <a:schemeClr val="tx1"/>
            </a:solidFill>
          </a:ln>
          <a:effectLst>
            <a:outerShdw blurRad="50800" dist="38100" dir="2700000" algn="tl" rotWithShape="0">
              <a:prstClr val="black">
                <a:alpha val="40000"/>
              </a:prstClr>
            </a:outerShdw>
          </a:effectLst>
        </p:spPr>
      </p:pic>
      <p:cxnSp>
        <p:nvCxnSpPr>
          <p:cNvPr id="30" name="Connector: Elbow 29">
            <a:extLst>
              <a:ext uri="{FF2B5EF4-FFF2-40B4-BE49-F238E27FC236}">
                <a16:creationId xmlns:a16="http://schemas.microsoft.com/office/drawing/2014/main" id="{8EE47A7A-E0E3-426E-973A-D4E3340EB7B3}"/>
              </a:ext>
            </a:extLst>
          </p:cNvPr>
          <p:cNvCxnSpPr>
            <a:cxnSpLocks/>
          </p:cNvCxnSpPr>
          <p:nvPr/>
        </p:nvCxnSpPr>
        <p:spPr>
          <a:xfrm rot="5400000" flipH="1" flipV="1">
            <a:off x="3826735" y="3277727"/>
            <a:ext cx="1135424" cy="85225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33" name="Picture 32">
            <a:extLst>
              <a:ext uri="{FF2B5EF4-FFF2-40B4-BE49-F238E27FC236}">
                <a16:creationId xmlns:a16="http://schemas.microsoft.com/office/drawing/2014/main" id="{3AF7F089-40F8-4A1E-989B-EF57C9D9B61F}"/>
              </a:ext>
            </a:extLst>
          </p:cNvPr>
          <p:cNvPicPr>
            <a:picLocks noChangeAspect="1"/>
          </p:cNvPicPr>
          <p:nvPr/>
        </p:nvPicPr>
        <p:blipFill>
          <a:blip r:embed="rId4"/>
          <a:stretch>
            <a:fillRect/>
          </a:stretch>
        </p:blipFill>
        <p:spPr>
          <a:xfrm>
            <a:off x="9612735" y="1412077"/>
            <a:ext cx="2171700" cy="771525"/>
          </a:xfrm>
          <a:prstGeom prst="rect">
            <a:avLst/>
          </a:prstGeom>
          <a:ln w="38100">
            <a:solidFill>
              <a:schemeClr val="tx1"/>
            </a:solidFill>
          </a:ln>
          <a:effectLst>
            <a:outerShdw blurRad="50800" dist="38100" dir="2700000" algn="tl" rotWithShape="0">
              <a:prstClr val="black">
                <a:alpha val="40000"/>
              </a:prstClr>
            </a:outerShdw>
          </a:effectLst>
        </p:spPr>
      </p:pic>
      <p:cxnSp>
        <p:nvCxnSpPr>
          <p:cNvPr id="36" name="Connector: Elbow 35">
            <a:extLst>
              <a:ext uri="{FF2B5EF4-FFF2-40B4-BE49-F238E27FC236}">
                <a16:creationId xmlns:a16="http://schemas.microsoft.com/office/drawing/2014/main" id="{E643474B-3552-4F07-82D9-BF8DF4CC4FF5}"/>
              </a:ext>
            </a:extLst>
          </p:cNvPr>
          <p:cNvCxnSpPr>
            <a:cxnSpLocks/>
            <a:endCxn id="33" idx="2"/>
          </p:cNvCxnSpPr>
          <p:nvPr/>
        </p:nvCxnSpPr>
        <p:spPr>
          <a:xfrm flipV="1">
            <a:off x="9612737" y="2183602"/>
            <a:ext cx="1085848" cy="99297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8575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26">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Rectangle 28">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30">
            <a:extLst>
              <a:ext uri="{FF2B5EF4-FFF2-40B4-BE49-F238E27FC236}">
                <a16:creationId xmlns:a16="http://schemas.microsoft.com/office/drawing/2014/main" id="{216491D0-C1B6-4D21-B31C-62062A2C4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C9D2E5F7-88D9-4C40-9F8D-1EC421D596AA}"/>
              </a:ext>
            </a:extLst>
          </p:cNvPr>
          <p:cNvSpPr txBox="1"/>
          <p:nvPr/>
        </p:nvSpPr>
        <p:spPr>
          <a:xfrm>
            <a:off x="4832725" y="-1271587"/>
            <a:ext cx="5905738" cy="296760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DATA CLEANING</a:t>
            </a:r>
          </a:p>
        </p:txBody>
      </p:sp>
      <p:sp>
        <p:nvSpPr>
          <p:cNvPr id="44" name="Rectangle 32">
            <a:extLst>
              <a:ext uri="{FF2B5EF4-FFF2-40B4-BE49-F238E27FC236}">
                <a16:creationId xmlns:a16="http://schemas.microsoft.com/office/drawing/2014/main" id="{69E202C6-1AAE-4886-AA1F-E75FFE37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96184"/>
            <a:ext cx="558268" cy="5437033"/>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45" name="Straight Connector 34">
            <a:extLst>
              <a:ext uri="{FF2B5EF4-FFF2-40B4-BE49-F238E27FC236}">
                <a16:creationId xmlns:a16="http://schemas.microsoft.com/office/drawing/2014/main" id="{F1E07EB8-B07C-4EF5-8DE2-6B03F3EC83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24F290D-D226-4B28-80CF-64F9A63F0E25}"/>
              </a:ext>
            </a:extLst>
          </p:cNvPr>
          <p:cNvPicPr>
            <a:picLocks noChangeAspect="1"/>
          </p:cNvPicPr>
          <p:nvPr/>
        </p:nvPicPr>
        <p:blipFill rotWithShape="1">
          <a:blip r:embed="rId2"/>
          <a:srcRect l="1731" t="11391" r="2227" b="708"/>
          <a:stretch/>
        </p:blipFill>
        <p:spPr>
          <a:xfrm>
            <a:off x="558269" y="665754"/>
            <a:ext cx="4251689" cy="5437032"/>
          </a:xfrm>
          <a:prstGeom prst="rect">
            <a:avLst/>
          </a:prstGeom>
        </p:spPr>
      </p:pic>
      <p:cxnSp>
        <p:nvCxnSpPr>
          <p:cNvPr id="46" name="Straight Connector 36">
            <a:extLst>
              <a:ext uri="{FF2B5EF4-FFF2-40B4-BE49-F238E27FC236}">
                <a16:creationId xmlns:a16="http://schemas.microsoft.com/office/drawing/2014/main" id="{C39679CC-0AEA-4729-827F-5738C10515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F6AAC04-D193-4854-A5C3-E1C643B42937}"/>
              </a:ext>
            </a:extLst>
          </p:cNvPr>
          <p:cNvSpPr txBox="1"/>
          <p:nvPr/>
        </p:nvSpPr>
        <p:spPr>
          <a:xfrm>
            <a:off x="5173860" y="1997838"/>
            <a:ext cx="4041287" cy="2862322"/>
          </a:xfrm>
          <a:prstGeom prst="rect">
            <a:avLst/>
          </a:prstGeom>
          <a:noFill/>
        </p:spPr>
        <p:txBody>
          <a:bodyPr wrap="square" rtlCol="0">
            <a:spAutoFit/>
          </a:bodyPr>
          <a:lstStyle/>
          <a:p>
            <a:r>
              <a:rPr lang="hu-HU" dirty="0"/>
              <a:t>Drop missing values</a:t>
            </a:r>
          </a:p>
          <a:p>
            <a:endParaRPr lang="hu-HU" dirty="0"/>
          </a:p>
          <a:p>
            <a:r>
              <a:rPr lang="hu-HU" dirty="0"/>
              <a:t>Exclude unrelated columns</a:t>
            </a:r>
          </a:p>
          <a:p>
            <a:endParaRPr lang="hu-HU" dirty="0"/>
          </a:p>
          <a:p>
            <a:endParaRPr lang="hu-HU" dirty="0"/>
          </a:p>
          <a:p>
            <a:r>
              <a:rPr lang="hu-HU" dirty="0"/>
              <a:t>What left:</a:t>
            </a:r>
          </a:p>
          <a:p>
            <a:pPr algn="l"/>
            <a:r>
              <a:rPr lang="hu-HU" dirty="0"/>
              <a:t>	→ InvoiceDate</a:t>
            </a:r>
          </a:p>
          <a:p>
            <a:pPr algn="l"/>
            <a:r>
              <a:rPr lang="hu-HU" dirty="0"/>
              <a:t>	→ TotalSales</a:t>
            </a:r>
          </a:p>
          <a:p>
            <a:pPr algn="l"/>
            <a:r>
              <a:rPr lang="hu-HU" dirty="0"/>
              <a:t>	→ Temperature</a:t>
            </a:r>
          </a:p>
          <a:p>
            <a:pPr algn="l"/>
            <a:r>
              <a:rPr lang="hu-HU" dirty="0"/>
              <a:t>	→ Precipitation</a:t>
            </a:r>
          </a:p>
        </p:txBody>
      </p:sp>
    </p:spTree>
    <p:extLst>
      <p:ext uri="{BB962C8B-B14F-4D97-AF65-F5344CB8AC3E}">
        <p14:creationId xmlns:p14="http://schemas.microsoft.com/office/powerpoint/2010/main" val="126335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D41C8E1-376E-4D77-ACF8-1D515BD63623}"/>
              </a:ext>
            </a:extLst>
          </p:cNvPr>
          <p:cNvPicPr>
            <a:picLocks noChangeAspect="1"/>
          </p:cNvPicPr>
          <p:nvPr/>
        </p:nvPicPr>
        <p:blipFill rotWithShape="1">
          <a:blip r:embed="rId2"/>
          <a:srcRect t="27338"/>
          <a:stretch/>
        </p:blipFill>
        <p:spPr>
          <a:xfrm>
            <a:off x="6342043" y="3760803"/>
            <a:ext cx="5698204" cy="2886074"/>
          </a:xfrm>
          <a:prstGeom prst="rect">
            <a:avLst/>
          </a:prstGeom>
        </p:spPr>
      </p:pic>
      <p:pic>
        <p:nvPicPr>
          <p:cNvPr id="13" name="Picture 12">
            <a:extLst>
              <a:ext uri="{FF2B5EF4-FFF2-40B4-BE49-F238E27FC236}">
                <a16:creationId xmlns:a16="http://schemas.microsoft.com/office/drawing/2014/main" id="{FDA6A5CF-D3DA-4781-9A70-E08BA285600C}"/>
              </a:ext>
            </a:extLst>
          </p:cNvPr>
          <p:cNvPicPr>
            <a:picLocks noChangeAspect="1"/>
          </p:cNvPicPr>
          <p:nvPr/>
        </p:nvPicPr>
        <p:blipFill rotWithShape="1">
          <a:blip r:embed="rId3"/>
          <a:srcRect t="28122"/>
          <a:stretch/>
        </p:blipFill>
        <p:spPr>
          <a:xfrm>
            <a:off x="6452407" y="244002"/>
            <a:ext cx="5520017" cy="2781484"/>
          </a:xfrm>
          <a:prstGeom prst="rect">
            <a:avLst/>
          </a:prstGeom>
        </p:spPr>
      </p:pic>
      <p:pic>
        <p:nvPicPr>
          <p:cNvPr id="3" name="Picture 2">
            <a:extLst>
              <a:ext uri="{FF2B5EF4-FFF2-40B4-BE49-F238E27FC236}">
                <a16:creationId xmlns:a16="http://schemas.microsoft.com/office/drawing/2014/main" id="{D20C9308-9423-437B-8441-8A7733F3F10F}"/>
              </a:ext>
            </a:extLst>
          </p:cNvPr>
          <p:cNvPicPr>
            <a:picLocks noChangeAspect="1"/>
          </p:cNvPicPr>
          <p:nvPr/>
        </p:nvPicPr>
        <p:blipFill>
          <a:blip r:embed="rId4"/>
          <a:stretch>
            <a:fillRect/>
          </a:stretch>
        </p:blipFill>
        <p:spPr>
          <a:xfrm>
            <a:off x="1421233" y="2158114"/>
            <a:ext cx="3346391" cy="3909644"/>
          </a:xfrm>
          <a:prstGeom prst="rect">
            <a:avLst/>
          </a:prstGeom>
        </p:spPr>
      </p:pic>
      <p:sp>
        <p:nvSpPr>
          <p:cNvPr id="43" name="TextBox 42">
            <a:extLst>
              <a:ext uri="{FF2B5EF4-FFF2-40B4-BE49-F238E27FC236}">
                <a16:creationId xmlns:a16="http://schemas.microsoft.com/office/drawing/2014/main" id="{6EEE7990-09BC-4AB3-8D70-74DA5EF31CFD}"/>
              </a:ext>
            </a:extLst>
          </p:cNvPr>
          <p:cNvSpPr txBox="1"/>
          <p:nvPr/>
        </p:nvSpPr>
        <p:spPr>
          <a:xfrm>
            <a:off x="152401" y="89452"/>
            <a:ext cx="6014630" cy="1224816"/>
          </a:xfrm>
          <a:prstGeom prst="rect">
            <a:avLst/>
          </a:prstGeom>
          <a:solidFill>
            <a:srgbClr val="FFCCCC"/>
          </a:solidFill>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p>
            <a:pPr>
              <a:lnSpc>
                <a:spcPct val="90000"/>
              </a:lnSpc>
              <a:spcBef>
                <a:spcPct val="0"/>
              </a:spcBef>
              <a:spcAft>
                <a:spcPts val="600"/>
              </a:spcAft>
            </a:pPr>
            <a:r>
              <a:rPr lang="hu-HU" sz="4800" dirty="0">
                <a:latin typeface="+mj-lt"/>
                <a:ea typeface="+mj-ea"/>
                <a:cs typeface="+mj-cs"/>
              </a:rPr>
              <a:t>ANALYTICS</a:t>
            </a:r>
            <a:endParaRPr lang="en-US" sz="4800" dirty="0">
              <a:latin typeface="+mj-lt"/>
              <a:ea typeface="+mj-ea"/>
              <a:cs typeface="+mj-cs"/>
            </a:endParaRPr>
          </a:p>
        </p:txBody>
      </p:sp>
      <p:sp>
        <p:nvSpPr>
          <p:cNvPr id="23" name="Rectangle 22">
            <a:extLst>
              <a:ext uri="{FF2B5EF4-FFF2-40B4-BE49-F238E27FC236}">
                <a16:creationId xmlns:a16="http://schemas.microsoft.com/office/drawing/2014/main" id="{B785BDEF-90BA-417F-8426-A3FA96EAEC75}"/>
              </a:ext>
            </a:extLst>
          </p:cNvPr>
          <p:cNvSpPr/>
          <p:nvPr/>
        </p:nvSpPr>
        <p:spPr>
          <a:xfrm>
            <a:off x="6312730" y="89452"/>
            <a:ext cx="5799373" cy="66790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hu-HU"/>
          </a:p>
        </p:txBody>
      </p:sp>
      <p:sp>
        <p:nvSpPr>
          <p:cNvPr id="37" name="Rectangle 36">
            <a:extLst>
              <a:ext uri="{FF2B5EF4-FFF2-40B4-BE49-F238E27FC236}">
                <a16:creationId xmlns:a16="http://schemas.microsoft.com/office/drawing/2014/main" id="{A4AF5CEF-3287-44D3-A535-8E6BB91845CF}"/>
              </a:ext>
            </a:extLst>
          </p:cNvPr>
          <p:cNvSpPr/>
          <p:nvPr/>
        </p:nvSpPr>
        <p:spPr>
          <a:xfrm>
            <a:off x="151754" y="1457325"/>
            <a:ext cx="6015278" cy="53112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hu-HU"/>
          </a:p>
        </p:txBody>
      </p:sp>
      <p:pic>
        <p:nvPicPr>
          <p:cNvPr id="4" name="Picture 3">
            <a:extLst>
              <a:ext uri="{FF2B5EF4-FFF2-40B4-BE49-F238E27FC236}">
                <a16:creationId xmlns:a16="http://schemas.microsoft.com/office/drawing/2014/main" id="{38E8AC6A-DDEA-4BF1-98B5-6F92FBA29DF3}"/>
              </a:ext>
            </a:extLst>
          </p:cNvPr>
          <p:cNvPicPr>
            <a:picLocks noChangeAspect="1"/>
          </p:cNvPicPr>
          <p:nvPr/>
        </p:nvPicPr>
        <p:blipFill>
          <a:blip r:embed="rId5"/>
          <a:stretch>
            <a:fillRect/>
          </a:stretch>
        </p:blipFill>
        <p:spPr>
          <a:xfrm>
            <a:off x="6978802" y="3110937"/>
            <a:ext cx="4467225" cy="866775"/>
          </a:xfrm>
          <a:prstGeom prst="rect">
            <a:avLst/>
          </a:prstGeom>
        </p:spPr>
      </p:pic>
      <p:pic>
        <p:nvPicPr>
          <p:cNvPr id="3074" name="Picture 2" descr="About – HumanToo">
            <a:extLst>
              <a:ext uri="{FF2B5EF4-FFF2-40B4-BE49-F238E27FC236}">
                <a16:creationId xmlns:a16="http://schemas.microsoft.com/office/drawing/2014/main" id="{5E24FE15-759B-4102-9AD2-EB699729A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0859" y="3465811"/>
            <a:ext cx="4987372" cy="894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886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508</Words>
  <Application>Microsoft Office PowerPoint</Application>
  <PresentationFormat>Widescreen</PresentationFormat>
  <Paragraphs>42</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Helvetica Neue Medium</vt:lpstr>
      <vt:lpstr>Office Theme</vt:lpstr>
      <vt:lpstr>Is E-Commerce Sales effected by the weather?</vt:lpstr>
      <vt:lpstr>INTODUCTION</vt:lpstr>
      <vt:lpstr>DATASET – E-Commerce Sales in UK </vt:lpstr>
      <vt:lpstr>Weather API</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E-Commerce Sales effected by the weather?</dc:title>
  <dc:creator>Eszter Diamant</dc:creator>
  <cp:lastModifiedBy>Eszter Diamant</cp:lastModifiedBy>
  <cp:revision>1</cp:revision>
  <dcterms:created xsi:type="dcterms:W3CDTF">2020-12-11T20:46:03Z</dcterms:created>
  <dcterms:modified xsi:type="dcterms:W3CDTF">2020-12-11T20:57:52Z</dcterms:modified>
</cp:coreProperties>
</file>