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206316568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206316568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ideal target market consists of highly active individuals. This demographic has demonstrated ongoing engagement, yielding impressive outcomes based on the data. Bellabeat could introduce a personalized goal-setting system for each user, encouraging them to increase their movement and distance covered to burn calories, achieve a healthy weight, and maintain an optimal heart rate.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Bellabeat offers the capability to monitor Body Mass Index. This feature enables users to input their weight and height into the device or app, facilitating ongoing tracking while promoting healthy habits like diet, sleep, and exercise routines.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Consider reimagining the Ivy by creating an Ivy 2.0 that enhances its capabilities for tracking steps, exercise, body mass index (BMI), sleep patterns, and heart rate notifications. It's crucial to maintain all current features while encouraging a spirit of healthy competition among users. Furthermore, adding a display that regularly shows total steps, distance, heart rate, menstrual cycle tracking, mood, BMI, and healthy sleep habits could provide significant benefits. Encouraging healthy behaviors and setting up alerts for when activity levels fall below the normal range would also be valuable improvements.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summarize, the current price is set at $380.00 in relation to the existing market conditions. Fitbit devices are available at prices ranging from $95 to $180, while Apple Watches are priced between $99 and $799. Significantly, Apple holds a greater market share than many competitors. It is advisable for Bellabeat to create the Ivy 2.0, which should feature a sturdy and comfortable band, and be priced 25% lower than the current price. Marketing initiatives should begin three months before Christmas and ramp up throughout December.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4ab051ca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4ab051c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206316568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206316568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206316568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206316568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20631656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20631656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206316568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206316568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initial group of charts I wish to elaborate on pertains to the relationship between different levels of activity, total distance travelled, and total calories expended. The Daily Activity Table comprises 15 columns, and I chose to examine the correlation between active minutes, varying distances, and the actual calories burned. The dataset encompasses 33 participants, with a cumulative total of 4,900 calories reported as burned. The overall distance traversed amounts to 28.03 units.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total count of steps recorded is 36,019. The maximum distances associated with different levels of activity are as follows: Very Active demonstrates a strong positive correlation with 56% of the distance covered, while Moderately Active exhibits a weak correlation, accounting for 17% of the distance travelled.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206316568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206316568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subsequent slide indicates a lack of correlation between the sedentary active group, distance, and calories burned. This may be attributed to the group's coverage of only 3% of the reported distance travelled. In contrast, the lightly active group exhibited a correlation between the distance travelled and the calories expended, having covered 27% of the reported distance.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206316568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206316568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This data shows the correlation between entropy heart rates and entropy steps. Heart rate variability is the variation of the time interval between consecutive heartbeats. Entropy is a commonly used tool to describe the regularity of data sets. This chart shows a positive relationship between the entropy heart rate and physical activity first at about 3 intense steps and a raise in heart rate to 6; and then again at about 6 intense steps with a entropy rise to 7. Sedentary people have high entropy values at rest, which decrease with moderate physical activity. People who exercise regularly tend to retain their entropy value at rest or increase their entropy.</a:t>
            </a:r>
            <a:endParaRPr>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a:solidFill>
                  <a:srgbClr val="222222"/>
                </a:solidFill>
                <a:highlight>
                  <a:srgbClr val="FFFFFF"/>
                </a:highlight>
              </a:rPr>
              <a:t>The data presented illustrates the relationship between entropy in heart rates and entropy in steps. Heart rate variability refers to the fluctuation in the time intervals between successive heartbeats. Entropy serves as a widely utilized metric for characterizing the regularity of data sets. The chart indicates a positive correlation between entropy in heart rates and levels of physical activity, first observed at approximately three intense steps, accompanied by an increase in heart rate to six, and again noted at around six intense steps with a corresponding rise in entropy to seven. Individuals with sedentary lifestyles exhibit elevated entropy values while at rest, which tend to decrease with moderate exercise. Conversely, those who engage in regular physical activity often maintain or even increase their entropy values while at rest.</a:t>
            </a:r>
            <a:endParaRPr>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206316568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206316568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Next, I would like to examine the implications of Body Mass Index (BMI). BMI serves as a metric to assess whether an individual maintains a healthy weight. It is calculated using a person's weight in relation to their height. Typically, a higher BMI indicates a greater amount of body fat. BMI is frequently employed as a screening instrument to evaluate the potential risk of health issues, including heart disease, diabetes, and cancer, associated with one's weight.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classifications are as follows: Underweight: a BMI of less than 18.5. Optimal range: a BMI from 18.5 to 24.9. Overweight: a BMI between 25 and 29.9. Class I obesity: a BMI ranging from 30 to 34.9. Class II obesity: a BMI from 35 to 39.9. Class III obesity: a BMI exceeding 40.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206316568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206316568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22222"/>
                </a:solidFill>
                <a:highlight>
                  <a:srgbClr val="FFFFFF"/>
                </a:highlight>
              </a:rPr>
              <a:t>The data presented on the left from the Fitbit dataset indicates a positive correlation for most of the sample, whose Body Mass Index (BMI) values fall within the normal range. Nonetheless, a minor proportion of participants are categorized as overweight, as evidenced by the data points situated above the trend line, while an even smaller fraction of participants is classified as underweight, represented by the points located below the trend line. </a:t>
            </a:r>
            <a:endParaRPr>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a:solidFill>
                  <a:srgbClr val="222222"/>
                </a:solidFill>
                <a:highlight>
                  <a:srgbClr val="FFFFFF"/>
                </a:highlight>
              </a:rPr>
              <a:t>The information derived from the Apple Watch/Fitbit dataset displayed on the right illustrates the following: The histogram located in the upper section of the screen reveals a substantial distribution of participants within the normal weight range, alongside a few outliers categorized as underweight and overweight, with a minor percentage classified as obese. The scatterplot in the bottom right corner indicates a positive correlation between weight and body mass index (BMI). This suggests that the majority of adults aged 18 to 56 aspire to maintain a healthy lifestyle. </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www.kaggle.com/datasets/arashnic/fitbit" TargetMode="External"/><Relationship Id="rId4" Type="http://schemas.openxmlformats.org/officeDocument/2006/relationships/hyperlink" Target="https://www.kaggle.com/datasets/aleespinosa/apple-watch-and-fitbit-data" TargetMode="External"/><Relationship Id="rId5" Type="http://schemas.openxmlformats.org/officeDocument/2006/relationships/hyperlink" Target="https://www.cdc.gov/nchs/products/databriefs/db443.htm" TargetMode="External"/><Relationship Id="rId6" Type="http://schemas.openxmlformats.org/officeDocument/2006/relationships/hyperlink" Target="https://www.cancer.org/cancer/risk-prevention/diet-physical-activity/body-weight-and-cancer-risk/body-mass-index-bmi-calculator.html" TargetMode="External"/><Relationship Id="rId7" Type="http://schemas.openxmlformats.org/officeDocument/2006/relationships/hyperlink" Target="https://docs.google.com/document/d/1QO8Z1Y9u7wyP_PJQvqVcAAWGkYnvuKCXpzAGYA30VS0/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hyperlink" Target="http://drive.google.com/file/d/1ZOBF-ZcbmBvmP4HoVrSjJYePNjGy2XDN/view"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Bellabeat: How can a wellness company play it smart?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Antasha D. Lamb</a:t>
            </a:r>
            <a:endParaRPr/>
          </a:p>
        </p:txBody>
      </p:sp>
      <p:pic>
        <p:nvPicPr>
          <p:cNvPr id="66" name="Google Shape;66;p13"/>
          <p:cNvPicPr preferRelativeResize="0"/>
          <p:nvPr/>
        </p:nvPicPr>
        <p:blipFill>
          <a:blip r:embed="rId3">
            <a:alphaModFix/>
          </a:blip>
          <a:stretch>
            <a:fillRect/>
          </a:stretch>
        </p:blipFill>
        <p:spPr>
          <a:xfrm>
            <a:off x="4706700" y="1974625"/>
            <a:ext cx="3214928" cy="3016475"/>
          </a:xfrm>
          <a:prstGeom prst="rect">
            <a:avLst/>
          </a:prstGeom>
          <a:noFill/>
          <a:ln>
            <a:noFill/>
          </a:ln>
        </p:spPr>
      </p:pic>
      <p:pic>
        <p:nvPicPr>
          <p:cNvPr id="67" name="Google Shape;67;p13"/>
          <p:cNvPicPr preferRelativeResize="0"/>
          <p:nvPr/>
        </p:nvPicPr>
        <p:blipFill>
          <a:blip r:embed="rId4">
            <a:alphaModFix/>
          </a:blip>
          <a:stretch>
            <a:fillRect/>
          </a:stretch>
        </p:blipFill>
        <p:spPr>
          <a:xfrm>
            <a:off x="7851225" y="216560"/>
            <a:ext cx="981075" cy="971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36" name="Google Shape;136;p22"/>
          <p:cNvSpPr txBox="1"/>
          <p:nvPr/>
        </p:nvSpPr>
        <p:spPr>
          <a:xfrm>
            <a:off x="311725" y="130845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latin typeface="Calibri"/>
              <a:ea typeface="Calibri"/>
              <a:cs typeface="Calibri"/>
              <a:sym typeface="Calibri"/>
            </a:endParaRPr>
          </a:p>
        </p:txBody>
      </p:sp>
      <p:sp>
        <p:nvSpPr>
          <p:cNvPr id="137" name="Google Shape;137;p22"/>
          <p:cNvSpPr txBox="1"/>
          <p:nvPr/>
        </p:nvSpPr>
        <p:spPr>
          <a:xfrm>
            <a:off x="0" y="1308450"/>
            <a:ext cx="3000000" cy="2455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Font typeface="Calibri"/>
              <a:buChar char="●"/>
            </a:pPr>
            <a:r>
              <a:rPr lang="en" sz="1100">
                <a:latin typeface="Calibri"/>
                <a:ea typeface="Calibri"/>
                <a:cs typeface="Calibri"/>
                <a:sym typeface="Calibri"/>
              </a:rPr>
              <a:t>The ideal target market consists of highly active individuals. This demographic has demonstrated ongoing engagement, yielding impressive outcomes based on the data. Bellabeat could introduce a personalized goal-setting system for each user, encouraging them to increase their movement and distance covered to burn calories, achieve a healthy weight, and maintain an optimal heart rate.</a:t>
            </a:r>
            <a:endParaRPr sz="1100">
              <a:latin typeface="Calibri"/>
              <a:ea typeface="Calibri"/>
              <a:cs typeface="Calibri"/>
              <a:sym typeface="Calibri"/>
            </a:endParaRPr>
          </a:p>
          <a:p>
            <a:pPr indent="0" lvl="0" marL="457200" rtl="0" algn="l">
              <a:lnSpc>
                <a:spcPct val="115000"/>
              </a:lnSpc>
              <a:spcBef>
                <a:spcPts val="1200"/>
              </a:spcBef>
              <a:spcAft>
                <a:spcPts val="1200"/>
              </a:spcAft>
              <a:buNone/>
            </a:pPr>
            <a:r>
              <a:t/>
            </a:r>
            <a:endParaRPr sz="1100">
              <a:latin typeface="Calibri"/>
              <a:ea typeface="Calibri"/>
              <a:cs typeface="Calibri"/>
              <a:sym typeface="Calibri"/>
            </a:endParaRPr>
          </a:p>
        </p:txBody>
      </p:sp>
      <p:sp>
        <p:nvSpPr>
          <p:cNvPr id="138" name="Google Shape;138;p22"/>
          <p:cNvSpPr txBox="1"/>
          <p:nvPr/>
        </p:nvSpPr>
        <p:spPr>
          <a:xfrm>
            <a:off x="3311725" y="1308450"/>
            <a:ext cx="3000000" cy="3274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Font typeface="Calibri"/>
              <a:buChar char="●"/>
            </a:pPr>
            <a:r>
              <a:rPr lang="en" sz="1100">
                <a:latin typeface="Calibri"/>
                <a:ea typeface="Calibri"/>
                <a:cs typeface="Calibri"/>
                <a:sym typeface="Calibri"/>
              </a:rPr>
              <a:t>Consider reimagining the Ivy by creating an Ivy 2.0 that enhances its capabilities for tracking steps, exercise, body mass index (BMI), sleep patterns, and heart rate notifications. It's crucial to maintain all current features while encouraging a spirit of healthy competition among users. Furthermore, adding a display that regularly shows total steps, distance, heart rate, menstrual cycle tracking, mood, BMI, and healthy sleep habits could provide significant benefits. Encouraging healthy behaviors and setting up alerts for when activity levels fall below the normal range would also be valuable improvements.</a:t>
            </a:r>
            <a:endParaRPr sz="1100">
              <a:latin typeface="Calibri"/>
              <a:ea typeface="Calibri"/>
              <a:cs typeface="Calibri"/>
              <a:sym typeface="Calibri"/>
            </a:endParaRPr>
          </a:p>
        </p:txBody>
      </p:sp>
      <p:sp>
        <p:nvSpPr>
          <p:cNvPr id="139" name="Google Shape;139;p22"/>
          <p:cNvSpPr txBox="1"/>
          <p:nvPr/>
        </p:nvSpPr>
        <p:spPr>
          <a:xfrm>
            <a:off x="6188350" y="1308450"/>
            <a:ext cx="3000000" cy="3274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To summarize, the current price is set at $380.00 in relation to the existing market conditions. Fitbit devices are available at prices ranging from $95 to $180, while Apple Watches are priced between $99 and $799. Significantly, Apple holds a greater market share than many competitors. It is advisable for Bellabeat to create the Ivy 2.0, which should feature a sturdy and comfortable band, and be priced 25% lower than the current price. Marketing initiatives should begin three months before Christmas and ramp up throughout December.</a:t>
            </a:r>
            <a:endParaRPr sz="1100">
              <a:latin typeface="Calibri"/>
              <a:ea typeface="Calibri"/>
              <a:cs typeface="Calibri"/>
              <a:sym typeface="Calibri"/>
            </a:endParaRPr>
          </a:p>
          <a:p>
            <a:pPr indent="0" lvl="0" marL="457200" rtl="0" algn="l">
              <a:lnSpc>
                <a:spcPct val="115000"/>
              </a:lnSpc>
              <a:spcBef>
                <a:spcPts val="0"/>
              </a:spcBef>
              <a:spcAft>
                <a:spcPts val="0"/>
              </a:spcAft>
              <a:buNone/>
            </a:pPr>
            <a:r>
              <a:t/>
            </a:r>
            <a:endParaRPr sz="1100">
              <a:latin typeface="Calibri"/>
              <a:ea typeface="Calibri"/>
              <a:cs typeface="Calibri"/>
              <a:sym typeface="Calibri"/>
            </a:endParaRPr>
          </a:p>
        </p:txBody>
      </p:sp>
      <p:sp>
        <p:nvSpPr>
          <p:cNvPr id="140" name="Google Shape;140;p22"/>
          <p:cNvSpPr txBox="1"/>
          <p:nvPr/>
        </p:nvSpPr>
        <p:spPr>
          <a:xfrm>
            <a:off x="101175" y="3450450"/>
            <a:ext cx="3000000" cy="1522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Font typeface="Calibri"/>
              <a:buChar char="●"/>
            </a:pPr>
            <a:r>
              <a:rPr lang="en" sz="1100">
                <a:latin typeface="Calibri"/>
                <a:ea typeface="Calibri"/>
                <a:cs typeface="Calibri"/>
                <a:sym typeface="Calibri"/>
              </a:rPr>
              <a:t>Bellabeat can integrate Body Mass Index monitoring.  This type of monitoring by allowing users to enter their weight and height into the device or application; allowing continuous monitoring, while encouraging a healthy habits, such as diet,sleep, and exercise routines</a:t>
            </a:r>
            <a:endParaRPr sz="1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46" name="Google Shape;146;p23"/>
          <p:cNvSpPr txBox="1"/>
          <p:nvPr/>
        </p:nvSpPr>
        <p:spPr>
          <a:xfrm>
            <a:off x="0" y="2048225"/>
            <a:ext cx="8366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hlink"/>
                </a:solidFill>
                <a:latin typeface="Calibri"/>
                <a:ea typeface="Calibri"/>
                <a:cs typeface="Calibri"/>
                <a:sym typeface="Calibri"/>
                <a:hlinkClick r:id="rId3"/>
              </a:rPr>
              <a:t>https://www.kaggle.com/datasets/arashnic/fitbit</a:t>
            </a:r>
            <a:endParaRPr sz="1600">
              <a:latin typeface="Calibri"/>
              <a:ea typeface="Calibri"/>
              <a:cs typeface="Calibri"/>
              <a:sym typeface="Calibri"/>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
        <p:nvSpPr>
          <p:cNvPr id="147" name="Google Shape;147;p23"/>
          <p:cNvSpPr txBox="1"/>
          <p:nvPr/>
        </p:nvSpPr>
        <p:spPr>
          <a:xfrm>
            <a:off x="0" y="2571750"/>
            <a:ext cx="8441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hlink"/>
                </a:solidFill>
                <a:latin typeface="Calibri"/>
                <a:ea typeface="Calibri"/>
                <a:cs typeface="Calibri"/>
                <a:sym typeface="Calibri"/>
                <a:hlinkClick r:id="rId4"/>
              </a:rPr>
              <a:t>https://www.kaggle.com/datasets/aleespinosa/apple-watch-and-fitbit-data</a:t>
            </a:r>
            <a:endParaRPr sz="1600">
              <a:latin typeface="Calibri"/>
              <a:ea typeface="Calibri"/>
              <a:cs typeface="Calibri"/>
              <a:sym typeface="Calibri"/>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
        <p:nvSpPr>
          <p:cNvPr id="148" name="Google Shape;148;p23"/>
          <p:cNvSpPr txBox="1"/>
          <p:nvPr/>
        </p:nvSpPr>
        <p:spPr>
          <a:xfrm>
            <a:off x="-62250" y="3059450"/>
            <a:ext cx="9042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hlink"/>
                </a:solidFill>
                <a:latin typeface="Calibri"/>
                <a:ea typeface="Calibri"/>
                <a:cs typeface="Calibri"/>
                <a:sym typeface="Calibri"/>
                <a:hlinkClick r:id="rId5"/>
              </a:rPr>
              <a:t>https://www.cdc.gov/nchs/products/databriefs/db443.htm</a:t>
            </a:r>
            <a:endParaRPr sz="1600">
              <a:latin typeface="Calibri"/>
              <a:ea typeface="Calibri"/>
              <a:cs typeface="Calibri"/>
              <a:sym typeface="Calibri"/>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
        <p:nvSpPr>
          <p:cNvPr id="149" name="Google Shape;149;p23"/>
          <p:cNvSpPr txBox="1"/>
          <p:nvPr/>
        </p:nvSpPr>
        <p:spPr>
          <a:xfrm>
            <a:off x="-62250" y="3385275"/>
            <a:ext cx="8020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hlink"/>
                </a:solidFill>
                <a:latin typeface="Calibri"/>
                <a:ea typeface="Calibri"/>
                <a:cs typeface="Calibri"/>
                <a:sym typeface="Calibri"/>
                <a:hlinkClick r:id="rId6"/>
              </a:rPr>
              <a:t>https://www.cancer.org/cancer/risk-prevention/diet-physical-activity/body-weight-and-cancer-risk/body-mass-index-bmi-calculator.html</a:t>
            </a:r>
            <a:endParaRPr sz="1600">
              <a:latin typeface="Calibri"/>
              <a:ea typeface="Calibri"/>
              <a:cs typeface="Calibri"/>
              <a:sym typeface="Calibri"/>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
        <p:nvSpPr>
          <p:cNvPr id="150" name="Google Shape;150;p23"/>
          <p:cNvSpPr txBox="1"/>
          <p:nvPr/>
        </p:nvSpPr>
        <p:spPr>
          <a:xfrm>
            <a:off x="-62250" y="1432613"/>
            <a:ext cx="824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Calibri"/>
                <a:ea typeface="Calibri"/>
                <a:cs typeface="Calibri"/>
                <a:sym typeface="Calibri"/>
                <a:hlinkClick r:id="rId7"/>
              </a:rPr>
              <a:t>Click here for Google Document</a:t>
            </a:r>
            <a:endParaRPr>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73" name="Google Shape;73;p14"/>
          <p:cNvSpPr txBox="1"/>
          <p:nvPr/>
        </p:nvSpPr>
        <p:spPr>
          <a:xfrm>
            <a:off x="827275" y="1158000"/>
            <a:ext cx="7008300" cy="3759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Discuss Stakeholders</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Address problem</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Explore distance and calories amongst various active groups</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Continue</a:t>
            </a:r>
            <a:r>
              <a:rPr lang="en" sz="1600">
                <a:solidFill>
                  <a:schemeClr val="dk2"/>
                </a:solidFill>
                <a:latin typeface="Calibri"/>
                <a:ea typeface="Calibri"/>
                <a:cs typeface="Calibri"/>
                <a:sym typeface="Calibri"/>
              </a:rPr>
              <a:t> to explore active groups</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Explore steps and heart health</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Understanding the impact of BMI</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Final </a:t>
            </a:r>
            <a:r>
              <a:rPr lang="en" sz="1600">
                <a:solidFill>
                  <a:schemeClr val="dk2"/>
                </a:solidFill>
                <a:latin typeface="Calibri"/>
                <a:ea typeface="Calibri"/>
                <a:cs typeface="Calibri"/>
                <a:sym typeface="Calibri"/>
              </a:rPr>
              <a:t>remarks</a:t>
            </a:r>
            <a:r>
              <a:rPr lang="en" sz="1600">
                <a:solidFill>
                  <a:schemeClr val="dk2"/>
                </a:solidFill>
                <a:latin typeface="Calibri"/>
                <a:ea typeface="Calibri"/>
                <a:cs typeface="Calibri"/>
                <a:sym typeface="Calibri"/>
              </a:rPr>
              <a:t> and </a:t>
            </a:r>
            <a:r>
              <a:rPr lang="en" sz="1600">
                <a:solidFill>
                  <a:schemeClr val="dk2"/>
                </a:solidFill>
                <a:latin typeface="Calibri"/>
                <a:ea typeface="Calibri"/>
                <a:cs typeface="Calibri"/>
                <a:sym typeface="Calibri"/>
              </a:rPr>
              <a:t>recommendations</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References</a:t>
            </a:r>
            <a:endParaRPr sz="16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Stakeholders:</a:t>
            </a:r>
            <a:endParaRPr/>
          </a:p>
        </p:txBody>
      </p:sp>
      <p:sp>
        <p:nvSpPr>
          <p:cNvPr id="79" name="Google Shape;7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latin typeface="Calibri"/>
                <a:ea typeface="Calibri"/>
                <a:cs typeface="Calibri"/>
                <a:sym typeface="Calibri"/>
              </a:rPr>
              <a:t>Urška Sršen: </a:t>
            </a:r>
            <a:r>
              <a:rPr b="1" lang="en" sz="1700">
                <a:latin typeface="Calibri"/>
                <a:ea typeface="Calibri"/>
                <a:cs typeface="Calibri"/>
                <a:sym typeface="Calibri"/>
              </a:rPr>
              <a:t>Bellabeat</a:t>
            </a:r>
            <a:r>
              <a:rPr b="1" lang="en" sz="1700">
                <a:latin typeface="Calibri"/>
                <a:ea typeface="Calibri"/>
                <a:cs typeface="Calibri"/>
                <a:sym typeface="Calibri"/>
              </a:rPr>
              <a:t> </a:t>
            </a:r>
            <a:r>
              <a:rPr b="1" lang="en" sz="1700">
                <a:latin typeface="Calibri"/>
                <a:ea typeface="Calibri"/>
                <a:cs typeface="Calibri"/>
                <a:sym typeface="Calibri"/>
              </a:rPr>
              <a:t>co founder</a:t>
            </a:r>
            <a:r>
              <a:rPr b="1" lang="en" sz="1700">
                <a:latin typeface="Calibri"/>
                <a:ea typeface="Calibri"/>
                <a:cs typeface="Calibri"/>
                <a:sym typeface="Calibri"/>
              </a:rPr>
              <a:t> and Chief Creative Officer</a:t>
            </a:r>
            <a:endParaRPr b="1" sz="1700">
              <a:latin typeface="Calibri"/>
              <a:ea typeface="Calibri"/>
              <a:cs typeface="Calibri"/>
              <a:sym typeface="Calibri"/>
            </a:endParaRPr>
          </a:p>
          <a:p>
            <a:pPr indent="0" lvl="0" marL="0" rtl="0" algn="l">
              <a:spcBef>
                <a:spcPts val="1200"/>
              </a:spcBef>
              <a:spcAft>
                <a:spcPts val="0"/>
              </a:spcAft>
              <a:buNone/>
            </a:pPr>
            <a:r>
              <a:t/>
            </a:r>
            <a:endParaRPr b="1" sz="1700">
              <a:latin typeface="Calibri"/>
              <a:ea typeface="Calibri"/>
              <a:cs typeface="Calibri"/>
              <a:sym typeface="Calibri"/>
            </a:endParaRPr>
          </a:p>
          <a:p>
            <a:pPr indent="0" lvl="0" marL="0" rtl="0" algn="l">
              <a:spcBef>
                <a:spcPts val="1200"/>
              </a:spcBef>
              <a:spcAft>
                <a:spcPts val="0"/>
              </a:spcAft>
              <a:buNone/>
            </a:pPr>
            <a:r>
              <a:rPr b="1" lang="en" sz="1700">
                <a:latin typeface="Calibri"/>
                <a:ea typeface="Calibri"/>
                <a:cs typeface="Calibri"/>
                <a:sym typeface="Calibri"/>
              </a:rPr>
              <a:t>Sando Mur: Mathematician and </a:t>
            </a:r>
            <a:r>
              <a:rPr b="1" lang="en" sz="1700">
                <a:latin typeface="Calibri"/>
                <a:ea typeface="Calibri"/>
                <a:cs typeface="Calibri"/>
                <a:sym typeface="Calibri"/>
              </a:rPr>
              <a:t>Bellabeat</a:t>
            </a:r>
            <a:r>
              <a:rPr b="1" lang="en" sz="1700">
                <a:latin typeface="Calibri"/>
                <a:ea typeface="Calibri"/>
                <a:cs typeface="Calibri"/>
                <a:sym typeface="Calibri"/>
              </a:rPr>
              <a:t> cofounder; key member of the Bellabeat executive team</a:t>
            </a:r>
            <a:endParaRPr b="1" sz="1700">
              <a:latin typeface="Calibri"/>
              <a:ea typeface="Calibri"/>
              <a:cs typeface="Calibri"/>
              <a:sym typeface="Calibri"/>
            </a:endParaRPr>
          </a:p>
          <a:p>
            <a:pPr indent="0" lvl="0" marL="0" rtl="0" algn="l">
              <a:spcBef>
                <a:spcPts val="1200"/>
              </a:spcBef>
              <a:spcAft>
                <a:spcPts val="0"/>
              </a:spcAft>
              <a:buNone/>
            </a:pPr>
            <a:r>
              <a:t/>
            </a:r>
            <a:endParaRPr b="1" sz="1700">
              <a:latin typeface="Calibri"/>
              <a:ea typeface="Calibri"/>
              <a:cs typeface="Calibri"/>
              <a:sym typeface="Calibri"/>
            </a:endParaRPr>
          </a:p>
          <a:p>
            <a:pPr indent="0" lvl="0" marL="0" rtl="0" algn="l">
              <a:spcBef>
                <a:spcPts val="1200"/>
              </a:spcBef>
              <a:spcAft>
                <a:spcPts val="1200"/>
              </a:spcAft>
              <a:buNone/>
            </a:pPr>
            <a:r>
              <a:rPr b="1" lang="en" sz="1700">
                <a:latin typeface="Calibri"/>
                <a:ea typeface="Calibri"/>
                <a:cs typeface="Calibri"/>
                <a:sym typeface="Calibri"/>
              </a:rPr>
              <a:t>Bellabeat Marketing Analytics Team</a:t>
            </a:r>
            <a:endParaRPr b="1" sz="1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1290000" y="522450"/>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the Problem</a:t>
            </a:r>
            <a:endParaRPr/>
          </a:p>
        </p:txBody>
      </p:sp>
      <p:sp>
        <p:nvSpPr>
          <p:cNvPr id="85" name="Google Shape;85;p16"/>
          <p:cNvSpPr txBox="1"/>
          <p:nvPr>
            <p:ph idx="1" type="body"/>
          </p:nvPr>
        </p:nvSpPr>
        <p:spPr>
          <a:xfrm>
            <a:off x="4644675" y="522450"/>
            <a:ext cx="4166400" cy="409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i="1" lang="en" sz="1700">
                <a:solidFill>
                  <a:srgbClr val="000000"/>
                </a:solidFill>
                <a:latin typeface="Calibri"/>
                <a:ea typeface="Calibri"/>
                <a:cs typeface="Calibri"/>
                <a:sym typeface="Calibri"/>
              </a:rPr>
              <a:t>1. What recent trends are emerging in smart device usage?</a:t>
            </a:r>
            <a:endParaRPr b="1" i="1" sz="1700">
              <a:solidFill>
                <a:srgbClr val="000000"/>
              </a:solidFill>
              <a:latin typeface="Calibri"/>
              <a:ea typeface="Calibri"/>
              <a:cs typeface="Calibri"/>
              <a:sym typeface="Calibri"/>
            </a:endParaRPr>
          </a:p>
          <a:p>
            <a:pPr indent="0" lvl="0" marL="0" rtl="0" algn="l">
              <a:spcBef>
                <a:spcPts val="1200"/>
              </a:spcBef>
              <a:spcAft>
                <a:spcPts val="0"/>
              </a:spcAft>
              <a:buNone/>
            </a:pPr>
            <a:r>
              <a:t/>
            </a:r>
            <a:endParaRPr b="1" i="1" sz="1700">
              <a:solidFill>
                <a:srgbClr val="000000"/>
              </a:solidFill>
              <a:latin typeface="Calibri"/>
              <a:ea typeface="Calibri"/>
              <a:cs typeface="Calibri"/>
              <a:sym typeface="Calibri"/>
            </a:endParaRPr>
          </a:p>
          <a:p>
            <a:pPr indent="0" lvl="0" marL="0" rtl="0" algn="l">
              <a:spcBef>
                <a:spcPts val="1200"/>
              </a:spcBef>
              <a:spcAft>
                <a:spcPts val="0"/>
              </a:spcAft>
              <a:buNone/>
            </a:pPr>
            <a:r>
              <a:rPr b="1" i="1" lang="en" sz="1700">
                <a:solidFill>
                  <a:srgbClr val="000000"/>
                </a:solidFill>
                <a:latin typeface="Calibri"/>
                <a:ea typeface="Calibri"/>
                <a:cs typeface="Calibri"/>
                <a:sym typeface="Calibri"/>
              </a:rPr>
              <a:t>2. How can these trends be leveraged to cater to Bellabeat customers effectively?</a:t>
            </a:r>
            <a:endParaRPr b="1" i="1" sz="1700">
              <a:solidFill>
                <a:srgbClr val="000000"/>
              </a:solidFill>
              <a:latin typeface="Calibri"/>
              <a:ea typeface="Calibri"/>
              <a:cs typeface="Calibri"/>
              <a:sym typeface="Calibri"/>
            </a:endParaRPr>
          </a:p>
          <a:p>
            <a:pPr indent="0" lvl="0" marL="0" rtl="0" algn="l">
              <a:spcBef>
                <a:spcPts val="1200"/>
              </a:spcBef>
              <a:spcAft>
                <a:spcPts val="0"/>
              </a:spcAft>
              <a:buNone/>
            </a:pPr>
            <a:r>
              <a:t/>
            </a:r>
            <a:endParaRPr b="1" i="1" sz="1700">
              <a:solidFill>
                <a:srgbClr val="000000"/>
              </a:solidFill>
              <a:latin typeface="Calibri"/>
              <a:ea typeface="Calibri"/>
              <a:cs typeface="Calibri"/>
              <a:sym typeface="Calibri"/>
            </a:endParaRPr>
          </a:p>
          <a:p>
            <a:pPr indent="0" lvl="0" marL="0" rtl="0" algn="l">
              <a:spcBef>
                <a:spcPts val="1200"/>
              </a:spcBef>
              <a:spcAft>
                <a:spcPts val="0"/>
              </a:spcAft>
              <a:buNone/>
            </a:pPr>
            <a:r>
              <a:rPr b="1" i="1" lang="en" sz="1700">
                <a:solidFill>
                  <a:srgbClr val="000000"/>
                </a:solidFill>
                <a:latin typeface="Calibri"/>
                <a:ea typeface="Calibri"/>
                <a:cs typeface="Calibri"/>
                <a:sym typeface="Calibri"/>
              </a:rPr>
              <a:t>3. In what ways can these insights shape and enhance Bellabeat's marketing strategies?</a:t>
            </a:r>
            <a:endParaRPr b="1" i="1" sz="1700">
              <a:solidFill>
                <a:srgbClr val="000000"/>
              </a:solidFill>
              <a:latin typeface="Calibri"/>
              <a:ea typeface="Calibri"/>
              <a:cs typeface="Calibri"/>
              <a:sym typeface="Calibri"/>
            </a:endParaRPr>
          </a:p>
          <a:p>
            <a:pPr indent="0" lvl="0" marL="0" rtl="0" algn="l">
              <a:spcBef>
                <a:spcPts val="1200"/>
              </a:spcBef>
              <a:spcAft>
                <a:spcPts val="1200"/>
              </a:spcAft>
              <a:buNone/>
            </a:pPr>
            <a:r>
              <a:t/>
            </a:r>
            <a:endParaRPr i="1" sz="1700">
              <a:solidFill>
                <a:srgbClr val="000000"/>
              </a:solidFill>
              <a:latin typeface="Calibri"/>
              <a:ea typeface="Calibri"/>
              <a:cs typeface="Calibri"/>
              <a:sym typeface="Calibri"/>
            </a:endParaRPr>
          </a:p>
        </p:txBody>
      </p:sp>
      <p:pic>
        <p:nvPicPr>
          <p:cNvPr descr="File:Fitness-trackers-companies-Fitbug-Orb-Jawbone-Up.jpg ..." id="86" name="Google Shape;86;p16"/>
          <p:cNvPicPr preferRelativeResize="0"/>
          <p:nvPr/>
        </p:nvPicPr>
        <p:blipFill>
          <a:blip r:embed="rId3">
            <a:alphaModFix/>
          </a:blip>
          <a:stretch>
            <a:fillRect/>
          </a:stretch>
        </p:blipFill>
        <p:spPr>
          <a:xfrm>
            <a:off x="769025" y="2335050"/>
            <a:ext cx="3170494" cy="1828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225600"/>
            <a:ext cx="8520600" cy="89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Distance and Calories associated with levels of activity</a:t>
            </a:r>
            <a:endParaRPr/>
          </a:p>
        </p:txBody>
      </p:sp>
      <p:sp>
        <p:nvSpPr>
          <p:cNvPr id="92" name="Google Shape;92;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3" name="Google Shape;93;p17"/>
          <p:cNvSpPr txBox="1"/>
          <p:nvPr>
            <p:ph idx="2" type="body"/>
          </p:nvPr>
        </p:nvSpPr>
        <p:spPr>
          <a:xfrm>
            <a:off x="4737425" y="1505700"/>
            <a:ext cx="40950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90850" y="1289575"/>
            <a:ext cx="4220750" cy="4158150"/>
          </a:xfrm>
          <a:prstGeom prst="rect">
            <a:avLst/>
          </a:prstGeom>
          <a:noFill/>
          <a:ln>
            <a:noFill/>
          </a:ln>
        </p:spPr>
      </p:pic>
      <p:pic>
        <p:nvPicPr>
          <p:cNvPr id="95" name="Google Shape;95;p17"/>
          <p:cNvPicPr preferRelativeResize="0"/>
          <p:nvPr/>
        </p:nvPicPr>
        <p:blipFill>
          <a:blip r:embed="rId4">
            <a:alphaModFix/>
          </a:blip>
          <a:stretch>
            <a:fillRect/>
          </a:stretch>
        </p:blipFill>
        <p:spPr>
          <a:xfrm>
            <a:off x="4421600" y="1311375"/>
            <a:ext cx="4530725" cy="4114575"/>
          </a:xfrm>
          <a:prstGeom prst="rect">
            <a:avLst/>
          </a:prstGeom>
          <a:noFill/>
          <a:ln>
            <a:noFill/>
          </a:ln>
        </p:spPr>
      </p:pic>
      <p:pic>
        <p:nvPicPr>
          <p:cNvPr id="96" name="Google Shape;96;p17" title="Distance and calories 1.mp3">
            <a:hlinkClick r:id="rId5"/>
          </p:cNvPr>
          <p:cNvPicPr preferRelativeResize="0"/>
          <p:nvPr/>
        </p:nvPicPr>
        <p:blipFill>
          <a:blip r:embed="rId6">
            <a:alphaModFix/>
          </a:blip>
          <a:stretch>
            <a:fillRect/>
          </a:stretch>
        </p:blipFill>
        <p:spPr>
          <a:xfrm>
            <a:off x="4343400" y="2343150"/>
            <a:ext cx="4572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105275"/>
            <a:ext cx="8520600" cy="101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Distance and Calories associated with levels of activity</a:t>
            </a:r>
            <a:endParaRPr/>
          </a:p>
        </p:txBody>
      </p:sp>
      <p:sp>
        <p:nvSpPr>
          <p:cNvPr id="102" name="Google Shape;102;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3" name="Google Shape;103;p18"/>
          <p:cNvSpPr txBox="1"/>
          <p:nvPr>
            <p:ph idx="2" type="body"/>
          </p:nvPr>
        </p:nvSpPr>
        <p:spPr>
          <a:xfrm>
            <a:off x="4572000" y="1505700"/>
            <a:ext cx="42603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8"/>
          <p:cNvPicPr preferRelativeResize="0"/>
          <p:nvPr/>
        </p:nvPicPr>
        <p:blipFill>
          <a:blip r:embed="rId3">
            <a:alphaModFix/>
          </a:blip>
          <a:stretch>
            <a:fillRect/>
          </a:stretch>
        </p:blipFill>
        <p:spPr>
          <a:xfrm>
            <a:off x="74075" y="1315375"/>
            <a:ext cx="4260300" cy="3963500"/>
          </a:xfrm>
          <a:prstGeom prst="rect">
            <a:avLst/>
          </a:prstGeom>
          <a:noFill/>
          <a:ln>
            <a:noFill/>
          </a:ln>
        </p:spPr>
      </p:pic>
      <p:pic>
        <p:nvPicPr>
          <p:cNvPr id="105" name="Google Shape;105;p18"/>
          <p:cNvPicPr preferRelativeResize="0"/>
          <p:nvPr/>
        </p:nvPicPr>
        <p:blipFill>
          <a:blip r:embed="rId4">
            <a:alphaModFix/>
          </a:blip>
          <a:stretch>
            <a:fillRect/>
          </a:stretch>
        </p:blipFill>
        <p:spPr>
          <a:xfrm>
            <a:off x="4572000" y="1299900"/>
            <a:ext cx="4358450" cy="399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0" y="4558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 </a:t>
            </a:r>
            <a:r>
              <a:rPr b="1" lang="en" sz="2500"/>
              <a:t>Relationship Between Steps and Heart Health</a:t>
            </a:r>
            <a:endParaRPr b="1" sz="2500"/>
          </a:p>
          <a:p>
            <a:pPr indent="0" lvl="0" marL="0" rtl="0" algn="l">
              <a:spcBef>
                <a:spcPts val="0"/>
              </a:spcBef>
              <a:spcAft>
                <a:spcPts val="0"/>
              </a:spcAft>
              <a:buNone/>
            </a:pPr>
            <a:r>
              <a:t/>
            </a:r>
            <a:endParaRPr/>
          </a:p>
        </p:txBody>
      </p:sp>
      <p:sp>
        <p:nvSpPr>
          <p:cNvPr id="111" name="Google Shape;111;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2" name="Google Shape;112;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9"/>
          <p:cNvPicPr preferRelativeResize="0"/>
          <p:nvPr/>
        </p:nvPicPr>
        <p:blipFill>
          <a:blip r:embed="rId3">
            <a:alphaModFix/>
          </a:blip>
          <a:stretch>
            <a:fillRect/>
          </a:stretch>
        </p:blipFill>
        <p:spPr>
          <a:xfrm>
            <a:off x="0" y="1428750"/>
            <a:ext cx="4702425" cy="3714750"/>
          </a:xfrm>
          <a:prstGeom prst="rect">
            <a:avLst/>
          </a:prstGeom>
          <a:noFill/>
          <a:ln>
            <a:noFill/>
          </a:ln>
        </p:spPr>
      </p:pic>
      <p:pic>
        <p:nvPicPr>
          <p:cNvPr id="114" name="Google Shape;114;p19"/>
          <p:cNvPicPr preferRelativeResize="0"/>
          <p:nvPr/>
        </p:nvPicPr>
        <p:blipFill>
          <a:blip r:embed="rId4">
            <a:alphaModFix/>
          </a:blip>
          <a:stretch>
            <a:fillRect/>
          </a:stretch>
        </p:blipFill>
        <p:spPr>
          <a:xfrm>
            <a:off x="4832400" y="1265825"/>
            <a:ext cx="4311600" cy="41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25397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Understanding BMI Impact</a:t>
            </a:r>
            <a:endParaRPr/>
          </a:p>
        </p:txBody>
      </p:sp>
      <p:sp>
        <p:nvSpPr>
          <p:cNvPr id="120" name="Google Shape;120;p20"/>
          <p:cNvSpPr txBox="1"/>
          <p:nvPr/>
        </p:nvSpPr>
        <p:spPr>
          <a:xfrm>
            <a:off x="0" y="1037750"/>
            <a:ext cx="7549800" cy="3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222222"/>
                </a:solidFill>
                <a:highlight>
                  <a:srgbClr val="FFFFFF"/>
                </a:highlight>
                <a:latin typeface="Calibri"/>
                <a:ea typeface="Calibri"/>
                <a:cs typeface="Calibri"/>
                <a:sym typeface="Calibri"/>
              </a:rPr>
              <a:t>BMI is a screening tool used by health care providers to evaluate a patient's weight category based on their height and weight. While BMI is not the only measure of health, it is one of the tools a health care provider will use to assess your overall health.</a:t>
            </a:r>
            <a:r>
              <a:rPr lang="en" sz="1100">
                <a:solidFill>
                  <a:srgbClr val="222222"/>
                </a:solidFill>
                <a:highlight>
                  <a:srgbClr val="FFFFFF"/>
                </a:highlight>
                <a:latin typeface="Calibri"/>
                <a:ea typeface="Calibri"/>
                <a:cs typeface="Calibri"/>
                <a:sym typeface="Calibri"/>
              </a:rPr>
              <a:t> </a:t>
            </a:r>
            <a:r>
              <a:rPr lang="en" sz="1100">
                <a:solidFill>
                  <a:srgbClr val="222222"/>
                </a:solidFill>
                <a:highlight>
                  <a:srgbClr val="FFFFFF"/>
                </a:highlight>
              </a:rPr>
              <a:t> </a:t>
            </a:r>
            <a:endParaRPr sz="1100">
              <a:solidFill>
                <a:srgbClr val="222222"/>
              </a:solidFill>
              <a:highlight>
                <a:srgbClr val="FFFFFF"/>
              </a:highlight>
            </a:endParaRPr>
          </a:p>
          <a:p>
            <a:pPr indent="0" lvl="0" marL="0" rtl="0" algn="l">
              <a:spcBef>
                <a:spcPts val="0"/>
              </a:spcBef>
              <a:spcAft>
                <a:spcPts val="0"/>
              </a:spcAft>
              <a:buNone/>
            </a:pPr>
            <a:r>
              <a:t/>
            </a:r>
            <a:endParaRPr sz="1100">
              <a:solidFill>
                <a:srgbClr val="222222"/>
              </a:solidFill>
              <a:highlight>
                <a:srgbClr val="FFFFFF"/>
              </a:highlight>
            </a:endParaRPr>
          </a:p>
          <a:p>
            <a:pPr indent="0" lvl="0" marL="0" rtl="0" algn="l">
              <a:spcBef>
                <a:spcPts val="0"/>
              </a:spcBef>
              <a:spcAft>
                <a:spcPts val="0"/>
              </a:spcAft>
              <a:buNone/>
            </a:pPr>
            <a:r>
              <a:t/>
            </a:r>
            <a:endParaRPr sz="1100">
              <a:solidFill>
                <a:srgbClr val="222222"/>
              </a:solidFill>
              <a:highlight>
                <a:srgbClr val="FFFFFF"/>
              </a:highlight>
            </a:endParaRPr>
          </a:p>
          <a:p>
            <a:pPr indent="0" lvl="0" marL="0" rtl="0" algn="l">
              <a:spcBef>
                <a:spcPts val="0"/>
              </a:spcBef>
              <a:spcAft>
                <a:spcPts val="0"/>
              </a:spcAft>
              <a:buNone/>
            </a:pPr>
            <a:r>
              <a:rPr b="1" lang="en" sz="1500">
                <a:solidFill>
                  <a:srgbClr val="222222"/>
                </a:solidFill>
                <a:highlight>
                  <a:srgbClr val="FFFFFF"/>
                </a:highlight>
                <a:latin typeface="Calibri"/>
                <a:ea typeface="Calibri"/>
                <a:cs typeface="Calibri"/>
                <a:sym typeface="Calibri"/>
              </a:rPr>
              <a:t>BMI categories include:</a:t>
            </a:r>
            <a:endParaRPr b="1" sz="15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sz="1500">
              <a:latin typeface="Calibri"/>
              <a:ea typeface="Calibri"/>
              <a:cs typeface="Calibri"/>
              <a:sym typeface="Calibri"/>
            </a:endParaRPr>
          </a:p>
          <a:p>
            <a:pPr indent="0" lvl="0" marL="0" rtl="0" algn="l">
              <a:spcBef>
                <a:spcPts val="0"/>
              </a:spcBef>
              <a:spcAft>
                <a:spcPts val="0"/>
              </a:spcAft>
              <a:buNone/>
            </a:pPr>
            <a:r>
              <a:rPr b="1" lang="en" sz="1500">
                <a:solidFill>
                  <a:srgbClr val="222222"/>
                </a:solidFill>
                <a:highlight>
                  <a:srgbClr val="FFFFFF"/>
                </a:highlight>
                <a:latin typeface="Calibri"/>
                <a:ea typeface="Calibri"/>
                <a:cs typeface="Calibri"/>
                <a:sym typeface="Calibri"/>
              </a:rPr>
              <a:t>Underweight(BMI of 18.5 kg/m2 or less)</a:t>
            </a:r>
            <a:endParaRPr b="1" sz="15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sz="1500">
              <a:latin typeface="Calibri"/>
              <a:ea typeface="Calibri"/>
              <a:cs typeface="Calibri"/>
              <a:sym typeface="Calibri"/>
            </a:endParaRPr>
          </a:p>
          <a:p>
            <a:pPr indent="0" lvl="0" marL="0" rtl="0" algn="l">
              <a:spcBef>
                <a:spcPts val="0"/>
              </a:spcBef>
              <a:spcAft>
                <a:spcPts val="0"/>
              </a:spcAft>
              <a:buNone/>
            </a:pPr>
            <a:r>
              <a:rPr b="1" lang="en" sz="1500">
                <a:solidFill>
                  <a:srgbClr val="222222"/>
                </a:solidFill>
                <a:highlight>
                  <a:srgbClr val="FFFFFF"/>
                </a:highlight>
                <a:latin typeface="Calibri"/>
                <a:ea typeface="Calibri"/>
                <a:cs typeface="Calibri"/>
                <a:sym typeface="Calibri"/>
              </a:rPr>
              <a:t>Normal Weight(BMI of 18.5-24.9 kg/m2)</a:t>
            </a:r>
            <a:endParaRPr b="1" sz="15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sz="1500">
              <a:latin typeface="Calibri"/>
              <a:ea typeface="Calibri"/>
              <a:cs typeface="Calibri"/>
              <a:sym typeface="Calibri"/>
            </a:endParaRPr>
          </a:p>
          <a:p>
            <a:pPr indent="0" lvl="0" marL="0" rtl="0" algn="l">
              <a:spcBef>
                <a:spcPts val="0"/>
              </a:spcBef>
              <a:spcAft>
                <a:spcPts val="0"/>
              </a:spcAft>
              <a:buNone/>
            </a:pPr>
            <a:r>
              <a:rPr b="1" lang="en" sz="1500">
                <a:solidFill>
                  <a:srgbClr val="222222"/>
                </a:solidFill>
                <a:highlight>
                  <a:srgbClr val="FFFFFF"/>
                </a:highlight>
                <a:latin typeface="Calibri"/>
                <a:ea typeface="Calibri"/>
                <a:cs typeface="Calibri"/>
                <a:sym typeface="Calibri"/>
              </a:rPr>
              <a:t>Overweight(BMI of 25-29.9 kg/m2)</a:t>
            </a:r>
            <a:endParaRPr b="1" sz="15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sz="1500">
              <a:latin typeface="Calibri"/>
              <a:ea typeface="Calibri"/>
              <a:cs typeface="Calibri"/>
              <a:sym typeface="Calibri"/>
            </a:endParaRPr>
          </a:p>
          <a:p>
            <a:pPr indent="0" lvl="0" marL="0" rtl="0" algn="l">
              <a:spcBef>
                <a:spcPts val="0"/>
              </a:spcBef>
              <a:spcAft>
                <a:spcPts val="0"/>
              </a:spcAft>
              <a:buNone/>
            </a:pPr>
            <a:r>
              <a:rPr b="1" lang="en" sz="1500">
                <a:solidFill>
                  <a:srgbClr val="222222"/>
                </a:solidFill>
                <a:highlight>
                  <a:srgbClr val="FFFFFF"/>
                </a:highlight>
                <a:latin typeface="Calibri"/>
                <a:ea typeface="Calibri"/>
                <a:cs typeface="Calibri"/>
                <a:sym typeface="Calibri"/>
              </a:rPr>
              <a:t>Obesity(BMI of 30 kg/m2 or greater)</a:t>
            </a:r>
            <a:endParaRPr b="1" sz="1500">
              <a:solidFill>
                <a:srgbClr val="222222"/>
              </a:solidFill>
              <a:highlight>
                <a:srgbClr val="FFFFFF"/>
              </a:highlight>
              <a:latin typeface="Calibri"/>
              <a:ea typeface="Calibri"/>
              <a:cs typeface="Calibri"/>
              <a:sym typeface="Calibri"/>
            </a:endParaRPr>
          </a:p>
        </p:txBody>
      </p:sp>
      <p:sp>
        <p:nvSpPr>
          <p:cNvPr id="121" name="Google Shape;121;p20"/>
          <p:cNvSpPr txBox="1"/>
          <p:nvPr/>
        </p:nvSpPr>
        <p:spPr>
          <a:xfrm>
            <a:off x="6482025" y="3068050"/>
            <a:ext cx="2692200" cy="10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22" name="Google Shape;122;p20"/>
          <p:cNvPicPr preferRelativeResize="0"/>
          <p:nvPr/>
        </p:nvPicPr>
        <p:blipFill>
          <a:blip r:embed="rId3">
            <a:alphaModFix/>
          </a:blip>
          <a:stretch>
            <a:fillRect/>
          </a:stretch>
        </p:blipFill>
        <p:spPr>
          <a:xfrm>
            <a:off x="3898775" y="1910100"/>
            <a:ext cx="5245225" cy="32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8" name="Google Shape;128;p21" title="Chart"/>
          <p:cNvPicPr preferRelativeResize="0"/>
          <p:nvPr/>
        </p:nvPicPr>
        <p:blipFill>
          <a:blip r:embed="rId3">
            <a:alphaModFix/>
          </a:blip>
          <a:stretch>
            <a:fillRect/>
          </a:stretch>
        </p:blipFill>
        <p:spPr>
          <a:xfrm>
            <a:off x="4683325" y="0"/>
            <a:ext cx="4544400" cy="2800000"/>
          </a:xfrm>
          <a:prstGeom prst="rect">
            <a:avLst/>
          </a:prstGeom>
          <a:noFill/>
          <a:ln>
            <a:noFill/>
          </a:ln>
        </p:spPr>
      </p:pic>
      <p:pic>
        <p:nvPicPr>
          <p:cNvPr id="129" name="Google Shape;129;p21"/>
          <p:cNvPicPr preferRelativeResize="0"/>
          <p:nvPr/>
        </p:nvPicPr>
        <p:blipFill>
          <a:blip r:embed="rId4">
            <a:alphaModFix/>
          </a:blip>
          <a:stretch>
            <a:fillRect/>
          </a:stretch>
        </p:blipFill>
        <p:spPr>
          <a:xfrm>
            <a:off x="0" y="0"/>
            <a:ext cx="4683325" cy="5143499"/>
          </a:xfrm>
          <a:prstGeom prst="rect">
            <a:avLst/>
          </a:prstGeom>
          <a:noFill/>
          <a:ln>
            <a:noFill/>
          </a:ln>
        </p:spPr>
      </p:pic>
      <p:pic>
        <p:nvPicPr>
          <p:cNvPr id="130" name="Google Shape;130;p21" title="Chart"/>
          <p:cNvPicPr preferRelativeResize="0"/>
          <p:nvPr/>
        </p:nvPicPr>
        <p:blipFill>
          <a:blip r:embed="rId5">
            <a:alphaModFix/>
          </a:blip>
          <a:stretch>
            <a:fillRect/>
          </a:stretch>
        </p:blipFill>
        <p:spPr>
          <a:xfrm>
            <a:off x="4544400" y="2610844"/>
            <a:ext cx="4683324" cy="28840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