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9" r:id="rId5"/>
    <p:sldId id="259" r:id="rId6"/>
    <p:sldId id="274" r:id="rId7"/>
    <p:sldId id="275" r:id="rId8"/>
    <p:sldId id="277" r:id="rId9"/>
    <p:sldId id="276" r:id="rId10"/>
    <p:sldId id="273" r:id="rId11"/>
    <p:sldId id="260" r:id="rId12"/>
    <p:sldId id="272" r:id="rId13"/>
    <p:sldId id="266" r:id="rId14"/>
    <p:sldId id="278" r:id="rId15"/>
    <p:sldId id="283" r:id="rId16"/>
    <p:sldId id="261" r:id="rId17"/>
    <p:sldId id="280" r:id="rId18"/>
    <p:sldId id="262" r:id="rId19"/>
    <p:sldId id="263" r:id="rId20"/>
    <p:sldId id="265" r:id="rId21"/>
    <p:sldId id="291" r:id="rId22"/>
    <p:sldId id="285" r:id="rId23"/>
    <p:sldId id="287" r:id="rId24"/>
    <p:sldId id="288" r:id="rId25"/>
    <p:sldId id="289" r:id="rId26"/>
    <p:sldId id="282" r:id="rId27"/>
    <p:sldId id="290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7013" autoAdjust="0"/>
  </p:normalViewPr>
  <p:slideViewPr>
    <p:cSldViewPr>
      <p:cViewPr>
        <p:scale>
          <a:sx n="100" d="100"/>
          <a:sy n="100" d="100"/>
        </p:scale>
        <p:origin x="-194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40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0F0E0-E0D6-477B-8650-2B800AAB2BC5}" type="datetimeFigureOut">
              <a:rPr lang="en-GB" smtClean="0"/>
              <a:pPr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F392-ED89-4DE4-B043-1F2BE82D719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0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8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121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0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7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1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2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70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4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5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31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10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76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6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4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0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7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7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7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F392-ED89-4DE4-B043-1F2BE82D71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33670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350"/>
            <a:ext cx="61206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4" descr="oscienc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04800"/>
            <a:ext cx="1220788" cy="1054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20th  July 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Custom Records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CF47-000D-47FC-98CD-29C9ED0609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Hardware Triggered Scanning:</a:t>
            </a:r>
            <a:br>
              <a:rPr lang="en-GB" smtClean="0"/>
            </a:br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b="1" smtClean="0">
                <a:latin typeface="+mj-lt"/>
              </a:rPr>
              <a:t>Philip Taylor, Emma Arandjelovic</a:t>
            </a:r>
            <a:endParaRPr lang="en-GB" b="1" dirty="0" smtClean="0">
              <a:latin typeface="+mj-lt"/>
            </a:endParaRPr>
          </a:p>
          <a:p>
            <a:r>
              <a:rPr lang="en-GB" b="1" dirty="0" smtClean="0">
                <a:latin typeface="+mj-lt"/>
              </a:rPr>
              <a:t>Observatory Sciences Limited</a:t>
            </a:r>
            <a:endParaRPr lang="en-GB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Components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2" y="1496497"/>
            <a:ext cx="20288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09" y="4755976"/>
            <a:ext cx="10477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81" y="2738611"/>
            <a:ext cx="2148048" cy="6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84" y="3573016"/>
            <a:ext cx="904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48580" y="1700808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Data Analysis WorkbeNch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 - Analysis and visualization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2392" y="2636912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Generic Data Acquisition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Experiment setup and supervision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2392" y="3626440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tx2"/>
                </a:solidFill>
              </a:rPr>
              <a:t>Malcolm</a:t>
            </a:r>
          </a:p>
          <a:p>
            <a:pPr algn="r"/>
            <a:r>
              <a:rPr lang="en-GB" dirty="0" smtClean="0">
                <a:solidFill>
                  <a:schemeClr val="tx2"/>
                </a:solidFill>
              </a:rPr>
              <a:t>- Scan configuration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4727306"/>
            <a:ext cx="3896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smtClean="0">
                <a:solidFill>
                  <a:schemeClr val="tx2"/>
                </a:solidFill>
              </a:rPr>
              <a:t>Experimental Physics &amp; Industrial Control System</a:t>
            </a:r>
          </a:p>
          <a:p>
            <a:pPr algn="r"/>
            <a:r>
              <a:rPr lang="en-GB" smtClean="0">
                <a:solidFill>
                  <a:schemeClr val="tx2"/>
                </a:solidFill>
              </a:rPr>
              <a:t>- Low level control of hardware</a:t>
            </a:r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System Architecture</a:t>
            </a:r>
            <a:br>
              <a:rPr lang="en-GB" smtClean="0"/>
            </a:br>
            <a:r>
              <a:rPr lang="en-GB" sz="3100" smtClean="0"/>
              <a:t>Control Flow</a:t>
            </a:r>
            <a:endParaRPr lang="en-GB" sz="3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187426" y="1916832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GDA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8077" y="3037330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Malcolm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5991" y="4138859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EPICS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8066" y="4138859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PandA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2816" y="5290860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Delta Tau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49329" y="5290860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Detector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71502" y="2286164"/>
            <a:ext cx="0" cy="75186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6229" y="3221996"/>
            <a:ext cx="861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71502" y="3402737"/>
            <a:ext cx="0" cy="756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06417" y="4827959"/>
            <a:ext cx="0" cy="462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79170" y="1782357"/>
            <a:ext cx="110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GUI / scripts</a:t>
            </a:r>
            <a:endParaRPr lang="en-GB" sz="1400"/>
          </a:p>
        </p:txBody>
      </p:sp>
      <p:sp>
        <p:nvSpPr>
          <p:cNvPr id="36" name="TextBox 35"/>
          <p:cNvSpPr txBox="1"/>
          <p:nvPr/>
        </p:nvSpPr>
        <p:spPr>
          <a:xfrm>
            <a:off x="3127269" y="3520981"/>
            <a:ext cx="890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  <a:r>
              <a:rPr lang="en-GB" sz="1400" dirty="0" smtClean="0"/>
              <a:t>hannel access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20648" y="244973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pvAccess</a:t>
            </a:r>
            <a:endParaRPr lang="en-GB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28072" y="4778799"/>
            <a:ext cx="123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AreaDetector</a:t>
            </a:r>
          </a:p>
          <a:p>
            <a:r>
              <a:rPr lang="en-GB" sz="1400" smtClean="0"/>
              <a:t>driver</a:t>
            </a:r>
            <a:endParaRPr lang="en-GB" sz="1400"/>
          </a:p>
        </p:txBody>
      </p:sp>
      <p:sp>
        <p:nvSpPr>
          <p:cNvPr id="43" name="TextBox 42"/>
          <p:cNvSpPr txBox="1"/>
          <p:nvPr/>
        </p:nvSpPr>
        <p:spPr>
          <a:xfrm>
            <a:off x="2161692" y="4797799"/>
            <a:ext cx="8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mtClean="0"/>
              <a:t>PMAC</a:t>
            </a:r>
          </a:p>
          <a:p>
            <a:pPr algn="ctr"/>
            <a:r>
              <a:rPr lang="en-GB" sz="1400" smtClean="0"/>
              <a:t>driver</a:t>
            </a:r>
            <a:endParaRPr lang="en-GB" sz="140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64088" y="3219251"/>
            <a:ext cx="0" cy="90975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93014" y="4839118"/>
            <a:ext cx="0" cy="46290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05518" y="4827959"/>
            <a:ext cx="16992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837966" y="4508191"/>
            <a:ext cx="0" cy="319768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555578" y="2090134"/>
            <a:ext cx="1432482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27984" y="3626847"/>
            <a:ext cx="107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TCP socket</a:t>
            </a:r>
            <a:endParaRPr lang="en-GB" sz="1400" dirty="0"/>
          </a:p>
        </p:txBody>
      </p:sp>
      <p:pic>
        <p:nvPicPr>
          <p:cNvPr id="1028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580410"/>
            <a:ext cx="1020864" cy="10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>
            <a:off x="4139952" y="2852936"/>
            <a:ext cx="0" cy="185090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1409" y="2852936"/>
            <a:ext cx="2453192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594601" y="2662095"/>
            <a:ext cx="0" cy="19084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68144" y="2852936"/>
            <a:ext cx="0" cy="1276068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88060" y="295926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Custom setup only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896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5630025" y="2567133"/>
            <a:ext cx="0" cy="90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System Architecture</a:t>
            </a:r>
            <a:br>
              <a:rPr lang="en-GB" smtClean="0"/>
            </a:br>
            <a:r>
              <a:rPr lang="en-GB" sz="3100" smtClean="0"/>
              <a:t>Data Flow</a:t>
            </a:r>
            <a:endParaRPr lang="en-GB" sz="3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198862" y="3516478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GDA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862" y="2153332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EPICS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383" y="1850215"/>
            <a:ext cx="116728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PandA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383" y="2535182"/>
            <a:ext cx="116728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Detector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29803" y="2034881"/>
            <a:ext cx="0" cy="684967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8386" y="4285270"/>
            <a:ext cx="136815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Data Processing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92508" y="2080609"/>
            <a:ext cx="67871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HDF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427" y="3470893"/>
            <a:ext cx="1368152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NeXus File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0831" y="1539587"/>
            <a:ext cx="77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smtClean="0"/>
              <a:t>Position</a:t>
            </a:r>
          </a:p>
          <a:p>
            <a:pPr algn="ctr"/>
            <a:r>
              <a:rPr lang="en-GB" sz="1400" smtClean="0"/>
              <a:t>data</a:t>
            </a:r>
            <a:endParaRPr lang="en-GB" sz="1400"/>
          </a:p>
        </p:txBody>
      </p:sp>
      <p:sp>
        <p:nvSpPr>
          <p:cNvPr id="51" name="TextBox 50"/>
          <p:cNvSpPr txBox="1"/>
          <p:nvPr/>
        </p:nvSpPr>
        <p:spPr>
          <a:xfrm>
            <a:off x="1762667" y="2452533"/>
            <a:ext cx="107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Frames</a:t>
            </a:r>
            <a:endParaRPr lang="en-GB" sz="1400"/>
          </a:p>
        </p:txBody>
      </p:sp>
      <p:sp>
        <p:nvSpPr>
          <p:cNvPr id="57" name="TextBox 56"/>
          <p:cNvSpPr txBox="1"/>
          <p:nvPr/>
        </p:nvSpPr>
        <p:spPr>
          <a:xfrm>
            <a:off x="5582400" y="2197801"/>
            <a:ext cx="6787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1711" y="2320912"/>
            <a:ext cx="6787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solidFill>
                  <a:schemeClr val="tx2"/>
                </a:solidFill>
              </a:rPr>
              <a:t>HDF</a:t>
            </a:r>
            <a:endParaRPr lang="en-GB">
              <a:solidFill>
                <a:schemeClr val="tx2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529248" y="2449941"/>
            <a:ext cx="0" cy="10220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773086" y="2690244"/>
            <a:ext cx="0" cy="7817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6482" y="3313546"/>
            <a:ext cx="100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Metadata</a:t>
            </a:r>
            <a:endParaRPr lang="en-GB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56918" y="2354464"/>
            <a:ext cx="928490" cy="2187"/>
          </a:xfrm>
          <a:prstGeom prst="lin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56918" y="3621323"/>
            <a:ext cx="928490" cy="2187"/>
          </a:xfrm>
          <a:prstGeom prst="lin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536153" y="2356651"/>
            <a:ext cx="661345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58750" y="3894436"/>
            <a:ext cx="0" cy="609884"/>
          </a:xfrm>
          <a:prstGeom prst="line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762667" y="2038184"/>
            <a:ext cx="765928" cy="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763952" y="2716000"/>
            <a:ext cx="765928" cy="0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06" y="4495694"/>
            <a:ext cx="1020864" cy="10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6153840" y="3840225"/>
            <a:ext cx="0" cy="445045"/>
          </a:xfrm>
          <a:prstGeom prst="line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29" idx="1"/>
          </p:cNvCxnSpPr>
          <p:nvPr/>
        </p:nvCxnSpPr>
        <p:spPr>
          <a:xfrm>
            <a:off x="4575640" y="3770152"/>
            <a:ext cx="942746" cy="838284"/>
          </a:xfrm>
          <a:prstGeom prst="bentConnector3">
            <a:avLst/>
          </a:prstGeom>
          <a:ln w="158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Rig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" b="12036"/>
          <a:stretch/>
        </p:blipFill>
        <p:spPr bwMode="auto">
          <a:xfrm>
            <a:off x="899592" y="1520807"/>
            <a:ext cx="7319592" cy="47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 Rig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Beamline in a box</a:t>
            </a:r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Light illuminated ‘sample’</a:t>
            </a:r>
          </a:p>
          <a:p>
            <a:pPr lvl="1"/>
            <a:r>
              <a:rPr lang="en-GB" dirty="0" smtClean="0"/>
              <a:t>Two </a:t>
            </a:r>
            <a:r>
              <a:rPr lang="en-GB" dirty="0"/>
              <a:t>stepper motors (</a:t>
            </a:r>
            <a:r>
              <a:rPr lang="el-GR" dirty="0">
                <a:ea typeface="Tahoma"/>
                <a:cs typeface="Tahoma"/>
              </a:rPr>
              <a:t>θ</a:t>
            </a:r>
            <a:r>
              <a:rPr lang="en-GB" dirty="0">
                <a:ea typeface="Tahoma"/>
                <a:cs typeface="Tahoma"/>
              </a:rPr>
              <a:t> and X)</a:t>
            </a:r>
          </a:p>
          <a:p>
            <a:pPr lvl="1"/>
            <a:r>
              <a:rPr lang="en-GB" dirty="0">
                <a:ea typeface="Tahoma"/>
                <a:cs typeface="Tahoma"/>
              </a:rPr>
              <a:t>DT Turbo Clipper controller</a:t>
            </a:r>
          </a:p>
          <a:p>
            <a:pPr lvl="1"/>
            <a:r>
              <a:rPr lang="en-GB" dirty="0">
                <a:ea typeface="Tahoma"/>
                <a:cs typeface="Tahoma"/>
              </a:rPr>
              <a:t>Allied Vision </a:t>
            </a:r>
            <a:r>
              <a:rPr lang="en-GB" dirty="0" err="1">
                <a:ea typeface="Tahoma"/>
                <a:cs typeface="Tahoma"/>
              </a:rPr>
              <a:t>Mako</a:t>
            </a:r>
            <a:r>
              <a:rPr lang="en-GB" dirty="0">
                <a:ea typeface="Tahoma"/>
                <a:cs typeface="Tahoma"/>
              </a:rPr>
              <a:t> camera</a:t>
            </a:r>
          </a:p>
          <a:p>
            <a:pPr lvl="1"/>
            <a:r>
              <a:rPr lang="en-GB" dirty="0" err="1" smtClean="0">
                <a:ea typeface="Tahoma"/>
                <a:cs typeface="Tahoma"/>
              </a:rPr>
              <a:t>PandA</a:t>
            </a:r>
            <a:r>
              <a:rPr lang="en-GB" dirty="0" smtClean="0">
                <a:ea typeface="Tahoma"/>
                <a:cs typeface="Tahoma"/>
              </a:rPr>
              <a:t> electronics</a:t>
            </a:r>
            <a:endParaRPr lang="en-GB" dirty="0">
              <a:ea typeface="Tahoma"/>
              <a:cs typeface="Tahoma"/>
            </a:endParaRPr>
          </a:p>
          <a:p>
            <a:pPr lvl="1"/>
            <a:r>
              <a:rPr lang="en-GB" dirty="0">
                <a:ea typeface="Tahoma"/>
                <a:cs typeface="Tahoma"/>
              </a:rPr>
              <a:t>PC with full software stack for testing and training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9" y="3108824"/>
            <a:ext cx="1607680" cy="879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Rig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9" y="4275120"/>
            <a:ext cx="1619238" cy="2127466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45" idx="2"/>
          </p:cNvCxnSpPr>
          <p:nvPr/>
        </p:nvCxnSpPr>
        <p:spPr>
          <a:xfrm>
            <a:off x="1248713" y="3813036"/>
            <a:ext cx="0" cy="5372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45" y="1139306"/>
            <a:ext cx="2432554" cy="18576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67007"/>
            <a:ext cx="2963406" cy="1594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344" y="612589"/>
            <a:ext cx="2425689" cy="3137983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2984882" y="3230350"/>
            <a:ext cx="2155920" cy="1566802"/>
            <a:chOff x="3944303" y="3285811"/>
            <a:chExt cx="2155920" cy="156680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44303" y="3285811"/>
              <a:ext cx="2155920" cy="156680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708783" y="3558084"/>
              <a:ext cx="319088" cy="714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84883" y="4491534"/>
              <a:ext cx="319088" cy="714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87265" y="4598691"/>
              <a:ext cx="319088" cy="714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Arrow Connector 17"/>
          <p:cNvCxnSpPr>
            <a:stCxn id="32" idx="1"/>
          </p:cNvCxnSpPr>
          <p:nvPr/>
        </p:nvCxnSpPr>
        <p:spPr>
          <a:xfrm flipH="1" flipV="1">
            <a:off x="2604467" y="3872098"/>
            <a:ext cx="1420995" cy="599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</p:cNvCxnSpPr>
          <p:nvPr/>
        </p:nvCxnSpPr>
        <p:spPr>
          <a:xfrm>
            <a:off x="4346932" y="4578949"/>
            <a:ext cx="1278832" cy="1361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</p:cNvCxnSpPr>
          <p:nvPr/>
        </p:nvCxnSpPr>
        <p:spPr>
          <a:xfrm flipV="1">
            <a:off x="4908906" y="2852936"/>
            <a:ext cx="0" cy="649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45129" y="3729693"/>
            <a:ext cx="207168" cy="83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516216" y="3381097"/>
            <a:ext cx="1019972" cy="263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urved Connector 35"/>
          <p:cNvCxnSpPr>
            <a:stCxn id="52" idx="2"/>
          </p:cNvCxnSpPr>
          <p:nvPr/>
        </p:nvCxnSpPr>
        <p:spPr>
          <a:xfrm flipH="1">
            <a:off x="4427984" y="3513061"/>
            <a:ext cx="2088232" cy="3590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 Application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154076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Grid scan in </a:t>
            </a:r>
            <a:r>
              <a:rPr lang="el-GR" sz="2400" dirty="0" smtClean="0">
                <a:ea typeface="Tahoma"/>
                <a:cs typeface="Tahoma"/>
              </a:rPr>
              <a:t>θ</a:t>
            </a:r>
            <a:r>
              <a:rPr lang="en-GB" sz="2400" dirty="0" smtClean="0">
                <a:ea typeface="Tahoma"/>
                <a:cs typeface="Tahoma"/>
              </a:rPr>
              <a:t> and X</a:t>
            </a:r>
          </a:p>
          <a:p>
            <a:r>
              <a:rPr lang="en-GB" sz="2400" dirty="0" smtClean="0">
                <a:ea typeface="Tahoma"/>
                <a:cs typeface="Tahoma"/>
              </a:rPr>
              <a:t>‘Snake’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6" name="Picture 2" descr="https://lh3.googleusercontent.com/JnTUlerZGaPwoYHUzBZ6rH8cWXQ5ksYjYaOq6RnNYWNH90mYOtcciTTqbAHEA_bUazTZWlIk4QLMb8rL9eG1BYzsI0J70kk6GP05oIWcqAm0WHVgdQta9TDX1lUzxheIBoswIXyxB8XkYhkgkgoVAGu9u4oOOFzOobly_5Fe7hOCepMK_jzexJ0eaHToO_DzuZUPLWnO3kluBnYboIjTowntrXoLjGrbhCd39qx7SYo6cmBWRkLngDRBOm_sgcaAaa9yd2dIWFcE4TtmVbPF8UDwKNWTv7NP-UHolTaiOAMCg2KfZe10I4xUCxwAYyxqu4H4Yzv11c3UviuPPC-4CPh9TtYhx5rgjRLMA8ZUkDS156fiKMMlMTo4c5JwxnU68rPqKt_eWUORtxKfzGokgiWlbr5rIem-WtnPjYuwaWrrAniaRPsQRtoJvq6KOH-L9snsRiumyLDPzhm4hm6TApZOkr0ykEwPuzf0ylWxC6urKo1ryojFey8-DHiXAc-dpgZxuGfXWjdYApYtWucVZBL7M_yROVcRPVJHIoqVofIsZWdEP_ypMFZBhUw_SpWwioqazGDPego0p8yAMKuC0go0HXhLRYeC_ri-MPTTNumCulFhRt_BqTFgNykAyfRoKZzdP-ihhA9tsJuuzhRgGeLR=w617-h822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21111"/>
            <a:ext cx="3384376" cy="45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24373"/>
              </p:ext>
            </p:extLst>
          </p:nvPr>
        </p:nvGraphicFramePr>
        <p:xfrm>
          <a:off x="990938" y="3832504"/>
          <a:ext cx="2016224" cy="21602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</a:tblGrid>
              <a:tr h="540059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2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3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4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8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7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6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5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9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10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11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12</a:t>
                      </a:r>
                      <a:endParaRPr lang="en-GB" sz="120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16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15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smtClean="0"/>
                        <a:t>14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13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8644" y="3361391"/>
            <a:ext cx="24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ea typeface="Tahoma"/>
                <a:cs typeface="Tahoma"/>
              </a:rPr>
              <a:t>x-axis: rotation (</a:t>
            </a:r>
            <a:r>
              <a:rPr lang="el-GR" smtClean="0">
                <a:ea typeface="Tahoma"/>
                <a:cs typeface="Tahoma"/>
              </a:rPr>
              <a:t>θ</a:t>
            </a:r>
            <a:r>
              <a:rPr lang="en-GB" smtClean="0">
                <a:ea typeface="Tahoma"/>
                <a:cs typeface="Tahom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5590" y="448719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ea typeface="Tahoma"/>
                <a:cs typeface="Tahoma"/>
              </a:rPr>
              <a:t>y-axis: linear translation (X)</a:t>
            </a:r>
          </a:p>
        </p:txBody>
      </p:sp>
      <p:grpSp>
        <p:nvGrpSpPr>
          <p:cNvPr id="1043" name="Group 1042"/>
          <p:cNvGrpSpPr/>
          <p:nvPr/>
        </p:nvGrpSpPr>
        <p:grpSpPr>
          <a:xfrm>
            <a:off x="702906" y="3720741"/>
            <a:ext cx="2664295" cy="1249194"/>
            <a:chOff x="683568" y="3173221"/>
            <a:chExt cx="2664295" cy="1249194"/>
          </a:xfrm>
        </p:grpSpPr>
        <p:sp>
          <p:nvSpPr>
            <p:cNvPr id="1037" name="Curved Down Arrow 1036"/>
            <p:cNvSpPr/>
            <p:nvPr/>
          </p:nvSpPr>
          <p:spPr>
            <a:xfrm rot="5400000">
              <a:off x="2867720" y="3380906"/>
              <a:ext cx="648072" cy="31221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38" name="Right Arrow 1037"/>
            <p:cNvSpPr/>
            <p:nvPr/>
          </p:nvSpPr>
          <p:spPr>
            <a:xfrm>
              <a:off x="1011973" y="3173221"/>
              <a:ext cx="1931072" cy="104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1" name="Left Arrow 1040"/>
            <p:cNvSpPr/>
            <p:nvPr/>
          </p:nvSpPr>
          <p:spPr>
            <a:xfrm>
              <a:off x="994316" y="3717032"/>
              <a:ext cx="1929600" cy="104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2" name="Curved Right Arrow 1041"/>
            <p:cNvSpPr/>
            <p:nvPr/>
          </p:nvSpPr>
          <p:spPr>
            <a:xfrm>
              <a:off x="683568" y="3774344"/>
              <a:ext cx="278944" cy="64807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011973" y="4317468"/>
              <a:ext cx="1931072" cy="1049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874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Camera 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1498"/>
            <a:ext cx="7920880" cy="25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1560" y="2780928"/>
            <a:ext cx="79208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03548" y="4293095"/>
            <a:ext cx="81369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mtClean="0"/>
              <a:t>Camera configured to capture a thin slice – each image is 1936 x 20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smtClean="0"/>
              <a:t>Images </a:t>
            </a:r>
            <a:r>
              <a:rPr lang="en-GB" sz="2000"/>
              <a:t>used to reconstruct the sample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1396" y="1484784"/>
            <a:ext cx="4233496" cy="3528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Stage 1: Setup scan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30624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Open GDA mapping perspective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1800200" cy="104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23728" y="3979803"/>
            <a:ext cx="1627668" cy="169277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3728" y="4560716"/>
            <a:ext cx="1627668" cy="12360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7737" y="3979803"/>
            <a:ext cx="142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ea typeface="Tahoma"/>
                <a:cs typeface="Tahoma"/>
              </a:rPr>
              <a:t>rotation axis</a:t>
            </a:r>
            <a:endParaRPr lang="en-GB" sz="1600"/>
          </a:p>
        </p:txBody>
      </p:sp>
      <p:sp>
        <p:nvSpPr>
          <p:cNvPr id="16" name="TextBox 15"/>
          <p:cNvSpPr txBox="1"/>
          <p:nvPr/>
        </p:nvSpPr>
        <p:spPr>
          <a:xfrm>
            <a:off x="719896" y="4515043"/>
            <a:ext cx="169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ea typeface="Tahoma"/>
                <a:cs typeface="Tahoma"/>
              </a:rPr>
              <a:t>translation axis</a:t>
            </a:r>
            <a:endParaRPr lang="en-GB" sz="1600"/>
          </a:p>
        </p:txBody>
      </p:sp>
      <p:sp>
        <p:nvSpPr>
          <p:cNvPr id="13" name="TextBox 12"/>
          <p:cNvSpPr txBox="1"/>
          <p:nvPr/>
        </p:nvSpPr>
        <p:spPr>
          <a:xfrm>
            <a:off x="4723602" y="24836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exposure time</a:t>
            </a:r>
            <a:endParaRPr lang="en-GB" sz="16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92080" y="2790220"/>
            <a:ext cx="1" cy="4483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3645025"/>
            <a:ext cx="648072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95" y="260648"/>
            <a:ext cx="57465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5517232"/>
            <a:ext cx="580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DET panel from the Test Rig panel and select MJPG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3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Stage 2: Start scan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Hit ‘Queue scan’</a:t>
            </a:r>
          </a:p>
          <a:p>
            <a:r>
              <a:rPr lang="en-GB" sz="2800" dirty="0" smtClean="0"/>
              <a:t>Motors move to initial positions</a:t>
            </a:r>
          </a:p>
          <a:p>
            <a:r>
              <a:rPr lang="en-GB" sz="2800" dirty="0" smtClean="0"/>
              <a:t>Scan starts</a:t>
            </a:r>
          </a:p>
          <a:p>
            <a:r>
              <a:rPr lang="en-GB" sz="2800" dirty="0" smtClean="0"/>
              <a:t>Images are acquired</a:t>
            </a:r>
          </a:p>
          <a:p>
            <a:r>
              <a:rPr lang="en-US" sz="2800" dirty="0" smtClean="0"/>
              <a:t>Watch the data </a:t>
            </a:r>
            <a:r>
              <a:rPr lang="en-US" sz="2800" dirty="0" err="1" smtClean="0"/>
              <a:t>acq</a:t>
            </a:r>
            <a:r>
              <a:rPr lang="en-US" sz="2800" dirty="0" smtClean="0"/>
              <a:t>. in GDA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4" y="4220015"/>
            <a:ext cx="68199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1124744"/>
            <a:ext cx="2272723" cy="531773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73768" y="3142868"/>
            <a:ext cx="432048" cy="251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0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Aims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Get to know the functionality provided by the hardware triggered scanning stack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Understand the architecture, and acquire basic knowledge of all the components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Get hands-on experience of setting up scans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800" smtClean="0"/>
              <a:t>Learn how to debug common problems!</a:t>
            </a:r>
            <a:endParaRPr lang="en-GB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Stage 3: Check the data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9"/>
          <a:stretch/>
        </p:blipFill>
        <p:spPr>
          <a:xfrm>
            <a:off x="1094185" y="1340769"/>
            <a:ext cx="6955631" cy="47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improve the image:</a:t>
            </a:r>
            <a:endParaRPr lang="en-GB" dirty="0" smtClean="0"/>
          </a:p>
          <a:p>
            <a:r>
              <a:rPr lang="en-US" dirty="0" smtClean="0"/>
              <a:t>Higher resolution (AKA more images)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 err="1" smtClean="0"/>
              <a:t>stagea</a:t>
            </a:r>
            <a:r>
              <a:rPr lang="en-US" dirty="0" smtClean="0"/>
              <a:t> points </a:t>
            </a:r>
            <a:r>
              <a:rPr lang="en-US" dirty="0" smtClean="0">
                <a:sym typeface="Wingdings" panose="05000000000000000000" pitchFamily="2" charset="2"/>
              </a:rPr>
              <a:t> 180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Increase </a:t>
            </a:r>
            <a:r>
              <a:rPr lang="en-US" dirty="0" err="1" smtClean="0">
                <a:sym typeface="Wingdings" panose="05000000000000000000" pitchFamily="2" charset="2"/>
              </a:rPr>
              <a:t>stagex</a:t>
            </a:r>
            <a:r>
              <a:rPr lang="en-US" dirty="0" smtClean="0">
                <a:sym typeface="Wingdings" panose="05000000000000000000" pitchFamily="2" charset="2"/>
              </a:rPr>
              <a:t> points  40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Process the image</a:t>
            </a:r>
          </a:p>
          <a:p>
            <a:r>
              <a:rPr lang="en-US" dirty="0" smtClean="0"/>
              <a:t>If you see “jaggy edges” on the </a:t>
            </a:r>
            <a:r>
              <a:rPr lang="en-US" dirty="0" err="1" smtClean="0"/>
              <a:t>sinogram</a:t>
            </a:r>
            <a:r>
              <a:rPr lang="en-US" dirty="0" smtClean="0"/>
              <a:t>, try turning off alternating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7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Check the data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411760" y="3429000"/>
            <a:ext cx="289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 of improved data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4"/>
          <a:stretch/>
        </p:blipFill>
        <p:spPr>
          <a:xfrm>
            <a:off x="899592" y="1340768"/>
            <a:ext cx="7344816" cy="50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5: Add processing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655052" y="1498873"/>
            <a:ext cx="4233496" cy="4176464"/>
            <a:chOff x="3751396" y="1484784"/>
            <a:chExt cx="4233496" cy="417646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51396" y="1484784"/>
              <a:ext cx="4233496" cy="4077816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948264" y="5229200"/>
              <a:ext cx="103662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4341" y="1508398"/>
            <a:ext cx="2924175" cy="2640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5915" y="5805264"/>
            <a:ext cx="709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dls_sw</a:t>
            </a:r>
            <a:r>
              <a:rPr lang="en-GB" dirty="0"/>
              <a:t>/</a:t>
            </a:r>
            <a:r>
              <a:rPr lang="en-GB" dirty="0" err="1"/>
              <a:t>htss</a:t>
            </a:r>
            <a:r>
              <a:rPr lang="en-GB" dirty="0"/>
              <a:t>/software/</a:t>
            </a:r>
            <a:r>
              <a:rPr lang="en-GB" dirty="0" err="1"/>
              <a:t>gda_var</a:t>
            </a:r>
            <a:r>
              <a:rPr lang="en-GB" dirty="0"/>
              <a:t>/</a:t>
            </a:r>
            <a:r>
              <a:rPr lang="en-GB" dirty="0" err="1"/>
              <a:t>processingTemplates</a:t>
            </a:r>
            <a:r>
              <a:rPr lang="en-GB" dirty="0"/>
              <a:t>/</a:t>
            </a:r>
            <a:r>
              <a:rPr lang="en-GB" dirty="0" err="1"/>
              <a:t>mean_integrate.nxs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370" y="4581128"/>
            <a:ext cx="3976116" cy="7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6: Check the data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1305"/>
            <a:ext cx="8640960" cy="34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0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7: </a:t>
            </a:r>
            <a:r>
              <a:rPr lang="en-US" dirty="0" err="1" smtClean="0"/>
              <a:t>visualhulls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654501" y="2235873"/>
            <a:ext cx="7834998" cy="2596199"/>
            <a:chOff x="467544" y="2235873"/>
            <a:chExt cx="7834998" cy="2596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544" y="2235873"/>
              <a:ext cx="2971800" cy="25961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2492896"/>
              <a:ext cx="4666646" cy="208215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146875" y="5194066"/>
            <a:ext cx="390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Name must be </a:t>
            </a:r>
            <a:r>
              <a:rPr lang="en-US" b="1" dirty="0" smtClean="0"/>
              <a:t>exactly</a:t>
            </a:r>
            <a:r>
              <a:rPr lang="en-US" dirty="0" smtClean="0"/>
              <a:t> “</a:t>
            </a:r>
            <a:r>
              <a:rPr lang="en-US" dirty="0" err="1" smtClean="0"/>
              <a:t>visualhulls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File: $HOME/</a:t>
            </a:r>
            <a:r>
              <a:rPr lang="en-US" dirty="0" err="1" smtClean="0"/>
              <a:t>vh.json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42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 7: </a:t>
            </a:r>
            <a:r>
              <a:rPr lang="en-GB" dirty="0" err="1" smtClean="0"/>
              <a:t>visualhulls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0325"/>
            <a:ext cx="2736304" cy="42149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800" dirty="0" smtClean="0"/>
              <a:t>Right click on the </a:t>
            </a:r>
            <a:r>
              <a:rPr lang="en-GB" sz="1800" dirty="0" err="1" smtClean="0"/>
              <a:t>visualhulls</a:t>
            </a:r>
            <a:r>
              <a:rPr lang="en-GB" sz="1800" dirty="0" smtClean="0"/>
              <a:t> .</a:t>
            </a:r>
            <a:r>
              <a:rPr lang="en-GB" sz="1800" dirty="0" err="1" smtClean="0"/>
              <a:t>nxs</a:t>
            </a:r>
            <a:r>
              <a:rPr lang="en-GB" sz="1800" dirty="0" smtClean="0"/>
              <a:t> in </a:t>
            </a:r>
            <a:r>
              <a:rPr lang="en-GB" sz="1800" i="1" dirty="0" smtClean="0"/>
              <a:t>Mapped Data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Transfer &gt; </a:t>
            </a:r>
            <a:r>
              <a:rPr lang="en-US" sz="1800" dirty="0" err="1" smtClean="0"/>
              <a:t>DataVis</a:t>
            </a:r>
            <a:endParaRPr lang="en-US" sz="1800" dirty="0" smtClean="0"/>
          </a:p>
          <a:p>
            <a:pPr>
              <a:buAutoNum type="arabicPeriod" startAt="3"/>
            </a:pPr>
            <a:r>
              <a:rPr lang="en-US" sz="1800" dirty="0"/>
              <a:t>Check the </a:t>
            </a:r>
            <a:r>
              <a:rPr lang="en-US" sz="1800" dirty="0" err="1" smtClean="0"/>
              <a:t>visualhulls.nxs</a:t>
            </a:r>
            <a:r>
              <a:rPr lang="en-US" sz="1800" dirty="0" smtClean="0"/>
              <a:t> file </a:t>
            </a:r>
            <a:r>
              <a:rPr lang="en-US" sz="1800" dirty="0"/>
              <a:t>just </a:t>
            </a:r>
            <a:r>
              <a:rPr lang="en-US" sz="1800" dirty="0" smtClean="0"/>
              <a:t>created in </a:t>
            </a:r>
            <a:r>
              <a:rPr lang="en-US" sz="1800" i="1" dirty="0" smtClean="0"/>
              <a:t>Data Files</a:t>
            </a:r>
            <a:endParaRPr lang="en-US" sz="1800" i="1" dirty="0"/>
          </a:p>
          <a:p>
            <a:pPr>
              <a:buFontTx/>
              <a:buAutoNum type="arabicPeriod" startAt="3"/>
            </a:pPr>
            <a:r>
              <a:rPr lang="en-US" sz="1800" dirty="0"/>
              <a:t>Select /processed/result and Plot Type “Volume</a:t>
            </a:r>
            <a:r>
              <a:rPr lang="en-US" sz="1800" dirty="0" smtClean="0"/>
              <a:t>” in </a:t>
            </a:r>
            <a:r>
              <a:rPr lang="en-US" sz="1800" i="1" dirty="0" smtClean="0"/>
              <a:t>Datasets</a:t>
            </a:r>
            <a:endParaRPr lang="en-GB" sz="1800" i="1" dirty="0"/>
          </a:p>
          <a:p>
            <a:pPr>
              <a:buFont typeface="+mj-lt"/>
              <a:buAutoNum type="arabicPeriod"/>
            </a:pPr>
            <a:endParaRPr lang="en-GB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868144" y="1590325"/>
            <a:ext cx="2497888" cy="47630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84" y="1590325"/>
            <a:ext cx="2392844" cy="349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2288" y="5707022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1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 b="5203"/>
          <a:stretch/>
        </p:blipFill>
        <p:spPr>
          <a:xfrm rot="-720000">
            <a:off x="1979712" y="1124743"/>
            <a:ext cx="5184576" cy="5351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8: Check the data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0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 9: Improve </a:t>
            </a:r>
            <a:r>
              <a:rPr lang="en-US" dirty="0" err="1" smtClean="0"/>
              <a:t>visualhulls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40048"/>
            <a:ext cx="3533775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5507657"/>
            <a:ext cx="6810895" cy="72965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652402" y="5044747"/>
            <a:ext cx="613694" cy="544706"/>
            <a:chOff x="2652402" y="5106967"/>
            <a:chExt cx="613694" cy="5447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959249" y="5399645"/>
              <a:ext cx="0" cy="25202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52402" y="5106967"/>
              <a:ext cx="613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61063" y="5054535"/>
            <a:ext cx="590226" cy="525130"/>
            <a:chOff x="5861063" y="4982527"/>
            <a:chExt cx="590226" cy="52513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156176" y="5291633"/>
              <a:ext cx="0" cy="21602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1063" y="498252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8024" y="2453304"/>
            <a:ext cx="4011272" cy="202572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316416" y="2636912"/>
            <a:ext cx="0" cy="158417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52320" y="4479031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height/2 = </a:t>
            </a:r>
            <a:r>
              <a:rPr lang="en-US" dirty="0" err="1" smtClean="0"/>
              <a:t>cor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54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Content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Introduction and 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Overview of the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Low level control and data acq.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Scan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Experiment control and 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Practical exercises</a:t>
            </a:r>
          </a:p>
          <a:p>
            <a:pPr marL="514350" indent="-514350">
              <a:buFont typeface="+mj-lt"/>
              <a:buAutoNum type="arabicPeriod"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4" descr="C:\Users\ela\AppData\Local\Microsoft\Windows\INetCache\IE\2JP38HXU\Interactive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19" y="4581128"/>
            <a:ext cx="496445" cy="7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Grid Scanning Overview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/>
          <a:stretch/>
        </p:blipFill>
        <p:spPr bwMode="auto">
          <a:xfrm>
            <a:off x="4788024" y="1628800"/>
            <a:ext cx="4032000" cy="306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628799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Move sample in X and Y to scan it through the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Rewind at the end of each row or reverse direction (‘alternate/snake’ scan)</a:t>
            </a:r>
          </a:p>
          <a:p>
            <a:endParaRPr lang="en-GB" sz="2000" dirty="0" smtClean="0"/>
          </a:p>
          <a:p>
            <a:r>
              <a:rPr lang="en-GB" sz="2000" dirty="0" smtClean="0"/>
              <a:t>Data acquisition can be done using: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Software step scan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Hardware step scan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Continuous scan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r>
              <a:rPr lang="en-GB" sz="2000" dirty="0" smtClean="0"/>
              <a:t>Continuous scans are much faster! But also complex…</a:t>
            </a:r>
          </a:p>
        </p:txBody>
      </p:sp>
    </p:spTree>
    <p:extLst>
      <p:ext uri="{BB962C8B-B14F-4D97-AF65-F5344CB8AC3E}">
        <p14:creationId xmlns:p14="http://schemas.microsoft.com/office/powerpoint/2010/main" val="16630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Framework Motivation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Growing need for fast, continuous scanning</a:t>
            </a:r>
          </a:p>
          <a:p>
            <a:r>
              <a:rPr lang="en-GB" smtClean="0"/>
              <a:t>Complex trajectories – not just grids!</a:t>
            </a:r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endParaRPr lang="en-GB" smtClean="0"/>
          </a:p>
          <a:p>
            <a:r>
              <a:rPr lang="en-GB" smtClean="0"/>
              <a:t>Need for on-the-fly visualization of data</a:t>
            </a:r>
          </a:p>
          <a:p>
            <a:r>
              <a:rPr lang="en-GB" smtClean="0"/>
              <a:t>Desire </a:t>
            </a:r>
            <a:r>
              <a:rPr lang="en-GB"/>
              <a:t>for a generic </a:t>
            </a:r>
            <a:r>
              <a:rPr lang="en-GB" smtClean="0"/>
              <a:t>solution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79836" y="2924944"/>
            <a:ext cx="7004257" cy="1325490"/>
            <a:chOff x="976790" y="2671324"/>
            <a:chExt cx="7004257" cy="132549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790" y="2827142"/>
              <a:ext cx="1244363" cy="1040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633" y="2772678"/>
              <a:ext cx="1464143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799" y="2828551"/>
              <a:ext cx="1330489" cy="11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633" y="2671324"/>
              <a:ext cx="2503414" cy="1280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1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Components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2050" name="Picture 2" descr="C:\Users\ela\AppData\Local\Microsoft\Windows\INetCache\IE\LZ2JNMEN\DC_Motor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" y="4208535"/>
            <a:ext cx="1609590" cy="11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52625" y="2618035"/>
            <a:ext cx="576064" cy="966328"/>
            <a:chOff x="3293858" y="2945836"/>
            <a:chExt cx="576064" cy="966328"/>
          </a:xfrm>
        </p:grpSpPr>
        <p:sp>
          <p:nvSpPr>
            <p:cNvPr id="7" name="Isosceles Triangle 6"/>
            <p:cNvSpPr/>
            <p:nvPr/>
          </p:nvSpPr>
          <p:spPr>
            <a:xfrm>
              <a:off x="3419872" y="3140967"/>
              <a:ext cx="324036" cy="2880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38964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solidFill>
                    <a:schemeClr val="tx2"/>
                  </a:solidFill>
                </a:rPr>
                <a:t>T</a:t>
              </a:r>
              <a:endParaRPr lang="en-GB" sz="2400">
                <a:solidFill>
                  <a:schemeClr val="tx2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293858" y="2945836"/>
              <a:ext cx="576064" cy="96632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3" name="Picture 5" descr="C:\Users\ela\AppData\Local\Microsoft\Windows\INetCache\IE\AV86DRA8\600px-Quadrature_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3" y="4254780"/>
            <a:ext cx="1756184" cy="7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5944" y="1469535"/>
            <a:ext cx="202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Motion trajectory</a:t>
            </a:r>
          </a:p>
          <a:p>
            <a:pPr algn="ctr"/>
            <a:r>
              <a:rPr lang="en-GB" sz="2000" smtClean="0"/>
              <a:t>control</a:t>
            </a:r>
            <a:endParaRPr lang="en-GB" sz="200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925341" y="3124181"/>
            <a:ext cx="22650" cy="10923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40657" y="3662383"/>
            <a:ext cx="0" cy="88209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476" y="3731560"/>
            <a:ext cx="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Motor drive</a:t>
            </a:r>
            <a:endParaRPr lang="en-GB" sz="1400"/>
          </a:p>
        </p:txBody>
      </p:sp>
      <p:sp>
        <p:nvSpPr>
          <p:cNvPr id="72" name="TextBox 71"/>
          <p:cNvSpPr txBox="1"/>
          <p:nvPr/>
        </p:nvSpPr>
        <p:spPr>
          <a:xfrm>
            <a:off x="2112503" y="3469950"/>
            <a:ext cx="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Encoder signal</a:t>
            </a:r>
            <a:endParaRPr lang="en-GB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50979" y="3128715"/>
            <a:ext cx="100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Components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2050" name="Picture 2" descr="C:\Users\ela\AppData\Local\Microsoft\Windows\INetCache\IE\LZ2JNMEN\DC_Motor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" y="4208535"/>
            <a:ext cx="1609590" cy="11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52625" y="2618035"/>
            <a:ext cx="576064" cy="966328"/>
            <a:chOff x="3293858" y="2945836"/>
            <a:chExt cx="576064" cy="966328"/>
          </a:xfrm>
        </p:grpSpPr>
        <p:sp>
          <p:nvSpPr>
            <p:cNvPr id="7" name="Isosceles Triangle 6"/>
            <p:cNvSpPr/>
            <p:nvPr/>
          </p:nvSpPr>
          <p:spPr>
            <a:xfrm>
              <a:off x="3419872" y="3140967"/>
              <a:ext cx="324036" cy="2880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38964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solidFill>
                    <a:schemeClr val="tx2"/>
                  </a:solidFill>
                </a:rPr>
                <a:t>T</a:t>
              </a:r>
              <a:endParaRPr lang="en-GB" sz="2400">
                <a:solidFill>
                  <a:schemeClr val="tx2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293858" y="2945836"/>
              <a:ext cx="576064" cy="96632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3" name="Picture 5" descr="C:\Users\ela\AppData\Local\Microsoft\Windows\INetCache\IE\AV86DRA8\600px-Quadrature_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3" y="4254780"/>
            <a:ext cx="1756184" cy="7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5944" y="1469535"/>
            <a:ext cx="202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Motion trajectory</a:t>
            </a:r>
          </a:p>
          <a:p>
            <a:pPr algn="ctr"/>
            <a:r>
              <a:rPr lang="en-GB" sz="2000" smtClean="0"/>
              <a:t>control</a:t>
            </a:r>
            <a:endParaRPr lang="en-GB" sz="2000"/>
          </a:p>
        </p:txBody>
      </p:sp>
      <p:sp>
        <p:nvSpPr>
          <p:cNvPr id="15" name="TextBox 14"/>
          <p:cNvSpPr txBox="1"/>
          <p:nvPr/>
        </p:nvSpPr>
        <p:spPr>
          <a:xfrm>
            <a:off x="6931471" y="1483692"/>
            <a:ext cx="1527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Data capture</a:t>
            </a:r>
            <a:endParaRPr lang="en-GB" sz="200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925341" y="3124181"/>
            <a:ext cx="22650" cy="10923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40657" y="3662383"/>
            <a:ext cx="0" cy="88209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6290" y="4716084"/>
            <a:ext cx="82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Detector</a:t>
            </a:r>
          </a:p>
          <a:p>
            <a:r>
              <a:rPr lang="en-GB" sz="1400"/>
              <a:t> </a:t>
            </a:r>
            <a:r>
              <a:rPr lang="en-GB" sz="1400" smtClean="0"/>
              <a:t> images</a:t>
            </a:r>
            <a:endParaRPr lang="en-GB" sz="140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359927" y="5229175"/>
            <a:ext cx="1190017" cy="25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49944" y="3462008"/>
            <a:ext cx="0" cy="1776717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476" y="3731560"/>
            <a:ext cx="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Motor drive</a:t>
            </a:r>
            <a:endParaRPr lang="en-GB" sz="1400"/>
          </a:p>
        </p:txBody>
      </p:sp>
      <p:sp>
        <p:nvSpPr>
          <p:cNvPr id="72" name="TextBox 71"/>
          <p:cNvSpPr txBox="1"/>
          <p:nvPr/>
        </p:nvSpPr>
        <p:spPr>
          <a:xfrm>
            <a:off x="2112503" y="3469950"/>
            <a:ext cx="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Encoder signal</a:t>
            </a:r>
            <a:endParaRPr lang="en-GB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50979" y="3128715"/>
            <a:ext cx="100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9" r="3458" b="21127"/>
          <a:stretch/>
        </p:blipFill>
        <p:spPr>
          <a:xfrm>
            <a:off x="7028518" y="2742008"/>
            <a:ext cx="1692000" cy="720000"/>
          </a:xfrm>
          <a:prstGeom prst="rect">
            <a:avLst/>
          </a:prstGeom>
        </p:spPr>
      </p:pic>
      <p:pic>
        <p:nvPicPr>
          <p:cNvPr id="26" name="Picture 3" descr="C:\Users\ela\AppData\Local\Microsoft\Windows\INetCache\IE\LZ2JNMEN\31ikIJdoPSL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57" y="4635619"/>
            <a:ext cx="1046970" cy="1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Components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0" name="Picture 2" descr="C:\Users\ela\AppData\Local\Microsoft\Windows\INetCache\IE\LZ2JNMEN\DC_Motor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" y="4208535"/>
            <a:ext cx="1609590" cy="11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52625" y="2618035"/>
            <a:ext cx="576064" cy="966328"/>
            <a:chOff x="3293858" y="2945836"/>
            <a:chExt cx="576064" cy="966328"/>
          </a:xfrm>
        </p:grpSpPr>
        <p:sp>
          <p:nvSpPr>
            <p:cNvPr id="7" name="Isosceles Triangle 6"/>
            <p:cNvSpPr/>
            <p:nvPr/>
          </p:nvSpPr>
          <p:spPr>
            <a:xfrm>
              <a:off x="3419872" y="3140967"/>
              <a:ext cx="324036" cy="2880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38964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solidFill>
                    <a:schemeClr val="tx2"/>
                  </a:solidFill>
                </a:rPr>
                <a:t>T</a:t>
              </a:r>
              <a:endParaRPr lang="en-GB" sz="2400">
                <a:solidFill>
                  <a:schemeClr val="tx2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293858" y="2945836"/>
              <a:ext cx="576064" cy="96632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3" name="Picture 5" descr="C:\Users\ela\AppData\Local\Microsoft\Windows\INetCache\IE\AV86DRA8\600px-Quadrature_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3" y="4254780"/>
            <a:ext cx="1756184" cy="7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21008"/>
            <a:ext cx="95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5944" y="1469535"/>
            <a:ext cx="202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Motion trajectory</a:t>
            </a:r>
          </a:p>
          <a:p>
            <a:pPr algn="ctr"/>
            <a:r>
              <a:rPr lang="en-GB" sz="2000" smtClean="0"/>
              <a:t>control</a:t>
            </a:r>
            <a:endParaRPr lang="en-GB" sz="2000"/>
          </a:p>
        </p:txBody>
      </p:sp>
      <p:sp>
        <p:nvSpPr>
          <p:cNvPr id="14" name="TextBox 13"/>
          <p:cNvSpPr txBox="1"/>
          <p:nvPr/>
        </p:nvSpPr>
        <p:spPr>
          <a:xfrm>
            <a:off x="3119381" y="1469535"/>
            <a:ext cx="269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/>
              <a:t>Flexible triggering, and fast position capture</a:t>
            </a:r>
            <a:endParaRPr lang="en-GB" sz="2000"/>
          </a:p>
        </p:txBody>
      </p:sp>
      <p:sp>
        <p:nvSpPr>
          <p:cNvPr id="15" name="TextBox 14"/>
          <p:cNvSpPr txBox="1"/>
          <p:nvPr/>
        </p:nvSpPr>
        <p:spPr>
          <a:xfrm>
            <a:off x="6931471" y="1483692"/>
            <a:ext cx="1527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Data capture</a:t>
            </a:r>
            <a:endParaRPr lang="en-GB" sz="2000"/>
          </a:p>
        </p:txBody>
      </p:sp>
      <p:grpSp>
        <p:nvGrpSpPr>
          <p:cNvPr id="29" name="Group 28"/>
          <p:cNvGrpSpPr/>
          <p:nvPr/>
        </p:nvGrpSpPr>
        <p:grpSpPr>
          <a:xfrm>
            <a:off x="5443676" y="2853603"/>
            <a:ext cx="881150" cy="306671"/>
            <a:chOff x="5868144" y="5511105"/>
            <a:chExt cx="1368152" cy="29415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68144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8416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84168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56176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6176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7220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72200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44420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44208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660232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60232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3224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32240" y="579913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948264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948264" y="5511105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20272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020272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820911" y="3485768"/>
            <a:ext cx="11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PandABox</a:t>
            </a:r>
            <a:endParaRPr lang="en-GB" b="1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6421132" y="3102008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8861" y="3108391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25341" y="3124181"/>
            <a:ext cx="22650" cy="10923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40657" y="3662383"/>
            <a:ext cx="0" cy="88209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0488" y="2509550"/>
            <a:ext cx="213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Transformed trigger pulses</a:t>
            </a:r>
            <a:endParaRPr lang="en-GB" sz="1400"/>
          </a:p>
        </p:txBody>
      </p:sp>
      <p:sp>
        <p:nvSpPr>
          <p:cNvPr id="61" name="TextBox 60"/>
          <p:cNvSpPr txBox="1"/>
          <p:nvPr/>
        </p:nvSpPr>
        <p:spPr>
          <a:xfrm>
            <a:off x="6616290" y="4716084"/>
            <a:ext cx="82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Detector</a:t>
            </a:r>
          </a:p>
          <a:p>
            <a:r>
              <a:rPr lang="en-GB" sz="1400"/>
              <a:t> </a:t>
            </a:r>
            <a:r>
              <a:rPr lang="en-GB" sz="1400" smtClean="0"/>
              <a:t> images</a:t>
            </a:r>
            <a:endParaRPr lang="en-GB" sz="140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359927" y="5229175"/>
            <a:ext cx="1190017" cy="25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49944" y="3462008"/>
            <a:ext cx="0" cy="1776717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61708" y="2872757"/>
            <a:ext cx="196222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476" y="3731560"/>
            <a:ext cx="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Motor drive</a:t>
            </a:r>
            <a:endParaRPr lang="en-GB" sz="1400"/>
          </a:p>
        </p:txBody>
      </p:sp>
      <p:sp>
        <p:nvSpPr>
          <p:cNvPr id="72" name="TextBox 71"/>
          <p:cNvSpPr txBox="1"/>
          <p:nvPr/>
        </p:nvSpPr>
        <p:spPr>
          <a:xfrm>
            <a:off x="2112503" y="3469950"/>
            <a:ext cx="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Encoder signal</a:t>
            </a:r>
            <a:endParaRPr lang="en-GB" sz="1400"/>
          </a:p>
        </p:txBody>
      </p:sp>
      <p:sp>
        <p:nvSpPr>
          <p:cNvPr id="73" name="TextBox 72"/>
          <p:cNvSpPr txBox="1"/>
          <p:nvPr/>
        </p:nvSpPr>
        <p:spPr>
          <a:xfrm>
            <a:off x="2213491" y="2499711"/>
            <a:ext cx="155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Raw trigger signals</a:t>
            </a:r>
            <a:endParaRPr lang="en-GB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50979" y="3128715"/>
            <a:ext cx="100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 descr="C:\Users\ela\AppData\Local\Microsoft\Windows\INetCache\IE\LZ2JNMEN\31ikIJdoPSL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57" y="4635619"/>
            <a:ext cx="1046970" cy="1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9" r="3458" b="21127"/>
          <a:stretch/>
        </p:blipFill>
        <p:spPr>
          <a:xfrm>
            <a:off x="7028518" y="2742008"/>
            <a:ext cx="16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Components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October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CF47-000D-47FC-98CD-29C9ED0609A9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2050" name="Picture 2" descr="C:\Users\ela\AppData\Local\Microsoft\Windows\INetCache\IE\LZ2JNMEN\DC_Motor[1]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" y="4208535"/>
            <a:ext cx="1609590" cy="11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52625" y="2618035"/>
            <a:ext cx="576064" cy="966328"/>
            <a:chOff x="3293858" y="2945836"/>
            <a:chExt cx="576064" cy="966328"/>
          </a:xfrm>
        </p:grpSpPr>
        <p:sp>
          <p:nvSpPr>
            <p:cNvPr id="7" name="Isosceles Triangle 6"/>
            <p:cNvSpPr/>
            <p:nvPr/>
          </p:nvSpPr>
          <p:spPr>
            <a:xfrm>
              <a:off x="3419872" y="3140967"/>
              <a:ext cx="324036" cy="2880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389646"/>
              <a:ext cx="324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solidFill>
                    <a:schemeClr val="tx2"/>
                  </a:solidFill>
                </a:rPr>
                <a:t>T</a:t>
              </a:r>
              <a:endParaRPr lang="en-GB" sz="2400">
                <a:solidFill>
                  <a:schemeClr val="tx2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293858" y="2945836"/>
              <a:ext cx="576064" cy="96632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3" name="Picture 5" descr="C:\Users\ela\AppData\Local\Microsoft\Windows\INetCache\IE\AV86DRA8\600px-Quadrature_Diagram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03" y="4254780"/>
            <a:ext cx="1756184" cy="7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21008"/>
            <a:ext cx="952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5944" y="1469535"/>
            <a:ext cx="202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smtClean="0"/>
              <a:t>Motion trajectory</a:t>
            </a:r>
          </a:p>
          <a:p>
            <a:pPr algn="ctr"/>
            <a:r>
              <a:rPr lang="en-GB" sz="2000" smtClean="0"/>
              <a:t>control</a:t>
            </a:r>
            <a:endParaRPr lang="en-GB" sz="2000"/>
          </a:p>
        </p:txBody>
      </p:sp>
      <p:sp>
        <p:nvSpPr>
          <p:cNvPr id="14" name="TextBox 13"/>
          <p:cNvSpPr txBox="1"/>
          <p:nvPr/>
        </p:nvSpPr>
        <p:spPr>
          <a:xfrm>
            <a:off x="3119381" y="1469535"/>
            <a:ext cx="269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/>
              <a:t>Flexible triggering, and fast position capture</a:t>
            </a:r>
            <a:endParaRPr lang="en-GB" sz="2000"/>
          </a:p>
        </p:txBody>
      </p:sp>
      <p:sp>
        <p:nvSpPr>
          <p:cNvPr id="15" name="TextBox 14"/>
          <p:cNvSpPr txBox="1"/>
          <p:nvPr/>
        </p:nvSpPr>
        <p:spPr>
          <a:xfrm>
            <a:off x="6931471" y="1483692"/>
            <a:ext cx="1527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smtClean="0"/>
              <a:t>Data capture</a:t>
            </a:r>
            <a:endParaRPr lang="en-GB" sz="2000"/>
          </a:p>
        </p:txBody>
      </p:sp>
      <p:grpSp>
        <p:nvGrpSpPr>
          <p:cNvPr id="29" name="Group 28"/>
          <p:cNvGrpSpPr/>
          <p:nvPr/>
        </p:nvGrpSpPr>
        <p:grpSpPr>
          <a:xfrm>
            <a:off x="5443676" y="2853603"/>
            <a:ext cx="881150" cy="306671"/>
            <a:chOff x="5868144" y="5511105"/>
            <a:chExt cx="1368152" cy="29415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68144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8416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84168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56176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56176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7220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72200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444208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44208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660232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60232" y="5517232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732240" y="551723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732240" y="579913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948264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948264" y="5511105"/>
              <a:ext cx="72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20272" y="5511105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020272" y="580526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820911" y="3485768"/>
            <a:ext cx="11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PandABox</a:t>
            </a:r>
            <a:endParaRPr lang="en-GB" b="1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6421132" y="3102008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8861" y="3108391"/>
            <a:ext cx="61742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25341" y="3124181"/>
            <a:ext cx="22650" cy="1092305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540657" y="3662383"/>
            <a:ext cx="0" cy="88209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0488" y="2509550"/>
            <a:ext cx="213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Transformed trigger pulses</a:t>
            </a:r>
            <a:endParaRPr lang="en-GB" sz="1400"/>
          </a:p>
        </p:txBody>
      </p:sp>
      <p:sp>
        <p:nvSpPr>
          <p:cNvPr id="60" name="TextBox 59"/>
          <p:cNvSpPr txBox="1"/>
          <p:nvPr/>
        </p:nvSpPr>
        <p:spPr>
          <a:xfrm>
            <a:off x="4479785" y="4490511"/>
            <a:ext cx="999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Averaged position data</a:t>
            </a:r>
            <a:endParaRPr lang="en-GB" sz="1400"/>
          </a:p>
        </p:txBody>
      </p:sp>
      <p:sp>
        <p:nvSpPr>
          <p:cNvPr id="61" name="TextBox 60"/>
          <p:cNvSpPr txBox="1"/>
          <p:nvPr/>
        </p:nvSpPr>
        <p:spPr>
          <a:xfrm>
            <a:off x="6616290" y="4716084"/>
            <a:ext cx="82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Detector</a:t>
            </a:r>
          </a:p>
          <a:p>
            <a:r>
              <a:rPr lang="en-GB" sz="1400"/>
              <a:t> </a:t>
            </a:r>
            <a:r>
              <a:rPr lang="en-GB" sz="1400" smtClean="0"/>
              <a:t> images</a:t>
            </a:r>
            <a:endParaRPr lang="en-GB" sz="14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00178" y="5229175"/>
            <a:ext cx="853328" cy="2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59927" y="5229175"/>
            <a:ext cx="1190017" cy="25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400178" y="3835282"/>
            <a:ext cx="25616" cy="1393918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549944" y="3462008"/>
            <a:ext cx="0" cy="1776717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61708" y="2872757"/>
            <a:ext cx="196222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4476" y="3731560"/>
            <a:ext cx="73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Motor drive</a:t>
            </a:r>
            <a:endParaRPr lang="en-GB" sz="1400"/>
          </a:p>
        </p:txBody>
      </p:sp>
      <p:sp>
        <p:nvSpPr>
          <p:cNvPr id="72" name="TextBox 71"/>
          <p:cNvSpPr txBox="1"/>
          <p:nvPr/>
        </p:nvSpPr>
        <p:spPr>
          <a:xfrm>
            <a:off x="2112503" y="3469950"/>
            <a:ext cx="99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Encoder signal</a:t>
            </a:r>
            <a:endParaRPr lang="en-GB" sz="1400"/>
          </a:p>
        </p:txBody>
      </p:sp>
      <p:sp>
        <p:nvSpPr>
          <p:cNvPr id="73" name="TextBox 72"/>
          <p:cNvSpPr txBox="1"/>
          <p:nvPr/>
        </p:nvSpPr>
        <p:spPr>
          <a:xfrm>
            <a:off x="2213491" y="2499711"/>
            <a:ext cx="155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smtClean="0"/>
              <a:t>Raw trigger signals</a:t>
            </a:r>
            <a:endParaRPr lang="en-GB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50979" y="3128715"/>
            <a:ext cx="1008000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02796" y="3127271"/>
            <a:ext cx="102371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:\Users\ela\AppData\Local\Microsoft\Windows\INetCache\IE\LZ2JNMEN\31ikIJdoPSL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57" y="4635619"/>
            <a:ext cx="1046970" cy="10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9" r="3458" b="21127"/>
          <a:stretch/>
        </p:blipFill>
        <p:spPr>
          <a:xfrm>
            <a:off x="7028518" y="2742008"/>
            <a:ext cx="169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On-screen Show (4:3)</PresentationFormat>
  <Paragraphs>290</Paragraphs>
  <Slides>28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Hardware Triggered Scanning: Introduction</vt:lpstr>
      <vt:lpstr>Course Aims</vt:lpstr>
      <vt:lpstr>Course Content</vt:lpstr>
      <vt:lpstr>Grid Scanning Overview</vt:lpstr>
      <vt:lpstr>Framework Motivation</vt:lpstr>
      <vt:lpstr>Hardware Components</vt:lpstr>
      <vt:lpstr>Hardware Components</vt:lpstr>
      <vt:lpstr>Hardware Components</vt:lpstr>
      <vt:lpstr>Hardware Components</vt:lpstr>
      <vt:lpstr>Software Components</vt:lpstr>
      <vt:lpstr>System Architecture Control Flow</vt:lpstr>
      <vt:lpstr>System Architecture Data Flow</vt:lpstr>
      <vt:lpstr>Test Rig</vt:lpstr>
      <vt:lpstr>Test Rig</vt:lpstr>
      <vt:lpstr>Test Rig</vt:lpstr>
      <vt:lpstr>Demo Application</vt:lpstr>
      <vt:lpstr>Camera View</vt:lpstr>
      <vt:lpstr>Stage 1: Setup scan</vt:lpstr>
      <vt:lpstr>Stage 2: Start scan</vt:lpstr>
      <vt:lpstr>Stage 3: Check the data</vt:lpstr>
      <vt:lpstr>PowerPoint Presentation</vt:lpstr>
      <vt:lpstr>Stage 4: Check the data</vt:lpstr>
      <vt:lpstr>Stage 5: Add processing</vt:lpstr>
      <vt:lpstr>Stage 6: Check the data</vt:lpstr>
      <vt:lpstr>Stage 7: visualhulls</vt:lpstr>
      <vt:lpstr>Stage 7: visualhulls</vt:lpstr>
      <vt:lpstr>Stage 8: Check the data</vt:lpstr>
      <vt:lpstr>Stage 9: Improve visualhulls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2020-01-06T14:43:41Z</dcterms:created>
  <dcterms:modified xsi:type="dcterms:W3CDTF">2020-01-06T14:43:47Z</dcterms:modified>
</cp:coreProperties>
</file>