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98" r:id="rId4"/>
    <p:sldId id="300" r:id="rId5"/>
    <p:sldId id="301" r:id="rId6"/>
    <p:sldId id="286" r:id="rId7"/>
    <p:sldId id="287" r:id="rId8"/>
    <p:sldId id="302" r:id="rId9"/>
    <p:sldId id="288" r:id="rId10"/>
    <p:sldId id="289" r:id="rId11"/>
    <p:sldId id="297" r:id="rId12"/>
    <p:sldId id="292" r:id="rId13"/>
    <p:sldId id="294" r:id="rId14"/>
    <p:sldId id="295" r:id="rId15"/>
    <p:sldId id="303" r:id="rId16"/>
    <p:sldId id="29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2633" autoAdjust="0"/>
  </p:normalViewPr>
  <p:slideViewPr>
    <p:cSldViewPr>
      <p:cViewPr>
        <p:scale>
          <a:sx n="90" d="100"/>
          <a:sy n="90" d="100"/>
        </p:scale>
        <p:origin x="-2244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40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0F0E0-E0D6-477B-8650-2B800AAB2BC5}" type="datetimeFigureOut">
              <a:rPr lang="en-GB" smtClean="0"/>
              <a:pPr/>
              <a:t>06/01/2020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8F392-ED89-4DE4-B043-1F2BE82D719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99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891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706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28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175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085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645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381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376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432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575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238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955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65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026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202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7" name="Picture 24" descr="oscienc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304800"/>
            <a:ext cx="1220788" cy="1054100"/>
          </a:xfrm>
          <a:prstGeom prst="rect">
            <a:avLst/>
          </a:prstGeom>
          <a:noFill/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7th January 2018</a:t>
            </a:r>
            <a:endParaRPr lang="en-GB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Hardware</a:t>
            </a:r>
            <a:endParaRPr lang="en-GB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331640" y="1772816"/>
            <a:ext cx="6336704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7th January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Hardware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7th January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Hardware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60350"/>
            <a:ext cx="612068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7th January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Hardware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4" descr="oscienc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304800"/>
            <a:ext cx="1220788" cy="10541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7th January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Hardware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7th January 2018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Hardware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7th January 2018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Hardware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7th January 2018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Hardware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7th January 2018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Hardware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7th January 2018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Hardware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7th January 2018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Hardware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7th January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Hardware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blocks-fpga.readthedocs.io/en/latest/block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Hardware Triggered Scanning:</a:t>
            </a:r>
            <a:br>
              <a:rPr lang="en-GB" smtClean="0"/>
            </a:br>
            <a:r>
              <a:rPr lang="en-GB" smtClean="0"/>
              <a:t>Hardware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b="1" smtClean="0">
                <a:latin typeface="+mj-lt"/>
              </a:rPr>
              <a:t>Philip Taylor, Emma Arandjelovic</a:t>
            </a:r>
            <a:endParaRPr lang="en-GB" b="1" dirty="0" smtClean="0">
              <a:latin typeface="+mj-lt"/>
            </a:endParaRPr>
          </a:p>
          <a:p>
            <a:r>
              <a:rPr lang="en-GB" b="1" dirty="0" smtClean="0">
                <a:latin typeface="+mj-lt"/>
              </a:rPr>
              <a:t>Observatory Sciences Limited</a:t>
            </a:r>
            <a:endParaRPr lang="en-GB" b="1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7th January 2018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Hardware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Trajectory Control Sequence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GB" smtClean="0"/>
              <a:t>Malcolm generates trajectory </a:t>
            </a:r>
            <a:r>
              <a:rPr lang="en-GB"/>
              <a:t>positions and delta times </a:t>
            </a:r>
            <a:r>
              <a:rPr lang="en-GB" smtClean="0"/>
              <a:t>using the </a:t>
            </a:r>
            <a:r>
              <a:rPr lang="en-GB"/>
              <a:t>Python module </a:t>
            </a:r>
            <a:r>
              <a:rPr lang="en-GB" i="1" smtClean="0">
                <a:solidFill>
                  <a:schemeClr val="accent1"/>
                </a:solidFill>
              </a:rPr>
              <a:t>scanpointgenerator</a:t>
            </a:r>
            <a:endParaRPr lang="en-GB">
              <a:solidFill>
                <a:schemeClr val="accent1"/>
              </a:solidFill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GB" smtClean="0"/>
              <a:t>EPICS writes them to the PMAC via the </a:t>
            </a:r>
            <a:r>
              <a:rPr lang="en-GB" i="1" smtClean="0">
                <a:solidFill>
                  <a:schemeClr val="accent1"/>
                </a:solidFill>
              </a:rPr>
              <a:t>pmac </a:t>
            </a:r>
            <a:r>
              <a:rPr lang="en-GB" smtClean="0"/>
              <a:t>driver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GB" smtClean="0"/>
              <a:t>The </a:t>
            </a:r>
            <a:r>
              <a:rPr lang="en-GB"/>
              <a:t>PMAC </a:t>
            </a:r>
            <a:r>
              <a:rPr lang="en-GB" smtClean="0"/>
              <a:t>calculates </a:t>
            </a:r>
            <a:r>
              <a:rPr lang="en-GB"/>
              <a:t>velocities and performs the scan using PVT </a:t>
            </a:r>
            <a:r>
              <a:rPr lang="en-GB" smtClean="0"/>
              <a:t>mode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GB" altLang="en-US" smtClean="0">
                <a:solidFill>
                  <a:srgbClr val="000000"/>
                </a:solidFill>
              </a:rPr>
              <a:t>PMAC </a:t>
            </a:r>
            <a:r>
              <a:rPr lang="en-GB" altLang="en-US">
                <a:solidFill>
                  <a:srgbClr val="000000"/>
                </a:solidFill>
              </a:rPr>
              <a:t>User Subroutines, which output GPIO signals, are called as each scan point is reached. 8 routines are available, corresponding to all combinations of the 3 signals: Live + Dead + </a:t>
            </a:r>
            <a:r>
              <a:rPr lang="en-GB" altLang="en-US" smtClean="0">
                <a:solidFill>
                  <a:srgbClr val="000000"/>
                </a:solidFill>
              </a:rPr>
              <a:t>Centre</a:t>
            </a:r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7th January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Hardware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86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PandABox Overview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smtClean="0">
                <a:solidFill>
                  <a:schemeClr val="tx2"/>
                </a:solidFill>
              </a:rPr>
              <a:t>Position</a:t>
            </a:r>
            <a:r>
              <a:rPr lang="en-GB" smtClean="0"/>
              <a:t> and </a:t>
            </a:r>
            <a:r>
              <a:rPr lang="en-GB" i="1" smtClean="0">
                <a:solidFill>
                  <a:schemeClr val="tx2"/>
                </a:solidFill>
              </a:rPr>
              <a:t>Acquisition</a:t>
            </a:r>
            <a:r>
              <a:rPr lang="en-GB" smtClean="0"/>
              <a:t> Box</a:t>
            </a:r>
          </a:p>
          <a:p>
            <a:r>
              <a:rPr lang="en-GB" smtClean="0"/>
              <a:t>Flexible, modular platform</a:t>
            </a:r>
          </a:p>
          <a:p>
            <a:r>
              <a:rPr lang="en-GB" smtClean="0"/>
              <a:t>Supports a variety of scanning applications</a:t>
            </a:r>
          </a:p>
          <a:p>
            <a:r>
              <a:rPr lang="en-GB" smtClean="0"/>
              <a:t>Based on a PicoZed </a:t>
            </a:r>
            <a:r>
              <a:rPr lang="en-GB"/>
              <a:t>module </a:t>
            </a:r>
            <a:r>
              <a:rPr lang="en-GB" smtClean="0"/>
              <a:t>which integrates: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mtClean="0"/>
              <a:t>ARM </a:t>
            </a:r>
            <a:r>
              <a:rPr lang="en-GB"/>
              <a:t>processor </a:t>
            </a:r>
            <a:r>
              <a:rPr lang="en-GB" smtClean="0"/>
              <a:t>running embedded Linux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mtClean="0"/>
              <a:t>FPGA firmware providing configurable function blocks</a:t>
            </a:r>
            <a:endParaRPr lang="en-GB"/>
          </a:p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7th January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Hardware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92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PandA Hardware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7th January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Hardware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28800"/>
            <a:ext cx="6770712" cy="41111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4587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Functional Blocks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7th January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Hardware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31" y="1258504"/>
            <a:ext cx="6036148" cy="2880320"/>
          </a:xfrm>
          <a:prstGeom prst="rect">
            <a:avLst/>
          </a:prstGeom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595361" y="4283804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smtClean="0"/>
              <a:t>Each one performs a specific function, e.g. position capture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smtClean="0"/>
              <a:t>Configured via a number of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smtClean="0"/>
              <a:t>Wired up and configured at runtime via a TCP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smtClean="0"/>
              <a:t>Configurations saved to disk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214153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Available Function Blocks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7th January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Hardware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14</a:t>
            </a:fld>
            <a:endParaRPr lang="en-GB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308137"/>
              </p:ext>
            </p:extLst>
          </p:nvPr>
        </p:nvGraphicFramePr>
        <p:xfrm>
          <a:off x="830029" y="1412776"/>
          <a:ext cx="756084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5760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Function </a:t>
                      </a:r>
                    </a:p>
                    <a:p>
                      <a:pPr algn="ctr"/>
                      <a:r>
                        <a:rPr lang="en-GB" smtClean="0"/>
                        <a:t>Block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INENC, OUTENC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Input and output encoder</a:t>
                      </a:r>
                      <a:r>
                        <a:rPr lang="en-GB" baseline="0" smtClean="0"/>
                        <a:t> signals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TTLIN, TTLOUT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TTL Input and output signals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COUNTER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Up/down pulse counter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CALC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Sums up to 4 position inputs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Performs logical function on 5 inputs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PCAP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Position capture – options for min, max, sum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PULSE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One-shot pulse delay and stretch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SRGATE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Set Reset Gate</a:t>
                      </a:r>
                      <a:r>
                        <a:rPr lang="en-GB" baseline="0" smtClean="0"/>
                        <a:t> – set configurable high or low output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….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….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0029" y="5517232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smtClean="0"/>
              <a:t>For the full list and more information, see: </a:t>
            </a:r>
          </a:p>
          <a:p>
            <a:r>
              <a:rPr lang="en-GB" sz="2000" smtClean="0">
                <a:solidFill>
                  <a:schemeClr val="tx2"/>
                </a:solidFill>
                <a:hlinkClick r:id="rId3"/>
              </a:rPr>
              <a:t>https</a:t>
            </a:r>
            <a:r>
              <a:rPr lang="en-GB" sz="2000">
                <a:solidFill>
                  <a:schemeClr val="tx2"/>
                </a:solidFill>
                <a:hlinkClick r:id="rId3"/>
              </a:rPr>
              <a:t>://</a:t>
            </a:r>
            <a:r>
              <a:rPr lang="en-GB" sz="2000" smtClean="0">
                <a:solidFill>
                  <a:schemeClr val="tx2"/>
                </a:solidFill>
                <a:hlinkClick r:id="rId3"/>
              </a:rPr>
              <a:t>pandablocks-fpga.readthedocs.io/en/latest/blocks.html</a:t>
            </a:r>
            <a:endParaRPr lang="en-GB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52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Configuring PandA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PandA runs an embedded web server</a:t>
            </a:r>
          </a:p>
          <a:p>
            <a:r>
              <a:rPr lang="en-GB" smtClean="0"/>
              <a:t>Point a browser directly to this for low level configuration such as updating packages</a:t>
            </a:r>
          </a:p>
          <a:p>
            <a:r>
              <a:rPr lang="en-GB" smtClean="0"/>
              <a:t>For normal use, use Malcolm web gui:</a:t>
            </a:r>
          </a:p>
          <a:p>
            <a:pPr lvl="1"/>
            <a:r>
              <a:rPr lang="en-GB" smtClean="0"/>
              <a:t>Test rig: </a:t>
            </a:r>
            <a:r>
              <a:rPr lang="en-GB" smtClean="0">
                <a:solidFill>
                  <a:schemeClr val="accent1"/>
                </a:solidFill>
              </a:rPr>
              <a:t>http://localhost:8008/gui</a:t>
            </a:r>
          </a:p>
          <a:p>
            <a:pPr lvl="1"/>
            <a:r>
              <a:rPr lang="en-GB" smtClean="0"/>
              <a:t>Beamlines: </a:t>
            </a:r>
            <a:r>
              <a:rPr lang="en-GB" smtClean="0">
                <a:solidFill>
                  <a:schemeClr val="accent1"/>
                </a:solidFill>
              </a:rPr>
              <a:t>http://ixx-control:8008/gui</a:t>
            </a:r>
            <a:endParaRPr lang="en-GB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7th January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Hardware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35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PandA Configuration GUI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7th January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Hardware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496" y="1412775"/>
            <a:ext cx="8279009" cy="504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0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Overview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7th January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Hardware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2050" name="Picture 2" descr="C:\Users\ela\AppData\Local\Microsoft\Windows\INetCache\IE\LZ2JNMEN\DC_Motor[1]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3" y="4208535"/>
            <a:ext cx="1609590" cy="118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252625" y="2618035"/>
            <a:ext cx="576064" cy="966328"/>
            <a:chOff x="3293858" y="2945836"/>
            <a:chExt cx="576064" cy="966328"/>
          </a:xfrm>
        </p:grpSpPr>
        <p:sp>
          <p:nvSpPr>
            <p:cNvPr id="7" name="Isosceles Triangle 6"/>
            <p:cNvSpPr/>
            <p:nvPr/>
          </p:nvSpPr>
          <p:spPr>
            <a:xfrm>
              <a:off x="3419872" y="3140967"/>
              <a:ext cx="324036" cy="28803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19872" y="3389646"/>
              <a:ext cx="324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smtClean="0">
                  <a:solidFill>
                    <a:schemeClr val="tx2"/>
                  </a:solidFill>
                </a:rPr>
                <a:t>T</a:t>
              </a:r>
              <a:endParaRPr lang="en-GB" sz="2400">
                <a:solidFill>
                  <a:schemeClr val="tx2"/>
                </a:solidFill>
              </a:endParaRPr>
            </a:p>
          </p:txBody>
        </p:sp>
        <p:sp>
          <p:nvSpPr>
            <p:cNvPr id="9" name="Diamond 8"/>
            <p:cNvSpPr/>
            <p:nvPr/>
          </p:nvSpPr>
          <p:spPr>
            <a:xfrm>
              <a:off x="3293858" y="2945836"/>
              <a:ext cx="576064" cy="966328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053" name="Picture 5" descr="C:\Users\ela\AppData\Local\Microsoft\Windows\INetCache\IE\AV86DRA8\600px-Quadrature_Diagram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503" y="4254780"/>
            <a:ext cx="1756184" cy="70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721008"/>
            <a:ext cx="952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5944" y="1469535"/>
            <a:ext cx="2029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smtClean="0"/>
              <a:t>Motion trajectory</a:t>
            </a:r>
          </a:p>
          <a:p>
            <a:pPr algn="ctr"/>
            <a:r>
              <a:rPr lang="en-GB" sz="2000" smtClean="0"/>
              <a:t>control</a:t>
            </a:r>
            <a:endParaRPr lang="en-GB" sz="2000"/>
          </a:p>
        </p:txBody>
      </p:sp>
      <p:sp>
        <p:nvSpPr>
          <p:cNvPr id="14" name="TextBox 13"/>
          <p:cNvSpPr txBox="1"/>
          <p:nvPr/>
        </p:nvSpPr>
        <p:spPr>
          <a:xfrm>
            <a:off x="3119381" y="1469535"/>
            <a:ext cx="2695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smtClean="0"/>
              <a:t>Flexible triggering, and fast position capture</a:t>
            </a:r>
            <a:endParaRPr lang="en-GB" sz="2000"/>
          </a:p>
        </p:txBody>
      </p:sp>
      <p:sp>
        <p:nvSpPr>
          <p:cNvPr id="15" name="TextBox 14"/>
          <p:cNvSpPr txBox="1"/>
          <p:nvPr/>
        </p:nvSpPr>
        <p:spPr>
          <a:xfrm>
            <a:off x="6931471" y="1483692"/>
            <a:ext cx="1527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smtClean="0"/>
              <a:t>Data capture</a:t>
            </a:r>
            <a:endParaRPr lang="en-GB" sz="2000"/>
          </a:p>
        </p:txBody>
      </p:sp>
      <p:grpSp>
        <p:nvGrpSpPr>
          <p:cNvPr id="29" name="Group 28"/>
          <p:cNvGrpSpPr/>
          <p:nvPr/>
        </p:nvGrpSpPr>
        <p:grpSpPr>
          <a:xfrm>
            <a:off x="5443676" y="2853603"/>
            <a:ext cx="881150" cy="306671"/>
            <a:chOff x="5868144" y="5511105"/>
            <a:chExt cx="1368152" cy="294159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868144" y="5805264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6084168" y="5517232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084168" y="5517232"/>
              <a:ext cx="72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156176" y="5517232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156176" y="5805264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6372200" y="5517232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372200" y="5517232"/>
              <a:ext cx="72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444208" y="5517232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444208" y="5805264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6660232" y="5517232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660232" y="5517232"/>
              <a:ext cx="72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732240" y="5517232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732240" y="5799137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6948264" y="5511105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948264" y="5511105"/>
              <a:ext cx="72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020272" y="5511105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020272" y="5805264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3820911" y="3485768"/>
            <a:ext cx="115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mtClean="0"/>
              <a:t>PandABox</a:t>
            </a:r>
            <a:endParaRPr lang="en-GB" b="1"/>
          </a:p>
        </p:txBody>
      </p:sp>
      <p:cxnSp>
        <p:nvCxnSpPr>
          <p:cNvPr id="2048" name="Straight Arrow Connector 2047"/>
          <p:cNvCxnSpPr/>
          <p:nvPr/>
        </p:nvCxnSpPr>
        <p:spPr>
          <a:xfrm>
            <a:off x="6421132" y="3102008"/>
            <a:ext cx="617423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808861" y="3108391"/>
            <a:ext cx="617423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925341" y="3124181"/>
            <a:ext cx="22650" cy="1092305"/>
          </a:xfrm>
          <a:prstGeom prst="straightConnector1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540657" y="3662383"/>
            <a:ext cx="0" cy="882096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40488" y="2509550"/>
            <a:ext cx="2134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smtClean="0"/>
              <a:t>Transformed trigger pulses</a:t>
            </a:r>
            <a:endParaRPr lang="en-GB" sz="1400"/>
          </a:p>
        </p:txBody>
      </p:sp>
      <p:sp>
        <p:nvSpPr>
          <p:cNvPr id="60" name="TextBox 59"/>
          <p:cNvSpPr txBox="1"/>
          <p:nvPr/>
        </p:nvSpPr>
        <p:spPr>
          <a:xfrm>
            <a:off x="4479785" y="4490511"/>
            <a:ext cx="999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mtClean="0"/>
              <a:t>Averaged position data</a:t>
            </a:r>
            <a:endParaRPr lang="en-GB" sz="1400"/>
          </a:p>
        </p:txBody>
      </p:sp>
      <p:sp>
        <p:nvSpPr>
          <p:cNvPr id="61" name="TextBox 60"/>
          <p:cNvSpPr txBox="1"/>
          <p:nvPr/>
        </p:nvSpPr>
        <p:spPr>
          <a:xfrm>
            <a:off x="6616290" y="4716084"/>
            <a:ext cx="824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smtClean="0"/>
              <a:t>Detector</a:t>
            </a:r>
          </a:p>
          <a:p>
            <a:r>
              <a:rPr lang="en-GB" sz="1400"/>
              <a:t> </a:t>
            </a:r>
            <a:r>
              <a:rPr lang="en-GB" sz="1400" smtClean="0"/>
              <a:t> images</a:t>
            </a:r>
            <a:endParaRPr lang="en-GB" sz="140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400178" y="5229175"/>
            <a:ext cx="853328" cy="25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59927" y="5229175"/>
            <a:ext cx="1190017" cy="25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4400178" y="3835282"/>
            <a:ext cx="25616" cy="1393918"/>
          </a:xfrm>
          <a:prstGeom prst="straightConnector1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7549944" y="3429000"/>
            <a:ext cx="0" cy="1809725"/>
          </a:xfrm>
          <a:prstGeom prst="straightConnector1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961708" y="2872757"/>
            <a:ext cx="196222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84476" y="3731560"/>
            <a:ext cx="736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mtClean="0"/>
              <a:t>Motor drive</a:t>
            </a:r>
            <a:endParaRPr lang="en-GB" sz="1400"/>
          </a:p>
        </p:txBody>
      </p:sp>
      <p:sp>
        <p:nvSpPr>
          <p:cNvPr id="72" name="TextBox 71"/>
          <p:cNvSpPr txBox="1"/>
          <p:nvPr/>
        </p:nvSpPr>
        <p:spPr>
          <a:xfrm>
            <a:off x="2112503" y="3469950"/>
            <a:ext cx="99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mtClean="0"/>
              <a:t>Encoder signal</a:t>
            </a:r>
            <a:endParaRPr lang="en-GB" sz="1400"/>
          </a:p>
        </p:txBody>
      </p:sp>
      <p:sp>
        <p:nvSpPr>
          <p:cNvPr id="73" name="TextBox 72"/>
          <p:cNvSpPr txBox="1"/>
          <p:nvPr/>
        </p:nvSpPr>
        <p:spPr>
          <a:xfrm>
            <a:off x="2213491" y="2577203"/>
            <a:ext cx="1554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smtClean="0"/>
              <a:t>Raw trigger signals</a:t>
            </a:r>
          </a:p>
          <a:p>
            <a:pPr algn="ctr"/>
            <a:endParaRPr lang="en-GB" sz="140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950979" y="3128715"/>
            <a:ext cx="1008000" cy="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902796" y="3127271"/>
            <a:ext cx="1023714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79" r="3458" b="21127"/>
          <a:stretch/>
        </p:blipFill>
        <p:spPr>
          <a:xfrm>
            <a:off x="7028518" y="2742008"/>
            <a:ext cx="1692000" cy="720000"/>
          </a:xfrm>
          <a:prstGeom prst="rect">
            <a:avLst/>
          </a:prstGeom>
        </p:spPr>
      </p:pic>
      <p:pic>
        <p:nvPicPr>
          <p:cNvPr id="1027" name="Picture 3" descr="C:\Users\ela\AppData\Local\Microsoft\Windows\INetCache\IE\LZ2JNMEN\31ikIJdoPSL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957" y="4635619"/>
            <a:ext cx="1046970" cy="104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Typical Triggering Setup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9208" y="7595711"/>
            <a:ext cx="2133600" cy="365125"/>
          </a:xfrm>
        </p:spPr>
        <p:txBody>
          <a:bodyPr/>
          <a:lstStyle/>
          <a:p>
            <a:r>
              <a:rPr lang="en-US" smtClean="0"/>
              <a:t>7th January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96208" y="7595711"/>
            <a:ext cx="2895600" cy="365125"/>
          </a:xfrm>
        </p:spPr>
        <p:txBody>
          <a:bodyPr/>
          <a:lstStyle/>
          <a:p>
            <a:r>
              <a:rPr lang="en-GB" smtClean="0"/>
              <a:t>Hardware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5208" y="7595711"/>
            <a:ext cx="2133600" cy="365125"/>
          </a:xfrm>
        </p:spPr>
        <p:txBody>
          <a:bodyPr/>
          <a:lstStyle/>
          <a:p>
            <a:fld id="{9627CF47-000D-47FC-98CD-29C9ED0609A9}" type="slidenum">
              <a:rPr lang="en-GB" smtClean="0"/>
              <a:pPr/>
              <a:t>3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259632" y="3516233"/>
            <a:ext cx="100811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280590" y="2943730"/>
            <a:ext cx="0" cy="5844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712638" y="2948349"/>
            <a:ext cx="0" cy="5844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72553" y="2959537"/>
            <a:ext cx="45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295001" y="3674926"/>
            <a:ext cx="921693" cy="892867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>
                <a:solidFill>
                  <a:schemeClr val="tx1"/>
                </a:solidFill>
              </a:rPr>
              <a:t>1</a:t>
            </a:r>
            <a:endParaRPr lang="en-GB" b="1">
              <a:solidFill>
                <a:schemeClr val="tx1"/>
              </a:solidFill>
            </a:endParaRPr>
          </a:p>
        </p:txBody>
      </p:sp>
      <p:cxnSp>
        <p:nvCxnSpPr>
          <p:cNvPr id="2049" name="Straight Arrow Connector 2048"/>
          <p:cNvCxnSpPr>
            <a:endCxn id="25" idx="2"/>
          </p:cNvCxnSpPr>
          <p:nvPr/>
        </p:nvCxnSpPr>
        <p:spPr>
          <a:xfrm flipV="1">
            <a:off x="2208582" y="4567793"/>
            <a:ext cx="547266" cy="72996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TextBox 2050"/>
          <p:cNvSpPr txBox="1"/>
          <p:nvPr/>
        </p:nvSpPr>
        <p:spPr>
          <a:xfrm>
            <a:off x="1236474" y="517241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solidFill>
                  <a:schemeClr val="tx2"/>
                </a:solidFill>
              </a:rPr>
              <a:t>Detector exposing</a:t>
            </a:r>
            <a:endParaRPr lang="en-GB">
              <a:solidFill>
                <a:schemeClr val="tx2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485553" y="4577679"/>
            <a:ext cx="724160" cy="65152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02806" y="517744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solidFill>
                  <a:schemeClr val="tx2"/>
                </a:solidFill>
              </a:rPr>
              <a:t>Detector readout</a:t>
            </a:r>
            <a:endParaRPr lang="en-GB">
              <a:solidFill>
                <a:schemeClr val="tx2"/>
              </a:solidFill>
            </a:endParaRPr>
          </a:p>
        </p:txBody>
      </p:sp>
      <p:cxnSp>
        <p:nvCxnSpPr>
          <p:cNvPr id="2056" name="Straight Arrow Connector 2055"/>
          <p:cNvCxnSpPr/>
          <p:nvPr/>
        </p:nvCxnSpPr>
        <p:spPr>
          <a:xfrm>
            <a:off x="1907704" y="2420888"/>
            <a:ext cx="355392" cy="54220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TextBox 2057"/>
          <p:cNvSpPr txBox="1"/>
          <p:nvPr/>
        </p:nvSpPr>
        <p:spPr>
          <a:xfrm>
            <a:off x="909010" y="2073373"/>
            <a:ext cx="306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Trigger at start of each frame</a:t>
            </a:r>
            <a:endParaRPr lang="en-GB"/>
          </a:p>
        </p:txBody>
      </p:sp>
      <p:cxnSp>
        <p:nvCxnSpPr>
          <p:cNvPr id="54" name="Straight Connector 53"/>
          <p:cNvCxnSpPr/>
          <p:nvPr/>
        </p:nvCxnSpPr>
        <p:spPr>
          <a:xfrm>
            <a:off x="2703766" y="3521483"/>
            <a:ext cx="100811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724724" y="2953330"/>
            <a:ext cx="0" cy="5844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156772" y="2953330"/>
            <a:ext cx="0" cy="5844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152984" y="3521483"/>
            <a:ext cx="100811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173942" y="2953330"/>
            <a:ext cx="0" cy="5844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603571" y="2954649"/>
            <a:ext cx="0" cy="5844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596724" y="3528412"/>
            <a:ext cx="100811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617682" y="2954321"/>
            <a:ext cx="0" cy="5844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7049730" y="2955421"/>
            <a:ext cx="0" cy="5844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263877" y="3684812"/>
            <a:ext cx="443353" cy="892867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3748867" y="3674926"/>
            <a:ext cx="921693" cy="892867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>
                <a:solidFill>
                  <a:schemeClr val="tx1"/>
                </a:solidFill>
              </a:rPr>
              <a:t>2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717743" y="3684812"/>
            <a:ext cx="443353" cy="892867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/>
          <p:cNvSpPr/>
          <p:nvPr/>
        </p:nvSpPr>
        <p:spPr>
          <a:xfrm>
            <a:off x="5205453" y="3674925"/>
            <a:ext cx="921693" cy="892867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>
                <a:solidFill>
                  <a:schemeClr val="tx1"/>
                </a:solidFill>
              </a:rPr>
              <a:t>3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174329" y="3684811"/>
            <a:ext cx="443353" cy="892867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/>
          <p:cNvSpPr/>
          <p:nvPr/>
        </p:nvSpPr>
        <p:spPr>
          <a:xfrm>
            <a:off x="6663046" y="3674924"/>
            <a:ext cx="921693" cy="892867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>
                <a:solidFill>
                  <a:schemeClr val="tx1"/>
                </a:solidFill>
              </a:rPr>
              <a:t>4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631922" y="3684810"/>
            <a:ext cx="443353" cy="892867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Straight Connector 74"/>
          <p:cNvCxnSpPr/>
          <p:nvPr/>
        </p:nvCxnSpPr>
        <p:spPr>
          <a:xfrm>
            <a:off x="7049730" y="3524065"/>
            <a:ext cx="100811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907704" y="2420888"/>
            <a:ext cx="1817020" cy="53002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11878" y="2963090"/>
            <a:ext cx="453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162196" y="2963090"/>
            <a:ext cx="450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610774" y="2965266"/>
            <a:ext cx="453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06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Triggering Setup: Warning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9208" y="7595711"/>
            <a:ext cx="2133600" cy="365125"/>
          </a:xfrm>
        </p:spPr>
        <p:txBody>
          <a:bodyPr/>
          <a:lstStyle/>
          <a:p>
            <a:r>
              <a:rPr lang="en-US" smtClean="0"/>
              <a:t>7th January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96208" y="7595711"/>
            <a:ext cx="2895600" cy="365125"/>
          </a:xfrm>
        </p:spPr>
        <p:txBody>
          <a:bodyPr/>
          <a:lstStyle/>
          <a:p>
            <a:r>
              <a:rPr lang="en-GB" smtClean="0"/>
              <a:t>Hardware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5208" y="7595711"/>
            <a:ext cx="2133600" cy="365125"/>
          </a:xfrm>
        </p:spPr>
        <p:txBody>
          <a:bodyPr/>
          <a:lstStyle/>
          <a:p>
            <a:fld id="{9627CF47-000D-47FC-98CD-29C9ED0609A9}" type="slidenum">
              <a:rPr lang="en-GB" smtClean="0"/>
              <a:pPr/>
              <a:t>4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259632" y="3516233"/>
            <a:ext cx="100811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280590" y="2942411"/>
            <a:ext cx="0" cy="5844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712638" y="2948349"/>
            <a:ext cx="0" cy="5844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69034" y="2959537"/>
            <a:ext cx="453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295001" y="3674926"/>
            <a:ext cx="921693" cy="892867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49" name="Straight Arrow Connector 2048"/>
          <p:cNvCxnSpPr>
            <a:endCxn id="25" idx="2"/>
          </p:cNvCxnSpPr>
          <p:nvPr/>
        </p:nvCxnSpPr>
        <p:spPr>
          <a:xfrm flipV="1">
            <a:off x="2208582" y="4567793"/>
            <a:ext cx="547266" cy="72996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TextBox 2050"/>
          <p:cNvSpPr txBox="1"/>
          <p:nvPr/>
        </p:nvSpPr>
        <p:spPr>
          <a:xfrm>
            <a:off x="1236474" y="517241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solidFill>
                  <a:schemeClr val="tx2"/>
                </a:solidFill>
              </a:rPr>
              <a:t>Detector exposing</a:t>
            </a:r>
            <a:endParaRPr lang="en-GB">
              <a:solidFill>
                <a:schemeClr val="tx2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485553" y="4577679"/>
            <a:ext cx="724160" cy="65152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02806" y="517744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solidFill>
                  <a:schemeClr val="tx2"/>
                </a:solidFill>
              </a:rPr>
              <a:t>Detector readout</a:t>
            </a:r>
            <a:endParaRPr lang="en-GB">
              <a:solidFill>
                <a:schemeClr val="tx2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2703766" y="3521483"/>
            <a:ext cx="864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578082" y="2950911"/>
            <a:ext cx="0" cy="5844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010130" y="2950911"/>
            <a:ext cx="0" cy="5844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566526" y="2956161"/>
            <a:ext cx="453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263877" y="3684812"/>
            <a:ext cx="443353" cy="892867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/>
          <p:cNvSpPr/>
          <p:nvPr/>
        </p:nvSpPr>
        <p:spPr>
          <a:xfrm>
            <a:off x="4861251" y="3672066"/>
            <a:ext cx="921693" cy="892867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>
                <a:solidFill>
                  <a:schemeClr val="tx1"/>
                </a:solidFill>
              </a:rPr>
              <a:t>2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830127" y="3681952"/>
            <a:ext cx="443353" cy="892867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2030613" y="2276872"/>
            <a:ext cx="1529975" cy="67403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994342" y="3533662"/>
            <a:ext cx="864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860032" y="2963090"/>
            <a:ext cx="0" cy="5844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292080" y="2957152"/>
            <a:ext cx="0" cy="5844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848476" y="2968340"/>
            <a:ext cx="453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302692" y="3526733"/>
            <a:ext cx="864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6177008" y="2956161"/>
            <a:ext cx="0" cy="5844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6603118" y="2956161"/>
            <a:ext cx="0" cy="5844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165452" y="2961411"/>
            <a:ext cx="453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586337" y="3538912"/>
            <a:ext cx="864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3568" y="1630541"/>
            <a:ext cx="302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Trigger received when detector still reading out…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46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Triggering Setup: Warning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9208" y="7595711"/>
            <a:ext cx="2133600" cy="365125"/>
          </a:xfrm>
        </p:spPr>
        <p:txBody>
          <a:bodyPr/>
          <a:lstStyle/>
          <a:p>
            <a:r>
              <a:rPr lang="en-US" smtClean="0"/>
              <a:t>7th January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96208" y="7595711"/>
            <a:ext cx="2895600" cy="365125"/>
          </a:xfrm>
        </p:spPr>
        <p:txBody>
          <a:bodyPr/>
          <a:lstStyle/>
          <a:p>
            <a:r>
              <a:rPr lang="en-GB" smtClean="0"/>
              <a:t>Hardware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5208" y="7595711"/>
            <a:ext cx="2133600" cy="365125"/>
          </a:xfrm>
        </p:spPr>
        <p:txBody>
          <a:bodyPr/>
          <a:lstStyle/>
          <a:p>
            <a:fld id="{9627CF47-000D-47FC-98CD-29C9ED0609A9}" type="slidenum">
              <a:rPr lang="en-GB" smtClean="0"/>
              <a:pPr/>
              <a:t>5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259632" y="3516233"/>
            <a:ext cx="100811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280590" y="2954287"/>
            <a:ext cx="0" cy="5844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712638" y="2954287"/>
            <a:ext cx="0" cy="5844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63096" y="2959537"/>
            <a:ext cx="4644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295001" y="3674926"/>
            <a:ext cx="921693" cy="892867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49" name="Straight Arrow Connector 2048"/>
          <p:cNvCxnSpPr>
            <a:endCxn id="25" idx="2"/>
          </p:cNvCxnSpPr>
          <p:nvPr/>
        </p:nvCxnSpPr>
        <p:spPr>
          <a:xfrm flipV="1">
            <a:off x="2208582" y="4567793"/>
            <a:ext cx="547266" cy="72996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TextBox 2050"/>
          <p:cNvSpPr txBox="1"/>
          <p:nvPr/>
        </p:nvSpPr>
        <p:spPr>
          <a:xfrm>
            <a:off x="1236474" y="517241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solidFill>
                  <a:schemeClr val="tx2"/>
                </a:solidFill>
              </a:rPr>
              <a:t>Detector exposing</a:t>
            </a:r>
            <a:endParaRPr lang="en-GB">
              <a:solidFill>
                <a:schemeClr val="tx2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485553" y="4577679"/>
            <a:ext cx="724160" cy="65152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02806" y="517744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solidFill>
                  <a:schemeClr val="tx2"/>
                </a:solidFill>
              </a:rPr>
              <a:t>Detector readout</a:t>
            </a:r>
            <a:endParaRPr lang="en-GB">
              <a:solidFill>
                <a:schemeClr val="tx2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2703766" y="3521483"/>
            <a:ext cx="864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578082" y="2950911"/>
            <a:ext cx="0" cy="5844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010130" y="2950911"/>
            <a:ext cx="0" cy="5844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560588" y="2956161"/>
            <a:ext cx="4644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263877" y="3684812"/>
            <a:ext cx="443353" cy="892867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/>
          <p:cNvSpPr/>
          <p:nvPr/>
        </p:nvSpPr>
        <p:spPr>
          <a:xfrm>
            <a:off x="4861251" y="3672066"/>
            <a:ext cx="921693" cy="892867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>
                <a:solidFill>
                  <a:schemeClr val="tx1"/>
                </a:solidFill>
              </a:rPr>
              <a:t>2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830127" y="3681952"/>
            <a:ext cx="443353" cy="892867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2030613" y="2276872"/>
            <a:ext cx="1529975" cy="67403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994342" y="3533662"/>
            <a:ext cx="864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860032" y="2963090"/>
            <a:ext cx="0" cy="5844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292080" y="2963090"/>
            <a:ext cx="0" cy="5844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842538" y="2968340"/>
            <a:ext cx="4644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302692" y="3526733"/>
            <a:ext cx="864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6177008" y="2956161"/>
            <a:ext cx="0" cy="5844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6609056" y="2956161"/>
            <a:ext cx="0" cy="5844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159514" y="2961411"/>
            <a:ext cx="4644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586337" y="3538912"/>
            <a:ext cx="864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3568" y="1630541"/>
            <a:ext cx="302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Trigger received when detector still reading out…</a:t>
            </a:r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4654861" y="1700808"/>
            <a:ext cx="302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solidFill>
                  <a:srgbClr val="FF0000"/>
                </a:solidFill>
              </a:rPr>
              <a:t>… leads to missing frames!!</a:t>
            </a:r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06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Trigger Signals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>
              <a:spcAft>
                <a:spcPts val="600"/>
              </a:spcAft>
            </a:pPr>
            <a:r>
              <a:rPr lang="en-GB" sz="2400"/>
              <a:t>The PMAC has 3 GPIO </a:t>
            </a:r>
            <a:r>
              <a:rPr lang="en-GB" sz="2400" b="1"/>
              <a:t>output</a:t>
            </a:r>
            <a:r>
              <a:rPr lang="en-GB" sz="2400"/>
              <a:t> signals, generated during a </a:t>
            </a:r>
            <a:r>
              <a:rPr lang="en-GB" sz="2400" smtClean="0"/>
              <a:t>scan</a:t>
            </a:r>
          </a:p>
          <a:p>
            <a:pPr marL="285750" indent="-285750">
              <a:spcAft>
                <a:spcPts val="600"/>
              </a:spcAft>
            </a:pPr>
            <a:r>
              <a:rPr lang="en-GB" sz="2400" smtClean="0"/>
              <a:t>They </a:t>
            </a:r>
            <a:r>
              <a:rPr lang="en-GB" sz="2400"/>
              <a:t>are fed into the PandA box, which </a:t>
            </a:r>
            <a:r>
              <a:rPr lang="en-GB" sz="2400" smtClean="0"/>
              <a:t>in turn triggers </a:t>
            </a:r>
            <a:r>
              <a:rPr lang="en-GB" sz="2400"/>
              <a:t>detector </a:t>
            </a:r>
            <a:r>
              <a:rPr lang="en-GB" sz="2400" smtClean="0"/>
              <a:t>acquisition</a:t>
            </a:r>
            <a:endParaRPr lang="en-GB" sz="2400"/>
          </a:p>
          <a:p>
            <a:pPr marL="285750" indent="-285750">
              <a:spcAft>
                <a:spcPts val="600"/>
              </a:spcAft>
            </a:pPr>
            <a:r>
              <a:rPr lang="en-GB" sz="2400"/>
              <a:t>There are a wide range of detectors in use at Diamond which may require different trigger signals – the PandA can be configured to output an appropriate </a:t>
            </a:r>
            <a:r>
              <a:rPr lang="en-GB" sz="2400" smtClean="0"/>
              <a:t>signal</a:t>
            </a:r>
            <a:endParaRPr lang="en-GB" sz="2400"/>
          </a:p>
          <a:p>
            <a:pPr marL="285750" indent="-285750">
              <a:spcAft>
                <a:spcPts val="600"/>
              </a:spcAft>
            </a:pPr>
            <a:r>
              <a:rPr lang="en-GB" sz="2400"/>
              <a:t>The GPIO signals are: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GB" sz="2400" i="1"/>
              <a:t>Live</a:t>
            </a:r>
            <a:r>
              <a:rPr lang="en-GB" sz="2400"/>
              <a:t>: The start of a frame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GB" sz="2400" i="1"/>
              <a:t>Dead</a:t>
            </a:r>
            <a:r>
              <a:rPr lang="en-GB" sz="2400"/>
              <a:t>: The start of a period when no frames are acquired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GB" sz="2400" i="1"/>
              <a:t>Centre</a:t>
            </a:r>
            <a:r>
              <a:rPr lang="en-GB" sz="2400"/>
              <a:t>: The middle of the current </a:t>
            </a:r>
            <a:r>
              <a:rPr lang="en-GB" sz="2400" smtClean="0"/>
              <a:t>frame (not normally used)</a:t>
            </a:r>
            <a:endParaRPr lang="en-GB" sz="2400"/>
          </a:p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7th January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Hardware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75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Snake Scan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7th January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Hardware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752"/>
            <a:ext cx="7418865" cy="522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577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Motion Control Hardware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Motion control </a:t>
            </a:r>
            <a:r>
              <a:rPr lang="en-GB" dirty="0" smtClean="0"/>
              <a:t>performed </a:t>
            </a:r>
            <a:r>
              <a:rPr lang="en-GB" dirty="0"/>
              <a:t>by </a:t>
            </a:r>
            <a:r>
              <a:rPr lang="en-GB" dirty="0" smtClean="0"/>
              <a:t>Delta </a:t>
            </a:r>
            <a:r>
              <a:rPr lang="en-GB" dirty="0"/>
              <a:t>Tau </a:t>
            </a:r>
            <a:r>
              <a:rPr lang="en-GB" dirty="0" smtClean="0"/>
              <a:t>PMAC</a:t>
            </a:r>
          </a:p>
          <a:p>
            <a:r>
              <a:rPr lang="en-GB" smtClean="0"/>
              <a:t>Note: Must be CLIPPER or Geobrick LV IMS II </a:t>
            </a:r>
          </a:p>
          <a:p>
            <a:pPr marL="457200" lvl="1" indent="0">
              <a:buNone/>
            </a:pPr>
            <a:r>
              <a:rPr lang="en-GB" dirty="0" smtClean="0"/>
              <a:t>(old style </a:t>
            </a:r>
            <a:r>
              <a:rPr lang="en-GB" dirty="0" err="1" smtClean="0"/>
              <a:t>Geobricks</a:t>
            </a:r>
            <a:r>
              <a:rPr lang="en-GB" dirty="0" smtClean="0"/>
              <a:t> don’t have enough memory)</a:t>
            </a:r>
          </a:p>
          <a:p>
            <a:r>
              <a:rPr lang="en-GB" dirty="0" smtClean="0"/>
              <a:t>Co-ordinate system needed to run motion program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7th January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Hardware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149080"/>
            <a:ext cx="36099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88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Trajectory Control Overview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spcAft>
                <a:spcPts val="600"/>
              </a:spcAft>
            </a:pPr>
            <a:r>
              <a:rPr lang="en-GB" sz="2800" smtClean="0"/>
              <a:t>Precise control of the trajectory is needed</a:t>
            </a:r>
          </a:p>
          <a:p>
            <a:pPr marL="285750" indent="-285750">
              <a:spcAft>
                <a:spcPts val="600"/>
              </a:spcAft>
            </a:pPr>
            <a:r>
              <a:rPr lang="en-GB" sz="2800" smtClean="0"/>
              <a:t>For </a:t>
            </a:r>
            <a:r>
              <a:rPr lang="en-GB" sz="2800"/>
              <a:t>each step,  the user specifies the end position, the velocity at the end point and the time period for that </a:t>
            </a:r>
            <a:r>
              <a:rPr lang="en-GB" sz="2800" smtClean="0"/>
              <a:t>step</a:t>
            </a:r>
            <a:endParaRPr lang="en-GB" sz="2800"/>
          </a:p>
          <a:p>
            <a:pPr marL="285750" indent="-285750">
              <a:spcAft>
                <a:spcPts val="600"/>
              </a:spcAft>
            </a:pPr>
            <a:r>
              <a:rPr lang="en-GB" sz="2800"/>
              <a:t>This is called </a:t>
            </a:r>
            <a:r>
              <a:rPr lang="en-GB" sz="2800" b="1"/>
              <a:t>PVT</a:t>
            </a:r>
            <a:r>
              <a:rPr lang="en-GB" sz="2800"/>
              <a:t> mode: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b="1"/>
              <a:t>P</a:t>
            </a:r>
            <a:r>
              <a:rPr lang="en-GB"/>
              <a:t>osition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b="1"/>
              <a:t>V</a:t>
            </a:r>
            <a:r>
              <a:rPr lang="en-GB"/>
              <a:t>elocity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b="1"/>
              <a:t>T</a:t>
            </a:r>
            <a:r>
              <a:rPr lang="en-GB"/>
              <a:t>ime</a:t>
            </a:r>
          </a:p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7th January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Hardware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66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Microsoft Office PowerPoint</Application>
  <PresentationFormat>On-screen Show (4:3)</PresentationFormat>
  <Paragraphs>172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Hardware Triggered Scanning: Hardware</vt:lpstr>
      <vt:lpstr>Overview</vt:lpstr>
      <vt:lpstr>Typical Triggering Setup</vt:lpstr>
      <vt:lpstr>Triggering Setup: Warning</vt:lpstr>
      <vt:lpstr>Triggering Setup: Warning</vt:lpstr>
      <vt:lpstr>Trigger Signals</vt:lpstr>
      <vt:lpstr>Snake Scan</vt:lpstr>
      <vt:lpstr>Motion Control Hardware</vt:lpstr>
      <vt:lpstr>Trajectory Control Overview</vt:lpstr>
      <vt:lpstr>Trajectory Control Sequence</vt:lpstr>
      <vt:lpstr>PandABox Overview</vt:lpstr>
      <vt:lpstr>PandA Hardware</vt:lpstr>
      <vt:lpstr>Functional Blocks</vt:lpstr>
      <vt:lpstr>Available Function Blocks</vt:lpstr>
      <vt:lpstr>Configuring PandA</vt:lpstr>
      <vt:lpstr>PandA Configuration GUI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2020-01-06T14:43:58Z</dcterms:created>
  <dcterms:modified xsi:type="dcterms:W3CDTF">2020-01-06T14:44:03Z</dcterms:modified>
</cp:coreProperties>
</file>