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57" r:id="rId4"/>
    <p:sldId id="258" r:id="rId5"/>
    <p:sldId id="293" r:id="rId6"/>
    <p:sldId id="285" r:id="rId7"/>
    <p:sldId id="286" r:id="rId8"/>
    <p:sldId id="287" r:id="rId9"/>
    <p:sldId id="292" r:id="rId10"/>
    <p:sldId id="271" r:id="rId11"/>
    <p:sldId id="279" r:id="rId12"/>
    <p:sldId id="280" r:id="rId13"/>
    <p:sldId id="281" r:id="rId14"/>
    <p:sldId id="260" r:id="rId15"/>
    <p:sldId id="284" r:id="rId16"/>
    <p:sldId id="265" r:id="rId17"/>
    <p:sldId id="288" r:id="rId18"/>
    <p:sldId id="263" r:id="rId19"/>
    <p:sldId id="272" r:id="rId20"/>
    <p:sldId id="273" r:id="rId21"/>
    <p:sldId id="267" r:id="rId22"/>
    <p:sldId id="291" r:id="rId23"/>
    <p:sldId id="268" r:id="rId24"/>
    <p:sldId id="264" r:id="rId25"/>
    <p:sldId id="289" r:id="rId26"/>
    <p:sldId id="290" r:id="rId27"/>
    <p:sldId id="261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8540" autoAdjust="0"/>
  </p:normalViewPr>
  <p:slideViewPr>
    <p:cSldViewPr>
      <p:cViewPr>
        <p:scale>
          <a:sx n="100" d="100"/>
          <a:sy n="100" d="100"/>
        </p:scale>
        <p:origin x="-19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60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1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89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1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4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94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152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6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1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6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733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54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37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8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6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1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091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4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8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7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71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0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8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dfgroup.org/solutions/hdf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dfgroup.org/HDF5/doc/Advanced/Chunking/Chunking_Tutorial_EOS13_2009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ars9.uchicago.edu/software/epics/NDFileHDF5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ars9.uchicago.edu/software/epics/NDFileHDF5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rs9.uchicago.edu/software/epics/NDPosPlugi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s-controls/pma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pics.anl.gov/bcda/synApps/motor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rs9.uchicago.edu/software/epics/areaDetec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ics.anl.gov/docs/APS2015/04-Using-AreaDetector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Detector Setup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en-GB" smtClean="0"/>
              <a:t>Each detector has an AreaDetector driver</a:t>
            </a:r>
          </a:p>
          <a:p>
            <a:r>
              <a:rPr lang="en-GB" smtClean="0"/>
              <a:t>At scan start, this sets up parameters such as:</a:t>
            </a:r>
          </a:p>
          <a:p>
            <a:pPr lvl="1"/>
            <a:r>
              <a:rPr lang="en-GB" smtClean="0"/>
              <a:t>Exposure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8" y="1268760"/>
            <a:ext cx="3672408" cy="49366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486323" y="3356992"/>
            <a:ext cx="4038005" cy="72008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Detector Setup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en-GB" smtClean="0"/>
              <a:t>Each detector has an AreaDetector driver</a:t>
            </a:r>
          </a:p>
          <a:p>
            <a:r>
              <a:rPr lang="en-GB" smtClean="0"/>
              <a:t>At scan start, this sets up parameters such as:</a:t>
            </a:r>
          </a:p>
          <a:p>
            <a:pPr lvl="1"/>
            <a:endParaRPr lang="en-GB" smtClean="0"/>
          </a:p>
          <a:p>
            <a:pPr lvl="1"/>
            <a:r>
              <a:rPr lang="en-GB" smtClean="0"/>
              <a:t>Number of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8" y="1268760"/>
            <a:ext cx="3672408" cy="49366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067944" y="3951798"/>
            <a:ext cx="3446039" cy="57739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Detector Setup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en-GB" smtClean="0"/>
              <a:t>Each detector has an AreaDetector driver</a:t>
            </a:r>
          </a:p>
          <a:p>
            <a:r>
              <a:rPr lang="en-GB" smtClean="0"/>
              <a:t>At scan start, this sets up parameters such as:</a:t>
            </a:r>
          </a:p>
          <a:p>
            <a:pPr lvl="1"/>
            <a:endParaRPr lang="en-GB" smtClean="0"/>
          </a:p>
          <a:p>
            <a:pPr lvl="1"/>
            <a:endParaRPr lang="en-GB"/>
          </a:p>
          <a:p>
            <a:pPr lvl="1"/>
            <a:r>
              <a:rPr lang="en-GB" smtClean="0"/>
              <a:t>Trigger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8" y="1268760"/>
            <a:ext cx="3672408" cy="49366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3384639" y="4365104"/>
            <a:ext cx="4283705" cy="65910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Detector Setup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en-GB" smtClean="0"/>
              <a:t>Each detector has an AreaDetector driver</a:t>
            </a:r>
          </a:p>
          <a:p>
            <a:r>
              <a:rPr lang="en-GB" smtClean="0"/>
              <a:t>At scan start, this sets up parameters such as:</a:t>
            </a:r>
          </a:p>
          <a:p>
            <a:pPr lvl="1"/>
            <a:endParaRPr lang="en-GB" smtClean="0"/>
          </a:p>
          <a:p>
            <a:pPr lvl="1"/>
            <a:endParaRPr lang="en-GB"/>
          </a:p>
          <a:p>
            <a:pPr lvl="1"/>
            <a:endParaRPr lang="en-GB" smtClean="0"/>
          </a:p>
          <a:p>
            <a:pPr lvl="1"/>
            <a:r>
              <a:rPr lang="en-GB" smtClean="0"/>
              <a:t>Frame size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8" y="1268760"/>
            <a:ext cx="3672408" cy="49366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059832" y="5373216"/>
            <a:ext cx="2731131" cy="19240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4" y="1590675"/>
            <a:ext cx="8257128" cy="830213"/>
          </a:xfrm>
        </p:spPr>
        <p:txBody>
          <a:bodyPr>
            <a:normAutofit/>
          </a:bodyPr>
          <a:lstStyle/>
          <a:p>
            <a:r>
              <a:rPr lang="en-GB" sz="2400" smtClean="0"/>
              <a:t>Data is saved in the hierarchical </a:t>
            </a:r>
            <a:r>
              <a:rPr lang="en-GB" sz="2400" smtClean="0">
                <a:hlinkClick r:id="rId3"/>
              </a:rPr>
              <a:t>HDF</a:t>
            </a:r>
            <a:r>
              <a:rPr lang="en-GB" sz="2400" smtClean="0"/>
              <a:t> format</a:t>
            </a:r>
          </a:p>
          <a:p>
            <a:endParaRPr lang="en-GB" smtClean="0"/>
          </a:p>
          <a:p>
            <a:pPr marL="0" indent="0">
              <a:buNone/>
            </a:pPr>
            <a:endParaRPr lang="en-GB" smtClean="0"/>
          </a:p>
          <a:p>
            <a:endParaRPr lang="en-GB" sz="2800" smtClean="0"/>
          </a:p>
          <a:p>
            <a:endParaRPr lang="en-GB" sz="2800" smtClean="0"/>
          </a:p>
          <a:p>
            <a:endParaRPr lang="en-GB" sz="2800" smtClean="0"/>
          </a:p>
          <a:p>
            <a:endParaRPr lang="en-GB" sz="2800" smtClean="0"/>
          </a:p>
          <a:p>
            <a:endParaRPr lang="en-GB" smtClean="0"/>
          </a:p>
          <a:p>
            <a:endParaRPr lang="en-GB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8" name="Content Placeholder 2"/>
          <p:cNvSpPr txBox="1">
            <a:spLocks/>
          </p:cNvSpPr>
          <p:nvPr/>
        </p:nvSpPr>
        <p:spPr>
          <a:xfrm>
            <a:off x="475202" y="5445224"/>
            <a:ext cx="8229600" cy="911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</a:pPr>
            <a:r>
              <a:rPr lang="en-GB" sz="2400" smtClean="0"/>
              <a:t>Metadata </a:t>
            </a:r>
            <a:r>
              <a:rPr lang="en-GB" sz="2400"/>
              <a:t>is stored in the form of user-defined, named attributes attached to </a:t>
            </a:r>
            <a:r>
              <a:rPr lang="en-GB" sz="2400" i="1" smtClean="0"/>
              <a:t>groups </a:t>
            </a:r>
            <a:r>
              <a:rPr lang="en-GB" sz="2400" smtClean="0"/>
              <a:t>and </a:t>
            </a:r>
            <a:r>
              <a:rPr lang="en-GB" sz="2400" i="1" smtClean="0"/>
              <a:t>datasets</a:t>
            </a:r>
            <a:endParaRPr lang="en-GB" sz="2400" i="1"/>
          </a:p>
          <a:p>
            <a:pPr marL="285750" indent="-285750">
              <a:spcAft>
                <a:spcPts val="600"/>
              </a:spcAft>
            </a:pPr>
            <a:endParaRPr lang="en-GB" sz="3000" dirty="0"/>
          </a:p>
        </p:txBody>
      </p:sp>
      <p:sp>
        <p:nvSpPr>
          <p:cNvPr id="9" name="File"/>
          <p:cNvSpPr>
            <a:spLocks noEditPoints="1" noChangeArrowheads="1"/>
          </p:cNvSpPr>
          <p:nvPr/>
        </p:nvSpPr>
        <p:spPr bwMode="auto">
          <a:xfrm>
            <a:off x="3851920" y="3420618"/>
            <a:ext cx="1296144" cy="65301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400" smtClean="0"/>
              <a:t>NDAttributes</a:t>
            </a:r>
            <a:endParaRPr lang="en-GB" sz="1400"/>
          </a:p>
        </p:txBody>
      </p:sp>
      <p:sp>
        <p:nvSpPr>
          <p:cNvPr id="11" name="File"/>
          <p:cNvSpPr>
            <a:spLocks noEditPoints="1" noChangeArrowheads="1"/>
          </p:cNvSpPr>
          <p:nvPr/>
        </p:nvSpPr>
        <p:spPr bwMode="auto">
          <a:xfrm>
            <a:off x="5508104" y="2431542"/>
            <a:ext cx="1296144" cy="65301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400" smtClean="0"/>
              <a:t>       /entry</a:t>
            </a:r>
            <a:endParaRPr lang="en-GB" sz="1400"/>
          </a:p>
        </p:txBody>
      </p:sp>
      <p:sp>
        <p:nvSpPr>
          <p:cNvPr id="12" name="File"/>
          <p:cNvSpPr>
            <a:spLocks noEditPoints="1" noChangeArrowheads="1"/>
          </p:cNvSpPr>
          <p:nvPr/>
        </p:nvSpPr>
        <p:spPr bwMode="auto">
          <a:xfrm>
            <a:off x="5508104" y="3446905"/>
            <a:ext cx="1296144" cy="65301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400" smtClean="0"/>
              <a:t>detector</a:t>
            </a:r>
            <a:endParaRPr lang="en-GB" sz="1400"/>
          </a:p>
        </p:txBody>
      </p:sp>
      <p:grpSp>
        <p:nvGrpSpPr>
          <p:cNvPr id="28" name="Group 27"/>
          <p:cNvGrpSpPr/>
          <p:nvPr/>
        </p:nvGrpSpPr>
        <p:grpSpPr>
          <a:xfrm>
            <a:off x="4124950" y="4386482"/>
            <a:ext cx="675075" cy="770421"/>
            <a:chOff x="7290261" y="2525811"/>
            <a:chExt cx="675075" cy="770421"/>
          </a:xfrm>
        </p:grpSpPr>
        <p:grpSp>
          <p:nvGrpSpPr>
            <p:cNvPr id="23" name="Group 22"/>
            <p:cNvGrpSpPr/>
            <p:nvPr/>
          </p:nvGrpSpPr>
          <p:grpSpPr>
            <a:xfrm>
              <a:off x="7290261" y="2525811"/>
              <a:ext cx="450050" cy="550400"/>
              <a:chOff x="6588224" y="2420888"/>
              <a:chExt cx="648072" cy="7234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88224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04248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20272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88224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04248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020272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386676" y="2628128"/>
              <a:ext cx="450050" cy="550400"/>
              <a:chOff x="6588224" y="2420888"/>
              <a:chExt cx="648072" cy="72341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588224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04248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20272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88224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04248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020272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15286" y="2745832"/>
              <a:ext cx="450050" cy="550400"/>
              <a:chOff x="6588224" y="2420888"/>
              <a:chExt cx="648072" cy="72341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588224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04248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020272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88224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04248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20272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3" name="File"/>
          <p:cNvSpPr>
            <a:spLocks noEditPoints="1" noChangeArrowheads="1"/>
          </p:cNvSpPr>
          <p:nvPr/>
        </p:nvSpPr>
        <p:spPr bwMode="auto">
          <a:xfrm>
            <a:off x="7164288" y="3468013"/>
            <a:ext cx="1296144" cy="65301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400" smtClean="0"/>
              <a:t>sum</a:t>
            </a:r>
            <a:endParaRPr lang="en-GB" sz="1400"/>
          </a:p>
        </p:txBody>
      </p:sp>
      <p:cxnSp>
        <p:nvCxnSpPr>
          <p:cNvPr id="75" name="Straight Arrow Connector 74"/>
          <p:cNvCxnSpPr>
            <a:stCxn id="11" idx="2"/>
          </p:cNvCxnSpPr>
          <p:nvPr/>
        </p:nvCxnSpPr>
        <p:spPr>
          <a:xfrm flipH="1">
            <a:off x="4558903" y="3084552"/>
            <a:ext cx="1597273" cy="38346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2"/>
          </p:cNvCxnSpPr>
          <p:nvPr/>
        </p:nvCxnSpPr>
        <p:spPr>
          <a:xfrm>
            <a:off x="6156176" y="3084552"/>
            <a:ext cx="1440160" cy="38346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56176" y="3084552"/>
            <a:ext cx="0" cy="4603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296373" y="4073628"/>
            <a:ext cx="0" cy="3128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7562377" y="4490887"/>
            <a:ext cx="675075" cy="770421"/>
            <a:chOff x="7290261" y="2525811"/>
            <a:chExt cx="675075" cy="770421"/>
          </a:xfrm>
        </p:grpSpPr>
        <p:grpSp>
          <p:nvGrpSpPr>
            <p:cNvPr id="129" name="Group 128"/>
            <p:cNvGrpSpPr/>
            <p:nvPr/>
          </p:nvGrpSpPr>
          <p:grpSpPr>
            <a:xfrm>
              <a:off x="7290261" y="2525811"/>
              <a:ext cx="450050" cy="550400"/>
              <a:chOff x="6588224" y="2420888"/>
              <a:chExt cx="648072" cy="723415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6588224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804248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020272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588224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804248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020272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386676" y="2628128"/>
              <a:ext cx="450050" cy="550400"/>
              <a:chOff x="6588224" y="2420888"/>
              <a:chExt cx="648072" cy="723415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6588224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804248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020272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588224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804248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020272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515286" y="2745832"/>
              <a:ext cx="450050" cy="550400"/>
              <a:chOff x="6588224" y="2420888"/>
              <a:chExt cx="648072" cy="723415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588224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804248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020272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588224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804248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020272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69" name="Straight Arrow Connector 168"/>
          <p:cNvCxnSpPr/>
          <p:nvPr/>
        </p:nvCxnSpPr>
        <p:spPr>
          <a:xfrm>
            <a:off x="6093169" y="4113464"/>
            <a:ext cx="0" cy="3128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7802288" y="4175945"/>
            <a:ext cx="0" cy="31285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5868144" y="4447459"/>
            <a:ext cx="675075" cy="770421"/>
            <a:chOff x="7290261" y="2525811"/>
            <a:chExt cx="675075" cy="770421"/>
          </a:xfrm>
        </p:grpSpPr>
        <p:grpSp>
          <p:nvGrpSpPr>
            <p:cNvPr id="174" name="Group 173"/>
            <p:cNvGrpSpPr/>
            <p:nvPr/>
          </p:nvGrpSpPr>
          <p:grpSpPr>
            <a:xfrm>
              <a:off x="7290261" y="2525811"/>
              <a:ext cx="450050" cy="550400"/>
              <a:chOff x="6588224" y="2420888"/>
              <a:chExt cx="648072" cy="723415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6588224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804248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020272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588224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804248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020272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86676" y="2628128"/>
              <a:ext cx="450050" cy="550400"/>
              <a:chOff x="6588224" y="2420888"/>
              <a:chExt cx="648072" cy="72341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588224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804248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020272" y="260698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6588224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804248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020272" y="279045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515286" y="2745832"/>
              <a:ext cx="450050" cy="550400"/>
              <a:chOff x="6588224" y="2420888"/>
              <a:chExt cx="648072" cy="723415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6588224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804248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020272" y="2420888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588224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804248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020272" y="2594466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588224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804248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020272" y="2777935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6588224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804248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020272" y="2959484"/>
                <a:ext cx="216024" cy="184819"/>
              </a:xfrm>
              <a:prstGeom prst="rect">
                <a:avLst/>
              </a:prstGeom>
              <a:solidFill>
                <a:schemeClr val="accent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51611" y="2146233"/>
            <a:ext cx="3898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Designed </a:t>
            </a:r>
            <a:r>
              <a:rPr lang="en-GB" sz="2400" smtClean="0"/>
              <a:t>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Flexible</a:t>
            </a:r>
            <a:r>
              <a:rPr lang="en-GB"/>
              <a:t>, efficient </a:t>
            </a:r>
            <a:r>
              <a:rPr lang="en-GB" smtClean="0"/>
              <a:t>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high </a:t>
            </a:r>
            <a:r>
              <a:rPr lang="en-GB"/>
              <a:t>volume and complex </a:t>
            </a:r>
            <a:r>
              <a:rPr lang="en-GB" smtClean="0"/>
              <a:t>data</a:t>
            </a:r>
          </a:p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483768" y="3535046"/>
            <a:ext cx="1216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Groups -</a:t>
            </a:r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r>
              <a:rPr lang="en-GB" smtClean="0"/>
              <a:t>Datasets -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SWMR Mode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9647" y="6192780"/>
            <a:ext cx="2133600" cy="365125"/>
          </a:xfrm>
        </p:spPr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TextShape 2"/>
          <p:cNvSpPr txBox="1">
            <a:spLocks noGrp="1"/>
          </p:cNvSpPr>
          <p:nvPr>
            <p:ph idx="1"/>
          </p:nvPr>
        </p:nvSpPr>
        <p:spPr>
          <a:xfrm>
            <a:off x="827584" y="1360447"/>
            <a:ext cx="8229600" cy="84441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260">
              <a:buClr>
                <a:srgbClr val="000000"/>
              </a:buClr>
            </a:pPr>
            <a:r>
              <a:rPr lang="en-US" sz="2000" u="sng" strike="noStrike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  <a:latin typeface="Arial"/>
              </a:rPr>
              <a:t>S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ingle </a:t>
            </a:r>
            <a:r>
              <a:rPr lang="en-US" sz="2000" u="sng" strike="noStrike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  <a:latin typeface="Arial"/>
              </a:rPr>
              <a:t>W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riter </a:t>
            </a:r>
            <a:r>
              <a:rPr lang="en-US" sz="2000" u="sng" strike="noStrike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  <a:latin typeface="Arial"/>
              </a:rPr>
              <a:t>M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ultiple </a:t>
            </a:r>
            <a:r>
              <a:rPr lang="en-US" sz="2000" u="sng" strike="noStrike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  <a:latin typeface="Arial"/>
              </a:rPr>
              <a:t>R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eader</a:t>
            </a:r>
          </a:p>
          <a:p>
            <a:pPr marL="343260"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data as it’s written to file</a:t>
            </a:r>
            <a:endParaRPr lang="en-U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POSIX compliant file system (N.B. NFS is NOT POSIX compliant)</a:t>
            </a:r>
            <a:endParaRPr lang="en-U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indent="0">
              <a:lnSpc>
                <a:spcPct val="100000"/>
              </a:lnSpc>
              <a:buClr>
                <a:srgbClr val="000000"/>
              </a:buClr>
              <a:buNone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405" y="2802874"/>
            <a:ext cx="7248880" cy="3648432"/>
            <a:chOff x="752882" y="2255259"/>
            <a:chExt cx="7248880" cy="3648432"/>
          </a:xfrm>
        </p:grpSpPr>
        <p:sp>
          <p:nvSpPr>
            <p:cNvPr id="9" name="CustomShape 5"/>
            <p:cNvSpPr/>
            <p:nvPr/>
          </p:nvSpPr>
          <p:spPr>
            <a:xfrm>
              <a:off x="3347864" y="4793772"/>
              <a:ext cx="1500954" cy="1109919"/>
            </a:xfrm>
            <a:prstGeom prst="flowChartDocument">
              <a:avLst/>
            </a:prstGeom>
            <a:ln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HDF5 File</a:t>
              </a:r>
              <a:endPara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" name="CustomShape 6"/>
            <p:cNvSpPr/>
            <p:nvPr/>
          </p:nvSpPr>
          <p:spPr>
            <a:xfrm>
              <a:off x="1540694" y="3511836"/>
              <a:ext cx="1358053" cy="608606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Writer</a:t>
              </a:r>
              <a:endPara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" name="CustomShape 7"/>
            <p:cNvSpPr/>
            <p:nvPr/>
          </p:nvSpPr>
          <p:spPr>
            <a:xfrm>
              <a:off x="5471372" y="3531077"/>
              <a:ext cx="1140803" cy="608606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Reader</a:t>
              </a:r>
              <a:endPara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" name="CustomShape 8"/>
            <p:cNvSpPr/>
            <p:nvPr/>
          </p:nvSpPr>
          <p:spPr>
            <a:xfrm rot="18900000">
              <a:off x="2653724" y="4152622"/>
              <a:ext cx="597518" cy="9145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4" name="CustomShape 13"/>
            <p:cNvSpPr/>
            <p:nvPr/>
          </p:nvSpPr>
          <p:spPr>
            <a:xfrm>
              <a:off x="1931293" y="2884231"/>
              <a:ext cx="597518" cy="583135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5" name="CustomShape 14"/>
            <p:cNvSpPr/>
            <p:nvPr/>
          </p:nvSpPr>
          <p:spPr>
            <a:xfrm>
              <a:off x="5906920" y="4365005"/>
              <a:ext cx="2094842" cy="7794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GB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…that can be read by a </a:t>
              </a:r>
              <a:r>
                <a:rPr lang="en-GB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reader</a:t>
              </a:r>
              <a:r>
                <a:rPr lang="en-GB" b="0" strike="noStrike" spc="-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…</a:t>
              </a:r>
              <a:endPara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15"/>
            <p:cNvSpPr/>
            <p:nvPr/>
          </p:nvSpPr>
          <p:spPr>
            <a:xfrm>
              <a:off x="2573864" y="2255259"/>
              <a:ext cx="1655268" cy="81147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GB" b="0" strike="noStrike" spc="-1" dirty="0">
                  <a:solidFill>
                    <a:srgbClr val="77933C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New data elements</a:t>
              </a:r>
              <a:r>
                <a:rPr lang="en-GB" sz="2400" b="0" strike="noStrike" spc="-1" dirty="0">
                  <a:solidFill>
                    <a:srgbClr val="77933C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…</a:t>
              </a:r>
              <a:endPara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" name="CustomShape 16"/>
            <p:cNvSpPr/>
            <p:nvPr/>
          </p:nvSpPr>
          <p:spPr>
            <a:xfrm>
              <a:off x="752882" y="4397065"/>
              <a:ext cx="1575624" cy="81147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GB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…  are added to a dataset in the file…</a:t>
              </a:r>
            </a:p>
          </p:txBody>
        </p:sp>
        <p:sp>
          <p:nvSpPr>
            <p:cNvPr id="18" name="CustomShape 28"/>
            <p:cNvSpPr/>
            <p:nvPr/>
          </p:nvSpPr>
          <p:spPr>
            <a:xfrm>
              <a:off x="1433061" y="2284839"/>
              <a:ext cx="1140803" cy="456379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9"/>
            <p:cNvSpPr/>
            <p:nvPr/>
          </p:nvSpPr>
          <p:spPr>
            <a:xfrm>
              <a:off x="5925484" y="2414389"/>
              <a:ext cx="162697" cy="151927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0" name="CustomShape 30"/>
            <p:cNvSpPr/>
            <p:nvPr/>
          </p:nvSpPr>
          <p:spPr>
            <a:xfrm>
              <a:off x="6447124" y="2846029"/>
              <a:ext cx="162697" cy="151927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1" name="CustomShape 31"/>
            <p:cNvSpPr/>
            <p:nvPr/>
          </p:nvSpPr>
          <p:spPr>
            <a:xfrm>
              <a:off x="6791644" y="2509069"/>
              <a:ext cx="162697" cy="151927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2" name="CustomShape 32"/>
            <p:cNvSpPr/>
            <p:nvPr/>
          </p:nvSpPr>
          <p:spPr>
            <a:xfrm rot="10800000">
              <a:off x="5692967" y="2884230"/>
              <a:ext cx="597518" cy="583135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/>
          </p:style>
        </p:sp>
      </p:grpSp>
      <p:sp>
        <p:nvSpPr>
          <p:cNvPr id="23" name="CustomShape 10"/>
          <p:cNvSpPr/>
          <p:nvPr/>
        </p:nvSpPr>
        <p:spPr>
          <a:xfrm>
            <a:off x="1583216" y="3032918"/>
            <a:ext cx="162697" cy="151927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" name="CustomShape 11"/>
          <p:cNvSpPr/>
          <p:nvPr/>
        </p:nvSpPr>
        <p:spPr>
          <a:xfrm>
            <a:off x="1973816" y="2878838"/>
            <a:ext cx="162697" cy="151927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5" name="CustomShape 12"/>
          <p:cNvSpPr/>
          <p:nvPr/>
        </p:nvSpPr>
        <p:spPr>
          <a:xfrm>
            <a:off x="2369096" y="3036878"/>
            <a:ext cx="162697" cy="151927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6" name="CustomShape 8"/>
          <p:cNvSpPr/>
          <p:nvPr/>
        </p:nvSpPr>
        <p:spPr>
          <a:xfrm rot="-8100000">
            <a:off x="5105054" y="4700236"/>
            <a:ext cx="597518" cy="914557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499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HDF5 Considerations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i="1" smtClean="0"/>
              <a:t> </a:t>
            </a:r>
            <a:r>
              <a:rPr lang="en-GB" i="1" smtClean="0">
                <a:solidFill>
                  <a:schemeClr val="accent1"/>
                </a:solidFill>
              </a:rPr>
              <a:t>Flush rate</a:t>
            </a:r>
            <a:r>
              <a:rPr lang="en-GB" i="1" smtClean="0"/>
              <a:t> </a:t>
            </a:r>
            <a:r>
              <a:rPr lang="en-GB" smtClean="0"/>
              <a:t>determines how often data is flushed to disk (controlled by Malcolm)</a:t>
            </a:r>
          </a:p>
          <a:p>
            <a:r>
              <a:rPr lang="en-GB" smtClean="0"/>
              <a:t>HDF Datasets are </a:t>
            </a:r>
            <a:r>
              <a:rPr lang="en-GB" i="1" smtClean="0">
                <a:solidFill>
                  <a:schemeClr val="accent1"/>
                </a:solidFill>
              </a:rPr>
              <a:t>chunked</a:t>
            </a:r>
            <a:r>
              <a:rPr lang="en-GB"/>
              <a:t>:</a:t>
            </a:r>
            <a:r>
              <a:rPr lang="en-GB" smtClean="0"/>
              <a:t> divided into equally sized blocks</a:t>
            </a:r>
          </a:p>
          <a:p>
            <a:pPr lvl="1"/>
            <a:r>
              <a:rPr lang="en-GB" smtClean="0"/>
              <a:t>Each chunk stored contiguously in the file</a:t>
            </a:r>
          </a:p>
          <a:p>
            <a:pPr lvl="1"/>
            <a:r>
              <a:rPr lang="en-GB" smtClean="0"/>
              <a:t>Avoids need to read in the whole file</a:t>
            </a:r>
          </a:p>
          <a:p>
            <a:pPr lvl="1"/>
            <a:r>
              <a:rPr lang="en-GB" smtClean="0"/>
              <a:t>Allows datasets to be extendible</a:t>
            </a:r>
          </a:p>
          <a:p>
            <a:pPr lvl="1"/>
            <a:r>
              <a:rPr lang="en-GB" smtClean="0"/>
              <a:t>Enables compression</a:t>
            </a:r>
          </a:p>
          <a:p>
            <a:pPr lvl="1"/>
            <a:r>
              <a:rPr lang="en-GB" smtClean="0"/>
              <a:t>Chunk size is configured in the HDF5 plugin</a:t>
            </a:r>
          </a:p>
          <a:p>
            <a:pPr marL="457200" lvl="1" indent="0">
              <a:buNone/>
            </a:pPr>
            <a:endParaRPr lang="en-GB"/>
          </a:p>
          <a:p>
            <a:r>
              <a:rPr lang="en-GB" smtClean="0"/>
              <a:t>See </a:t>
            </a:r>
            <a:r>
              <a:rPr lang="en-GB" smtClean="0">
                <a:hlinkClick r:id="rId3"/>
              </a:rPr>
              <a:t>HDF5 Advanced Topics Tutorial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Read/Write Performance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</a:t>
            </a:r>
            <a:r>
              <a:rPr lang="en-GB" dirty="0" smtClean="0"/>
              <a:t>erformance </a:t>
            </a:r>
            <a:r>
              <a:rPr lang="en-GB" b="1" dirty="0" smtClean="0"/>
              <a:t>GREATLY (up to 1000 times!!) </a:t>
            </a:r>
            <a:r>
              <a:rPr lang="en-GB" dirty="0" smtClean="0"/>
              <a:t>affected by:</a:t>
            </a:r>
          </a:p>
          <a:p>
            <a:pPr lvl="1"/>
            <a:r>
              <a:rPr lang="en-GB" dirty="0" smtClean="0"/>
              <a:t>Chunking settings</a:t>
            </a:r>
          </a:p>
          <a:p>
            <a:pPr lvl="1"/>
            <a:r>
              <a:rPr lang="en-GB" dirty="0" smtClean="0"/>
              <a:t>Compression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lush rate</a:t>
            </a:r>
          </a:p>
          <a:p>
            <a:r>
              <a:rPr lang="en-GB" dirty="0" smtClean="0"/>
              <a:t>Settings must be optimised for the experiment</a:t>
            </a:r>
          </a:p>
          <a:p>
            <a:r>
              <a:rPr lang="en-GB" dirty="0" smtClean="0"/>
              <a:t>Consider BOTH read and write performance</a:t>
            </a:r>
          </a:p>
          <a:p>
            <a:r>
              <a:rPr lang="en-GB" dirty="0" smtClean="0"/>
              <a:t>This is a complex issue!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Never set a chunk size of 1!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Saving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556792"/>
            <a:ext cx="4392488" cy="4525963"/>
          </a:xfrm>
        </p:spPr>
        <p:txBody>
          <a:bodyPr>
            <a:normAutofit/>
          </a:bodyPr>
          <a:lstStyle/>
          <a:p>
            <a:r>
              <a:rPr lang="en-GB" sz="2600" i="1" smtClean="0">
                <a:hlinkClick r:id="rId3"/>
              </a:rPr>
              <a:t>NDFileHDF5</a:t>
            </a:r>
            <a:r>
              <a:rPr lang="en-GB" sz="2600" i="1" smtClean="0"/>
              <a:t> </a:t>
            </a:r>
            <a:r>
              <a:rPr lang="en-GB" sz="2600" smtClean="0"/>
              <a:t>plugin</a:t>
            </a:r>
            <a:r>
              <a:rPr lang="en-GB" sz="2600" i="1" smtClean="0"/>
              <a:t> </a:t>
            </a:r>
            <a:r>
              <a:rPr lang="en-GB" sz="2600" smtClean="0"/>
              <a:t>saves the files to disk</a:t>
            </a:r>
          </a:p>
          <a:p>
            <a:r>
              <a:rPr lang="en-GB" sz="2600" smtClean="0"/>
              <a:t>Two files are generated:</a:t>
            </a:r>
          </a:p>
          <a:p>
            <a:pPr marL="457200" lvl="1" indent="0">
              <a:buNone/>
            </a:pPr>
            <a:r>
              <a:rPr lang="en-GB" sz="1800" smtClean="0">
                <a:solidFill>
                  <a:schemeClr val="tx2"/>
                </a:solidFill>
              </a:rPr>
              <a:t>&lt;name&gt;-DET.h5 – detector data</a:t>
            </a:r>
          </a:p>
          <a:p>
            <a:pPr marL="457200" lvl="1" indent="0">
              <a:buNone/>
            </a:pPr>
            <a:r>
              <a:rPr lang="en-GB" sz="1800" smtClean="0">
                <a:solidFill>
                  <a:schemeClr val="tx2"/>
                </a:solidFill>
              </a:rPr>
              <a:t>&lt;name&gt;-PANDABOX.h5 – position data</a:t>
            </a:r>
          </a:p>
          <a:p>
            <a:pPr marL="400050"/>
            <a:r>
              <a:rPr lang="en-GB" sz="2400"/>
              <a:t>These are saved in a folder for each scan</a:t>
            </a:r>
          </a:p>
          <a:p>
            <a:pPr marL="400050"/>
            <a:endParaRPr lang="en-GB" sz="220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886200" cy="4352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98403" y="1988840"/>
            <a:ext cx="441350" cy="225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Saving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556792"/>
            <a:ext cx="4392488" cy="4525963"/>
          </a:xfrm>
        </p:spPr>
        <p:txBody>
          <a:bodyPr>
            <a:normAutofit/>
          </a:bodyPr>
          <a:lstStyle/>
          <a:p>
            <a:r>
              <a:rPr lang="en-GB" sz="2600" i="1" smtClean="0">
                <a:hlinkClick r:id="rId3"/>
              </a:rPr>
              <a:t>NDFileHDF5</a:t>
            </a:r>
            <a:r>
              <a:rPr lang="en-GB" sz="2600" i="1" smtClean="0"/>
              <a:t> </a:t>
            </a:r>
            <a:r>
              <a:rPr lang="en-GB" sz="2600" smtClean="0"/>
              <a:t>plugin</a:t>
            </a:r>
            <a:r>
              <a:rPr lang="en-GB" sz="2600" i="1" smtClean="0"/>
              <a:t> </a:t>
            </a:r>
            <a:r>
              <a:rPr lang="en-GB" sz="2600" smtClean="0"/>
              <a:t>saves the files to disk</a:t>
            </a:r>
          </a:p>
          <a:p>
            <a:r>
              <a:rPr lang="en-GB" sz="2600" smtClean="0"/>
              <a:t>Two files are generated:</a:t>
            </a:r>
          </a:p>
          <a:p>
            <a:pPr marL="457200" lvl="1" indent="0">
              <a:buNone/>
            </a:pPr>
            <a:r>
              <a:rPr lang="en-GB" sz="1800" smtClean="0">
                <a:solidFill>
                  <a:schemeClr val="tx2"/>
                </a:solidFill>
              </a:rPr>
              <a:t>&lt;name&gt;-DET.h5 – detector data</a:t>
            </a:r>
          </a:p>
          <a:p>
            <a:pPr marL="457200" lvl="1" indent="0">
              <a:buNone/>
            </a:pPr>
            <a:r>
              <a:rPr lang="en-GB" sz="1800" smtClean="0">
                <a:solidFill>
                  <a:schemeClr val="tx2"/>
                </a:solidFill>
              </a:rPr>
              <a:t>&lt;name&gt;-PANDABOX.h5 – position data</a:t>
            </a:r>
          </a:p>
          <a:p>
            <a:r>
              <a:rPr lang="en-GB" sz="2600" smtClean="0"/>
              <a:t>These are saved in a folder for each scan</a:t>
            </a:r>
          </a:p>
          <a:p>
            <a:r>
              <a:rPr lang="en-GB" sz="2600" smtClean="0"/>
              <a:t>Callbacks must be </a:t>
            </a:r>
            <a:r>
              <a:rPr lang="en-GB" sz="2600" i="1" smtClean="0"/>
              <a:t>enabled</a:t>
            </a:r>
            <a:endParaRPr lang="en-GB" sz="26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886200" cy="4352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04628" y="3824472"/>
            <a:ext cx="1168499" cy="225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5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81" y="2666603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52392" y="161021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tx2"/>
                </a:solidFill>
              </a:rPr>
              <a:t>Data Analysis </a:t>
            </a:r>
            <a:r>
              <a:rPr lang="en-GB" sz="2400" dirty="0" err="1" smtClean="0">
                <a:solidFill>
                  <a:schemeClr val="tx2"/>
                </a:solidFill>
              </a:rPr>
              <a:t>WorkbeNch</a:t>
            </a:r>
            <a:endParaRPr lang="en-GB" sz="2400" dirty="0" smtClean="0">
              <a:solidFill>
                <a:schemeClr val="tx2"/>
              </a:solidFill>
            </a:endParaRPr>
          </a:p>
          <a:p>
            <a:pPr algn="r"/>
            <a:r>
              <a:rPr lang="en-GB" dirty="0" smtClean="0">
                <a:solidFill>
                  <a:schemeClr val="tx2"/>
                </a:solidFill>
              </a:rPr>
              <a:t> - Analysis and visualization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292" y="2564904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tx2"/>
                </a:solidFill>
              </a:rPr>
              <a:t>Generic Data Acquisition</a:t>
            </a:r>
          </a:p>
          <a:p>
            <a:pPr algn="r"/>
            <a:r>
              <a:rPr lang="en-GB" dirty="0" smtClean="0">
                <a:solidFill>
                  <a:schemeClr val="tx2"/>
                </a:solidFill>
              </a:rPr>
              <a:t>- Experiment setup and supervision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Stack: Reminder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65C-9C9C-45FB-B156-C2C46348F3E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04" y="1340768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09" y="4755976"/>
            <a:ext cx="10477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4" y="3573016"/>
            <a:ext cx="904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52392" y="357301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tx2"/>
                </a:solidFill>
              </a:rPr>
              <a:t>Malcolm</a:t>
            </a:r>
          </a:p>
          <a:p>
            <a:pPr algn="r"/>
            <a:r>
              <a:rPr lang="en-GB" dirty="0" smtClean="0">
                <a:solidFill>
                  <a:schemeClr val="tx2"/>
                </a:solidFill>
              </a:rPr>
              <a:t>- Scan configuration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4727306"/>
            <a:ext cx="3896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rgbClr val="FF0000"/>
                </a:solidFill>
              </a:rPr>
              <a:t>Experimental Physics &amp; Industrial Control System</a:t>
            </a:r>
          </a:p>
          <a:p>
            <a:pPr algn="r"/>
            <a:r>
              <a:rPr lang="en-GB" smtClean="0">
                <a:solidFill>
                  <a:srgbClr val="FF0000"/>
                </a:solidFill>
              </a:rPr>
              <a:t>- Low level control of hardware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Saving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556792"/>
            <a:ext cx="4392488" cy="4525963"/>
          </a:xfrm>
        </p:spPr>
        <p:txBody>
          <a:bodyPr>
            <a:normAutofit/>
          </a:bodyPr>
          <a:lstStyle/>
          <a:p>
            <a:r>
              <a:rPr lang="en-GB" sz="2600" smtClean="0"/>
              <a:t>Images </a:t>
            </a:r>
            <a:r>
              <a:rPr lang="en-GB" sz="2600"/>
              <a:t>are buffered into a </a:t>
            </a:r>
            <a:r>
              <a:rPr lang="en-GB" sz="2600" smtClean="0"/>
              <a:t>queue</a:t>
            </a:r>
          </a:p>
          <a:p>
            <a:r>
              <a:rPr lang="en-GB" sz="2600" smtClean="0">
                <a:solidFill>
                  <a:srgbClr val="FF0000"/>
                </a:solidFill>
              </a:rPr>
              <a:t>If queue gets full -&gt; frames are dropped!</a:t>
            </a:r>
            <a:endParaRPr lang="en-GB" sz="2600">
              <a:solidFill>
                <a:srgbClr val="FF0000"/>
              </a:solidFill>
            </a:endParaRP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886200" cy="4352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568" y="5301208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Saving Configuration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212976"/>
            <a:ext cx="4075905" cy="216024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HDF file structure defined in XML</a:t>
            </a:r>
            <a:endParaRPr lang="en-GB" dirty="0"/>
          </a:p>
          <a:p>
            <a:pPr lvl="1"/>
            <a:r>
              <a:rPr lang="en-GB" sz="2400" dirty="0" smtClean="0"/>
              <a:t>Configured by Malcolm</a:t>
            </a:r>
          </a:p>
          <a:p>
            <a:pPr lvl="1"/>
            <a:r>
              <a:rPr lang="en-GB" sz="2400" dirty="0" smtClean="0"/>
              <a:t>Stored in the same directory as the scan data</a:t>
            </a:r>
          </a:p>
          <a:p>
            <a:pPr lvl="1"/>
            <a:r>
              <a:rPr lang="en-US" sz="2400" dirty="0" smtClean="0"/>
              <a:t>Deleted when the scan ends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4" y="2708920"/>
            <a:ext cx="3971925" cy="2800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1556792"/>
            <a:ext cx="7975822" cy="1540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Chunking parameters configured manually</a:t>
            </a:r>
          </a:p>
          <a:p>
            <a:pPr lvl="1"/>
            <a:r>
              <a:rPr lang="en-GB" sz="2400" smtClean="0"/>
              <a:t>Defaults to the frame size if left at 0</a:t>
            </a:r>
          </a:p>
          <a:p>
            <a:endParaRPr lang="en-GB" smtClean="0"/>
          </a:p>
          <a:p>
            <a:endParaRPr lang="en-GB" smtClean="0"/>
          </a:p>
          <a:p>
            <a:pPr marL="0" indent="0">
              <a:buFont typeface="Arial" pitchFamily="34" charset="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7532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File Structure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STATS plugin computes the total sum and attaches it as an </a:t>
            </a:r>
            <a:r>
              <a:rPr lang="en-GB" dirty="0" err="1" smtClean="0"/>
              <a:t>NDAttribute</a:t>
            </a:r>
            <a:endParaRPr lang="en-GB" dirty="0" smtClean="0"/>
          </a:p>
          <a:p>
            <a:r>
              <a:rPr lang="en-GB" dirty="0" smtClean="0"/>
              <a:t>This is used to create the </a:t>
            </a:r>
            <a:r>
              <a:rPr lang="en-GB" i="1" dirty="0" smtClean="0">
                <a:solidFill>
                  <a:schemeClr val="accent1"/>
                </a:solidFill>
              </a:rPr>
              <a:t>sum</a:t>
            </a:r>
            <a:r>
              <a:rPr lang="en-GB" i="1" dirty="0" smtClean="0"/>
              <a:t> </a:t>
            </a:r>
            <a:r>
              <a:rPr lang="en-GB" dirty="0" smtClean="0"/>
              <a:t>dataset</a:t>
            </a:r>
          </a:p>
          <a:p>
            <a:r>
              <a:rPr lang="en-GB" dirty="0" smtClean="0"/>
              <a:t>XML definition: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560" y="4376803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&lt;dataset name="</a:t>
            </a:r>
            <a:r>
              <a:rPr lang="en-GB" dirty="0" smtClean="0">
                <a:solidFill>
                  <a:schemeClr val="accent1"/>
                </a:solidFill>
              </a:rPr>
              <a:t>sum“ </a:t>
            </a:r>
            <a:r>
              <a:rPr lang="en-GB" dirty="0" err="1" smtClean="0">
                <a:solidFill>
                  <a:schemeClr val="accent1"/>
                </a:solidFill>
              </a:rPr>
              <a:t>ndattribute</a:t>
            </a:r>
            <a:r>
              <a:rPr lang="en-GB" dirty="0">
                <a:solidFill>
                  <a:schemeClr val="accent1"/>
                </a:solidFill>
              </a:rPr>
              <a:t>="</a:t>
            </a:r>
            <a:r>
              <a:rPr lang="en-GB" dirty="0" smtClean="0">
                <a:solidFill>
                  <a:schemeClr val="accent1"/>
                </a:solidFill>
              </a:rPr>
              <a:t>STATS_TOTAL“ source</a:t>
            </a:r>
            <a:r>
              <a:rPr lang="en-GB" dirty="0">
                <a:solidFill>
                  <a:schemeClr val="accent1"/>
                </a:solidFill>
              </a:rPr>
              <a:t>="</a:t>
            </a:r>
            <a:r>
              <a:rPr lang="en-GB" dirty="0" err="1" smtClean="0">
                <a:solidFill>
                  <a:schemeClr val="accent1"/>
                </a:solidFill>
              </a:rPr>
              <a:t>ndattribute</a:t>
            </a:r>
            <a:r>
              <a:rPr lang="en-GB" dirty="0" smtClean="0">
                <a:solidFill>
                  <a:schemeClr val="accent1"/>
                </a:solidFill>
              </a:rPr>
              <a:t>” /&gt;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05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Frame Ordering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2239279" cy="18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12549"/>
              </p:ext>
            </p:extLst>
          </p:nvPr>
        </p:nvGraphicFramePr>
        <p:xfrm>
          <a:off x="5004048" y="3068960"/>
          <a:ext cx="2016225" cy="21602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75"/>
                <a:gridCol w="672075"/>
                <a:gridCol w="672075"/>
              </a:tblGrid>
              <a:tr h="540059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2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3</a:t>
                      </a:r>
                      <a:endParaRPr lang="en-GB" sz="120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6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5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4</a:t>
                      </a:r>
                      <a:endParaRPr lang="en-GB" sz="120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7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9</a:t>
                      </a:r>
                      <a:endParaRPr lang="en-GB" sz="120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12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smtClean="0"/>
              <a:t>Remember:</a:t>
            </a:r>
            <a:r>
              <a:rPr lang="en-GB" sz="2800" smtClean="0"/>
              <a:t> In a snake scan, alternate rows are captured backwards!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6903" y="4005064"/>
            <a:ext cx="1433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Solution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45275" y="2907159"/>
            <a:ext cx="1080121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tx1"/>
                </a:solidFill>
              </a:rPr>
              <a:t>Detector Driver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802" y="4437112"/>
            <a:ext cx="76328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The </a:t>
            </a:r>
            <a:r>
              <a:rPr lang="en-GB" sz="2000">
                <a:hlinkClick r:id="rId3"/>
              </a:rPr>
              <a:t>NDPosPlugin</a:t>
            </a:r>
            <a:r>
              <a:rPr lang="en-GB" sz="2000"/>
              <a:t> intercepts the image </a:t>
            </a:r>
            <a:r>
              <a:rPr lang="en-GB" sz="2000" smtClean="0"/>
              <a:t>frame </a:t>
            </a:r>
            <a:r>
              <a:rPr lang="en-GB" sz="2000"/>
              <a:t>and attaches the corresponding </a:t>
            </a:r>
            <a:r>
              <a:rPr lang="en-GB" sz="2000" smtClean="0"/>
              <a:t>position </a:t>
            </a:r>
            <a:r>
              <a:rPr lang="en-GB" sz="2000"/>
              <a:t>as an </a:t>
            </a:r>
            <a:r>
              <a:rPr lang="en-GB" sz="2000" smtClean="0"/>
              <a:t>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file saving plugin reads the position attributes and ensures the frames are stored in the correct order</a:t>
            </a:r>
            <a:endParaRPr lang="en-GB" sz="2000"/>
          </a:p>
        </p:txBody>
      </p:sp>
      <p:sp>
        <p:nvSpPr>
          <p:cNvPr id="10" name="Rounded Rectangle 9"/>
          <p:cNvSpPr/>
          <p:nvPr/>
        </p:nvSpPr>
        <p:spPr>
          <a:xfrm>
            <a:off x="2927042" y="2927386"/>
            <a:ext cx="1080121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tx1"/>
                </a:solidFill>
              </a:rPr>
              <a:t>NDPos Plugin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92080" y="2898610"/>
            <a:ext cx="1080121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tx1"/>
                </a:solidFill>
              </a:rPr>
              <a:t>HDF5 Plugin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28" name="Picture 4" descr="C:\Users\ela\AppData\Local\Microsoft\Windows\INetCache\IE\AV86DRA8\1200px-Laptop-hard-drive-exposed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37" y="3215418"/>
            <a:ext cx="94136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74915" y="3204385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Raw data</a:t>
            </a:r>
            <a:endParaRPr lang="en-GB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07163" y="3543616"/>
            <a:ext cx="1285129" cy="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13091" y="3204385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Raw data + positions</a:t>
            </a:r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641911" y="3562115"/>
            <a:ext cx="1285129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ard 24"/>
          <p:cNvSpPr/>
          <p:nvPr/>
        </p:nvSpPr>
        <p:spPr>
          <a:xfrm>
            <a:off x="3035055" y="1354633"/>
            <a:ext cx="864095" cy="1080120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tx1"/>
                </a:solidFill>
              </a:rPr>
              <a:t>XML Position data</a:t>
            </a:r>
            <a:endParaRPr lang="en-GB" sz="16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10" idx="0"/>
          </p:cNvCxnSpPr>
          <p:nvPr/>
        </p:nvCxnSpPr>
        <p:spPr>
          <a:xfrm>
            <a:off x="3467102" y="2434753"/>
            <a:ext cx="1" cy="4926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8109"/>
              </p:ext>
            </p:extLst>
          </p:nvPr>
        </p:nvGraphicFramePr>
        <p:xfrm>
          <a:off x="6660232" y="2044833"/>
          <a:ext cx="1103916" cy="1111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972"/>
                <a:gridCol w="367972"/>
                <a:gridCol w="367972"/>
              </a:tblGrid>
              <a:tr h="288185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2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3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6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5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4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7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9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12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6372201" y="3562116"/>
            <a:ext cx="1285129" cy="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28190" y="3206126"/>
            <a:ext cx="146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Correctly ordered data</a:t>
            </a:r>
            <a:endParaRPr lang="en-GB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04708"/>
              </p:ext>
            </p:extLst>
          </p:nvPr>
        </p:nvGraphicFramePr>
        <p:xfrm>
          <a:off x="2100489" y="1495711"/>
          <a:ext cx="367972" cy="1673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972"/>
              </a:tblGrid>
              <a:tr h="288185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</a:t>
                      </a:r>
                      <a:endParaRPr lang="en-GB" sz="1200"/>
                    </a:p>
                  </a:txBody>
                  <a:tcPr/>
                </a:tc>
              </a:tr>
              <a:tr h="288185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2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3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4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5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…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97921"/>
              </p:ext>
            </p:extLst>
          </p:nvPr>
        </p:nvGraphicFramePr>
        <p:xfrm>
          <a:off x="4266802" y="1504641"/>
          <a:ext cx="765849" cy="1673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1793"/>
                <a:gridCol w="504056"/>
              </a:tblGrid>
              <a:tr h="288185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(0,0)</a:t>
                      </a:r>
                      <a:endParaRPr lang="en-GB" sz="1200"/>
                    </a:p>
                  </a:txBody>
                  <a:tcPr/>
                </a:tc>
              </a:tr>
              <a:tr h="288185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2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(0,1)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3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(0,2)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4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(1,2)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5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(1,1)</a:t>
                      </a:r>
                      <a:endParaRPr lang="en-GB" sz="120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…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Unique Keys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When a dataset is extended, a ‘fill’ value is used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b="1" dirty="0" smtClean="0"/>
              <a:t>Q:</a:t>
            </a:r>
            <a:r>
              <a:rPr lang="en-GB" sz="2800" dirty="0" smtClean="0"/>
              <a:t> How do we distinguish between fill and real data?</a:t>
            </a:r>
          </a:p>
          <a:p>
            <a:pPr marL="0" indent="0">
              <a:buNone/>
            </a:pPr>
            <a:r>
              <a:rPr lang="en-GB" sz="2800" b="1" dirty="0" smtClean="0"/>
              <a:t>A:</a:t>
            </a:r>
            <a:r>
              <a:rPr lang="en-GB" sz="2800" dirty="0" smtClean="0"/>
              <a:t> A special </a:t>
            </a:r>
            <a:r>
              <a:rPr lang="en-GB" sz="2800" i="1" dirty="0" smtClean="0"/>
              <a:t>Unique Keys </a:t>
            </a:r>
            <a:r>
              <a:rPr lang="en-GB" sz="2800" dirty="0" smtClean="0"/>
              <a:t>dataset is created:</a:t>
            </a:r>
          </a:p>
          <a:p>
            <a:pPr lvl="1"/>
            <a:r>
              <a:rPr lang="en-GB" sz="2400" dirty="0" smtClean="0"/>
              <a:t>Same size as the scan dataset, with fill value 0</a:t>
            </a:r>
          </a:p>
          <a:p>
            <a:pPr lvl="1"/>
            <a:r>
              <a:rPr lang="en-GB" sz="2400" dirty="0" smtClean="0"/>
              <a:t>A non-zero value is written when the corresponding scan data has been flushed to disk</a:t>
            </a:r>
          </a:p>
          <a:p>
            <a:pPr lvl="1"/>
            <a:r>
              <a:rPr lang="en-GB" sz="2400" dirty="0"/>
              <a:t>DAWN monitors this data set in order to know when to start processing a scan </a:t>
            </a:r>
            <a:r>
              <a:rPr lang="en-GB" sz="2400" dirty="0" smtClean="0"/>
              <a:t>point</a:t>
            </a:r>
            <a:endParaRPr lang="en-GB" sz="2400" dirty="0"/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h5watch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39"/>
          </a:xfrm>
        </p:spPr>
        <p:txBody>
          <a:bodyPr>
            <a:normAutofit/>
          </a:bodyPr>
          <a:lstStyle/>
          <a:p>
            <a:pPr fontAlgn="base"/>
            <a:r>
              <a:rPr lang="en-GB" sz="2200" dirty="0"/>
              <a:t>Command line tool for watching </a:t>
            </a:r>
            <a:r>
              <a:rPr lang="en-GB" sz="2200" dirty="0" smtClean="0"/>
              <a:t>data added to a dataset</a:t>
            </a:r>
          </a:p>
          <a:p>
            <a:pPr fontAlgn="base"/>
            <a:r>
              <a:rPr lang="en-GB" sz="2200" i="1" dirty="0"/>
              <a:t>--dim </a:t>
            </a:r>
            <a:r>
              <a:rPr lang="en-GB" sz="2200" dirty="0"/>
              <a:t>option monitors for dimension size </a:t>
            </a:r>
            <a:r>
              <a:rPr lang="en-GB" sz="2200" dirty="0" smtClean="0"/>
              <a:t>changes</a:t>
            </a:r>
          </a:p>
          <a:p>
            <a:pPr marL="0" indent="0" fontAlgn="base">
              <a:buNone/>
            </a:pPr>
            <a:endParaRPr lang="en-GB" sz="1400" b="1" dirty="0"/>
          </a:p>
          <a:p>
            <a:pPr marL="0" indent="0" fontAlgn="base">
              <a:buNone/>
            </a:pPr>
            <a:r>
              <a:rPr lang="en-GB" sz="2200" b="1" dirty="0" smtClean="0"/>
              <a:t>h5watch </a:t>
            </a:r>
            <a:r>
              <a:rPr lang="en-GB" sz="2200" b="1" dirty="0"/>
              <a:t>--dim </a:t>
            </a:r>
            <a:r>
              <a:rPr lang="en-GB" sz="2200" dirty="0"/>
              <a:t>p45-164-DET.h5/entry/</a:t>
            </a:r>
            <a:r>
              <a:rPr lang="en-GB" sz="2200" dirty="0" err="1"/>
              <a:t>NDAttributes</a:t>
            </a:r>
            <a:r>
              <a:rPr lang="en-GB" sz="2200" dirty="0"/>
              <a:t>/</a:t>
            </a:r>
            <a:r>
              <a:rPr lang="en-GB" sz="2200" dirty="0" err="1"/>
              <a:t>NDArrayUniqueId</a:t>
            </a:r>
            <a:endParaRPr lang="en-GB" sz="2200" dirty="0"/>
          </a:p>
          <a:p>
            <a:pPr marL="0" indent="0" fontAlgn="base">
              <a:buNone/>
            </a:pPr>
            <a:endParaRPr lang="en-GB" sz="5500" dirty="0" smtClean="0"/>
          </a:p>
          <a:p>
            <a:pPr marL="0" indent="0" fontAlgn="base">
              <a:buNone/>
            </a:pPr>
            <a:endParaRPr lang="en-GB" sz="4500" dirty="0" smtClean="0"/>
          </a:p>
          <a:p>
            <a:pPr marL="0" indent="0" fontAlgn="base">
              <a:buNone/>
            </a:pPr>
            <a:endParaRPr lang="en-GB" sz="4500" dirty="0" smtClean="0"/>
          </a:p>
          <a:p>
            <a:pPr marL="0" indent="0" fontAlgn="base">
              <a:buNone/>
            </a:pPr>
            <a:endParaRPr lang="en-GB" sz="4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8140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 rot="5400000">
            <a:off x="6029666" y="1105633"/>
            <a:ext cx="391668" cy="4315113"/>
          </a:xfrm>
          <a:prstGeom prst="rightBrace">
            <a:avLst>
              <a:gd name="adj1" fmla="val 8333"/>
              <a:gd name="adj2" fmla="val 5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/>
          <p:cNvSpPr/>
          <p:nvPr/>
        </p:nvSpPr>
        <p:spPr>
          <a:xfrm rot="5400000">
            <a:off x="2972766" y="2363846"/>
            <a:ext cx="391668" cy="1798687"/>
          </a:xfrm>
          <a:prstGeom prst="rightBrace">
            <a:avLst>
              <a:gd name="adj1" fmla="val 8333"/>
              <a:gd name="adj2" fmla="val 5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67980" y="34459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.h5 filename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6036" y="343719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HDF5 path to dataset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1560" y="4005064"/>
            <a:ext cx="547260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/>
              <a:t>Opened "p45-164-DET.h5" with sec2 driver.</a:t>
            </a:r>
          </a:p>
          <a:p>
            <a:pPr fontAlgn="base"/>
            <a:r>
              <a:rPr lang="en-GB"/>
              <a:t>Monitoring dataset /entry/NDAttributes/NDArrayUniqueId...</a:t>
            </a:r>
          </a:p>
          <a:p>
            <a:pPr fontAlgn="base"/>
            <a:r>
              <a:rPr lang="en-GB"/>
              <a:t>dimension 0: 46-&gt;48 (increases)</a:t>
            </a:r>
          </a:p>
          <a:p>
            <a:pPr fontAlgn="base"/>
            <a:r>
              <a:rPr lang="en-GB"/>
              <a:t>dimension 1: 180-&gt;180 (unchanged)</a:t>
            </a:r>
          </a:p>
          <a:p>
            <a:pPr fontAlgn="base"/>
            <a:r>
              <a:rPr lang="en-GB"/>
              <a:t>dimension 2: 1-&gt;1 (unchanged)</a:t>
            </a:r>
          </a:p>
          <a:p>
            <a:pPr fontAlgn="base"/>
            <a:r>
              <a:rPr lang="en-GB"/>
              <a:t>dimension 3: 1-&gt;1 (unchanged)</a:t>
            </a:r>
          </a:p>
        </p:txBody>
      </p:sp>
    </p:spTree>
    <p:extLst>
      <p:ext uri="{BB962C8B-B14F-4D97-AF65-F5344CB8AC3E}">
        <p14:creationId xmlns:p14="http://schemas.microsoft.com/office/powerpoint/2010/main" val="1676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Utilities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reboot an IOC: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dirty="0" smtClean="0">
                <a:solidFill>
                  <a:schemeClr val="tx2"/>
                </a:solidFill>
              </a:rPr>
              <a:t>onsole &lt;IOC name&gt;</a:t>
            </a:r>
            <a:r>
              <a:rPr lang="en-GB" dirty="0" smtClean="0"/>
              <a:t> (remote IOCs)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</a:rPr>
              <a:t>ioc</a:t>
            </a:r>
            <a:r>
              <a:rPr lang="en-GB" dirty="0" smtClean="0">
                <a:solidFill>
                  <a:schemeClr val="tx2"/>
                </a:solidFill>
              </a:rPr>
              <a:t>-connect &lt;IOC name&gt; </a:t>
            </a:r>
            <a:r>
              <a:rPr lang="en-GB" dirty="0" smtClean="0"/>
              <a:t>(test rig)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Ctrl-X</a:t>
            </a:r>
          </a:p>
          <a:p>
            <a:r>
              <a:rPr lang="en-GB" dirty="0" smtClean="0"/>
              <a:t>To check what module versions are used: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configure-</a:t>
            </a:r>
            <a:r>
              <a:rPr lang="en-GB" dirty="0" err="1" smtClean="0">
                <a:solidFill>
                  <a:schemeClr val="tx2"/>
                </a:solidFill>
              </a:rPr>
              <a:t>ioc</a:t>
            </a:r>
            <a:r>
              <a:rPr lang="en-GB" dirty="0" smtClean="0">
                <a:solidFill>
                  <a:schemeClr val="tx2"/>
                </a:solidFill>
              </a:rPr>
              <a:t> show &lt;IOC name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Check the configure/RELEASE file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5" y="5588199"/>
            <a:ext cx="8239869" cy="5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RELEASE File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82042"/>
            <a:ext cx="8229600" cy="4783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 smtClean="0"/>
              <a:t># </a:t>
            </a:r>
            <a:r>
              <a:rPr lang="en-GB" sz="1200" dirty="0"/>
              <a:t>Common prefixes</a:t>
            </a:r>
          </a:p>
          <a:p>
            <a:pPr marL="0" indent="0">
              <a:buNone/>
            </a:pPr>
            <a:r>
              <a:rPr lang="en-GB" sz="1200" dirty="0"/>
              <a:t>SUPPORT = /</a:t>
            </a:r>
            <a:r>
              <a:rPr lang="en-GB" sz="1200" dirty="0" err="1"/>
              <a:t>dls_sw</a:t>
            </a:r>
            <a:r>
              <a:rPr lang="en-GB" sz="1200" dirty="0"/>
              <a:t>/prod/R3.14.12.3/support</a:t>
            </a:r>
          </a:p>
          <a:p>
            <a:pPr marL="0" indent="0">
              <a:buNone/>
            </a:pPr>
            <a:r>
              <a:rPr lang="en-GB" sz="1200" dirty="0"/>
              <a:t>WORK = /</a:t>
            </a:r>
            <a:r>
              <a:rPr lang="en-GB" sz="1200" dirty="0" err="1"/>
              <a:t>dls_sw</a:t>
            </a:r>
            <a:r>
              <a:rPr lang="en-GB" sz="1200" dirty="0"/>
              <a:t>/work/R3.14.12.3/support</a:t>
            </a:r>
          </a:p>
          <a:p>
            <a:pPr marL="0" indent="0">
              <a:buNone/>
            </a:pPr>
            <a:r>
              <a:rPr lang="en-GB" sz="1200" dirty="0"/>
              <a:t># Module definitions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</a:rPr>
              <a:t>ADCORE = $(SUPPORT)/</a:t>
            </a:r>
            <a:r>
              <a:rPr lang="en-GB" sz="1200" b="1" dirty="0" err="1">
                <a:solidFill>
                  <a:srgbClr val="FF0000"/>
                </a:solidFill>
              </a:rPr>
              <a:t>ADCore</a:t>
            </a:r>
            <a:r>
              <a:rPr lang="en-GB" sz="1200" b="1" dirty="0">
                <a:solidFill>
                  <a:srgbClr val="FF0000"/>
                </a:solidFill>
              </a:rPr>
              <a:t>/2-6dls5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</a:rPr>
              <a:t>ADPANDABLOCKS = $(SUPPORT)/</a:t>
            </a:r>
            <a:r>
              <a:rPr lang="en-GB" sz="1200" b="1" dirty="0" err="1">
                <a:solidFill>
                  <a:srgbClr val="FF0000"/>
                </a:solidFill>
              </a:rPr>
              <a:t>ADPandABlocks</a:t>
            </a:r>
            <a:r>
              <a:rPr lang="en-GB" sz="1200" b="1" dirty="0">
                <a:solidFill>
                  <a:srgbClr val="FF0000"/>
                </a:solidFill>
              </a:rPr>
              <a:t>/2-0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</a:rPr>
              <a:t>ADSUPPORT = $(SUPPORT)/</a:t>
            </a:r>
            <a:r>
              <a:rPr lang="en-GB" sz="1200" b="1" dirty="0" err="1">
                <a:solidFill>
                  <a:srgbClr val="FF0000"/>
                </a:solidFill>
              </a:rPr>
              <a:t>ADSupport</a:t>
            </a:r>
            <a:r>
              <a:rPr lang="en-GB" sz="1200" b="1" dirty="0">
                <a:solidFill>
                  <a:srgbClr val="FF0000"/>
                </a:solidFill>
              </a:rPr>
              <a:t>/1-2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</a:rPr>
              <a:t>ARAVISGIGE = $(SUPPORT)/</a:t>
            </a:r>
            <a:r>
              <a:rPr lang="en-GB" sz="1200" b="1" dirty="0" err="1">
                <a:solidFill>
                  <a:srgbClr val="FF0000"/>
                </a:solidFill>
              </a:rPr>
              <a:t>aravisGigE</a:t>
            </a:r>
            <a:r>
              <a:rPr lang="en-GB" sz="1200" b="1" dirty="0">
                <a:solidFill>
                  <a:srgbClr val="FF0000"/>
                </a:solidFill>
              </a:rPr>
              <a:t>/2-1dls9</a:t>
            </a:r>
          </a:p>
          <a:p>
            <a:pPr marL="0" indent="0">
              <a:buNone/>
            </a:pPr>
            <a:r>
              <a:rPr lang="en-GB" sz="1200" dirty="0"/>
              <a:t>ASYN = $(SUPPORT)/</a:t>
            </a:r>
            <a:r>
              <a:rPr lang="en-GB" sz="1200" dirty="0" err="1"/>
              <a:t>asyn</a:t>
            </a:r>
            <a:r>
              <a:rPr lang="en-GB" sz="1200" dirty="0"/>
              <a:t>/4-31</a:t>
            </a:r>
          </a:p>
          <a:p>
            <a:pPr marL="0" indent="0">
              <a:buNone/>
            </a:pPr>
            <a:r>
              <a:rPr lang="en-GB" sz="1200" dirty="0"/>
              <a:t>BL46P_BUILDER = $(WORK)/BL46P-BUILDER</a:t>
            </a:r>
          </a:p>
          <a:p>
            <a:pPr marL="0" indent="0">
              <a:buNone/>
            </a:pPr>
            <a:r>
              <a:rPr lang="en-GB" sz="1200" dirty="0"/>
              <a:t>BUSY = $(SUPPORT)/busy/1-6-1dls1</a:t>
            </a:r>
          </a:p>
          <a:p>
            <a:pPr marL="0" indent="0">
              <a:buNone/>
            </a:pPr>
            <a:r>
              <a:rPr lang="en-GB" sz="1200" dirty="0"/>
              <a:t>CALC = $(SUPPORT)/</a:t>
            </a:r>
            <a:r>
              <a:rPr lang="en-GB" sz="1200" dirty="0" err="1"/>
              <a:t>calc</a:t>
            </a:r>
            <a:r>
              <a:rPr lang="en-GB" sz="1200" dirty="0"/>
              <a:t>/3-1</a:t>
            </a:r>
          </a:p>
          <a:p>
            <a:pPr marL="0" indent="0">
              <a:buNone/>
            </a:pPr>
            <a:r>
              <a:rPr lang="en-GB" sz="1200" dirty="0"/>
              <a:t>FFMPEGSERVER = $(SUPPORT)/</a:t>
            </a:r>
            <a:r>
              <a:rPr lang="en-GB" sz="1200" dirty="0" err="1"/>
              <a:t>ffmpegServer</a:t>
            </a:r>
            <a:r>
              <a:rPr lang="en-GB" sz="1200" dirty="0"/>
              <a:t>/3-1dls1-5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</a:rPr>
              <a:t>MOTOR = $(SUPPORT)/motor/6-9dls14</a:t>
            </a:r>
          </a:p>
          <a:p>
            <a:pPr marL="0" indent="0">
              <a:buNone/>
            </a:pPr>
            <a:r>
              <a:rPr lang="en-GB" sz="1200" dirty="0"/>
              <a:t>NORMATIVETYPESCPP = $(SUPPORT)/</a:t>
            </a:r>
            <a:r>
              <a:rPr lang="en-GB" sz="1200" dirty="0" err="1"/>
              <a:t>normativeTypesCPP</a:t>
            </a:r>
            <a:r>
              <a:rPr lang="en-GB" sz="1200" dirty="0"/>
              <a:t>/5-0-2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FF0000"/>
                </a:solidFill>
              </a:rPr>
              <a:t>PMAC = $(SUPPORT)/</a:t>
            </a:r>
            <a:r>
              <a:rPr lang="en-GB" sz="1200" b="1" dirty="0" err="1">
                <a:solidFill>
                  <a:srgbClr val="FF0000"/>
                </a:solidFill>
              </a:rPr>
              <a:t>pmac</a:t>
            </a:r>
            <a:r>
              <a:rPr lang="en-GB" sz="1200" b="1" dirty="0">
                <a:solidFill>
                  <a:srgbClr val="FF0000"/>
                </a:solidFill>
              </a:rPr>
              <a:t>/2-1</a:t>
            </a:r>
          </a:p>
          <a:p>
            <a:pPr marL="0" indent="0">
              <a:buNone/>
            </a:pPr>
            <a:r>
              <a:rPr lang="en-GB" sz="1200" dirty="0"/>
              <a:t>PROCSERVCONTROL = $(SUPPORT)/</a:t>
            </a:r>
            <a:r>
              <a:rPr lang="en-GB" sz="1200" dirty="0" err="1"/>
              <a:t>procServControl</a:t>
            </a:r>
            <a:r>
              <a:rPr lang="en-GB" sz="1200" dirty="0"/>
              <a:t>/1-17-1</a:t>
            </a:r>
          </a:p>
          <a:p>
            <a:pPr marL="0" indent="0">
              <a:buNone/>
            </a:pPr>
            <a:r>
              <a:rPr lang="en-GB" sz="1200" dirty="0"/>
              <a:t>PVACCESSCPP = $(SUPPORT)/</a:t>
            </a:r>
            <a:r>
              <a:rPr lang="en-GB" sz="1200" dirty="0" err="1"/>
              <a:t>pvAccessCPP</a:t>
            </a:r>
            <a:r>
              <a:rPr lang="en-GB" sz="1200" dirty="0"/>
              <a:t>/4-1-3</a:t>
            </a:r>
          </a:p>
          <a:p>
            <a:pPr marL="0" indent="0">
              <a:buNone/>
            </a:pPr>
            <a:r>
              <a:rPr lang="en-GB" sz="1200" dirty="0"/>
              <a:t>PVDATABASECPP = $(SUPPORT)/</a:t>
            </a:r>
            <a:r>
              <a:rPr lang="en-GB" sz="1200" dirty="0" err="1"/>
              <a:t>pvDatabaseCPP</a:t>
            </a:r>
            <a:r>
              <a:rPr lang="en-GB" sz="1200" dirty="0"/>
              <a:t>/4-1-1</a:t>
            </a:r>
          </a:p>
          <a:p>
            <a:pPr marL="0" indent="0">
              <a:buNone/>
            </a:pPr>
            <a:r>
              <a:rPr lang="en-GB" sz="1200" dirty="0"/>
              <a:t>PVDATACPP = $(SUPPORT)/</a:t>
            </a:r>
            <a:r>
              <a:rPr lang="en-GB" sz="1200" dirty="0" err="1"/>
              <a:t>pvDataCPP</a:t>
            </a:r>
            <a:r>
              <a:rPr lang="en-GB" sz="1200" dirty="0"/>
              <a:t>/5-0-4</a:t>
            </a:r>
          </a:p>
          <a:p>
            <a:pPr marL="0" indent="0">
              <a:buNone/>
            </a:pPr>
            <a:r>
              <a:rPr lang="en-GB" sz="1200" dirty="0"/>
              <a:t># EPICS Base appears last</a:t>
            </a:r>
          </a:p>
          <a:p>
            <a:pPr marL="0" indent="0">
              <a:buNone/>
            </a:pPr>
            <a:r>
              <a:rPr lang="en-GB" sz="1200" dirty="0"/>
              <a:t>EPICS_BASE = /</a:t>
            </a:r>
            <a:r>
              <a:rPr lang="en-GB" sz="1200" dirty="0" err="1"/>
              <a:t>dls_sw</a:t>
            </a:r>
            <a:r>
              <a:rPr lang="en-GB" sz="1200" dirty="0"/>
              <a:t>/epics/R3.14.12.3/base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EPICS </a:t>
            </a:r>
            <a:r>
              <a:rPr lang="en-GB" smtClean="0"/>
              <a:t>layer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83968" y="256290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>
                <a:solidFill>
                  <a:srgbClr val="FF0000"/>
                </a:solidFill>
              </a:rPr>
              <a:t>AreaDetector modules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067944" y="2292614"/>
            <a:ext cx="144016" cy="848353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EPICS Responsibilities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Motion control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Detector setup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File saving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r>
              <a:rPr lang="en-GB" sz="2400" smtClean="0"/>
              <a:t>On training rigs, a single IOC </a:t>
            </a:r>
            <a:r>
              <a:rPr lang="en-GB" sz="2400" b="1" smtClean="0">
                <a:solidFill>
                  <a:schemeClr val="accent1"/>
                </a:solidFill>
              </a:rPr>
              <a:t>BLxx-EA-IOC-01</a:t>
            </a:r>
            <a:r>
              <a:rPr lang="en-GB" sz="2400" smtClean="0"/>
              <a:t> takes care of everything</a:t>
            </a:r>
          </a:p>
          <a:p>
            <a:r>
              <a:rPr lang="en-GB" sz="2400" smtClean="0"/>
              <a:t>Beamlines may use multiple IOCs</a:t>
            </a:r>
            <a:endParaRPr lang="en-GB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Motion Control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/>
          <a:lstStyle/>
          <a:p>
            <a:r>
              <a:rPr lang="en-GB" sz="2800" smtClean="0">
                <a:hlinkClick r:id="rId3"/>
              </a:rPr>
              <a:t>EPICS pmac module</a:t>
            </a:r>
            <a:r>
              <a:rPr lang="en-GB" sz="2800" smtClean="0"/>
              <a:t> takes care of:</a:t>
            </a:r>
          </a:p>
          <a:p>
            <a:pPr lvl="1"/>
            <a:r>
              <a:rPr lang="en-GB" sz="2400" smtClean="0"/>
              <a:t>Co-ordinate system configuration</a:t>
            </a:r>
          </a:p>
          <a:p>
            <a:pPr lvl="1"/>
            <a:r>
              <a:rPr lang="en-GB" sz="2400" smtClean="0"/>
              <a:t>Sending trajectory profiles to the controller</a:t>
            </a:r>
          </a:p>
          <a:p>
            <a:r>
              <a:rPr lang="en-GB" sz="2800" smtClean="0"/>
              <a:t>Motion parameters defined in a </a:t>
            </a:r>
            <a:r>
              <a:rPr lang="en-GB" sz="2800" smtClean="0">
                <a:hlinkClick r:id="rId4"/>
              </a:rPr>
              <a:t>motor record</a:t>
            </a:r>
            <a:r>
              <a:rPr lang="en-GB" sz="2800" smtClean="0"/>
              <a:t> for each axis:</a:t>
            </a:r>
          </a:p>
          <a:p>
            <a:pPr lvl="1"/>
            <a:r>
              <a:rPr lang="en-GB" sz="2400" smtClean="0">
                <a:solidFill>
                  <a:schemeClr val="tx2"/>
                </a:solidFill>
              </a:rPr>
              <a:t>MRES</a:t>
            </a:r>
            <a:r>
              <a:rPr lang="en-GB" sz="2400" smtClean="0"/>
              <a:t>: motor resolution</a:t>
            </a:r>
          </a:p>
          <a:p>
            <a:pPr lvl="1"/>
            <a:r>
              <a:rPr lang="en-GB" sz="2400" smtClean="0">
                <a:solidFill>
                  <a:schemeClr val="tx2"/>
                </a:solidFill>
              </a:rPr>
              <a:t>VMAX</a:t>
            </a:r>
            <a:r>
              <a:rPr lang="en-GB" sz="2400" smtClean="0"/>
              <a:t>: maximum velocity</a:t>
            </a:r>
          </a:p>
          <a:p>
            <a:pPr lvl="1"/>
            <a:r>
              <a:rPr lang="en-GB" sz="2400" smtClean="0">
                <a:solidFill>
                  <a:schemeClr val="tx2"/>
                </a:solidFill>
              </a:rPr>
              <a:t>ACCL</a:t>
            </a:r>
            <a:r>
              <a:rPr lang="en-GB" sz="2400" smtClean="0"/>
              <a:t>: acceleration time</a:t>
            </a:r>
          </a:p>
          <a:p>
            <a:endParaRPr lang="en-GB" smtClean="0"/>
          </a:p>
          <a:p>
            <a:endParaRPr lang="en-GB" smtClean="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55718"/>
            <a:ext cx="3024336" cy="39906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771"/>
            <a:ext cx="8229600" cy="25528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7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AreaDetector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EPICS framework for controlling detectors</a:t>
            </a:r>
          </a:p>
          <a:p>
            <a:pPr lvl="1"/>
            <a:r>
              <a:rPr lang="en-GB" dirty="0" smtClean="0"/>
              <a:t>Provides a standard, general-purpose interface</a:t>
            </a:r>
          </a:p>
          <a:p>
            <a:pPr lvl="1"/>
            <a:r>
              <a:rPr lang="en-GB" dirty="0" smtClean="0"/>
              <a:t>Supports a wide variety of detectors</a:t>
            </a:r>
          </a:p>
          <a:p>
            <a:pPr lvl="1"/>
            <a:r>
              <a:rPr lang="en-GB" dirty="0" smtClean="0"/>
              <a:t>Real time data analysis and processing</a:t>
            </a:r>
          </a:p>
          <a:p>
            <a:pPr lvl="1"/>
            <a:r>
              <a:rPr lang="en-GB" dirty="0" smtClean="0"/>
              <a:t>Configurable plugin architecture</a:t>
            </a:r>
          </a:p>
          <a:p>
            <a:pPr lvl="1"/>
            <a:r>
              <a:rPr lang="en-GB" dirty="0" smtClean="0"/>
              <a:t>Data passed through plugin chain in </a:t>
            </a:r>
            <a:r>
              <a:rPr lang="en-GB" dirty="0"/>
              <a:t>an </a:t>
            </a:r>
            <a:r>
              <a:rPr lang="en-GB" dirty="0" err="1" smtClean="0">
                <a:solidFill>
                  <a:schemeClr val="accent1"/>
                </a:solidFill>
              </a:rPr>
              <a:t>NDArray</a:t>
            </a:r>
            <a:endParaRPr lang="en-GB" dirty="0" smtClean="0">
              <a:solidFill>
                <a:schemeClr val="accent1"/>
              </a:solidFill>
            </a:endParaRPr>
          </a:p>
          <a:p>
            <a:pPr lvl="2"/>
            <a:r>
              <a:rPr lang="en-GB" dirty="0" smtClean="0"/>
              <a:t>N-dimensions </a:t>
            </a:r>
            <a:r>
              <a:rPr lang="en-GB" dirty="0"/>
              <a:t>(up to 10) with attached metadata 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chemeClr val="accent1"/>
                </a:solidFill>
              </a:rPr>
              <a:t>NDAttributes</a:t>
            </a:r>
            <a:r>
              <a:rPr lang="en-GB" dirty="0" smtClean="0"/>
              <a:t>) associated </a:t>
            </a:r>
            <a:r>
              <a:rPr lang="en-GB" dirty="0"/>
              <a:t>with the </a:t>
            </a:r>
            <a:r>
              <a:rPr lang="en-GB" dirty="0" smtClean="0"/>
              <a:t>frame</a:t>
            </a:r>
          </a:p>
          <a:p>
            <a:pPr marL="457200" lvl="1" indent="0">
              <a:buNone/>
            </a:pPr>
            <a:endParaRPr lang="en-GB" dirty="0">
              <a:hlinkClick r:id="rId3"/>
            </a:endParaRPr>
          </a:p>
          <a:p>
            <a:pPr marL="457200" lvl="1" indent="0">
              <a:buNone/>
            </a:pPr>
            <a:r>
              <a:rPr lang="en-GB" sz="2600" dirty="0" smtClean="0">
                <a:hlinkClick r:id="rId3"/>
              </a:rPr>
              <a:t>http</a:t>
            </a:r>
            <a:r>
              <a:rPr lang="en-GB" sz="2600" dirty="0">
                <a:hlinkClick r:id="rId3"/>
              </a:rPr>
              <a:t>://cars9.uchicago.edu/software/epics/areaDetector.html</a:t>
            </a:r>
            <a:endParaRPr lang="en-GB" sz="2600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83" y="1508336"/>
            <a:ext cx="7226325" cy="494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 Architecture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676503" y="1177007"/>
            <a:ext cx="316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Source: Mark Rivers, </a:t>
            </a:r>
            <a:r>
              <a:rPr lang="en-GB" sz="1400" smtClean="0">
                <a:hlinkClick r:id="rId4"/>
              </a:rPr>
              <a:t>Using AreaDetector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4108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 Plugins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600"/>
              </a:spcBef>
            </a:pPr>
            <a:r>
              <a:rPr lang="en-GB" sz="2800" smtClean="0"/>
              <a:t>Plugins </a:t>
            </a:r>
            <a:r>
              <a:rPr lang="en-GB" sz="2800"/>
              <a:t>receive a </a:t>
            </a:r>
            <a:r>
              <a:rPr lang="en-GB" sz="2800" smtClean="0"/>
              <a:t>copy of each NDArray </a:t>
            </a:r>
            <a:r>
              <a:rPr lang="en-GB" sz="2800"/>
              <a:t>via a </a:t>
            </a:r>
            <a:r>
              <a:rPr lang="en-GB" sz="2800" smtClean="0"/>
              <a:t>callback</a:t>
            </a:r>
          </a:p>
          <a:p>
            <a:pPr marL="342900" lvl="2" indent="-342900">
              <a:spcBef>
                <a:spcPts val="600"/>
              </a:spcBef>
            </a:pPr>
            <a:r>
              <a:rPr lang="en-GB" sz="2800" smtClean="0"/>
              <a:t>They can in turn be sources of NDArray callbacks</a:t>
            </a:r>
          </a:p>
          <a:p>
            <a:pPr marL="342900" lvl="2" indent="-342900">
              <a:spcBef>
                <a:spcPts val="600"/>
              </a:spcBef>
            </a:pPr>
            <a:r>
              <a:rPr lang="en-GB" sz="2800" smtClean="0"/>
              <a:t>Plugins can also attach NDAttributes to the data</a:t>
            </a:r>
          </a:p>
          <a:p>
            <a:pPr marL="342900" lvl="2" indent="-342900">
              <a:spcBef>
                <a:spcPts val="600"/>
              </a:spcBef>
            </a:pPr>
            <a:r>
              <a:rPr lang="en-GB" sz="2800" smtClean="0"/>
              <a:t>Chain can be ‘rewired’ on the fly and plugins enabled/disabled</a:t>
            </a:r>
          </a:p>
          <a:p>
            <a:pPr marL="342900" lvl="2" indent="-342900"/>
            <a:endParaRPr lang="en-GB" sz="280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Plugin Chain Example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EPICS layer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3682781" y="1759628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Detector Driver</a:t>
            </a:r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715531" y="4797152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HDF5 Plugin</a:t>
            </a: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529569" y="4806086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MJPG Plugin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715532" y="3040460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Statistics Plugin</a:t>
            </a:r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46519" y="3045027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ROI Plugin</a:t>
            </a:r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884546" y="3040460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Processing Plugin</a:t>
            </a:r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864466" y="4808879"/>
            <a:ext cx="1447465" cy="69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HDF5 Plugin</a:t>
            </a:r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06514" y="2465296"/>
            <a:ext cx="0" cy="5907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08277" y="2749669"/>
            <a:ext cx="367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17912" y="2749669"/>
            <a:ext cx="0" cy="2953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69375" y="2760652"/>
            <a:ext cx="0" cy="2953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6249329" y="3739227"/>
            <a:ext cx="3973" cy="10668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50575" y="3734660"/>
            <a:ext cx="3973" cy="10668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84225" y="3750351"/>
            <a:ext cx="3973" cy="10668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9085" y="3822115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Small region of interest streamed for live viewing</a:t>
            </a:r>
            <a:endParaRPr lang="en-GB" sz="1600"/>
          </a:p>
        </p:txBody>
      </p:sp>
      <p:sp>
        <p:nvSpPr>
          <p:cNvPr id="33" name="TextBox 32"/>
          <p:cNvSpPr txBox="1"/>
          <p:nvPr/>
        </p:nvSpPr>
        <p:spPr>
          <a:xfrm>
            <a:off x="4454548" y="3822115"/>
            <a:ext cx="179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Total intensity attached for saving as a dataset</a:t>
            </a:r>
            <a:endParaRPr lang="en-GB" sz="1600"/>
          </a:p>
        </p:txBody>
      </p:sp>
      <p:sp>
        <p:nvSpPr>
          <p:cNvPr id="34" name="TextBox 33"/>
          <p:cNvSpPr txBox="1"/>
          <p:nvPr/>
        </p:nvSpPr>
        <p:spPr>
          <a:xfrm>
            <a:off x="2581316" y="3822728"/>
            <a:ext cx="170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Background removed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275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</Template>
  <TotalTime>0</TotalTime>
  <Words>1362</Words>
  <Application>Microsoft Office PowerPoint</Application>
  <PresentationFormat>On-screen Show (4:3)</PresentationFormat>
  <Paragraphs>380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OSL</vt:lpstr>
      <vt:lpstr>Hardware Triggered Scanning: EPICS Layer</vt:lpstr>
      <vt:lpstr>Software Stack: Reminder</vt:lpstr>
      <vt:lpstr>EPICS Responsibilities</vt:lpstr>
      <vt:lpstr>Motion Control</vt:lpstr>
      <vt:lpstr>Coordinate system</vt:lpstr>
      <vt:lpstr>AreaDetector</vt:lpstr>
      <vt:lpstr>AD Architecture</vt:lpstr>
      <vt:lpstr>AD Plugins</vt:lpstr>
      <vt:lpstr>Plugin Chain Example</vt:lpstr>
      <vt:lpstr>Detector Setup</vt:lpstr>
      <vt:lpstr>Detector Setup</vt:lpstr>
      <vt:lpstr>Detector Setup</vt:lpstr>
      <vt:lpstr>Detector Setup</vt:lpstr>
      <vt:lpstr>Data Files</vt:lpstr>
      <vt:lpstr>SWMR Mode</vt:lpstr>
      <vt:lpstr>HDF5 Considerations</vt:lpstr>
      <vt:lpstr>Read/Write Performance</vt:lpstr>
      <vt:lpstr>File Saving</vt:lpstr>
      <vt:lpstr>File Saving</vt:lpstr>
      <vt:lpstr>File Saving</vt:lpstr>
      <vt:lpstr>File Saving Configuration</vt:lpstr>
      <vt:lpstr>File Structure</vt:lpstr>
      <vt:lpstr>Frame Ordering</vt:lpstr>
      <vt:lpstr>Solution</vt:lpstr>
      <vt:lpstr>Unique Keys</vt:lpstr>
      <vt:lpstr>h5watch</vt:lpstr>
      <vt:lpstr>IOC Utilities</vt:lpstr>
      <vt:lpstr>IOC RELEASE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2020-01-06T14:44:15Z</dcterms:created>
  <dcterms:modified xsi:type="dcterms:W3CDTF">2020-01-06T14:44:19Z</dcterms:modified>
</cp:coreProperties>
</file>