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56" r:id="rId2"/>
    <p:sldId id="264" r:id="rId3"/>
    <p:sldId id="257" r:id="rId4"/>
    <p:sldId id="283" r:id="rId5"/>
    <p:sldId id="266" r:id="rId6"/>
    <p:sldId id="284" r:id="rId7"/>
    <p:sldId id="292" r:id="rId8"/>
    <p:sldId id="263" r:id="rId9"/>
    <p:sldId id="265" r:id="rId10"/>
    <p:sldId id="293" r:id="rId11"/>
    <p:sldId id="289" r:id="rId12"/>
    <p:sldId id="271" r:id="rId13"/>
    <p:sldId id="275" r:id="rId14"/>
    <p:sldId id="276" r:id="rId15"/>
    <p:sldId id="277" r:id="rId16"/>
    <p:sldId id="290" r:id="rId17"/>
    <p:sldId id="278" r:id="rId18"/>
    <p:sldId id="259" r:id="rId19"/>
    <p:sldId id="260" r:id="rId20"/>
    <p:sldId id="270" r:id="rId21"/>
    <p:sldId id="285" r:id="rId22"/>
    <p:sldId id="286" r:id="rId23"/>
    <p:sldId id="287" r:id="rId24"/>
    <p:sldId id="291" r:id="rId25"/>
    <p:sldId id="267" r:id="rId26"/>
    <p:sldId id="272" r:id="rId27"/>
    <p:sldId id="281" r:id="rId28"/>
    <p:sldId id="294" r:id="rId29"/>
    <p:sldId id="274" r:id="rId30"/>
    <p:sldId id="288" r:id="rId31"/>
    <p:sldId id="273" r:id="rId32"/>
    <p:sldId id="280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84439" autoAdjust="0"/>
  </p:normalViewPr>
  <p:slideViewPr>
    <p:cSldViewPr>
      <p:cViewPr>
        <p:scale>
          <a:sx n="100" d="100"/>
          <a:sy n="100" d="100"/>
        </p:scale>
        <p:origin x="-20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F0E0-E0D6-477B-8650-2B800AAB2BC5}" type="datetimeFigureOut">
              <a:rPr lang="en-GB" smtClean="0"/>
              <a:pPr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F392-ED89-4DE4-B043-1F2BE82D719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400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02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49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04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48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516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309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08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59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9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6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69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9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59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03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29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11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7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3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3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1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313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09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69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92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19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6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37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31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2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5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40BCC7-CA25-4B2B-BFF8-0BFC6864D9A0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331640" y="1772816"/>
            <a:ext cx="633670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350"/>
            <a:ext cx="61206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591C4-A73A-4F95-A8EA-E0A61574834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1952-875C-45C9-8FC8-CEC099D73FA0}" type="datetime3">
              <a:rPr lang="en-US" smtClean="0"/>
              <a:t>6 January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Malcolm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pics-pvdata.sourceforge.net/pvAccess_Protocol_Specificatio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malcolm.readthedoc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malcolmjs.readthedocs.io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Hardware Triggered Scanning:</a:t>
            </a:r>
            <a:br>
              <a:rPr lang="en-GB" smtClean="0"/>
            </a:br>
            <a:r>
              <a:rPr lang="en-GB" smtClean="0"/>
              <a:t>Malcolm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b="1" smtClean="0">
                <a:latin typeface="+mj-lt"/>
              </a:rPr>
              <a:t>Philip Taylor, Emma Arandjelovic</a:t>
            </a:r>
            <a:endParaRPr lang="en-GB" b="1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Observatory Sciences Limited</a:t>
            </a:r>
            <a:endParaRPr lang="en-GB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02CE9-088B-4998-8E42-0401C98F1EDE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Web GUI: Block 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/>
          </a:bodyPr>
          <a:lstStyle/>
          <a:p>
            <a:r>
              <a:rPr lang="en-GB" sz="2400" smtClean="0"/>
              <a:t>Attributes displayed depend on the type of block</a:t>
            </a:r>
          </a:p>
          <a:p>
            <a:r>
              <a:rPr lang="en-GB" sz="2400" smtClean="0"/>
              <a:t>Tool-tip text provide descriptions</a:t>
            </a:r>
          </a:p>
          <a:p>
            <a:r>
              <a:rPr lang="en-GB" sz="2400" smtClean="0"/>
              <a:t>Any problems connecting to the h/w are displayed in the tool-tip</a:t>
            </a:r>
            <a:endParaRPr lang="en-GB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C4-A73A-4F95-A8EA-E0A61574834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8104" y="1671066"/>
            <a:ext cx="2978671" cy="2057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6" y="4077072"/>
            <a:ext cx="2915369" cy="17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38" y="1728106"/>
            <a:ext cx="6327125" cy="4666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 GUI: Attribute View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C4-A73A-4F95-A8EA-E0A61574834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748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 smtClean="0"/>
              <a:t>Displays table or plot of historical data values</a:t>
            </a:r>
            <a:endParaRPr lang="en-GB" sz="2800" dirty="0"/>
          </a:p>
        </p:txBody>
      </p:sp>
      <p:sp>
        <p:nvSpPr>
          <p:cNvPr id="11" name="Oval 10"/>
          <p:cNvSpPr/>
          <p:nvPr/>
        </p:nvSpPr>
        <p:spPr>
          <a:xfrm>
            <a:off x="5148064" y="1675891"/>
            <a:ext cx="1440160" cy="513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322155" y="3501008"/>
            <a:ext cx="36000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333678" y="6047918"/>
            <a:ext cx="841772" cy="363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1"/>
          <a:stretch/>
        </p:blipFill>
        <p:spPr>
          <a:xfrm>
            <a:off x="1331640" y="1856204"/>
            <a:ext cx="6377383" cy="457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 GUI: Layout View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408B-A481-4702-924A-779EEBD8BBC6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39552" y="1436752"/>
            <a:ext cx="8227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smtClean="0"/>
              <a:t>Graphical view of selected root block, with automatic layout feature</a:t>
            </a:r>
            <a:endParaRPr lang="en-GB" sz="2200" smtClean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46870" y="2770048"/>
            <a:ext cx="360040" cy="184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92080" y="1913039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590320" y="2278807"/>
            <a:ext cx="1080120" cy="318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4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2564904"/>
            <a:ext cx="3609975" cy="2733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 GUI: Layout View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408B-A481-4702-924A-779EEBD8BBC6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16016" y="3717032"/>
            <a:ext cx="3250704" cy="11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smtClean="0"/>
              <a:t>‘Wire-up’ components visually</a:t>
            </a:r>
            <a:endParaRPr lang="en-GB" sz="280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63888" y="4077072"/>
            <a:ext cx="1952128" cy="36004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565" y="1268760"/>
            <a:ext cx="4032448" cy="5000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 GUI: Layout View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408B-A481-4702-924A-779EEBD8BBC6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26013" y="4728846"/>
            <a:ext cx="3250704" cy="11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 smtClean="0"/>
              <a:t>Palette – drag and drop new items</a:t>
            </a:r>
            <a:endParaRPr lang="en-GB" sz="2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56102" y="1700808"/>
            <a:ext cx="3250704" cy="1368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 smtClean="0"/>
              <a:t>Auto Layout – first step for complex layouts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969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487064"/>
            <a:ext cx="4032448" cy="5000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 GUI: Navigation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40C-320D-4E4D-A4ED-205F0ACA059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57006" y="3645024"/>
            <a:ext cx="406896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smtClean="0"/>
              <a:t>Starting with the selected root block, you can drill down into the design</a:t>
            </a:r>
            <a:endParaRPr lang="en-GB" sz="2800" i="1" dirty="0"/>
          </a:p>
        </p:txBody>
      </p:sp>
      <p:sp>
        <p:nvSpPr>
          <p:cNvPr id="3" name="Rectangle 2"/>
          <p:cNvSpPr/>
          <p:nvPr/>
        </p:nvSpPr>
        <p:spPr>
          <a:xfrm>
            <a:off x="4679504" y="1487064"/>
            <a:ext cx="4464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Breadcrumb trail in central panel</a:t>
            </a:r>
          </a:p>
        </p:txBody>
      </p: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 flipV="1">
            <a:off x="3131840" y="1715615"/>
            <a:ext cx="1547664" cy="228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1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75656" y="1368947"/>
            <a:ext cx="5390659" cy="4464496"/>
            <a:chOff x="165473" y="1448471"/>
            <a:chExt cx="5826135" cy="48251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5473" y="1448471"/>
              <a:ext cx="5826135" cy="482515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1187624" y="4450283"/>
              <a:ext cx="1296144" cy="13648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987824" y="2420888"/>
              <a:ext cx="129614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 GUI: Navigation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540C-320D-4E4D-A4ED-205F0ACA059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8336" y="3655303"/>
            <a:ext cx="2674640" cy="177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smtClean="0"/>
              <a:t>Example: select</a:t>
            </a:r>
            <a:r>
              <a:rPr lang="en-GB" sz="2800" i="1" dirty="0" smtClean="0"/>
              <a:t> BRICK </a:t>
            </a:r>
            <a:r>
              <a:rPr lang="en-GB" sz="2800" dirty="0" smtClean="0"/>
              <a:t>in the layout view</a:t>
            </a:r>
            <a:endParaRPr lang="en-GB" sz="2800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66315" y="2204864"/>
            <a:ext cx="2736304" cy="1728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smtClean="0"/>
              <a:t>Then choose </a:t>
            </a:r>
            <a:r>
              <a:rPr lang="en-GB" sz="2800" i="1" dirty="0" smtClean="0"/>
              <a:t>Layout </a:t>
            </a:r>
            <a:r>
              <a:rPr lang="en-GB" sz="2800" dirty="0" smtClean="0"/>
              <a:t>in the right hand inspector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2755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7045" y="1548402"/>
            <a:ext cx="4247403" cy="4328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 GUI: Navigation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Now focused on the BRICK block: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Controller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Trajectory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Co-ordinate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Axes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Status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FBF6-2B13-425A-B105-C28F77477E30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372200" y="1485427"/>
            <a:ext cx="72008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7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7045" y="1548402"/>
            <a:ext cx="4247403" cy="4328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 GUI: Navigation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Now focused on the BRICK block: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Controller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Trajectory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Co-ordinate system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GB" dirty="0" smtClean="0"/>
              <a:t>Axes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Status</a:t>
            </a:r>
            <a:endParaRPr lang="en-GB" dirty="0" smtClean="0"/>
          </a:p>
          <a:p>
            <a:pPr marL="57150" indent="0">
              <a:buNone/>
            </a:pPr>
            <a:r>
              <a:rPr lang="en-GB" dirty="0" smtClean="0"/>
              <a:t>Select STATUS</a:t>
            </a:r>
            <a:endParaRPr lang="en-GB" i="1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FBF6-2B13-425A-B105-C28F77477E30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932040" y="2420888"/>
            <a:ext cx="113554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1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1226179" y="1573262"/>
            <a:ext cx="6691642" cy="4328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 GUI: Navigation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9E83-BA60-48CE-85DE-042912C974B9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507201" y="1573262"/>
            <a:ext cx="72008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868144" y="1602519"/>
            <a:ext cx="180020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Stack: Reminder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C65C-9C9C-45FB-B156-C2C46348F3E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04" y="1412776"/>
            <a:ext cx="20288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09" y="4755976"/>
            <a:ext cx="10477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81" y="2719958"/>
            <a:ext cx="2148048" cy="63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84" y="3573016"/>
            <a:ext cx="904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52392" y="1617087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chemeClr val="tx2"/>
                </a:solidFill>
              </a:rPr>
              <a:t>Data Analysis WorkbeNch</a:t>
            </a:r>
          </a:p>
          <a:p>
            <a:pPr algn="r"/>
            <a:r>
              <a:rPr lang="en-GB" smtClean="0">
                <a:solidFill>
                  <a:schemeClr val="tx2"/>
                </a:solidFill>
              </a:rPr>
              <a:t> - Analysis and visualization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292" y="2618259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chemeClr val="tx2"/>
                </a:solidFill>
              </a:rPr>
              <a:t>Generic Data Acquisition</a:t>
            </a:r>
          </a:p>
          <a:p>
            <a:pPr algn="r"/>
            <a:r>
              <a:rPr lang="en-GB" smtClean="0">
                <a:solidFill>
                  <a:schemeClr val="tx2"/>
                </a:solidFill>
              </a:rPr>
              <a:t>- Experiment setup and supervision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2392" y="3573016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rgbClr val="FF0000"/>
                </a:solidFill>
              </a:rPr>
              <a:t>Malcolm</a:t>
            </a:r>
          </a:p>
          <a:p>
            <a:pPr algn="r"/>
            <a:r>
              <a:rPr lang="en-GB" smtClean="0">
                <a:solidFill>
                  <a:srgbClr val="FF0000"/>
                </a:solidFill>
              </a:rPr>
              <a:t>- Scan configuration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9992" y="4727306"/>
            <a:ext cx="3896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chemeClr val="tx2"/>
                </a:solidFill>
              </a:rPr>
              <a:t>Experimental Physics &amp; Industrial Control System</a:t>
            </a:r>
          </a:p>
          <a:p>
            <a:pPr algn="r"/>
            <a:r>
              <a:rPr lang="en-GB" smtClean="0">
                <a:solidFill>
                  <a:schemeClr val="tx2"/>
                </a:solidFill>
              </a:rPr>
              <a:t>- Low level control of hardware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Exercise: Web GUI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Navigate to the PANDA block</a:t>
            </a:r>
          </a:p>
          <a:p>
            <a:r>
              <a:rPr lang="en-GB" dirty="0" smtClean="0"/>
              <a:t>Try to toggle on/off the light controlled by </a:t>
            </a:r>
            <a:r>
              <a:rPr lang="en-GB" dirty="0" smtClean="0">
                <a:solidFill>
                  <a:schemeClr val="accent1"/>
                </a:solidFill>
              </a:rPr>
              <a:t>TTLOUT2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more info on the web GUI: </a:t>
            </a:r>
            <a:r>
              <a:rPr lang="en-GB" u="sng" dirty="0">
                <a:solidFill>
                  <a:srgbClr val="0000FF"/>
                </a:solidFill>
              </a:rPr>
              <a:t>https://</a:t>
            </a:r>
            <a:r>
              <a:rPr lang="en-GB" u="sng" dirty="0" smtClean="0">
                <a:solidFill>
                  <a:srgbClr val="0000FF"/>
                </a:solidFill>
              </a:rPr>
              <a:t>malcolmjs.readthedocs.io</a:t>
            </a:r>
            <a:endParaRPr lang="en-GB" u="sng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8CDD-625E-41A7-A32E-2AAE7EDEFA8C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8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282" y="306246"/>
            <a:ext cx="81409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2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2160" y="980728"/>
            <a:ext cx="2249066" cy="504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2400" smtClean="0"/>
              <a:t>Different scan requirements can be implemented using multiple </a:t>
            </a:r>
            <a:r>
              <a:rPr lang="en-GB" sz="2400" smtClean="0">
                <a:solidFill>
                  <a:schemeClr val="accent1"/>
                </a:solidFill>
              </a:rPr>
              <a:t>designs</a:t>
            </a:r>
            <a:endParaRPr lang="en-GB" sz="2400" smtClean="0"/>
          </a:p>
          <a:p>
            <a:pPr marL="0" indent="0">
              <a:spcAft>
                <a:spcPts val="1200"/>
              </a:spcAft>
              <a:buNone/>
            </a:pPr>
            <a:r>
              <a:rPr lang="en-GB" sz="2400" b="1" smtClean="0"/>
              <a:t>Example: a new experiment requires a different PandA configuration</a:t>
            </a:r>
            <a:endParaRPr lang="en-GB" sz="2400"/>
          </a:p>
          <a:p>
            <a:pPr marL="0" indent="0">
              <a:buNone/>
            </a:pPr>
            <a:r>
              <a:rPr lang="en-GB" sz="2400" smtClean="0">
                <a:solidFill>
                  <a:schemeClr val="accent1"/>
                </a:solidFill>
              </a:rPr>
              <a:t>Step 1: </a:t>
            </a:r>
            <a:r>
              <a:rPr lang="en-GB" sz="2400" smtClean="0"/>
              <a:t>Open the PANDA block in the layout view</a:t>
            </a:r>
          </a:p>
          <a:p>
            <a:pPr marL="0" indent="0">
              <a:buNone/>
            </a:pPr>
            <a:endParaRPr lang="en-GB" sz="2400" smtClean="0"/>
          </a:p>
          <a:p>
            <a:pPr marL="0" indent="0">
              <a:buNone/>
            </a:pPr>
            <a:r>
              <a:rPr lang="en-GB" sz="2400" smtClean="0">
                <a:solidFill>
                  <a:schemeClr val="accent1"/>
                </a:solidFill>
              </a:rPr>
              <a:t>Step 2: </a:t>
            </a:r>
            <a:r>
              <a:rPr lang="en-GB" sz="2400" smtClean="0"/>
              <a:t>Modify the design as required</a:t>
            </a:r>
          </a:p>
          <a:p>
            <a:pPr marL="0" indent="0">
              <a:buNone/>
            </a:pPr>
            <a:endParaRPr lang="en-GB" sz="2400" smtClean="0"/>
          </a:p>
          <a:p>
            <a:pPr marL="0" indent="0">
              <a:buNone/>
            </a:pPr>
            <a:r>
              <a:rPr lang="en-GB" sz="2400" smtClean="0">
                <a:solidFill>
                  <a:schemeClr val="accent1"/>
                </a:solidFill>
              </a:rPr>
              <a:t>Step 3: </a:t>
            </a:r>
            <a:r>
              <a:rPr lang="en-GB" sz="2400" smtClean="0"/>
              <a:t>Choose a name and save</a:t>
            </a:r>
          </a:p>
          <a:p>
            <a:endParaRPr lang="en-GB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C4-A73A-4F95-A8EA-E0A61574834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20072" y="5229200"/>
            <a:ext cx="3528392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8464" y="1340768"/>
            <a:ext cx="6824016" cy="5092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C4-A73A-4F95-A8EA-E0A61574834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536" y="1916832"/>
            <a:ext cx="21602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accent1"/>
                </a:solidFill>
              </a:rPr>
              <a:t>Step </a:t>
            </a:r>
            <a:r>
              <a:rPr lang="en-GB" sz="2400" smtClean="0">
                <a:solidFill>
                  <a:schemeClr val="accent1"/>
                </a:solidFill>
              </a:rPr>
              <a:t>4: </a:t>
            </a:r>
            <a:r>
              <a:rPr lang="en-GB" sz="2400" smtClean="0"/>
              <a:t>Open the SCAN block layout</a:t>
            </a:r>
          </a:p>
          <a:p>
            <a:endParaRPr lang="en-GB" sz="2400"/>
          </a:p>
          <a:p>
            <a:r>
              <a:rPr lang="en-GB" sz="2400" smtClean="0">
                <a:solidFill>
                  <a:schemeClr val="accent1"/>
                </a:solidFill>
              </a:rPr>
              <a:t>Step 5: </a:t>
            </a:r>
            <a:r>
              <a:rPr lang="en-GB" sz="2400" smtClean="0"/>
              <a:t>Select the PANDABOX and choose the new design </a:t>
            </a:r>
            <a:endParaRPr lang="en-GB" sz="2400"/>
          </a:p>
        </p:txBody>
      </p:sp>
      <p:sp>
        <p:nvSpPr>
          <p:cNvPr id="9" name="Oval 8"/>
          <p:cNvSpPr/>
          <p:nvPr/>
        </p:nvSpPr>
        <p:spPr>
          <a:xfrm>
            <a:off x="7050706" y="1924522"/>
            <a:ext cx="1872209" cy="1117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2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6731" y="1340768"/>
            <a:ext cx="2261717" cy="4937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C4-A73A-4F95-A8EA-E0A61574834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536" y="1916832"/>
            <a:ext cx="44644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smtClean="0">
                <a:solidFill>
                  <a:schemeClr val="accent1"/>
                </a:solidFill>
              </a:rPr>
              <a:t>Step 6: </a:t>
            </a:r>
            <a:r>
              <a:rPr lang="en-GB" sz="2400" smtClean="0"/>
              <a:t>Using the left hand panel, save this SCAN configuration as a new design</a:t>
            </a:r>
          </a:p>
          <a:p>
            <a:endParaRPr lang="en-GB" sz="2400"/>
          </a:p>
        </p:txBody>
      </p:sp>
      <p:sp>
        <p:nvSpPr>
          <p:cNvPr id="9" name="Oval 8"/>
          <p:cNvSpPr/>
          <p:nvPr/>
        </p:nvSpPr>
        <p:spPr>
          <a:xfrm>
            <a:off x="5436096" y="2780928"/>
            <a:ext cx="936104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158679" y="5517232"/>
            <a:ext cx="3013721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8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632" y="1700808"/>
            <a:ext cx="2502716" cy="415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659435"/>
            <a:ext cx="43308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mtClean="0"/>
              <a:t>To load a design in the Web GUI: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/>
              <a:t>N</a:t>
            </a:r>
            <a:r>
              <a:rPr lang="en-GB" sz="2400" smtClean="0"/>
              <a:t>avigate to the root block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smtClean="0"/>
              <a:t>Select the design from the drop down list in the left hand panel</a:t>
            </a:r>
            <a:endParaRPr lang="en-GB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C4-A73A-4F95-A8EA-E0A61574834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919112" y="1844824"/>
            <a:ext cx="1872208" cy="1872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11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Malcolm Configuration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Blocks are reusable components that require configuration</a:t>
            </a:r>
          </a:p>
          <a:p>
            <a:pPr marL="457200" lvl="1" indent="0">
              <a:buNone/>
            </a:pPr>
            <a:r>
              <a:rPr lang="en-GB" sz="1800" dirty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PV </a:t>
            </a:r>
            <a:r>
              <a:rPr lang="en-GB" sz="1800" dirty="0"/>
              <a:t>prefix (for EPICS devices</a:t>
            </a:r>
            <a:r>
              <a:rPr lang="en-GB" sz="1800" dirty="0" smtClean="0"/>
              <a:t>), IP </a:t>
            </a:r>
            <a:r>
              <a:rPr lang="en-GB" sz="1800" dirty="0"/>
              <a:t>address </a:t>
            </a:r>
            <a:r>
              <a:rPr lang="en-GB" sz="1800" dirty="0" smtClean="0"/>
              <a:t>(for </a:t>
            </a:r>
            <a:r>
              <a:rPr lang="en-GB" sz="1800" dirty="0" err="1"/>
              <a:t>PandA</a:t>
            </a:r>
            <a:r>
              <a:rPr lang="en-GB" sz="1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Initial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Runtime </a:t>
            </a:r>
            <a:r>
              <a:rPr lang="en-GB" sz="1800" dirty="0" err="1" smtClean="0"/>
              <a:t>config</a:t>
            </a:r>
            <a:r>
              <a:rPr lang="en-GB" sz="1800" dirty="0" smtClean="0"/>
              <a:t> directories</a:t>
            </a:r>
            <a:endParaRPr lang="en-GB" dirty="0" smtClean="0"/>
          </a:p>
          <a:p>
            <a:r>
              <a:rPr lang="en-GB" dirty="0" smtClean="0"/>
              <a:t>Configuration specified in YAML </a:t>
            </a:r>
          </a:p>
          <a:p>
            <a:pPr marL="457200" lvl="1" indent="0">
              <a:buNone/>
            </a:pPr>
            <a:r>
              <a:rPr lang="en-GB" dirty="0" smtClean="0"/>
              <a:t>(‘</a:t>
            </a:r>
            <a:r>
              <a:rPr lang="en-GB" b="1" dirty="0" smtClean="0">
                <a:solidFill>
                  <a:schemeClr val="accent1"/>
                </a:solidFill>
              </a:rPr>
              <a:t>Y</a:t>
            </a:r>
            <a:r>
              <a:rPr lang="en-GB" dirty="0" smtClean="0"/>
              <a:t>AML </a:t>
            </a:r>
            <a:r>
              <a:rPr lang="en-GB" b="1" dirty="0" err="1" smtClean="0">
                <a:solidFill>
                  <a:schemeClr val="accent1"/>
                </a:solidFill>
              </a:rPr>
              <a:t>A</a:t>
            </a:r>
            <a:r>
              <a:rPr lang="en-GB" dirty="0" err="1" smtClean="0"/>
              <a:t>in’t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chemeClr val="accent1"/>
                </a:solidFill>
              </a:rPr>
              <a:t>M</a:t>
            </a:r>
            <a:r>
              <a:rPr lang="en-GB" dirty="0" err="1" smtClean="0"/>
              <a:t>arkup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chemeClr val="accent1"/>
                </a:solidFill>
              </a:rPr>
              <a:t>L</a:t>
            </a:r>
            <a:r>
              <a:rPr lang="en-GB" dirty="0" smtClean="0"/>
              <a:t>anguage’!)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405A-ACD6-4BC6-B2EE-04418455693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5373216"/>
            <a:ext cx="66770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YAML Files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FFA5-2F74-4A58-9A18-024C8B28D7B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76771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7677150" cy="278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YAML Files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FFA5-2F74-4A58-9A18-024C8B28D7B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27</a:t>
            </a:fld>
            <a:endParaRPr lang="en-GB"/>
          </a:p>
        </p:txBody>
      </p:sp>
      <p:grpSp>
        <p:nvGrpSpPr>
          <p:cNvPr id="11278" name="Group 11277"/>
          <p:cNvGrpSpPr/>
          <p:nvPr/>
        </p:nvGrpSpPr>
        <p:grpSpPr>
          <a:xfrm>
            <a:off x="1907704" y="3429000"/>
            <a:ext cx="1147158" cy="990463"/>
            <a:chOff x="1907704" y="3429000"/>
            <a:chExt cx="1147158" cy="990463"/>
          </a:xfrm>
        </p:grpSpPr>
        <p:cxnSp>
          <p:nvCxnSpPr>
            <p:cNvPr id="28" name="Elbow Connector 27"/>
            <p:cNvCxnSpPr/>
            <p:nvPr/>
          </p:nvCxnSpPr>
          <p:spPr>
            <a:xfrm>
              <a:off x="1907704" y="3645024"/>
              <a:ext cx="1147158" cy="77443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7" name="Straight Connector 11276"/>
            <p:cNvCxnSpPr/>
            <p:nvPr/>
          </p:nvCxnSpPr>
          <p:spPr>
            <a:xfrm>
              <a:off x="1907704" y="3429000"/>
              <a:ext cx="0" cy="2160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68760"/>
            <a:ext cx="5669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7677150" cy="278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YAML Files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FFA5-2F74-4A58-9A18-024C8B28D7B1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28</a:t>
            </a:fld>
            <a:endParaRPr lang="en-GB"/>
          </a:p>
        </p:txBody>
      </p:sp>
      <p:grpSp>
        <p:nvGrpSpPr>
          <p:cNvPr id="11278" name="Group 11277"/>
          <p:cNvGrpSpPr/>
          <p:nvPr/>
        </p:nvGrpSpPr>
        <p:grpSpPr>
          <a:xfrm>
            <a:off x="1907704" y="3429000"/>
            <a:ext cx="1147158" cy="990463"/>
            <a:chOff x="1907704" y="3429000"/>
            <a:chExt cx="1147158" cy="990463"/>
          </a:xfrm>
        </p:grpSpPr>
        <p:cxnSp>
          <p:nvCxnSpPr>
            <p:cNvPr id="28" name="Elbow Connector 27"/>
            <p:cNvCxnSpPr/>
            <p:nvPr/>
          </p:nvCxnSpPr>
          <p:spPr>
            <a:xfrm>
              <a:off x="1907704" y="3645024"/>
              <a:ext cx="1147158" cy="77443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7" name="Straight Connector 11276"/>
            <p:cNvCxnSpPr/>
            <p:nvPr/>
          </p:nvCxnSpPr>
          <p:spPr>
            <a:xfrm>
              <a:off x="1907704" y="3429000"/>
              <a:ext cx="0" cy="2160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68760"/>
            <a:ext cx="5669280" cy="68580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635896" y="1916832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99592" y="3248980"/>
            <a:ext cx="136815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Exercise: pvAccess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7BE8-9C9A-42CA-B00A-6F34F8E5A044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282" y="306246"/>
            <a:ext cx="81409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Malcolm&lt;-&gt;GDA interface uses </a:t>
            </a:r>
            <a:r>
              <a:rPr lang="en-US" sz="2800" i="1" dirty="0" err="1">
                <a:hlinkClick r:id="rId4"/>
              </a:rPr>
              <a:t>pvAccess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/>
              <a:t>(EPICS V4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Each block is represented as a V4 </a:t>
            </a:r>
            <a:r>
              <a:rPr lang="en-US" sz="2800" dirty="0" smtClean="0">
                <a:solidFill>
                  <a:schemeClr val="accent1"/>
                </a:solidFill>
              </a:rPr>
              <a:t>process variable (</a:t>
            </a:r>
            <a:r>
              <a:rPr lang="en-US" sz="2800" dirty="0" err="1" smtClean="0">
                <a:solidFill>
                  <a:schemeClr val="accent1"/>
                </a:solidFill>
              </a:rPr>
              <a:t>pv</a:t>
            </a:r>
            <a:r>
              <a:rPr lang="en-US" sz="2800" dirty="0" smtClean="0">
                <a:solidFill>
                  <a:schemeClr val="accent1"/>
                </a:solidFill>
              </a:rPr>
              <a:t>) </a:t>
            </a:r>
            <a:r>
              <a:rPr lang="en-US" sz="2800" dirty="0" smtClean="0"/>
              <a:t>with a number of </a:t>
            </a:r>
            <a:r>
              <a:rPr lang="en-US" sz="2800" dirty="0" smtClean="0">
                <a:solidFill>
                  <a:schemeClr val="accent1"/>
                </a:solidFill>
              </a:rPr>
              <a:t>fields</a:t>
            </a:r>
          </a:p>
          <a:p>
            <a:pPr marL="285750" indent="-285750"/>
            <a:endParaRPr lang="en-GB" sz="2800" dirty="0" smtClean="0"/>
          </a:p>
          <a:p>
            <a:pPr marL="285750" indent="-285750"/>
            <a:r>
              <a:rPr lang="en-GB" sz="2800" dirty="0" smtClean="0"/>
              <a:t>Use </a:t>
            </a:r>
            <a:r>
              <a:rPr lang="en-GB" sz="2800" i="1" dirty="0" err="1" smtClean="0"/>
              <a:t>pvget</a:t>
            </a:r>
            <a:r>
              <a:rPr lang="en-GB" sz="2800" dirty="0" smtClean="0"/>
              <a:t> to dump the entire SCAN block structure</a:t>
            </a:r>
          </a:p>
          <a:p>
            <a:pPr marL="266700" lvl="1" indent="0">
              <a:buNone/>
            </a:pPr>
            <a:r>
              <a:rPr lang="en-GB" sz="24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pvget</a:t>
            </a:r>
            <a:r>
              <a:rPr lang="en-GB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BL4xP-ML-SCAN-01 -r “”</a:t>
            </a:r>
            <a:endParaRPr lang="en-GB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GB" sz="2800" dirty="0" smtClean="0"/>
          </a:p>
          <a:p>
            <a:r>
              <a:rPr lang="en-US" dirty="0" smtClean="0"/>
              <a:t>(If </a:t>
            </a:r>
            <a:r>
              <a:rPr lang="en-US" i="1" dirty="0" err="1" smtClean="0"/>
              <a:t>pvget</a:t>
            </a:r>
            <a:r>
              <a:rPr lang="en-US" dirty="0" smtClean="0"/>
              <a:t> not in PATH, run </a:t>
            </a:r>
            <a:r>
              <a:rPr lang="en-US" dirty="0" smtClean="0">
                <a:solidFill>
                  <a:schemeClr val="accent1"/>
                </a:solidFill>
              </a:rPr>
              <a:t>module load </a:t>
            </a:r>
            <a:r>
              <a:rPr lang="en-US" dirty="0" err="1" smtClean="0">
                <a:solidFill>
                  <a:schemeClr val="accent1"/>
                </a:solidFill>
              </a:rPr>
              <a:t>pvatools</a:t>
            </a:r>
            <a:r>
              <a:rPr lang="en-US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3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Malcolm?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Generic and extensible framework for scanning</a:t>
            </a:r>
          </a:p>
          <a:p>
            <a:r>
              <a:rPr lang="en-GB" dirty="0" smtClean="0"/>
              <a:t>Middle layer between GDA and control system</a:t>
            </a:r>
          </a:p>
          <a:p>
            <a:r>
              <a:rPr lang="en-GB" dirty="0" smtClean="0"/>
              <a:t>Implemented in </a:t>
            </a:r>
          </a:p>
          <a:p>
            <a:r>
              <a:rPr lang="en-GB" dirty="0" smtClean="0"/>
              <a:t>Creates a s/w map of the h/w layer</a:t>
            </a:r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pymalcolm.readthedocs.io</a:t>
            </a:r>
            <a:endParaRPr lang="en-GB" dirty="0" smtClean="0"/>
          </a:p>
          <a:p>
            <a:r>
              <a:rPr lang="en-US" dirty="0"/>
              <a:t>Web GUI called </a:t>
            </a:r>
            <a:r>
              <a:rPr lang="en-US" dirty="0" err="1"/>
              <a:t>MalcolmJS</a:t>
            </a:r>
            <a:endParaRPr lang="en-US" dirty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malcolmjs.readthedocs.io</a:t>
            </a:r>
            <a:endParaRPr lang="en-GB" u="sng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957-03D2-488D-A7BC-C00F484224A7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70" y="3284984"/>
            <a:ext cx="2088232" cy="61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1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pvAccess continued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GB" sz="2800" dirty="0"/>
              <a:t>-r ‘</a:t>
            </a:r>
            <a:r>
              <a:rPr lang="en-GB" sz="2800" i="1" dirty="0"/>
              <a:t>request</a:t>
            </a:r>
            <a:r>
              <a:rPr lang="en-GB" sz="2800" dirty="0"/>
              <a:t>’ option specifies which fields to return</a:t>
            </a:r>
          </a:p>
          <a:p>
            <a:pPr marL="457200" lvl="3" indent="0">
              <a:spcAft>
                <a:spcPts val="1200"/>
              </a:spcAft>
              <a:buNone/>
            </a:pPr>
            <a:r>
              <a:rPr lang="en-GB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pvget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BL4xP-ML-SCAN-01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–r </a:t>
            </a:r>
            <a:r>
              <a:rPr lang="en-GB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health.value</a:t>
            </a:r>
            <a:endParaRPr lang="en-GB" dirty="0"/>
          </a:p>
          <a:p>
            <a:pPr marL="285750" indent="-285750">
              <a:spcAft>
                <a:spcPts val="1200"/>
              </a:spcAft>
            </a:pPr>
            <a:r>
              <a:rPr lang="en-GB" sz="2800" dirty="0" smtClean="0"/>
              <a:t>What </a:t>
            </a:r>
            <a:r>
              <a:rPr lang="en-GB" sz="2800" dirty="0"/>
              <a:t>information comes back for the </a:t>
            </a:r>
            <a:r>
              <a:rPr lang="en-GB" sz="2800" i="1" dirty="0"/>
              <a:t>layout </a:t>
            </a:r>
            <a:r>
              <a:rPr lang="en-GB" sz="2800" dirty="0"/>
              <a:t>field</a:t>
            </a:r>
            <a:r>
              <a:rPr lang="en-GB" sz="2800" dirty="0" smtClean="0"/>
              <a:t>?</a:t>
            </a:r>
            <a:endParaRPr lang="en-GB" dirty="0" smtClean="0"/>
          </a:p>
          <a:p>
            <a:pPr>
              <a:spcAft>
                <a:spcPts val="1200"/>
              </a:spcAft>
            </a:pPr>
            <a:r>
              <a:rPr lang="en-GB" sz="2800" dirty="0" smtClean="0"/>
              <a:t>Other useful SCAN block fields include:</a:t>
            </a:r>
          </a:p>
          <a:p>
            <a:pPr lvl="1"/>
            <a:r>
              <a:rPr lang="en-GB" sz="2000" dirty="0" err="1" smtClean="0">
                <a:solidFill>
                  <a:schemeClr val="accent1"/>
                </a:solidFill>
              </a:rPr>
              <a:t>totalSteps</a:t>
            </a:r>
            <a:endParaRPr lang="en-GB" sz="2000" dirty="0" smtClean="0">
              <a:solidFill>
                <a:schemeClr val="accent1"/>
              </a:solidFill>
            </a:endParaRPr>
          </a:p>
          <a:p>
            <a:pPr lvl="1"/>
            <a:r>
              <a:rPr lang="en-GB" sz="2000" dirty="0" err="1" smtClean="0">
                <a:solidFill>
                  <a:schemeClr val="accent1"/>
                </a:solidFill>
              </a:rPr>
              <a:t>completedSteps</a:t>
            </a:r>
            <a:endParaRPr lang="en-GB" sz="2000" dirty="0" smtClean="0">
              <a:solidFill>
                <a:schemeClr val="accent1"/>
              </a:solidFill>
            </a:endParaRPr>
          </a:p>
          <a:p>
            <a:pPr lvl="1"/>
            <a:r>
              <a:rPr lang="en-GB" sz="2000" dirty="0" smtClean="0">
                <a:solidFill>
                  <a:schemeClr val="accent1"/>
                </a:solidFill>
              </a:rPr>
              <a:t>state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C4-A73A-4F95-A8EA-E0A61574834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282" y="306246"/>
            <a:ext cx="81409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5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Exercise: Scan States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5FE7-F51E-49B6-A1D0-4043D3040C94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8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282" y="306246"/>
            <a:ext cx="81409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536" y="1530382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Start a scan in GDA and monitor the SCAN block in the Malcolm web GUI. What states does it go through?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The -m (‘</a:t>
            </a:r>
            <a:r>
              <a:rPr lang="en-GB" sz="2400" i="1" dirty="0"/>
              <a:t>monitor</a:t>
            </a:r>
            <a:r>
              <a:rPr lang="en-GB" sz="2400" i="1" dirty="0" smtClean="0"/>
              <a:t>’) </a:t>
            </a:r>
            <a:r>
              <a:rPr lang="en-GB" sz="2400" dirty="0" smtClean="0"/>
              <a:t>option to </a:t>
            </a:r>
            <a:r>
              <a:rPr lang="en-GB" sz="2400" dirty="0" err="1" smtClean="0"/>
              <a:t>pvget</a:t>
            </a:r>
            <a:r>
              <a:rPr lang="en-GB" sz="2400" dirty="0" smtClean="0"/>
              <a:t> </a:t>
            </a:r>
            <a:r>
              <a:rPr lang="en-GB" sz="2400" dirty="0"/>
              <a:t>monitors the PV for </a:t>
            </a:r>
            <a:r>
              <a:rPr lang="en-GB" sz="2400" dirty="0" smtClean="0"/>
              <a:t>changes. Use this together with the –r option to monitor the </a:t>
            </a:r>
            <a:r>
              <a:rPr lang="en-GB" sz="2400" i="1" dirty="0" err="1" smtClean="0">
                <a:solidFill>
                  <a:schemeClr val="accent1"/>
                </a:solidFill>
              </a:rPr>
              <a:t>completedSteps</a:t>
            </a:r>
            <a:r>
              <a:rPr lang="en-GB" sz="2400" i="1" dirty="0" smtClean="0"/>
              <a:t> </a:t>
            </a:r>
            <a:r>
              <a:rPr lang="en-GB" sz="2400" dirty="0" smtClean="0"/>
              <a:t>field from the command line as the scan progresses.</a:t>
            </a:r>
            <a:endParaRPr lang="en-GB" sz="2400" i="1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785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Scan States Screenshot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5FE7-F51E-49B6-A1D0-4043D3040C94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1628800"/>
            <a:ext cx="7835761" cy="44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7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table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64" y="1844824"/>
            <a:ext cx="7984071" cy="40211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C4-A73A-4F95-A8EA-E0A61574834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Malcolm Process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mtClean="0"/>
              <a:t>Each Malcolm instance is a Python process managed by procServ</a:t>
            </a:r>
          </a:p>
          <a:p>
            <a:pPr marL="0" indent="0">
              <a:buNone/>
            </a:pPr>
            <a:r>
              <a:rPr lang="en-GB" sz="2400" smtClean="0"/>
              <a:t>On beamlines this runs on ixx-control</a:t>
            </a:r>
          </a:p>
          <a:p>
            <a:pPr marL="0" indent="0">
              <a:buNone/>
            </a:pPr>
            <a:endParaRPr lang="en-GB" sz="2400" smtClean="0"/>
          </a:p>
          <a:p>
            <a:pPr marL="0" indent="0">
              <a:buNone/>
            </a:pPr>
            <a:r>
              <a:rPr lang="en-GB" sz="2400" smtClean="0"/>
              <a:t>[</a:t>
            </a:r>
            <a:r>
              <a:rPr lang="en-GB" sz="2400"/>
              <a:t>p47user@localhost </a:t>
            </a:r>
            <a:r>
              <a:rPr lang="en-GB" sz="2400" smtClean="0"/>
              <a:t>]$ </a:t>
            </a:r>
            <a:r>
              <a:rPr lang="en-GB" sz="2400"/>
              <a:t>ioc-list</a:t>
            </a:r>
          </a:p>
          <a:p>
            <a:pPr marL="0" indent="0">
              <a:buNone/>
            </a:pPr>
            <a:r>
              <a:rPr lang="en-GB" sz="2400" smtClean="0"/>
              <a:t>BL47P-EA-IOC-01</a:t>
            </a:r>
            <a:r>
              <a:rPr lang="en-GB" sz="2400"/>
              <a:t>: pid = 2628, telnet port = 7002</a:t>
            </a:r>
          </a:p>
          <a:p>
            <a:pPr marL="0" indent="0">
              <a:buNone/>
            </a:pPr>
            <a:r>
              <a:rPr lang="en-GB" sz="2400" smtClean="0">
                <a:solidFill>
                  <a:srgbClr val="FF0000"/>
                </a:solidFill>
              </a:rPr>
              <a:t>BL47P-ML-MALC-01</a:t>
            </a:r>
            <a:r>
              <a:rPr lang="en-GB" sz="2400">
                <a:solidFill>
                  <a:srgbClr val="FF0000"/>
                </a:solidFill>
              </a:rPr>
              <a:t>: pid = 2663, telnet port = 7003</a:t>
            </a:r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r>
              <a:rPr lang="en-GB" sz="2400" smtClean="0"/>
              <a:t>To reboot:</a:t>
            </a:r>
          </a:p>
          <a:p>
            <a:pPr marL="0" indent="0">
              <a:buNone/>
            </a:pPr>
            <a:r>
              <a:rPr lang="en-GB" sz="2400" smtClean="0"/>
              <a:t>ioc-connect BL4xP-ML-MALC-01</a:t>
            </a:r>
          </a:p>
          <a:p>
            <a:pPr marL="0" indent="0">
              <a:buNone/>
            </a:pPr>
            <a:r>
              <a:rPr lang="en-GB" sz="2400" smtClean="0"/>
              <a:t>Ctrl-X</a:t>
            </a:r>
            <a:endParaRPr lang="en-GB" sz="2400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C4-A73A-4F95-A8EA-E0A61574834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Malcolm Concepts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F8E-9114-4A93-9E02-828AD2922279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5</a:t>
            </a:fld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539552" y="1843568"/>
            <a:ext cx="2928647" cy="3967853"/>
            <a:chOff x="298032" y="2083826"/>
            <a:chExt cx="2928647" cy="3967853"/>
          </a:xfrm>
        </p:grpSpPr>
        <p:sp>
          <p:nvSpPr>
            <p:cNvPr id="9" name="Rounded Rectangle 8"/>
            <p:cNvSpPr/>
            <p:nvPr/>
          </p:nvSpPr>
          <p:spPr>
            <a:xfrm>
              <a:off x="298032" y="2083826"/>
              <a:ext cx="2928647" cy="396785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smtClean="0">
                  <a:solidFill>
                    <a:schemeClr val="tx1"/>
                  </a:solidFill>
                </a:rPr>
                <a:t>Process</a:t>
              </a: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>
                <a:solidFill>
                  <a:schemeClr val="tx1"/>
                </a:solidFill>
              </a:endParaRP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>
                <a:solidFill>
                  <a:schemeClr val="tx1"/>
                </a:solidFill>
              </a:endParaRP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>
                <a:solidFill>
                  <a:schemeClr val="tx1"/>
                </a:solidFill>
              </a:endParaRP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>
                <a:solidFill>
                  <a:schemeClr val="tx1"/>
                </a:solidFill>
              </a:endParaRP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>
                <a:solidFill>
                  <a:schemeClr val="tx1"/>
                </a:solidFill>
              </a:endParaRPr>
            </a:p>
            <a:p>
              <a:pPr algn="ctr"/>
              <a:endParaRPr lang="en-GB" smtClean="0">
                <a:solidFill>
                  <a:schemeClr val="tx1"/>
                </a:solidFill>
              </a:endParaRPr>
            </a:p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30649" y="2713353"/>
              <a:ext cx="2636109" cy="1114142"/>
              <a:chOff x="4787441" y="1938189"/>
              <a:chExt cx="2592871" cy="113077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787441" y="1938189"/>
                <a:ext cx="2592871" cy="1130771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lang="en-GB" smtClean="0">
                  <a:solidFill>
                    <a:schemeClr val="tx1"/>
                  </a:solidFill>
                </a:endParaRPr>
              </a:p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04048" y="2538238"/>
                <a:ext cx="1008112" cy="314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/>
                  <a:t> method1()</a:t>
                </a:r>
                <a:endParaRPr lang="en-GB" sz="14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56176" y="2538236"/>
                <a:ext cx="1008112" cy="314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/>
                  <a:t> attribute1</a:t>
                </a:r>
                <a:endParaRPr lang="en-GB" sz="140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14179" y="3997110"/>
              <a:ext cx="2636109" cy="1114142"/>
              <a:chOff x="4787441" y="1938189"/>
              <a:chExt cx="2592871" cy="113077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787441" y="1938189"/>
                <a:ext cx="2592871" cy="1130771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lang="en-GB" smtClean="0">
                  <a:solidFill>
                    <a:schemeClr val="tx1"/>
                  </a:solidFill>
                </a:endParaRPr>
              </a:p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004048" y="2538238"/>
                <a:ext cx="1008112" cy="314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/>
                  <a:t> method1()</a:t>
                </a:r>
                <a:endParaRPr lang="en-GB" sz="14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156176" y="2538236"/>
                <a:ext cx="1008112" cy="314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smtClean="0"/>
                  <a:t> attribute1</a:t>
                </a:r>
                <a:endParaRPr lang="en-GB" sz="1400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4067944" y="1311864"/>
            <a:ext cx="4752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mtClean="0"/>
              <a:t>A </a:t>
            </a:r>
            <a:r>
              <a:rPr lang="en-GB" sz="2400" smtClean="0">
                <a:solidFill>
                  <a:schemeClr val="accent1"/>
                </a:solidFill>
              </a:rPr>
              <a:t>block</a:t>
            </a:r>
            <a:r>
              <a:rPr lang="en-GB" sz="2400" smtClean="0"/>
              <a:t> is a user-centred view</a:t>
            </a:r>
          </a:p>
          <a:p>
            <a:pPr lvl="1"/>
            <a:r>
              <a:rPr lang="en-GB" smtClean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mtClean="0"/>
              <a:t>Motion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mtClean="0"/>
              <a:t>PandA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mtClean="0"/>
              <a:t>Detector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mtClean="0"/>
              <a:t>‘Hello World’ program</a:t>
            </a:r>
            <a:endParaRPr lang="en-GB" sz="240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mtClean="0"/>
              <a:t>Blocks contain: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accent1"/>
                </a:solidFill>
              </a:rPr>
              <a:t>Methods </a:t>
            </a:r>
            <a:r>
              <a:rPr lang="en-GB" sz="2400" smtClean="0"/>
              <a:t>(actions)</a:t>
            </a:r>
            <a:endParaRPr lang="en-GB" sz="2400" smtClean="0">
              <a:solidFill>
                <a:schemeClr val="accent1"/>
              </a:solidFill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chemeClr val="accent1"/>
                </a:solidFill>
              </a:rPr>
              <a:t>Attributes</a:t>
            </a:r>
            <a:r>
              <a:rPr lang="en-GB" sz="2400" smtClean="0"/>
              <a:t> (data)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smtClean="0"/>
              <a:t>A </a:t>
            </a:r>
            <a:r>
              <a:rPr lang="en-GB" sz="2400">
                <a:solidFill>
                  <a:schemeClr val="accent1"/>
                </a:solidFill>
              </a:rPr>
              <a:t>process</a:t>
            </a:r>
            <a:r>
              <a:rPr lang="en-GB" sz="2400"/>
              <a:t> hosts </a:t>
            </a:r>
            <a:r>
              <a:rPr lang="en-GB" sz="2400" smtClean="0"/>
              <a:t>multiple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mtClean="0"/>
              <a:t>Parent blocks contain child blocks connected together in a </a:t>
            </a:r>
            <a:r>
              <a:rPr lang="en-GB" sz="2400" smtClean="0">
                <a:solidFill>
                  <a:schemeClr val="accent1"/>
                </a:solidFill>
              </a:rPr>
              <a:t>design</a:t>
            </a:r>
            <a:endParaRPr lang="en-GB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Malcolm Concepts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r>
              <a:rPr lang="en-GB" sz="2400" smtClean="0"/>
              <a:t>Each block has a unqiue name called an </a:t>
            </a:r>
            <a:r>
              <a:rPr lang="en-GB" sz="2400" smtClean="0">
                <a:solidFill>
                  <a:schemeClr val="accent1"/>
                </a:solidFill>
              </a:rPr>
              <a:t>MRI (Malcolm Resource Identifier) </a:t>
            </a:r>
            <a:r>
              <a:rPr lang="en-GB" sz="2400" smtClean="0"/>
              <a:t>e.g. BL47P-ML-SCAN-01</a:t>
            </a:r>
          </a:p>
          <a:p>
            <a:r>
              <a:rPr lang="en-GB" sz="2400" smtClean="0"/>
              <a:t>A </a:t>
            </a:r>
            <a:r>
              <a:rPr lang="en-GB" sz="2400" smtClean="0">
                <a:solidFill>
                  <a:schemeClr val="accent1"/>
                </a:solidFill>
              </a:rPr>
              <a:t>device block </a:t>
            </a:r>
            <a:r>
              <a:rPr lang="en-GB" sz="2400" smtClean="0"/>
              <a:t>is a higher level block for synchronizing a number of child blocks</a:t>
            </a:r>
          </a:p>
          <a:p>
            <a:pPr marL="0" indent="0">
              <a:buNone/>
            </a:pPr>
            <a:endParaRPr lang="en-GB"/>
          </a:p>
          <a:p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C4-A73A-4F95-A8EA-E0A61574834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1752836" y="3789040"/>
            <a:ext cx="5040560" cy="2160240"/>
            <a:chOff x="1835696" y="2348880"/>
            <a:chExt cx="5040560" cy="2160240"/>
          </a:xfrm>
        </p:grpSpPr>
        <p:sp>
          <p:nvSpPr>
            <p:cNvPr id="8" name="Rounded Rectangle 7"/>
            <p:cNvSpPr/>
            <p:nvPr/>
          </p:nvSpPr>
          <p:spPr>
            <a:xfrm>
              <a:off x="3589040" y="2348880"/>
              <a:ext cx="1512168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Motion Controller Block</a:t>
              </a:r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35696" y="3861048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X stage block</a:t>
              </a:r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89040" y="3861048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Y stage block</a:t>
              </a:r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64088" y="3861048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Co-ordinate system block</a:t>
              </a:r>
              <a:endParaRPr lang="en-GB"/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>
              <a:off x="4345124" y="3140968"/>
              <a:ext cx="0" cy="720000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91780" y="3429000"/>
              <a:ext cx="349238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9" idx="0"/>
            </p:cNvCxnSpPr>
            <p:nvPr/>
          </p:nvCxnSpPr>
          <p:spPr>
            <a:xfrm>
              <a:off x="2591780" y="3429000"/>
              <a:ext cx="0" cy="432048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84168" y="3429000"/>
              <a:ext cx="0" cy="432048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8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Malcolm Concepts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892695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 </a:t>
            </a:r>
            <a:r>
              <a:rPr lang="en-GB" sz="2400" i="1" dirty="0" smtClean="0">
                <a:solidFill>
                  <a:schemeClr val="accent1"/>
                </a:solidFill>
              </a:rPr>
              <a:t>runnable</a:t>
            </a:r>
            <a:r>
              <a:rPr lang="en-GB" sz="2400" i="1" dirty="0" smtClean="0"/>
              <a:t> </a:t>
            </a:r>
            <a:r>
              <a:rPr lang="en-GB" sz="2400" dirty="0" smtClean="0">
                <a:solidFill>
                  <a:schemeClr val="accent1"/>
                </a:solidFill>
              </a:rPr>
              <a:t>device block </a:t>
            </a:r>
            <a:r>
              <a:rPr lang="en-GB" sz="2400" dirty="0" smtClean="0"/>
              <a:t>adds state machine functionality with two main methods:</a:t>
            </a:r>
          </a:p>
          <a:p>
            <a:pPr marL="0" indent="0">
              <a:buNone/>
            </a:pPr>
            <a:endParaRPr lang="en-GB" sz="2400" dirty="0" smtClean="0"/>
          </a:p>
          <a:p>
            <a:pPr marL="457200" lvl="1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C4-A73A-4F95-A8EA-E0A61574834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9552" y="2708920"/>
            <a:ext cx="3240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>
                <a:solidFill>
                  <a:schemeClr val="accent1"/>
                </a:solidFill>
              </a:rPr>
              <a:t>configure(params</a:t>
            </a:r>
            <a:r>
              <a:rPr lang="en-GB" sz="2000" b="1" smtClean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GB" sz="2000" smtClean="0"/>
              <a:t>– </a:t>
            </a:r>
            <a:r>
              <a:rPr lang="en-GB" sz="2000"/>
              <a:t>setup all child </a:t>
            </a:r>
            <a:r>
              <a:rPr lang="en-GB" sz="2000" smtClean="0"/>
              <a:t>blocks</a:t>
            </a:r>
          </a:p>
          <a:p>
            <a:pPr lvl="1"/>
            <a:endParaRPr lang="en-GB" sz="2000"/>
          </a:p>
          <a:p>
            <a:pPr marL="457200" indent="-457200">
              <a:buFont typeface="+mj-lt"/>
              <a:buAutoNum type="arabicPeriod"/>
            </a:pPr>
            <a:r>
              <a:rPr lang="en-GB" sz="2000" b="1">
                <a:solidFill>
                  <a:schemeClr val="accent1"/>
                </a:solidFill>
              </a:rPr>
              <a:t>run()</a:t>
            </a:r>
            <a:r>
              <a:rPr lang="en-GB" sz="2000" b="1"/>
              <a:t> </a:t>
            </a:r>
            <a:endParaRPr lang="en-GB" sz="2000" b="1" smtClean="0"/>
          </a:p>
          <a:p>
            <a:pPr lvl="1"/>
            <a:r>
              <a:rPr lang="en-GB" sz="2000" smtClean="0"/>
              <a:t>– </a:t>
            </a:r>
            <a:r>
              <a:rPr lang="en-GB" sz="2000"/>
              <a:t>start all children and supervise their progress</a:t>
            </a:r>
          </a:p>
          <a:p>
            <a:endParaRPr lang="en-GB"/>
          </a:p>
        </p:txBody>
      </p:sp>
      <p:pic>
        <p:nvPicPr>
          <p:cNvPr id="7" name="Picture 2" descr="E:\simplified_state_mach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35485"/>
            <a:ext cx="402907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77981" y="4181078"/>
            <a:ext cx="1698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Simplified runnable</a:t>
            </a:r>
            <a:r>
              <a:rPr lang="en-GB" sz="1400" dirty="0" smtClean="0"/>
              <a:t> device block state machine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498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Control Flow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9282-F801-413B-A6B9-AEC66245EBEF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42939" y="1188000"/>
            <a:ext cx="4650137" cy="51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41859" y="1436629"/>
            <a:ext cx="244827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smtClean="0"/>
              <a:t>Two step process:</a:t>
            </a:r>
          </a:p>
          <a:p>
            <a:pPr marL="342900" indent="-342900">
              <a:buFont typeface="+mj-lt"/>
              <a:buAutoNum type="arabicPeriod"/>
            </a:pPr>
            <a:r>
              <a:rPr lang="en-GB" smtClean="0"/>
              <a:t>Configure the scan</a:t>
            </a:r>
          </a:p>
          <a:p>
            <a:pPr marL="342900" indent="-342900">
              <a:buFont typeface="+mj-lt"/>
              <a:buAutoNum type="arabicPeriod"/>
            </a:pPr>
            <a:r>
              <a:rPr lang="en-GB" smtClean="0"/>
              <a:t>Run the scan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4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 GUI: Overview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66F6-3EE6-49E6-AE8A-348EF43DA008}" type="datetime3">
              <a:rPr lang="en-US" smtClean="0"/>
              <a:t>6 January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Malcolm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348762" y="1211907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smtClean="0"/>
              <a:t>Central panel: </a:t>
            </a:r>
            <a:r>
              <a:rPr lang="en-GB" smtClean="0"/>
              <a:t>design layout / attribute view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804248" y="12200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smtClean="0"/>
              <a:t>Right:</a:t>
            </a:r>
            <a:r>
              <a:rPr lang="en-GB" smtClean="0"/>
              <a:t> inspector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115616" y="12119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smtClean="0"/>
              <a:t>Left:</a:t>
            </a:r>
            <a:r>
              <a:rPr lang="en-GB" smtClean="0"/>
              <a:t> parent block  (in focus)</a:t>
            </a:r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46" y="1772816"/>
            <a:ext cx="8629972" cy="468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OSL</Template>
  <TotalTime>0</TotalTime>
  <Words>961</Words>
  <Application>Microsoft Office PowerPoint</Application>
  <PresentationFormat>On-screen Show (4:3)</PresentationFormat>
  <Paragraphs>310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OSL</vt:lpstr>
      <vt:lpstr>Hardware Triggered Scanning: Malcolm</vt:lpstr>
      <vt:lpstr>Software Stack: Reminder</vt:lpstr>
      <vt:lpstr>What is Malcolm?</vt:lpstr>
      <vt:lpstr>Malcolm Process</vt:lpstr>
      <vt:lpstr>Malcolm Concepts</vt:lpstr>
      <vt:lpstr>Malcolm Concepts</vt:lpstr>
      <vt:lpstr>Malcolm Concepts</vt:lpstr>
      <vt:lpstr>Control Flow</vt:lpstr>
      <vt:lpstr>Web GUI: Overview</vt:lpstr>
      <vt:lpstr>Web GUI: Block View</vt:lpstr>
      <vt:lpstr>Web GUI: Attribute View</vt:lpstr>
      <vt:lpstr>Web GUI: Layout View</vt:lpstr>
      <vt:lpstr>Web GUI: Layout View</vt:lpstr>
      <vt:lpstr>Web GUI: Layout View</vt:lpstr>
      <vt:lpstr>Web GUI: Navigation</vt:lpstr>
      <vt:lpstr>Web GUI: Navigation</vt:lpstr>
      <vt:lpstr>Web GUI: Navigation</vt:lpstr>
      <vt:lpstr>Web GUI: Navigation</vt:lpstr>
      <vt:lpstr>Web GUI: Navigation</vt:lpstr>
      <vt:lpstr>Exercise: Web GUI</vt:lpstr>
      <vt:lpstr>Designs</vt:lpstr>
      <vt:lpstr>Designs</vt:lpstr>
      <vt:lpstr>Designs</vt:lpstr>
      <vt:lpstr>Designs</vt:lpstr>
      <vt:lpstr>Malcolm Configuration</vt:lpstr>
      <vt:lpstr>YAML Files</vt:lpstr>
      <vt:lpstr>YAML Files</vt:lpstr>
      <vt:lpstr>YAML Files</vt:lpstr>
      <vt:lpstr>Exercise: pvAccess</vt:lpstr>
      <vt:lpstr>pvAccess continued</vt:lpstr>
      <vt:lpstr>Exercise: Scan States</vt:lpstr>
      <vt:lpstr>Scan States Screenshot</vt:lpstr>
      <vt:lpstr>Dataset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2020-01-06T14:44:41Z</dcterms:created>
  <dcterms:modified xsi:type="dcterms:W3CDTF">2020-01-06T14:44:46Z</dcterms:modified>
</cp:coreProperties>
</file>