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sldIdLst>
    <p:sldId id="256" r:id="rId2"/>
    <p:sldId id="262" r:id="rId3"/>
    <p:sldId id="257" r:id="rId4"/>
    <p:sldId id="282" r:id="rId5"/>
    <p:sldId id="258" r:id="rId6"/>
    <p:sldId id="259" r:id="rId7"/>
    <p:sldId id="286" r:id="rId8"/>
    <p:sldId id="285" r:id="rId9"/>
    <p:sldId id="283" r:id="rId10"/>
    <p:sldId id="289" r:id="rId11"/>
    <p:sldId id="290" r:id="rId12"/>
    <p:sldId id="291" r:id="rId13"/>
    <p:sldId id="260" r:id="rId14"/>
    <p:sldId id="314" r:id="rId15"/>
    <p:sldId id="264" r:id="rId16"/>
    <p:sldId id="266" r:id="rId17"/>
    <p:sldId id="269" r:id="rId18"/>
    <p:sldId id="270" r:id="rId19"/>
    <p:sldId id="271" r:id="rId20"/>
    <p:sldId id="272" r:id="rId21"/>
    <p:sldId id="267" r:id="rId22"/>
    <p:sldId id="265" r:id="rId23"/>
    <p:sldId id="273" r:id="rId24"/>
    <p:sldId id="274" r:id="rId25"/>
    <p:sldId id="298" r:id="rId26"/>
    <p:sldId id="268" r:id="rId27"/>
    <p:sldId id="300" r:id="rId28"/>
    <p:sldId id="315" r:id="rId29"/>
    <p:sldId id="293" r:id="rId30"/>
    <p:sldId id="294" r:id="rId31"/>
    <p:sldId id="295" r:id="rId32"/>
    <p:sldId id="296" r:id="rId33"/>
    <p:sldId id="309" r:id="rId34"/>
    <p:sldId id="311" r:id="rId35"/>
    <p:sldId id="310" r:id="rId36"/>
    <p:sldId id="313" r:id="rId37"/>
    <p:sldId id="312" r:id="rId38"/>
    <p:sldId id="292" r:id="rId39"/>
    <p:sldId id="299" r:id="rId40"/>
    <p:sldId id="302" r:id="rId41"/>
    <p:sldId id="304" r:id="rId42"/>
    <p:sldId id="308" r:id="rId43"/>
    <p:sldId id="275" r:id="rId44"/>
    <p:sldId id="280" r:id="rId45"/>
    <p:sldId id="277" r:id="rId46"/>
    <p:sldId id="316" r:id="rId47"/>
    <p:sldId id="303" r:id="rId48"/>
    <p:sldId id="30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5812" autoAdjust="0"/>
  </p:normalViewPr>
  <p:slideViewPr>
    <p:cSldViewPr>
      <p:cViewPr>
        <p:scale>
          <a:sx n="100" d="100"/>
          <a:sy n="100" d="100"/>
        </p:scale>
        <p:origin x="-194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9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0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0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41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93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8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9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24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21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8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99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3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09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82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47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06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75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85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95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8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15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94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2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80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66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35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462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44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51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25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820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321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7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5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8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0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44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A80B4-D03B-4BA4-8D16-EA1E70E46754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E197-A71B-4178-9376-A955898E32C9}" type="datetime3">
              <a:rPr lang="en-US" smtClean="0"/>
              <a:t>6 January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GDA and DAWN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pics-pvdata.sourceforge.net/pvAccess_Protocol_Specificatio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wnsci.org/assets/pages/using_dawn/MappingCheatSheet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awnsci.org/assets/pages/using_dawn/ProcessingCheatSheet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wnsc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05D0-C2BB-4E0A-8F7E-4B6AFB48D28B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Flow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4CE9-E9D1-4F39-A835-EE4696CE527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257911" y="260146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Server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8660" y="1360679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Client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686" y="4617132"/>
            <a:ext cx="1440160" cy="5834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Processing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5230" y="2600908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EPICS AreaDetector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48700" y="1833943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visualization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242" y="3753036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Raw HDF5 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5923" y="3755187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NeXus metadata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7991" y="4692811"/>
            <a:ext cx="1224136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Processed NeXus files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41454" y="3044682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webserver</a:t>
            </a:r>
            <a:endParaRPr lang="en-GB" sz="1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1345310" y="3184315"/>
            <a:ext cx="0" cy="5687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97438" y="3184869"/>
            <a:ext cx="0" cy="5687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5" idx="1"/>
          </p:cNvCxnSpPr>
          <p:nvPr/>
        </p:nvCxnSpPr>
        <p:spPr>
          <a:xfrm flipV="1">
            <a:off x="2080846" y="4908835"/>
            <a:ext cx="897145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53667" y="3464121"/>
            <a:ext cx="0" cy="12286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80846" y="4761148"/>
            <a:ext cx="6326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13462" y="4187235"/>
            <a:ext cx="0" cy="573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17518" y="4185084"/>
            <a:ext cx="0" cy="5077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3"/>
            <a:endCxn id="14" idx="1"/>
          </p:cNvCxnSpPr>
          <p:nvPr/>
        </p:nvCxnSpPr>
        <p:spPr>
          <a:xfrm>
            <a:off x="1957378" y="3969060"/>
            <a:ext cx="408545" cy="21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703" y="2492895"/>
            <a:ext cx="3960440" cy="313375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09655" y="528950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POSIX compliant file system</a:t>
            </a:r>
            <a:endParaRPr lang="en-GB" sz="1400"/>
          </a:p>
        </p:txBody>
      </p:sp>
      <p:cxnSp>
        <p:nvCxnSpPr>
          <p:cNvPr id="55" name="Elbow Connector 54"/>
          <p:cNvCxnSpPr>
            <a:stCxn id="10" idx="3"/>
          </p:cNvCxnSpPr>
          <p:nvPr/>
        </p:nvCxnSpPr>
        <p:spPr>
          <a:xfrm flipV="1">
            <a:off x="3793582" y="2253936"/>
            <a:ext cx="346370" cy="100074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99992" y="1268760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Data written to a POSIX file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smtClean="0"/>
              <a:t>Enables SWMR mode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/>
          </a:p>
          <a:p>
            <a:pPr marL="342900" indent="-342900">
              <a:buFont typeface="+mj-lt"/>
              <a:buAutoNum type="arabicPeriod"/>
            </a:pPr>
            <a:r>
              <a:rPr lang="en-GB" sz="2000" smtClean="0"/>
              <a:t>AreaDetector writes raw HDF data</a:t>
            </a:r>
          </a:p>
          <a:p>
            <a:pPr marL="342900" indent="-342900">
              <a:buFont typeface="+mj-lt"/>
              <a:buAutoNum type="arabicPeriod"/>
            </a:pPr>
            <a:endParaRPr lang="en-GB" sz="2000" smtClean="0"/>
          </a:p>
          <a:p>
            <a:pPr marL="342900" indent="-342900">
              <a:buFont typeface="+mj-lt"/>
              <a:buAutoNum type="arabicPeriod"/>
            </a:pPr>
            <a:r>
              <a:rPr lang="en-GB" sz="2000" smtClean="0"/>
              <a:t>GDA writes metadata to another HDF file</a:t>
            </a:r>
          </a:p>
          <a:p>
            <a:pPr marL="342900" indent="-342900">
              <a:buFont typeface="+mj-lt"/>
              <a:buAutoNum type="arabicPeriod"/>
            </a:pPr>
            <a:endParaRPr lang="en-GB" sz="2000" smtClean="0"/>
          </a:p>
          <a:p>
            <a:pPr marL="342900" indent="-342900">
              <a:buFont typeface="+mj-lt"/>
              <a:buAutoNum type="arabicPeriod"/>
            </a:pPr>
            <a:r>
              <a:rPr lang="en-GB" sz="2000" smtClean="0"/>
              <a:t>The two HDF files are linked</a:t>
            </a:r>
          </a:p>
          <a:p>
            <a:pPr marL="342900" indent="-342900">
              <a:buFont typeface="+mj-lt"/>
              <a:buAutoNum type="arabicPeriod"/>
            </a:pPr>
            <a:endParaRPr lang="en-GB" sz="2000" smtClean="0"/>
          </a:p>
          <a:p>
            <a:pPr marL="342900" indent="-342900">
              <a:buFont typeface="+mj-lt"/>
              <a:buAutoNum type="arabicPeriod"/>
            </a:pPr>
            <a:r>
              <a:rPr lang="en-GB" sz="2000" smtClean="0"/>
              <a:t>DAWN processing reads both files</a:t>
            </a:r>
          </a:p>
          <a:p>
            <a:pPr lvl="1"/>
            <a:endParaRPr lang="en-GB" sz="2000" smtClean="0"/>
          </a:p>
        </p:txBody>
      </p:sp>
    </p:spTree>
    <p:extLst>
      <p:ext uri="{BB962C8B-B14F-4D97-AF65-F5344CB8AC3E}">
        <p14:creationId xmlns:p14="http://schemas.microsoft.com/office/powerpoint/2010/main" val="38630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Flow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4CE9-E9D1-4F39-A835-EE4696CE527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257911" y="260146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Server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8660" y="1360679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Client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686" y="461713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Processing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5230" y="2600908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EPICS AreaDetector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48700" y="1833943"/>
            <a:ext cx="1152128" cy="41999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visualization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242" y="3753036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Raw HDF5 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5923" y="3755187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NeXus</a:t>
            </a:r>
          </a:p>
          <a:p>
            <a:pPr algn="ctr"/>
            <a:r>
              <a:rPr lang="en-GB" sz="1400" smtClean="0">
                <a:solidFill>
                  <a:schemeClr val="tx1"/>
                </a:solidFill>
              </a:rPr>
              <a:t>metadata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7991" y="4692811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Processed NeXus files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41454" y="3044682"/>
            <a:ext cx="1152128" cy="41999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webserver</a:t>
            </a:r>
            <a:endParaRPr lang="en-GB" sz="1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1345310" y="3184315"/>
            <a:ext cx="0" cy="5687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97438" y="3184869"/>
            <a:ext cx="0" cy="5687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5" idx="1"/>
          </p:cNvCxnSpPr>
          <p:nvPr/>
        </p:nvCxnSpPr>
        <p:spPr>
          <a:xfrm flipV="1">
            <a:off x="2080846" y="4908835"/>
            <a:ext cx="897145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53667" y="3464121"/>
            <a:ext cx="0" cy="12286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80846" y="4761148"/>
            <a:ext cx="63261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13462" y="4185084"/>
            <a:ext cx="0" cy="576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17518" y="4185084"/>
            <a:ext cx="0" cy="5077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3"/>
            <a:endCxn id="14" idx="1"/>
          </p:cNvCxnSpPr>
          <p:nvPr/>
        </p:nvCxnSpPr>
        <p:spPr>
          <a:xfrm>
            <a:off x="1957378" y="3969060"/>
            <a:ext cx="408545" cy="21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703" y="2492895"/>
            <a:ext cx="3960440" cy="313375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09655" y="528950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POSIX compliant file system</a:t>
            </a:r>
            <a:endParaRPr lang="en-GB" sz="1400"/>
          </a:p>
        </p:txBody>
      </p:sp>
      <p:cxnSp>
        <p:nvCxnSpPr>
          <p:cNvPr id="55" name="Elbow Connector 54"/>
          <p:cNvCxnSpPr>
            <a:stCxn id="10" idx="3"/>
          </p:cNvCxnSpPr>
          <p:nvPr/>
        </p:nvCxnSpPr>
        <p:spPr>
          <a:xfrm flipV="1">
            <a:off x="3793582" y="2253936"/>
            <a:ext cx="346370" cy="1000743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99992" y="1268760"/>
            <a:ext cx="44644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written to a POSIX file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Enables SWMR mode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+mj-lt"/>
              <a:buAutoNum type="arabicPeriod"/>
            </a:pPr>
            <a:r>
              <a:rPr lang="en-GB" sz="2000" dirty="0" err="1" smtClean="0"/>
              <a:t>AreaDetector</a:t>
            </a:r>
            <a:r>
              <a:rPr lang="en-GB" sz="2000" dirty="0" smtClean="0"/>
              <a:t> writes raw HDF data</a:t>
            </a:r>
          </a:p>
          <a:p>
            <a:pPr marL="342900" indent="-342900">
              <a:buFont typeface="+mj-lt"/>
              <a:buAutoNum type="arabicPeriod"/>
            </a:pP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GDA writes metadata to another HDF file</a:t>
            </a:r>
          </a:p>
          <a:p>
            <a:pPr marL="342900" indent="-342900">
              <a:buFont typeface="+mj-lt"/>
              <a:buAutoNum type="arabicPeriod"/>
            </a:pP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The two HDF files are linked</a:t>
            </a:r>
          </a:p>
          <a:p>
            <a:pPr marL="342900" indent="-342900">
              <a:buFont typeface="+mj-lt"/>
              <a:buAutoNum type="arabicPeriod"/>
            </a:pP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DAWN processing reads both file</a:t>
            </a:r>
          </a:p>
          <a:p>
            <a:pPr marL="342900" indent="-342900">
              <a:buFont typeface="+mj-lt"/>
              <a:buAutoNum type="arabicPeriod"/>
            </a:pP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DAWN webserver makes the raw and processed files available to the GDA client outside the POSIX file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630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227" y="3574355"/>
            <a:ext cx="7527244" cy="862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Interface to Malcolm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Malcolm&lt;-&gt;GDA interface uses </a:t>
            </a:r>
            <a:r>
              <a:rPr lang="en-US" i="1" dirty="0" err="1" smtClean="0">
                <a:hlinkClick r:id="rId4"/>
              </a:rPr>
              <a:t>pvAccess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(EPICS V4)</a:t>
            </a:r>
          </a:p>
          <a:p>
            <a:r>
              <a:rPr lang="en-US" dirty="0" smtClean="0"/>
              <a:t>This supports structured data </a:t>
            </a:r>
          </a:p>
          <a:p>
            <a:r>
              <a:rPr lang="en-US" dirty="0" smtClean="0"/>
              <a:t>Each Malcolm ‘device’ in GDA maps onto a block: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en-GB" sz="2100" b="1" dirty="0" smtClean="0"/>
              <a:t>$(</a:t>
            </a:r>
            <a:r>
              <a:rPr lang="en-GB" sz="2100" b="1" dirty="0" err="1"/>
              <a:t>gda_config</a:t>
            </a:r>
            <a:r>
              <a:rPr lang="en-GB" sz="2100" b="1" dirty="0"/>
              <a:t>)</a:t>
            </a:r>
            <a:r>
              <a:rPr lang="en-US" sz="2100" b="1" dirty="0" smtClean="0"/>
              <a:t>/servers/main/live/malcolm_real.xml</a:t>
            </a:r>
            <a:endParaRPr lang="en-US" sz="2100" b="1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9751-3D78-4935-B870-A60665C1C24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9049" y="4437112"/>
            <a:ext cx="8229600" cy="1153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 smtClean="0"/>
          </a:p>
          <a:p>
            <a:r>
              <a:rPr lang="en-US" sz="2700" dirty="0" smtClean="0"/>
              <a:t>This defines the MRI (Malcolm Resource Identifier) for the top level scan block</a:t>
            </a:r>
            <a:endParaRPr lang="en-GB" sz="2700" dirty="0"/>
          </a:p>
        </p:txBody>
      </p:sp>
      <p:sp>
        <p:nvSpPr>
          <p:cNvPr id="9" name="Oval 8"/>
          <p:cNvSpPr/>
          <p:nvPr/>
        </p:nvSpPr>
        <p:spPr>
          <a:xfrm>
            <a:off x="3491880" y="3759695"/>
            <a:ext cx="245209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9" idx="3"/>
          </p:cNvCxnSpPr>
          <p:nvPr/>
        </p:nvCxnSpPr>
        <p:spPr>
          <a:xfrm flipV="1">
            <a:off x="1259632" y="4005546"/>
            <a:ext cx="2591349" cy="86361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Interface Customization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230F-7B11-4826-A331-EEA589C2506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1560" y="148478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$(gda_config)/clients/main</a:t>
            </a:r>
            <a:r>
              <a:rPr lang="en-GB" b="1"/>
              <a:t>/_</a:t>
            </a:r>
            <a:r>
              <a:rPr lang="en-GB" b="1" smtClean="0"/>
              <a:t>common/mapping.xml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259632" y="199870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Axis name labels:</a:t>
            </a:r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59632" y="378904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Outer scan axes: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516" y="2627441"/>
            <a:ext cx="8712968" cy="5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875" y="4293096"/>
            <a:ext cx="5810251" cy="15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GDA perspectives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GDA has three main perspectives you’ll use with Malcolm:</a:t>
            </a:r>
          </a:p>
          <a:p>
            <a:r>
              <a:rPr lang="en-US" dirty="0" smtClean="0"/>
              <a:t>Mapping</a:t>
            </a:r>
          </a:p>
          <a:p>
            <a:r>
              <a:rPr lang="en-US" dirty="0" err="1" smtClean="0"/>
              <a:t>DataVis</a:t>
            </a:r>
            <a:endParaRPr lang="en-US" dirty="0" smtClean="0"/>
          </a:p>
          <a:p>
            <a:pPr lvl="1"/>
            <a:r>
              <a:rPr lang="en-US" dirty="0" smtClean="0"/>
              <a:t>Used both of these in Part 1</a:t>
            </a:r>
          </a:p>
          <a:p>
            <a:r>
              <a:rPr lang="en-US" dirty="0" smtClean="0"/>
              <a:t>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940152" y="2708920"/>
            <a:ext cx="262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i="1" dirty="0"/>
              <a:t>perspective</a:t>
            </a:r>
            <a:r>
              <a:rPr lang="en-GB" dirty="0"/>
              <a:t> is a collection of related views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82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Mapping Perspective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02" y="1412776"/>
            <a:ext cx="1800200" cy="104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44" y="2060848"/>
            <a:ext cx="2232740" cy="305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2364398"/>
            <a:ext cx="5256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/>
          </a:p>
          <a:p>
            <a:r>
              <a:rPr lang="en-GB" sz="2400" smtClean="0"/>
              <a:t>Mapping perspective used for:</a:t>
            </a:r>
          </a:p>
          <a:p>
            <a:endParaRPr lang="en-GB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Setting up scan ‘map’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Configuring sample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Start/stop/pause </a:t>
            </a:r>
            <a:r>
              <a:rPr lang="en-GB" sz="2400" smtClean="0"/>
              <a:t>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Monitoring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Viewing results</a:t>
            </a:r>
            <a:endParaRPr lang="en-GB" sz="2400"/>
          </a:p>
        </p:txBody>
      </p:sp>
      <p:cxnSp>
        <p:nvCxnSpPr>
          <p:cNvPr id="12" name="Elbow Connector 11"/>
          <p:cNvCxnSpPr/>
          <p:nvPr/>
        </p:nvCxnSpPr>
        <p:spPr>
          <a:xfrm>
            <a:off x="5369971" y="1792740"/>
            <a:ext cx="914400" cy="91440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Mapping Experiment Setup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98614"/>
            <a:ext cx="4300012" cy="233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89213" y="1355427"/>
            <a:ext cx="4562207" cy="35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162880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mtClean="0"/>
              <a:t>Configure any outer scan axes</a:t>
            </a:r>
          </a:p>
          <a:p>
            <a:r>
              <a:rPr lang="en-GB" smtClean="0"/>
              <a:t> 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283968" y="1628800"/>
            <a:ext cx="4567452" cy="608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Mapping Experiment Setup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98614"/>
            <a:ext cx="4300012" cy="233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89213" y="1355427"/>
            <a:ext cx="4562207" cy="35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1628800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mtClean="0"/>
              <a:t>Configure any outer scan axes</a:t>
            </a:r>
          </a:p>
          <a:p>
            <a:pPr marL="342900" indent="-342900">
              <a:buFont typeface="+mj-lt"/>
              <a:buAutoNum type="arabicPeriod"/>
            </a:pPr>
            <a:r>
              <a:rPr lang="en-GB" smtClean="0"/>
              <a:t>Select the Malcolm device and enter desired exposure time</a:t>
            </a:r>
          </a:p>
          <a:p>
            <a:r>
              <a:rPr lang="en-GB" smtClean="0"/>
              <a:t> 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291444" y="2852936"/>
            <a:ext cx="4567452" cy="392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Mapping Experiment Setup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98614"/>
            <a:ext cx="4300012" cy="233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89213" y="1355427"/>
            <a:ext cx="4562207" cy="35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162880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Configure any outer scan axes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Select the Malcolm device and enter desired exposure time</a:t>
            </a:r>
          </a:p>
          <a:p>
            <a:pPr marL="342900" indent="-342900">
              <a:buFont typeface="+mj-lt"/>
              <a:buAutoNum type="arabicPeriod"/>
            </a:pPr>
            <a:r>
              <a:rPr lang="en-GB" smtClean="0"/>
              <a:t>Choose desired region shape and scan path</a:t>
            </a:r>
          </a:p>
          <a:p>
            <a:pPr marL="342900" indent="-342900">
              <a:buFont typeface="+mj-lt"/>
              <a:buAutoNum type="arabicPeriod"/>
            </a:pPr>
            <a:endParaRPr lang="en-GB" smtClean="0"/>
          </a:p>
          <a:p>
            <a:r>
              <a:rPr lang="en-GB" smtClean="0"/>
              <a:t> </a:t>
            </a:r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043354" y="3212976"/>
            <a:ext cx="120868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218040" y="3212976"/>
            <a:ext cx="1314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Mapping Experiment Setup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98614"/>
            <a:ext cx="4300012" cy="233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89213" y="1355427"/>
            <a:ext cx="4562207" cy="35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162880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Configure any outer scan axes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Select the Malcolm device and enter desired exposure time</a:t>
            </a:r>
          </a:p>
          <a:p>
            <a:pPr marL="342900" indent="-342900">
              <a:buFont typeface="+mj-lt"/>
              <a:buAutoNum type="arabicPeriod"/>
            </a:pPr>
            <a:r>
              <a:rPr lang="en-GB" smtClean="0"/>
              <a:t>Choose desired region shape and scan path</a:t>
            </a:r>
          </a:p>
          <a:p>
            <a:pPr marL="342900" indent="-342900">
              <a:buFont typeface="+mj-lt"/>
              <a:buAutoNum type="arabicPeriod"/>
            </a:pPr>
            <a:endParaRPr lang="en-GB" smtClean="0"/>
          </a:p>
          <a:p>
            <a:r>
              <a:rPr lang="en-GB" smtClean="0"/>
              <a:t> </a:t>
            </a:r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932040" y="50672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 smtClean="0"/>
              <a:t>Configure the map region</a:t>
            </a:r>
            <a:endParaRPr lang="en-GB" dirty="0"/>
          </a:p>
          <a:p>
            <a:pPr marL="800100" lvl="1" indent="-342900">
              <a:buFont typeface="+mj-lt"/>
              <a:buAutoNum type="alphaLcParenR"/>
            </a:pPr>
            <a:r>
              <a:rPr lang="en-GB" dirty="0" smtClean="0"/>
              <a:t>Manually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4971795" y="3559130"/>
            <a:ext cx="1706877" cy="121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Stack: Reminder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7F87-E8D1-498C-A15A-44CDCEE774C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04" y="1340768"/>
            <a:ext cx="20288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09" y="4755976"/>
            <a:ext cx="10477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81" y="2647950"/>
            <a:ext cx="2148048" cy="6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4" y="3573016"/>
            <a:ext cx="904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52392" y="1545079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rgbClr val="FF0000"/>
                </a:solidFill>
              </a:rPr>
              <a:t>Data Analysis </a:t>
            </a:r>
            <a:r>
              <a:rPr lang="en-GB" sz="2400" dirty="0" err="1" smtClean="0">
                <a:solidFill>
                  <a:srgbClr val="FF0000"/>
                </a:solidFill>
              </a:rPr>
              <a:t>WorkbeNch</a:t>
            </a:r>
            <a:endParaRPr lang="en-GB" sz="2400" dirty="0" smtClean="0">
              <a:solidFill>
                <a:srgbClr val="FF0000"/>
              </a:solidFill>
            </a:endParaRPr>
          </a:p>
          <a:p>
            <a:pPr algn="r"/>
            <a:r>
              <a:rPr lang="en-GB" dirty="0" smtClean="0">
                <a:solidFill>
                  <a:srgbClr val="FF0000"/>
                </a:solidFill>
              </a:rPr>
              <a:t> - Analysis and visualization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292" y="2546251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rgbClr val="FF0000"/>
                </a:solidFill>
              </a:rPr>
              <a:t>Generic Data Acquisition</a:t>
            </a:r>
          </a:p>
          <a:p>
            <a:pPr algn="r"/>
            <a:r>
              <a:rPr lang="en-GB" smtClean="0">
                <a:solidFill>
                  <a:srgbClr val="FF0000"/>
                </a:solidFill>
              </a:rPr>
              <a:t>- Experiment setup and supervision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2392" y="357301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Malcolm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- Scan configuration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9992" y="4727306"/>
            <a:ext cx="3896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Experimental Physics &amp; Industrial Control System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- Low level control of hardware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Mapping Experiment Setup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98614"/>
            <a:ext cx="4300012" cy="233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89213" y="1355427"/>
            <a:ext cx="4562207" cy="35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162880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Configure any outer scan axes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Select the Malcolm device and enter desired exposure time</a:t>
            </a:r>
          </a:p>
          <a:p>
            <a:pPr marL="342900" indent="-342900">
              <a:buFont typeface="+mj-lt"/>
              <a:buAutoNum type="arabicPeriod"/>
            </a:pPr>
            <a:r>
              <a:rPr lang="en-GB" smtClean="0"/>
              <a:t>Choose desired region shape and scan path</a:t>
            </a:r>
          </a:p>
          <a:p>
            <a:pPr marL="342900" indent="-342900">
              <a:buFont typeface="+mj-lt"/>
              <a:buAutoNum type="arabicPeriod"/>
            </a:pPr>
            <a:endParaRPr lang="en-GB" smtClean="0"/>
          </a:p>
          <a:p>
            <a:r>
              <a:rPr lang="en-GB" smtClean="0"/>
              <a:t> </a:t>
            </a: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206869" y="3236074"/>
            <a:ext cx="432048" cy="295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932040" y="5067258"/>
            <a:ext cx="3919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 smtClean="0"/>
              <a:t>Configure the map region</a:t>
            </a:r>
            <a:endParaRPr lang="en-GB" dirty="0"/>
          </a:p>
          <a:p>
            <a:pPr marL="800100" lvl="1" indent="-342900">
              <a:buFont typeface="+mj-lt"/>
              <a:buAutoNum type="alphaLcParenR"/>
            </a:pPr>
            <a:r>
              <a:rPr lang="en-GB" dirty="0" smtClean="0"/>
              <a:t>Manually, or</a:t>
            </a:r>
            <a:endParaRPr lang="en-GB" dirty="0"/>
          </a:p>
          <a:p>
            <a:pPr marL="800100" lvl="1" indent="-342900">
              <a:buFont typeface="+mj-lt"/>
              <a:buAutoNum type="alphaLcParenR"/>
            </a:pPr>
            <a:r>
              <a:rPr lang="en-GB" dirty="0"/>
              <a:t>By drawing desired shape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47864" y="5498145"/>
            <a:ext cx="2088232" cy="2351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Mapping Experiment Setup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050493" y="5285306"/>
            <a:ext cx="252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Map points calculated automatically</a:t>
            </a:r>
            <a:endParaRPr lang="en-GB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5981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91880" y="4437113"/>
            <a:ext cx="462640" cy="8427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227746" y="4437112"/>
            <a:ext cx="1332148" cy="576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940152" y="527988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Save/load/copy command to clipboard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93820" y="5013175"/>
            <a:ext cx="0" cy="3387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51720" y="4914987"/>
            <a:ext cx="0" cy="3387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1650" y="5279881"/>
            <a:ext cx="1494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sz="2000" smtClean="0"/>
              <a:t>Add scan to queue</a:t>
            </a:r>
            <a:endParaRPr lang="en-GB" sz="20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80112" y="2060848"/>
            <a:ext cx="115212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7784" y="1720835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 sz="2000" smtClean="0"/>
              <a:t>Choose a processing template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5500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6120680" cy="1143000"/>
          </a:xfrm>
        </p:spPr>
        <p:txBody>
          <a:bodyPr/>
          <a:lstStyle/>
          <a:p>
            <a:r>
              <a:rPr lang="en-GB" smtClean="0"/>
              <a:t>Mapping Queue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2" y="3024481"/>
            <a:ext cx="8229600" cy="239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55679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Scan ‘jobs’ are put into a queue and started automatically</a:t>
            </a:r>
          </a:p>
        </p:txBody>
      </p:sp>
      <p:sp>
        <p:nvSpPr>
          <p:cNvPr id="10" name="Oval 9"/>
          <p:cNvSpPr/>
          <p:nvPr/>
        </p:nvSpPr>
        <p:spPr>
          <a:xfrm>
            <a:off x="4488954" y="3068036"/>
            <a:ext cx="1368152" cy="2160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425058" y="2401855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Error messages displayed here</a:t>
            </a:r>
            <a:endParaRPr lang="en-GB" sz="14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65704" y="2716462"/>
            <a:ext cx="0" cy="7836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794" y="2415865"/>
            <a:ext cx="24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Re-order / pause / abort jobs</a:t>
            </a:r>
            <a:endParaRPr lang="en-GB" sz="1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05881" y="2723642"/>
            <a:ext cx="815121" cy="3443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8166" y="2421179"/>
            <a:ext cx="14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View status and progress</a:t>
            </a:r>
            <a:endParaRPr lang="en-GB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04271" y="2736624"/>
            <a:ext cx="484483" cy="6914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04271" y="2736624"/>
            <a:ext cx="1301054" cy="646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Mapped Data 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5433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1772816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Lists the generated NeXus (.nxs) files</a:t>
            </a:r>
          </a:p>
          <a:p>
            <a:endParaRPr lang="en-GB" sz="20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The </a:t>
            </a:r>
            <a:r>
              <a:rPr lang="en-GB" sz="2000" i="1" smtClean="0"/>
              <a:t>sum </a:t>
            </a:r>
            <a:r>
              <a:rPr lang="en-GB" sz="2000" smtClean="0"/>
              <a:t>dataset is created by summing the pixel values over the whole image</a:t>
            </a:r>
          </a:p>
          <a:p>
            <a:endParaRPr lang="en-GB" sz="20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If processing was selected, a processed file is also generated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9984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Map 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236940" cy="279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05" y="49449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Displays single pixel per scan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As the sample is rotated, the camera captures a different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This results in an approximate sinewave for each sample ‘stick’</a:t>
            </a:r>
            <a:endParaRPr lang="en-GB" sz="2000"/>
          </a:p>
        </p:txBody>
      </p:sp>
      <p:sp>
        <p:nvSpPr>
          <p:cNvPr id="7" name="TextBox 6"/>
          <p:cNvSpPr txBox="1"/>
          <p:nvPr/>
        </p:nvSpPr>
        <p:spPr>
          <a:xfrm>
            <a:off x="1547664" y="422108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Example: representation of the </a:t>
            </a:r>
            <a:r>
              <a:rPr lang="en-GB" i="1"/>
              <a:t>sum </a:t>
            </a:r>
            <a:r>
              <a:rPr lang="en-GB"/>
              <a:t>(total intensity)</a:t>
            </a:r>
            <a:r>
              <a:rPr lang="en-GB" i="1"/>
              <a:t> </a:t>
            </a:r>
            <a:r>
              <a:rPr lang="en-GB"/>
              <a:t>data set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71816"/>
            <a:ext cx="7632848" cy="357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Map 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smtClean="0"/>
              <a:t>Scans can be performed over the top of each other</a:t>
            </a:r>
          </a:p>
          <a:p>
            <a:r>
              <a:rPr lang="en-GB" sz="2800" smtClean="0"/>
              <a:t>Use case: scan a small area in higher resolution</a:t>
            </a:r>
          </a:p>
          <a:p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515505" y="3079625"/>
            <a:ext cx="465348" cy="2657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5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Detector Data 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Click a point in the map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Detector data view updates to show corresponding detector frame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78991"/>
            <a:ext cx="82867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9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Live Mapping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smtClean="0"/>
              <a:t>The mapping perspective updates raw and processed data as the scan progresses</a:t>
            </a:r>
          </a:p>
          <a:p>
            <a:r>
              <a:rPr lang="en-GB" sz="2600" smtClean="0"/>
              <a:t>This is done via a </a:t>
            </a:r>
            <a:r>
              <a:rPr lang="en-GB" sz="2600" i="1" smtClean="0"/>
              <a:t>DataServer</a:t>
            </a:r>
            <a:r>
              <a:rPr lang="en-GB" sz="2600" smtClean="0"/>
              <a:t> on ixx-control (localhost on the test rig)</a:t>
            </a:r>
          </a:p>
          <a:p>
            <a:r>
              <a:rPr lang="en-GB" sz="2600" smtClean="0"/>
              <a:t>Can check this using http requests in a browser:</a:t>
            </a:r>
          </a:p>
          <a:p>
            <a:pPr marL="457200" lvl="1" indent="0">
              <a:buNone/>
            </a:pPr>
            <a:r>
              <a:rPr lang="en-GB" sz="1700" smtClean="0">
                <a:solidFill>
                  <a:schemeClr val="accent1"/>
                </a:solidFill>
              </a:rPr>
              <a:t>http://localhost:8690/</a:t>
            </a:r>
            <a:r>
              <a:rPr lang="en-GB" sz="1700" b="1" smtClean="0">
                <a:solidFill>
                  <a:schemeClr val="accent1"/>
                </a:solidFill>
              </a:rPr>
              <a:t>tree</a:t>
            </a:r>
            <a:r>
              <a:rPr lang="en-GB" sz="1700" smtClean="0">
                <a:solidFill>
                  <a:schemeClr val="accent1"/>
                </a:solidFill>
              </a:rPr>
              <a:t>/?path=&lt;path2nxsfile&gt;</a:t>
            </a:r>
          </a:p>
          <a:p>
            <a:pPr lvl="2"/>
            <a:r>
              <a:rPr lang="en-GB" sz="1600" smtClean="0"/>
              <a:t>Displays the NeXus tree as XML</a:t>
            </a:r>
          </a:p>
          <a:p>
            <a:pPr marL="457200" lvl="1" indent="0">
              <a:buNone/>
            </a:pPr>
            <a:r>
              <a:rPr lang="en-GB" sz="1700" smtClean="0">
                <a:solidFill>
                  <a:schemeClr val="accent1"/>
                </a:solidFill>
              </a:rPr>
              <a:t>http</a:t>
            </a:r>
            <a:r>
              <a:rPr lang="en-GB" sz="1700">
                <a:solidFill>
                  <a:schemeClr val="accent1"/>
                </a:solidFill>
              </a:rPr>
              <a:t>://</a:t>
            </a:r>
            <a:r>
              <a:rPr lang="en-GB" sz="1700" smtClean="0">
                <a:solidFill>
                  <a:schemeClr val="accent1"/>
                </a:solidFill>
              </a:rPr>
              <a:t>localhost:8690/</a:t>
            </a:r>
            <a:r>
              <a:rPr lang="en-GB" sz="1700" b="1" smtClean="0">
                <a:solidFill>
                  <a:schemeClr val="accent1"/>
                </a:solidFill>
              </a:rPr>
              <a:t>info</a:t>
            </a:r>
            <a:r>
              <a:rPr lang="en-GB" sz="1700" smtClean="0">
                <a:solidFill>
                  <a:schemeClr val="accent1"/>
                </a:solidFill>
              </a:rPr>
              <a:t>/?</a:t>
            </a:r>
            <a:r>
              <a:rPr lang="en-GB" sz="1700">
                <a:solidFill>
                  <a:schemeClr val="accent1"/>
                </a:solidFill>
              </a:rPr>
              <a:t>path=&lt;path2nxsfile</a:t>
            </a:r>
            <a:r>
              <a:rPr lang="en-GB" sz="1700" smtClean="0">
                <a:solidFill>
                  <a:schemeClr val="accent1"/>
                </a:solidFill>
              </a:rPr>
              <a:t>&gt;&amp;dataset=&lt;dataset&gt;</a:t>
            </a:r>
          </a:p>
          <a:p>
            <a:pPr lvl="2"/>
            <a:r>
              <a:rPr lang="en-GB" sz="1600" smtClean="0"/>
              <a:t>Displays information about the specified dataset e.g. /entry/DET/data</a:t>
            </a:r>
          </a:p>
          <a:p>
            <a:pPr marL="457200" lvl="1" indent="0">
              <a:buNone/>
            </a:pPr>
            <a:r>
              <a:rPr lang="en-GB" sz="1700" smtClean="0">
                <a:solidFill>
                  <a:schemeClr val="accent1"/>
                </a:solidFill>
              </a:rPr>
              <a:t>http://localhost:8690/</a:t>
            </a:r>
            <a:r>
              <a:rPr lang="en-GB" sz="1700" b="1" smtClean="0">
                <a:solidFill>
                  <a:schemeClr val="accent1"/>
                </a:solidFill>
              </a:rPr>
              <a:t>slice</a:t>
            </a:r>
            <a:r>
              <a:rPr lang="en-GB" sz="1700" smtClean="0">
                <a:solidFill>
                  <a:schemeClr val="accent1"/>
                </a:solidFill>
              </a:rPr>
              <a:t>/?path=&lt;path2nxsfile&gt;&amp;dataset=&lt;dataset&gt;&amp;slice=[0,0,:,:]</a:t>
            </a:r>
          </a:p>
          <a:p>
            <a:pPr lvl="2"/>
            <a:r>
              <a:rPr lang="en-GB" sz="1600" smtClean="0"/>
              <a:t>Downloads data in specified slice as zip file</a:t>
            </a:r>
          </a:p>
          <a:p>
            <a:r>
              <a:rPr lang="en-GB" sz="2600" smtClean="0"/>
              <a:t>When scan finished, file loaded directly from disk</a:t>
            </a:r>
          </a:p>
          <a:p>
            <a:pPr marL="457200" lvl="1" indent="0">
              <a:buNone/>
            </a:pPr>
            <a:endParaRPr lang="en-GB"/>
          </a:p>
          <a:p>
            <a:pPr lvl="1"/>
            <a:endParaRPr lang="en-GB" smtClean="0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8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8" y="1340768"/>
            <a:ext cx="7129692" cy="50405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47664" y="683404"/>
            <a:ext cx="694644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https://dawnsci.org/assets/pages/using_dawn/MappingCheatSheet.pdf</a:t>
            </a:r>
            <a:endParaRPr lang="en-GB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DataVis</a:t>
            </a:r>
            <a:r>
              <a:rPr lang="en-GB" dirty="0" smtClean="0"/>
              <a:t> Perspective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9" y="3004195"/>
            <a:ext cx="26193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5059" y="5671170"/>
            <a:ext cx="353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Use the </a:t>
            </a:r>
            <a:r>
              <a:rPr lang="en-GB" sz="2000" i="1" smtClean="0"/>
              <a:t>File</a:t>
            </a:r>
            <a:r>
              <a:rPr lang="en-GB" sz="2000" smtClean="0"/>
              <a:t> menu to load data files and select for viewing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237" y="2708920"/>
            <a:ext cx="4495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3221" y="5671170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smtClean="0"/>
              <a:t>Datasets</a:t>
            </a:r>
            <a:r>
              <a:rPr lang="en-GB" sz="2000" smtClean="0"/>
              <a:t> view shows the available datasets in the selected file and their dimensions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16745" y="3396610"/>
            <a:ext cx="1152128" cy="68386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9303" y="2989689"/>
            <a:ext cx="504056" cy="288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827584" y="1520002"/>
            <a:ext cx="7808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/>
              <a:t>Standalone perspective provided by DAWN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/>
              <a:t>Can be used to open any HDF </a:t>
            </a:r>
            <a:r>
              <a:rPr lang="en-GB" sz="200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/>
              <a:t>Can also be used at runtime to display additional datasets e.g. UniqueKeys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9883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6401248" y="2684524"/>
            <a:ext cx="1674" cy="32400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       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610745" cy="4525963"/>
          </a:xfrm>
        </p:spPr>
        <p:txBody>
          <a:bodyPr>
            <a:normAutofit/>
          </a:bodyPr>
          <a:lstStyle/>
          <a:p>
            <a:r>
              <a:rPr lang="en-GB" sz="2000" smtClean="0"/>
              <a:t>Main beamline user interface</a:t>
            </a:r>
          </a:p>
          <a:p>
            <a:r>
              <a:rPr lang="en-GB" sz="2000" smtClean="0"/>
              <a:t>Presents a science based view of experiments</a:t>
            </a:r>
          </a:p>
          <a:p>
            <a:r>
              <a:rPr lang="en-GB" sz="2000" smtClean="0"/>
              <a:t>Client-server design</a:t>
            </a:r>
          </a:p>
          <a:p>
            <a:r>
              <a:rPr lang="en-GB" sz="2000" i="1" smtClean="0"/>
              <a:t>Command Server </a:t>
            </a:r>
            <a:r>
              <a:rPr lang="en-GB" sz="2000" smtClean="0"/>
              <a:t>provides a Jython interpreter</a:t>
            </a:r>
          </a:p>
          <a:p>
            <a:r>
              <a:rPr lang="en-GB" sz="2000" smtClean="0"/>
              <a:t>Client provides live data visualization</a:t>
            </a:r>
          </a:p>
          <a:p>
            <a:pPr marL="0" indent="0">
              <a:buNone/>
            </a:pPr>
            <a:endParaRPr lang="en-GB" sz="2000" smtClean="0"/>
          </a:p>
          <a:p>
            <a:endParaRPr lang="en-GB" sz="20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AA05-55DB-4DA2-B1EB-3E3F59D716F5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37" y="548680"/>
            <a:ext cx="2148048" cy="6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279261" y="5680520"/>
            <a:ext cx="4135495" cy="443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>
                <a:solidFill>
                  <a:schemeClr val="tx1"/>
                </a:solidFill>
              </a:rPr>
              <a:t>EPICS control system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79260" y="3020058"/>
            <a:ext cx="4135495" cy="8037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>
                <a:solidFill>
                  <a:schemeClr val="tx1"/>
                </a:solidFill>
              </a:rPr>
              <a:t>GDA server</a:t>
            </a:r>
          </a:p>
          <a:p>
            <a:r>
              <a:rPr lang="en-GB" sz="1400" i="1" smtClean="0">
                <a:solidFill>
                  <a:schemeClr val="tx1"/>
                </a:solidFill>
              </a:rPr>
              <a:t>ixx-control</a:t>
            </a:r>
            <a:endParaRPr lang="en-GB" sz="1400" i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84324" y="3823790"/>
            <a:ext cx="17308" cy="185673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96136" y="3212976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Command Server</a:t>
            </a:r>
            <a:endParaRPr lang="en-GB" sz="1400"/>
          </a:p>
        </p:txBody>
      </p:sp>
      <p:sp>
        <p:nvSpPr>
          <p:cNvPr id="26" name="TextBox 25"/>
          <p:cNvSpPr txBox="1"/>
          <p:nvPr/>
        </p:nvSpPr>
        <p:spPr>
          <a:xfrm>
            <a:off x="5292978" y="4020327"/>
            <a:ext cx="163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Channel Access</a:t>
            </a:r>
            <a:endParaRPr lang="en-GB" sz="1400"/>
          </a:p>
        </p:txBody>
      </p:sp>
      <p:grpSp>
        <p:nvGrpSpPr>
          <p:cNvPr id="39" name="Group 38"/>
          <p:cNvGrpSpPr/>
          <p:nvPr/>
        </p:nvGrpSpPr>
        <p:grpSpPr>
          <a:xfrm>
            <a:off x="4164659" y="1628800"/>
            <a:ext cx="2102839" cy="731724"/>
            <a:chOff x="4164659" y="1628800"/>
            <a:chExt cx="2102839" cy="731724"/>
          </a:xfrm>
        </p:grpSpPr>
        <p:sp>
          <p:nvSpPr>
            <p:cNvPr id="12" name="Rounded Rectangle 11"/>
            <p:cNvSpPr/>
            <p:nvPr/>
          </p:nvSpPr>
          <p:spPr>
            <a:xfrm>
              <a:off x="4164659" y="1628800"/>
              <a:ext cx="2102839" cy="7317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mtClean="0">
                  <a:solidFill>
                    <a:schemeClr val="tx1"/>
                  </a:solidFill>
                </a:rPr>
                <a:t>GDA client</a:t>
              </a:r>
            </a:p>
            <a:p>
              <a:r>
                <a:rPr lang="en-GB" sz="1400" i="1" smtClean="0">
                  <a:solidFill>
                    <a:schemeClr val="tx1"/>
                  </a:solidFill>
                </a:rPr>
                <a:t>workstation</a:t>
              </a:r>
              <a:endParaRPr lang="en-GB" sz="1400" i="1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41719" y="1814642"/>
              <a:ext cx="83140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smtClean="0"/>
                <a:t>Data Vis.</a:t>
              </a:r>
              <a:endParaRPr lang="en-GB" sz="14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16216" y="1628800"/>
            <a:ext cx="2102839" cy="731724"/>
            <a:chOff x="4164659" y="1628800"/>
            <a:chExt cx="2102839" cy="731724"/>
          </a:xfrm>
        </p:grpSpPr>
        <p:sp>
          <p:nvSpPr>
            <p:cNvPr id="41" name="Rounded Rectangle 40"/>
            <p:cNvSpPr/>
            <p:nvPr/>
          </p:nvSpPr>
          <p:spPr>
            <a:xfrm>
              <a:off x="4164659" y="1628800"/>
              <a:ext cx="2102839" cy="7317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mtClean="0">
                  <a:solidFill>
                    <a:schemeClr val="tx1"/>
                  </a:solidFill>
                </a:rPr>
                <a:t>GDA client</a:t>
              </a:r>
            </a:p>
            <a:p>
              <a:r>
                <a:rPr lang="en-GB" sz="1400" i="1" smtClean="0">
                  <a:solidFill>
                    <a:schemeClr val="tx1"/>
                  </a:solidFill>
                </a:rPr>
                <a:t>workstation</a:t>
              </a:r>
              <a:endParaRPr lang="en-GB" sz="1400" i="1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41719" y="1814642"/>
              <a:ext cx="83140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smtClean="0"/>
                <a:t>Data Vis.</a:t>
              </a:r>
              <a:endParaRPr lang="en-GB" sz="140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214404" y="2355863"/>
            <a:ext cx="1674" cy="32400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567635" y="2360524"/>
            <a:ext cx="1674" cy="32400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14404" y="2679863"/>
            <a:ext cx="235490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51857" y="2392328"/>
            <a:ext cx="87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Java RMI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1881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DataVis</a:t>
            </a:r>
            <a:r>
              <a:rPr lang="en-GB" dirty="0" smtClean="0"/>
              <a:t> Perspective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2067"/>
            <a:ext cx="26193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600" y="4869160"/>
            <a:ext cx="749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Check the box on both the file AND dataset to activate it for display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495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83568" y="3573016"/>
            <a:ext cx="504056" cy="288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995936" y="2889151"/>
            <a:ext cx="504056" cy="288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DataVis</a:t>
            </a:r>
            <a:r>
              <a:rPr lang="en-GB" dirty="0" smtClean="0"/>
              <a:t> Perspective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6915"/>
            <a:ext cx="59436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27784" y="1554907"/>
            <a:ext cx="45719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558729" y="1553022"/>
            <a:ext cx="45719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5536" y="1988840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Choose how to display the selected dataset from the dropdown</a:t>
            </a:r>
            <a:endParaRPr lang="en-GB" sz="2000"/>
          </a:p>
        </p:txBody>
      </p:sp>
      <p:sp>
        <p:nvSpPr>
          <p:cNvPr id="11" name="TextBox 10"/>
          <p:cNvSpPr txBox="1"/>
          <p:nvPr/>
        </p:nvSpPr>
        <p:spPr>
          <a:xfrm>
            <a:off x="395537" y="4293096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Assign axes to each dimension</a:t>
            </a:r>
            <a:endParaRPr lang="en-GB" sz="2000"/>
          </a:p>
        </p:txBody>
      </p:sp>
      <p:cxnSp>
        <p:nvCxnSpPr>
          <p:cNvPr id="12" name="Straight Arrow Connector 11"/>
          <p:cNvCxnSpPr>
            <a:stCxn id="20" idx="1"/>
          </p:cNvCxnSpPr>
          <p:nvPr/>
        </p:nvCxnSpPr>
        <p:spPr>
          <a:xfrm flipH="1" flipV="1">
            <a:off x="5436096" y="2957179"/>
            <a:ext cx="2758883" cy="144822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5000982"/>
            <a:ext cx="1800200" cy="51625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1162" y="4363219"/>
            <a:ext cx="504056" cy="288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20" y="1365598"/>
            <a:ext cx="7054456" cy="5015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547664" y="683404"/>
            <a:ext cx="694644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u="sng" dirty="0" smtClean="0">
                <a:solidFill>
                  <a:srgbClr val="0000FF"/>
                </a:solidFill>
              </a:rPr>
              <a:t>https</a:t>
            </a:r>
            <a:r>
              <a:rPr lang="en-GB" u="sng" dirty="0">
                <a:solidFill>
                  <a:srgbClr val="0000FF"/>
                </a:solidFill>
              </a:rPr>
              <a:t>://dawnsci.org/assets/pages/using_dawn/DataVisCheatSheet.pdf</a:t>
            </a:r>
          </a:p>
        </p:txBody>
      </p:sp>
    </p:spTree>
    <p:extLst>
      <p:ext uri="{BB962C8B-B14F-4D97-AF65-F5344CB8AC3E}">
        <p14:creationId xmlns:p14="http://schemas.microsoft.com/office/powerpoint/2010/main" val="31405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6" y="1412776"/>
            <a:ext cx="7913508" cy="500838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738347" y="1850169"/>
            <a:ext cx="385779" cy="2492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135510" y="2776697"/>
            <a:ext cx="249272" cy="2492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855270" y="2083743"/>
            <a:ext cx="249272" cy="2492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241843" y="290133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processing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738347" y="2148349"/>
            <a:ext cx="11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setup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908129" y="2901333"/>
            <a:ext cx="22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existing pipeline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13" idx="5"/>
          </p:cNvCxnSpPr>
          <p:nvPr/>
        </p:nvCxnSpPr>
        <p:spPr>
          <a:xfrm flipH="1" flipV="1">
            <a:off x="5068037" y="2296510"/>
            <a:ext cx="840092" cy="6048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2" y="1340768"/>
            <a:ext cx="6912768" cy="50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Processing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576" y="2124075"/>
            <a:ext cx="7686847" cy="40020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706957" y="1627416"/>
            <a:ext cx="106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range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239379" y="1996748"/>
            <a:ext cx="0" cy="92819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0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056784" cy="50057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47664" y="692696"/>
            <a:ext cx="708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https://dawnsci.org/assets/pages/using_dawn/ProcessingCheatSheet.pdf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499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Make your own mean integration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the </a:t>
            </a:r>
            <a:r>
              <a:rPr lang="en-US" dirty="0" err="1" smtClean="0"/>
              <a:t>mean_integrate.nxs</a:t>
            </a:r>
            <a:r>
              <a:rPr lang="en-US" dirty="0" smtClean="0"/>
              <a:t> file you used for the live processing in Part 1 and inspect it</a:t>
            </a:r>
          </a:p>
          <a:p>
            <a:r>
              <a:rPr lang="en-US" dirty="0" smtClean="0"/>
              <a:t>Clear the pipeline, and then recreate it using the star button to add processing steps</a:t>
            </a:r>
          </a:p>
          <a:p>
            <a:r>
              <a:rPr lang="en-US" dirty="0" smtClean="0"/>
              <a:t>Save it with a distinct name somewhere obvious</a:t>
            </a:r>
          </a:p>
          <a:p>
            <a:r>
              <a:rPr lang="en-US" dirty="0" smtClean="0"/>
              <a:t>Start a new scan using the old </a:t>
            </a:r>
            <a:r>
              <a:rPr lang="en-US" dirty="0" err="1" smtClean="0"/>
              <a:t>mean_integrate.nxs</a:t>
            </a:r>
            <a:r>
              <a:rPr lang="en-US" dirty="0" smtClean="0"/>
              <a:t> template, and the one you just created</a:t>
            </a:r>
          </a:p>
          <a:p>
            <a:r>
              <a:rPr lang="en-US" dirty="0" smtClean="0"/>
              <a:t>Hopefully they produce the same result!</a:t>
            </a:r>
          </a:p>
          <a:p>
            <a:r>
              <a:rPr lang="en-US" dirty="0" smtClean="0"/>
              <a:t>Play around with other processing steps (e.g. Gaussian filter)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666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Live Processing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r>
              <a:rPr lang="en-GB" sz="2600" smtClean="0"/>
              <a:t>GDA can submit pipelines to DAWN for live processing</a:t>
            </a:r>
          </a:p>
          <a:p>
            <a:r>
              <a:rPr lang="en-GB" sz="2600" smtClean="0"/>
              <a:t>Publish-subscribe mechanism using ActiveMQ</a:t>
            </a:r>
          </a:p>
          <a:p>
            <a:r>
              <a:rPr lang="en-GB" sz="2600" smtClean="0"/>
              <a:t>Other </a:t>
            </a:r>
            <a:r>
              <a:rPr lang="en-GB" sz="2600"/>
              <a:t>subscribers can also be written e.g. using </a:t>
            </a:r>
            <a:r>
              <a:rPr lang="en-GB" sz="2600" smtClean="0"/>
              <a:t>Python</a:t>
            </a:r>
            <a:endParaRPr lang="en-GB" sz="260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2600" smtClean="0"/>
          </a:p>
          <a:p>
            <a:endParaRPr lang="en-GB" sz="2400"/>
          </a:p>
          <a:p>
            <a:endParaRPr lang="en-GB" sz="2400" smtClean="0"/>
          </a:p>
          <a:p>
            <a:endParaRPr lang="en-GB" sz="2400"/>
          </a:p>
          <a:p>
            <a:endParaRPr lang="en-GB" sz="2400" smtClean="0"/>
          </a:p>
          <a:p>
            <a:endParaRPr lang="en-GB" sz="2400" smtClean="0"/>
          </a:p>
          <a:p>
            <a:pPr lvl="1"/>
            <a:endParaRPr lang="en-GB" sz="2000" smtClean="0"/>
          </a:p>
          <a:p>
            <a:pPr lvl="1"/>
            <a:endParaRPr lang="en-GB" sz="2000"/>
          </a:p>
          <a:p>
            <a:pPr lvl="1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38</a:t>
            </a:fld>
            <a:endParaRPr lang="en-GB"/>
          </a:p>
        </p:txBody>
      </p:sp>
      <p:grpSp>
        <p:nvGrpSpPr>
          <p:cNvPr id="28" name="Group 27"/>
          <p:cNvGrpSpPr/>
          <p:nvPr/>
        </p:nvGrpSpPr>
        <p:grpSpPr>
          <a:xfrm>
            <a:off x="697542" y="3500816"/>
            <a:ext cx="7722786" cy="2088232"/>
            <a:chOff x="702705" y="3078113"/>
            <a:chExt cx="7722786" cy="2088232"/>
          </a:xfrm>
        </p:grpSpPr>
        <p:sp>
          <p:nvSpPr>
            <p:cNvPr id="7" name="Flowchart: Magnetic Disk 6"/>
            <p:cNvSpPr/>
            <p:nvPr/>
          </p:nvSpPr>
          <p:spPr>
            <a:xfrm>
              <a:off x="4132783" y="3078113"/>
              <a:ext cx="800228" cy="208823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Scan Status Topic</a:t>
              </a:r>
              <a:endParaRPr lang="en-GB"/>
            </a:p>
          </p:txBody>
        </p:sp>
        <p:sp>
          <p:nvSpPr>
            <p:cNvPr id="10" name="Cloud 9"/>
            <p:cNvSpPr/>
            <p:nvPr/>
          </p:nvSpPr>
          <p:spPr>
            <a:xfrm>
              <a:off x="2305931" y="4114117"/>
              <a:ext cx="1296144" cy="65300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Scan started</a:t>
              </a:r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2705" y="4124343"/>
              <a:ext cx="1152128" cy="612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GDA server</a:t>
              </a:r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01355" y="4143067"/>
              <a:ext cx="1224136" cy="612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DAWN consumer</a:t>
              </a:r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675534" y="4465512"/>
              <a:ext cx="45173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54833" y="4465512"/>
              <a:ext cx="412254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953749" y="3661978"/>
              <a:ext cx="2859674" cy="0"/>
            </a:xfrm>
            <a:prstGeom prst="straightConnector1">
              <a:avLst/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453481" y="4143067"/>
              <a:ext cx="1296144" cy="65300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Scan started</a:t>
              </a:r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54536" y="3736832"/>
              <a:ext cx="1459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smtClean="0"/>
                <a:t>Sends message</a:t>
              </a:r>
              <a:endParaRPr lang="en-GB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4417" y="3820998"/>
              <a:ext cx="1819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smtClean="0"/>
                <a:t>Delivers message</a:t>
              </a:r>
              <a:endParaRPr lang="en-GB" sz="1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4417" y="3365984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smtClean="0"/>
                <a:t>Subscribes</a:t>
              </a:r>
              <a:endParaRPr lang="en-GB" sz="16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953749" y="4440621"/>
              <a:ext cx="45173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790361" y="4430377"/>
              <a:ext cx="391944" cy="1024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13423" y="3661978"/>
              <a:ext cx="0" cy="46236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7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8638"/>
            <a:ext cx="6696744" cy="615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628800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ActiveMQ Web console on port 8161</a:t>
            </a:r>
            <a:endParaRPr lang="en-GB" sz="2000"/>
          </a:p>
        </p:txBody>
      </p:sp>
      <p:sp>
        <p:nvSpPr>
          <p:cNvPr id="8" name="TextBox 7"/>
          <p:cNvSpPr txBox="1"/>
          <p:nvPr/>
        </p:nvSpPr>
        <p:spPr>
          <a:xfrm>
            <a:off x="182985" y="39330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>
                <a:solidFill>
                  <a:schemeClr val="accent1"/>
                </a:solidFill>
              </a:rPr>
              <a:t>Processing</a:t>
            </a:r>
            <a:r>
              <a:rPr lang="en-GB" smtClean="0">
                <a:solidFill>
                  <a:schemeClr val="accent1"/>
                </a:solidFill>
              </a:rPr>
              <a:t> topic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16" y="32916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>
                <a:solidFill>
                  <a:schemeClr val="accent1"/>
                </a:solidFill>
              </a:rPr>
              <a:t>Scan</a:t>
            </a:r>
            <a:r>
              <a:rPr lang="en-GB" smtClean="0">
                <a:solidFill>
                  <a:schemeClr val="accent1"/>
                </a:solidFill>
              </a:rPr>
              <a:t> topic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31640" y="3476357"/>
            <a:ext cx="10081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1911177" y="3861048"/>
            <a:ext cx="428575" cy="2566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6940" y="4463544"/>
            <a:ext cx="1864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‘Processing finished’ message triggers final reconstruction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6401248" y="2684524"/>
            <a:ext cx="1674" cy="32400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       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610745" cy="4525963"/>
          </a:xfrm>
        </p:spPr>
        <p:txBody>
          <a:bodyPr>
            <a:normAutofit/>
          </a:bodyPr>
          <a:lstStyle/>
          <a:p>
            <a:r>
              <a:rPr lang="en-GB" sz="2000" smtClean="0"/>
              <a:t>Main beamline user interface</a:t>
            </a:r>
          </a:p>
          <a:p>
            <a:r>
              <a:rPr lang="en-GB" sz="2000" smtClean="0"/>
              <a:t>Presents a science based view of experiments</a:t>
            </a:r>
          </a:p>
          <a:p>
            <a:r>
              <a:rPr lang="en-GB" sz="2000" smtClean="0"/>
              <a:t>Client-server design</a:t>
            </a:r>
          </a:p>
          <a:p>
            <a:r>
              <a:rPr lang="en-GB" sz="2000" i="1" smtClean="0"/>
              <a:t>Command Server </a:t>
            </a:r>
            <a:r>
              <a:rPr lang="en-GB" sz="2000" smtClean="0"/>
              <a:t>provides a Jython interpreter</a:t>
            </a:r>
          </a:p>
          <a:p>
            <a:r>
              <a:rPr lang="en-GB" sz="2000" smtClean="0"/>
              <a:t>Client provides live data visualization</a:t>
            </a:r>
          </a:p>
          <a:p>
            <a:r>
              <a:rPr lang="en-GB" sz="2000" smtClean="0"/>
              <a:t>GDA&lt;-&gt;Malcolm interface developed to integrate scanning framework</a:t>
            </a:r>
          </a:p>
          <a:p>
            <a:endParaRPr lang="en-GB" sz="2000" smtClean="0"/>
          </a:p>
          <a:p>
            <a:endParaRPr lang="en-GB" sz="20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AA05-55DB-4DA2-B1EB-3E3F59D716F5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37" y="548680"/>
            <a:ext cx="2148048" cy="6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279261" y="5680520"/>
            <a:ext cx="4135495" cy="443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>
                <a:solidFill>
                  <a:schemeClr val="tx1"/>
                </a:solidFill>
              </a:rPr>
              <a:t>EPICS control system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79260" y="3020058"/>
            <a:ext cx="4135495" cy="8037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>
                <a:solidFill>
                  <a:schemeClr val="tx1"/>
                </a:solidFill>
              </a:rPr>
              <a:t>GDA server</a:t>
            </a:r>
          </a:p>
          <a:p>
            <a:r>
              <a:rPr lang="en-GB" sz="1400" i="1" smtClean="0">
                <a:solidFill>
                  <a:schemeClr val="tx1"/>
                </a:solidFill>
              </a:rPr>
              <a:t>ixx-control</a:t>
            </a:r>
            <a:endParaRPr lang="en-GB" sz="1400" i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84324" y="3823790"/>
            <a:ext cx="17308" cy="185673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96136" y="3212976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Command Server</a:t>
            </a:r>
            <a:endParaRPr lang="en-GB" sz="1400"/>
          </a:p>
        </p:txBody>
      </p:sp>
      <p:sp>
        <p:nvSpPr>
          <p:cNvPr id="25" name="TextBox 24"/>
          <p:cNvSpPr txBox="1"/>
          <p:nvPr/>
        </p:nvSpPr>
        <p:spPr>
          <a:xfrm>
            <a:off x="5951857" y="2395797"/>
            <a:ext cx="87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Java RMI</a:t>
            </a:r>
            <a:endParaRPr lang="en-GB" sz="1400"/>
          </a:p>
        </p:txBody>
      </p:sp>
      <p:sp>
        <p:nvSpPr>
          <p:cNvPr id="26" name="TextBox 25"/>
          <p:cNvSpPr txBox="1"/>
          <p:nvPr/>
        </p:nvSpPr>
        <p:spPr>
          <a:xfrm>
            <a:off x="5292978" y="4020327"/>
            <a:ext cx="163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Channel Access</a:t>
            </a:r>
            <a:endParaRPr lang="en-GB" sz="1400"/>
          </a:p>
        </p:txBody>
      </p:sp>
      <p:grpSp>
        <p:nvGrpSpPr>
          <p:cNvPr id="32" name="Group 31"/>
          <p:cNvGrpSpPr/>
          <p:nvPr/>
        </p:nvGrpSpPr>
        <p:grpSpPr>
          <a:xfrm>
            <a:off x="6038494" y="3823790"/>
            <a:ext cx="2795271" cy="1856637"/>
            <a:chOff x="6038494" y="3823790"/>
            <a:chExt cx="2795271" cy="1856637"/>
          </a:xfrm>
        </p:grpSpPr>
        <p:sp>
          <p:nvSpPr>
            <p:cNvPr id="10" name="Rounded Rectangle 9"/>
            <p:cNvSpPr/>
            <p:nvPr/>
          </p:nvSpPr>
          <p:spPr>
            <a:xfrm>
              <a:off x="6038494" y="4548938"/>
              <a:ext cx="2376264" cy="4436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mtClean="0">
                  <a:solidFill>
                    <a:schemeClr val="tx1"/>
                  </a:solidFill>
                </a:rPr>
                <a:t>Malcolm</a:t>
              </a: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251555" y="3823790"/>
              <a:ext cx="3347" cy="725148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-120000" flipH="1">
              <a:off x="7244663" y="4992723"/>
              <a:ext cx="17318" cy="687704"/>
            </a:xfrm>
            <a:prstGeom prst="straightConnector1">
              <a:avLst/>
            </a:prstGeom>
            <a:ln w="2222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202773" y="4020327"/>
              <a:ext cx="1630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solidFill>
                    <a:srgbClr val="FF0000"/>
                  </a:solidFill>
                </a:rPr>
                <a:t>pvAccess</a:t>
              </a:r>
              <a:endParaRPr lang="en-GB" sz="140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2835" y="5151909"/>
              <a:ext cx="1630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/>
                <a:t>Channel Access</a:t>
              </a:r>
              <a:endParaRPr lang="en-GB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64659" y="1628800"/>
            <a:ext cx="2102839" cy="731724"/>
            <a:chOff x="4164659" y="1628800"/>
            <a:chExt cx="2102839" cy="731724"/>
          </a:xfrm>
        </p:grpSpPr>
        <p:sp>
          <p:nvSpPr>
            <p:cNvPr id="12" name="Rounded Rectangle 11"/>
            <p:cNvSpPr/>
            <p:nvPr/>
          </p:nvSpPr>
          <p:spPr>
            <a:xfrm>
              <a:off x="4164659" y="1628800"/>
              <a:ext cx="2102839" cy="7317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mtClean="0">
                  <a:solidFill>
                    <a:schemeClr val="tx1"/>
                  </a:solidFill>
                </a:rPr>
                <a:t>GDA client</a:t>
              </a:r>
            </a:p>
            <a:p>
              <a:r>
                <a:rPr lang="en-GB" sz="1400" i="1" smtClean="0">
                  <a:solidFill>
                    <a:schemeClr val="tx1"/>
                  </a:solidFill>
                </a:rPr>
                <a:t>workstation</a:t>
              </a:r>
              <a:endParaRPr lang="en-GB" sz="1400" i="1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41719" y="1814642"/>
              <a:ext cx="83140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smtClean="0"/>
                <a:t>Data Vis.</a:t>
              </a:r>
              <a:endParaRPr lang="en-GB" sz="14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16216" y="1628800"/>
            <a:ext cx="2102839" cy="731724"/>
            <a:chOff x="4164659" y="1628800"/>
            <a:chExt cx="2102839" cy="731724"/>
          </a:xfrm>
        </p:grpSpPr>
        <p:sp>
          <p:nvSpPr>
            <p:cNvPr id="41" name="Rounded Rectangle 40"/>
            <p:cNvSpPr/>
            <p:nvPr/>
          </p:nvSpPr>
          <p:spPr>
            <a:xfrm>
              <a:off x="4164659" y="1628800"/>
              <a:ext cx="2102839" cy="7317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mtClean="0">
                  <a:solidFill>
                    <a:schemeClr val="tx1"/>
                  </a:solidFill>
                </a:rPr>
                <a:t>GDA client</a:t>
              </a:r>
            </a:p>
            <a:p>
              <a:r>
                <a:rPr lang="en-GB" sz="1400" i="1" smtClean="0">
                  <a:solidFill>
                    <a:schemeClr val="tx1"/>
                  </a:solidFill>
                </a:rPr>
                <a:t>workstation</a:t>
              </a:r>
              <a:endParaRPr lang="en-GB" sz="1400" i="1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41719" y="1814642"/>
              <a:ext cx="83140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smtClean="0"/>
                <a:t>Data Vis.</a:t>
              </a:r>
              <a:endParaRPr lang="en-GB" sz="140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214404" y="2355863"/>
            <a:ext cx="1674" cy="32400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567635" y="2360524"/>
            <a:ext cx="1674" cy="32400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14404" y="2679863"/>
            <a:ext cx="235490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Live Processing - Details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DAWN consumer receives a JSON message on scan start and writes it to disk:</a:t>
            </a:r>
          </a:p>
          <a:p>
            <a:pPr lvl="1"/>
            <a:r>
              <a:rPr lang="en-GB" sz="2000" smtClean="0">
                <a:solidFill>
                  <a:schemeClr val="accent1"/>
                </a:solidFill>
              </a:rPr>
              <a:t>{visit folder}/tmp/operationBean.json</a:t>
            </a:r>
          </a:p>
          <a:p>
            <a:r>
              <a:rPr lang="en-GB" sz="2400" smtClean="0"/>
              <a:t>JSON file contains the path to the scan data files</a:t>
            </a:r>
          </a:p>
          <a:p>
            <a:r>
              <a:rPr lang="en-GB" sz="2400" smtClean="0"/>
              <a:t>Consumer then starts a new DAWN process on the cluster which reads the JSON file</a:t>
            </a:r>
          </a:p>
          <a:p>
            <a:r>
              <a:rPr lang="en-GB" sz="2400" smtClean="0"/>
              <a:t>Log files also stored in {visit folder}/tmp</a:t>
            </a:r>
          </a:p>
          <a:p>
            <a:r>
              <a:rPr lang="en-GB" sz="2400" i="1" smtClean="0"/>
              <a:t>Note:</a:t>
            </a:r>
            <a:r>
              <a:rPr lang="en-GB" sz="2400" smtClean="0"/>
              <a:t> </a:t>
            </a:r>
            <a:r>
              <a:rPr lang="en-GB" sz="2400"/>
              <a:t>Test rig is setup slightly differently</a:t>
            </a:r>
          </a:p>
          <a:p>
            <a:endParaRPr lang="en-GB" sz="2400" smtClean="0"/>
          </a:p>
          <a:p>
            <a:pPr marL="0" indent="0">
              <a:buNone/>
            </a:pPr>
            <a:endParaRPr lang="en-GB" sz="2400" smtClean="0"/>
          </a:p>
          <a:p>
            <a:pPr marL="400050"/>
            <a:endParaRPr lang="en-GB" sz="2400" smtClean="0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Live Processing - Details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On beamlines, the DAWN Consumer </a:t>
            </a:r>
            <a:r>
              <a:rPr lang="en-GB" sz="2400"/>
              <a:t>and ActiveMQ </a:t>
            </a:r>
            <a:r>
              <a:rPr lang="en-GB" sz="2400" smtClean="0"/>
              <a:t>processes run on ixx-control</a:t>
            </a:r>
          </a:p>
          <a:p>
            <a:r>
              <a:rPr lang="en-GB" sz="2400" smtClean="0"/>
              <a:t>On the test rig, ActiveMQ runs under ProcServ:</a:t>
            </a:r>
          </a:p>
          <a:p>
            <a:pPr lvl="1"/>
            <a:r>
              <a:rPr lang="en-GB" sz="2000" smtClean="0">
                <a:solidFill>
                  <a:schemeClr val="accent1"/>
                </a:solidFill>
              </a:rPr>
              <a:t>ioc-connect BL4xP-EA-PRCO-01</a:t>
            </a:r>
          </a:p>
          <a:p>
            <a:pPr lvl="1"/>
            <a:r>
              <a:rPr lang="en-GB" sz="2000" smtClean="0">
                <a:solidFill>
                  <a:schemeClr val="accent1"/>
                </a:solidFill>
              </a:rPr>
              <a:t>Ctrl-X to reboot</a:t>
            </a:r>
          </a:p>
          <a:p>
            <a:endParaRPr lang="en-GB" sz="2400" smtClean="0"/>
          </a:p>
          <a:p>
            <a:endParaRPr lang="en-GB" sz="2400" smtClean="0"/>
          </a:p>
          <a:p>
            <a:pPr marL="0" indent="0">
              <a:buNone/>
            </a:pPr>
            <a:endParaRPr lang="en-GB" sz="2400" smtClean="0"/>
          </a:p>
          <a:p>
            <a:pPr marL="400050"/>
            <a:endParaRPr lang="en-GB" sz="2400" smtClean="0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flexible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Status information about the scan is sent to an </a:t>
            </a:r>
            <a:r>
              <a:rPr lang="en-US" dirty="0" err="1" smtClean="0"/>
              <a:t>ActiveMQ</a:t>
            </a:r>
            <a:r>
              <a:rPr lang="en-US" dirty="0" smtClean="0"/>
              <a:t> topic: </a:t>
            </a:r>
            <a:r>
              <a:rPr lang="en-US" i="1" dirty="0" err="1" smtClean="0">
                <a:solidFill>
                  <a:schemeClr val="accent1"/>
                </a:solidFill>
              </a:rPr>
              <a:t>gda.messages.scan</a:t>
            </a:r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 script can subscribe </a:t>
            </a:r>
            <a:br>
              <a:rPr lang="en-US" dirty="0" smtClean="0"/>
            </a:br>
            <a:r>
              <a:rPr lang="en-US" dirty="0" smtClean="0"/>
              <a:t>to this topic to do </a:t>
            </a:r>
            <a:br>
              <a:rPr lang="en-US" dirty="0" smtClean="0"/>
            </a:br>
            <a:r>
              <a:rPr lang="en-US" dirty="0" smtClean="0"/>
              <a:t>arbitrary processing </a:t>
            </a:r>
            <a:br>
              <a:rPr lang="en-US" dirty="0" smtClean="0"/>
            </a:br>
            <a:r>
              <a:rPr lang="en-US" dirty="0" smtClean="0"/>
              <a:t>during or after a scan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visualhulls</a:t>
            </a:r>
            <a:r>
              <a:rPr lang="en-US" dirty="0" smtClean="0"/>
              <a:t> for </a:t>
            </a:r>
            <a:br>
              <a:rPr lang="en-US" dirty="0" smtClean="0"/>
            </a:br>
            <a:r>
              <a:rPr lang="en-US" dirty="0" smtClean="0"/>
              <a:t>an example</a:t>
            </a:r>
          </a:p>
          <a:p>
            <a:r>
              <a:rPr lang="en-US" dirty="0" smtClean="0"/>
              <a:t>There is a python3</a:t>
            </a:r>
            <a:br>
              <a:rPr lang="en-US" dirty="0" smtClean="0"/>
            </a:br>
            <a:r>
              <a:rPr lang="en-US" dirty="0" smtClean="0"/>
              <a:t>module called</a:t>
            </a:r>
            <a:br>
              <a:rPr lang="en-US" dirty="0" smtClean="0"/>
            </a:br>
            <a:r>
              <a:rPr lang="en-US" i="1" dirty="0" err="1" smtClean="0">
                <a:solidFill>
                  <a:schemeClr val="accent1"/>
                </a:solidFill>
              </a:rPr>
              <a:t>scansubscriber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help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7984" y="2564904"/>
            <a:ext cx="4246023" cy="33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99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Watchdogs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i="1" smtClean="0"/>
              <a:t>Watchdogs</a:t>
            </a:r>
            <a:r>
              <a:rPr lang="en-GB" sz="2000" smtClean="0"/>
              <a:t> provide a mechanism to pause and resume a scan based on an external condition</a:t>
            </a:r>
          </a:p>
          <a:p>
            <a:r>
              <a:rPr lang="en-GB" sz="2000" smtClean="0"/>
              <a:t>General case: </a:t>
            </a:r>
            <a:r>
              <a:rPr lang="en-GB" sz="2000" i="1" smtClean="0"/>
              <a:t>ExpressionWatchdog</a:t>
            </a:r>
          </a:p>
          <a:p>
            <a:pPr marL="457200" lvl="1" indent="0">
              <a:buNone/>
            </a:pPr>
            <a:r>
              <a:rPr lang="en-GB" sz="200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000" i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ing_current &gt;= 1.0  &amp;&amp;  !portshutter.equals(‘Closed’)</a:t>
            </a:r>
          </a:p>
          <a:p>
            <a:pPr marL="457200" lvl="1" indent="0">
              <a:buNone/>
            </a:pPr>
            <a:endParaRPr lang="en-GB" sz="2400" i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1400" i="1" smtClean="0">
                <a:latin typeface="Arial" panose="020B0604020202020204" pitchFamily="34" charset="0"/>
                <a:cs typeface="Arial" panose="020B0604020202020204" pitchFamily="34" charset="0"/>
              </a:rPr>
              <a:t>scannable names    comparision and			literals</a:t>
            </a:r>
          </a:p>
          <a:p>
            <a:pPr marL="457200" lvl="1" indent="0">
              <a:buNone/>
            </a:pPr>
            <a:r>
              <a:rPr lang="en-GB" sz="1400" i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i="1" smtClean="0">
                <a:latin typeface="Arial" panose="020B0604020202020204" pitchFamily="34" charset="0"/>
                <a:cs typeface="Arial" panose="020B0604020202020204" pitchFamily="34" charset="0"/>
              </a:rPr>
              <a:t>	   logical operators</a:t>
            </a:r>
          </a:p>
          <a:p>
            <a:pPr marL="457200" lvl="1" indent="0">
              <a:buNone/>
            </a:pPr>
            <a:r>
              <a:rPr lang="en-GB" sz="1400" i="1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GB" sz="2000" smtClean="0">
                <a:latin typeface="Arial" panose="020B0604020202020204" pitchFamily="34" charset="0"/>
                <a:cs typeface="Arial" panose="020B0604020202020204" pitchFamily="34" charset="0"/>
              </a:rPr>
              <a:t>Scan paused when expression becomes </a:t>
            </a:r>
            <a:r>
              <a:rPr lang="en-GB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457200" lvl="1" indent="0">
              <a:buNone/>
            </a:pPr>
            <a:endParaRPr lang="en-GB" sz="1400" i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smtClean="0">
                <a:cs typeface="Arial" panose="020B0604020202020204" pitchFamily="34" charset="0"/>
              </a:rPr>
              <a:t>Special case: </a:t>
            </a:r>
            <a:r>
              <a:rPr lang="en-GB" sz="2000" i="1" smtClean="0">
                <a:cs typeface="Arial" panose="020B0604020202020204" pitchFamily="34" charset="0"/>
              </a:rPr>
              <a:t>TopupWatchdog</a:t>
            </a:r>
          </a:p>
          <a:p>
            <a:pPr marL="400050" lvl="1" indent="0">
              <a:buNone/>
            </a:pPr>
            <a:r>
              <a:rPr lang="en-GB" sz="2000" smtClean="0">
                <a:cs typeface="Arial" panose="020B0604020202020204" pitchFamily="34" charset="0"/>
              </a:rPr>
              <a:t>Monitors</a:t>
            </a:r>
            <a:r>
              <a:rPr lang="en-GB" sz="2000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SR-CS-FILL-01:COUNTDOWN</a:t>
            </a:r>
            <a:endParaRPr lang="en-GB" sz="2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GB" sz="2000" smtClean="0">
                <a:cs typeface="Arial" panose="020B0604020202020204" pitchFamily="34" charset="0"/>
              </a:rPr>
              <a:t>Configurable warmup and cooloff periods (ms)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43</a:t>
            </a:fld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50119" y="299814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7784" y="2926135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03848" y="2934569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72200" y="302106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Configuring Watchdogs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96" y="2636912"/>
            <a:ext cx="8507288" cy="3633267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GB" sz="2100" i="1" smtClean="0"/>
              <a:t>ExpressionWatchdog:</a:t>
            </a:r>
          </a:p>
          <a:p>
            <a:pPr marL="0" indent="0" fontAlgn="base">
              <a:buNone/>
            </a:pPr>
            <a:r>
              <a:rPr lang="en-GB" sz="2100" smtClean="0"/>
              <a:t>&lt;</a:t>
            </a:r>
            <a:r>
              <a:rPr lang="en-GB" sz="2100"/>
              <a:t>bean id</a:t>
            </a:r>
            <a:r>
              <a:rPr lang="en-GB" sz="2100" smtClean="0"/>
              <a:t>=“</a:t>
            </a:r>
            <a:r>
              <a:rPr lang="en-GB" sz="2100" smtClean="0">
                <a:solidFill>
                  <a:schemeClr val="accent1"/>
                </a:solidFill>
              </a:rPr>
              <a:t>noBeam</a:t>
            </a:r>
            <a:r>
              <a:rPr lang="en-GB" sz="2100" smtClean="0"/>
              <a:t>" </a:t>
            </a:r>
            <a:r>
              <a:rPr lang="en-GB" sz="2100"/>
              <a:t>class="</a:t>
            </a:r>
            <a:r>
              <a:rPr lang="en-GB" sz="2100" smtClean="0">
                <a:solidFill>
                  <a:schemeClr val="accent1"/>
                </a:solidFill>
              </a:rPr>
              <a:t>org.eclipse.scanning.api.device.models.DeviceWatchdogModel</a:t>
            </a:r>
            <a:r>
              <a:rPr lang="en-GB" sz="2100"/>
              <a:t>"&gt;</a:t>
            </a:r>
          </a:p>
          <a:p>
            <a:pPr marL="0" indent="0" fontAlgn="base">
              <a:buNone/>
            </a:pPr>
            <a:r>
              <a:rPr lang="en-GB" sz="2100"/>
              <a:t>    &lt;property name="</a:t>
            </a:r>
            <a:r>
              <a:rPr lang="en-GB" sz="2100">
                <a:solidFill>
                  <a:schemeClr val="accent1"/>
                </a:solidFill>
              </a:rPr>
              <a:t>expression</a:t>
            </a:r>
            <a:r>
              <a:rPr lang="en-GB" sz="2100"/>
              <a:t>" </a:t>
            </a:r>
            <a:r>
              <a:rPr lang="en-GB" sz="2100" smtClean="0"/>
              <a:t>value</a:t>
            </a:r>
            <a:r>
              <a:rPr lang="en-GB" sz="2100"/>
              <a:t>="</a:t>
            </a:r>
            <a:r>
              <a:rPr lang="en-GB" sz="2100">
                <a:solidFill>
                  <a:schemeClr val="accent1"/>
                </a:solidFill>
              </a:rPr>
              <a:t>ring_current &gt;= </a:t>
            </a:r>
            <a:r>
              <a:rPr lang="en-GB" sz="2100" smtClean="0">
                <a:solidFill>
                  <a:schemeClr val="accent1"/>
                </a:solidFill>
              </a:rPr>
              <a:t>1.0</a:t>
            </a:r>
            <a:r>
              <a:rPr lang="en-GB" sz="2100"/>
              <a:t>"</a:t>
            </a:r>
          </a:p>
          <a:p>
            <a:pPr marL="0" indent="0" fontAlgn="base">
              <a:buNone/>
            </a:pPr>
            <a:r>
              <a:rPr lang="en-GB" sz="2100"/>
              <a:t>    &lt;property name="</a:t>
            </a:r>
            <a:r>
              <a:rPr lang="en-GB" sz="2100">
                <a:solidFill>
                  <a:schemeClr val="accent1"/>
                </a:solidFill>
              </a:rPr>
              <a:t>message</a:t>
            </a:r>
            <a:r>
              <a:rPr lang="en-GB" sz="2100"/>
              <a:t>" value="</a:t>
            </a:r>
            <a:r>
              <a:rPr lang="en-GB" sz="2100">
                <a:solidFill>
                  <a:schemeClr val="accent1"/>
                </a:solidFill>
              </a:rPr>
              <a:t>Beam has been lost</a:t>
            </a:r>
            <a:r>
              <a:rPr lang="en-GB" sz="2100"/>
              <a:t>"/&gt;</a:t>
            </a:r>
          </a:p>
          <a:p>
            <a:pPr marL="0" indent="0" fontAlgn="base">
              <a:buNone/>
            </a:pPr>
            <a:r>
              <a:rPr lang="en-GB" sz="2100"/>
              <a:t>&lt;/bean</a:t>
            </a:r>
            <a:r>
              <a:rPr lang="en-GB" sz="2100" smtClean="0"/>
              <a:t>&gt;</a:t>
            </a:r>
          </a:p>
          <a:p>
            <a:pPr marL="0" indent="0" fontAlgn="base">
              <a:buNone/>
            </a:pPr>
            <a:endParaRPr lang="en-GB" sz="2100" smtClean="0"/>
          </a:p>
          <a:p>
            <a:pPr marL="0" indent="0" fontAlgn="base">
              <a:buNone/>
            </a:pPr>
            <a:r>
              <a:rPr lang="en-GB" sz="2100" i="1" smtClean="0"/>
              <a:t>TopupWatchdog:</a:t>
            </a:r>
            <a:endParaRPr lang="en-GB" sz="2100" i="1"/>
          </a:p>
          <a:p>
            <a:pPr marL="0" indent="0" fontAlgn="base">
              <a:buNone/>
            </a:pPr>
            <a:r>
              <a:rPr lang="en-GB" sz="2100" smtClean="0"/>
              <a:t>&lt;</a:t>
            </a:r>
            <a:r>
              <a:rPr lang="en-GB" sz="2100"/>
              <a:t>bean id</a:t>
            </a:r>
            <a:r>
              <a:rPr lang="en-GB" sz="2100" smtClean="0"/>
              <a:t>=“</a:t>
            </a:r>
            <a:r>
              <a:rPr lang="en-GB" sz="2100" smtClean="0">
                <a:solidFill>
                  <a:schemeClr val="accent1"/>
                </a:solidFill>
              </a:rPr>
              <a:t>beamTopup</a:t>
            </a:r>
            <a:r>
              <a:rPr lang="en-GB" sz="2100" smtClean="0"/>
              <a:t>" </a:t>
            </a:r>
            <a:r>
              <a:rPr lang="en-GB" sz="2100"/>
              <a:t>class="</a:t>
            </a:r>
            <a:r>
              <a:rPr lang="en-GB" sz="2100">
                <a:solidFill>
                  <a:schemeClr val="accent1"/>
                </a:solidFill>
              </a:rPr>
              <a:t>org.eclipse.scanning.api.device.models.DeviceWatchdogModel</a:t>
            </a:r>
            <a:r>
              <a:rPr lang="en-GB" sz="2100"/>
              <a:t>"&gt;</a:t>
            </a:r>
          </a:p>
          <a:p>
            <a:pPr marL="0" indent="0" fontAlgn="base">
              <a:buNone/>
            </a:pPr>
            <a:r>
              <a:rPr lang="en-GB" sz="2100"/>
              <a:t>    &lt;property name="</a:t>
            </a:r>
            <a:r>
              <a:rPr lang="en-GB" sz="2100">
                <a:solidFill>
                  <a:schemeClr val="accent1"/>
                </a:solidFill>
              </a:rPr>
              <a:t>countdownName</a:t>
            </a:r>
            <a:r>
              <a:rPr lang="en-GB" sz="2100"/>
              <a:t>" value="</a:t>
            </a:r>
            <a:r>
              <a:rPr lang="en-GB" sz="2100">
                <a:solidFill>
                  <a:schemeClr val="accent1"/>
                </a:solidFill>
              </a:rPr>
              <a:t>machineTopupMonitor</a:t>
            </a:r>
            <a:r>
              <a:rPr lang="en-GB" sz="2100"/>
              <a:t>"/&gt;</a:t>
            </a:r>
          </a:p>
          <a:p>
            <a:pPr marL="0" indent="0" fontAlgn="base">
              <a:buNone/>
            </a:pPr>
            <a:r>
              <a:rPr lang="en-GB" sz="2100"/>
              <a:t>    &lt;property name="</a:t>
            </a:r>
            <a:r>
              <a:rPr lang="en-GB" sz="2100">
                <a:solidFill>
                  <a:schemeClr val="accent1"/>
                </a:solidFill>
              </a:rPr>
              <a:t>message</a:t>
            </a:r>
            <a:r>
              <a:rPr lang="en-GB" sz="2100"/>
              <a:t>" value="</a:t>
            </a:r>
            <a:r>
              <a:rPr lang="en-GB" sz="2100">
                <a:solidFill>
                  <a:schemeClr val="accent1"/>
                </a:solidFill>
              </a:rPr>
              <a:t>Paused during topup</a:t>
            </a:r>
            <a:r>
              <a:rPr lang="en-GB" sz="2100"/>
              <a:t>"/&gt;</a:t>
            </a:r>
          </a:p>
          <a:p>
            <a:pPr marL="0" indent="0" fontAlgn="base">
              <a:buNone/>
            </a:pPr>
            <a:r>
              <a:rPr lang="en-GB" sz="2100"/>
              <a:t>    &lt;property name="</a:t>
            </a:r>
            <a:r>
              <a:rPr lang="en-GB" sz="2100">
                <a:solidFill>
                  <a:schemeClr val="accent1"/>
                </a:solidFill>
              </a:rPr>
              <a:t>warmup</a:t>
            </a:r>
            <a:r>
              <a:rPr lang="en-GB" sz="2100"/>
              <a:t>" value="</a:t>
            </a:r>
            <a:r>
              <a:rPr lang="en-GB" sz="2100">
                <a:solidFill>
                  <a:schemeClr val="accent1"/>
                </a:solidFill>
              </a:rPr>
              <a:t>5000</a:t>
            </a:r>
            <a:r>
              <a:rPr lang="en-GB" sz="2100" smtClean="0"/>
              <a:t>"/&gt;      </a:t>
            </a:r>
            <a:endParaRPr lang="en-GB" sz="2100"/>
          </a:p>
          <a:p>
            <a:pPr marL="0" indent="0" fontAlgn="base">
              <a:buNone/>
            </a:pPr>
            <a:r>
              <a:rPr lang="en-GB" sz="2100"/>
              <a:t>    &lt;property name="</a:t>
            </a:r>
            <a:r>
              <a:rPr lang="en-GB" sz="2100">
                <a:solidFill>
                  <a:schemeClr val="accent1"/>
                </a:solidFill>
              </a:rPr>
              <a:t>cooloff</a:t>
            </a:r>
            <a:r>
              <a:rPr lang="en-GB" sz="2100"/>
              <a:t>" value="</a:t>
            </a:r>
            <a:r>
              <a:rPr lang="en-GB" sz="2100">
                <a:solidFill>
                  <a:schemeClr val="accent1"/>
                </a:solidFill>
              </a:rPr>
              <a:t>4000</a:t>
            </a:r>
            <a:r>
              <a:rPr lang="en-GB" sz="2100"/>
              <a:t>"/&gt;</a:t>
            </a:r>
          </a:p>
          <a:p>
            <a:pPr marL="0" indent="0" fontAlgn="base">
              <a:buNone/>
            </a:pPr>
            <a:r>
              <a:rPr lang="en-GB" sz="2100"/>
              <a:t>    &lt;property name="</a:t>
            </a:r>
            <a:r>
              <a:rPr lang="en-GB" sz="2100">
                <a:solidFill>
                  <a:schemeClr val="accent1"/>
                </a:solidFill>
              </a:rPr>
              <a:t>modeName</a:t>
            </a:r>
            <a:r>
              <a:rPr lang="en-GB" sz="2100"/>
              <a:t>" value="</a:t>
            </a:r>
            <a:r>
              <a:rPr lang="en-GB" sz="2100">
                <a:solidFill>
                  <a:schemeClr val="accent1"/>
                </a:solidFill>
              </a:rPr>
              <a:t>ringModeMonitor</a:t>
            </a:r>
            <a:r>
              <a:rPr lang="en-GB" sz="2100"/>
              <a:t>"/&gt;</a:t>
            </a:r>
          </a:p>
          <a:p>
            <a:pPr marL="0" indent="0" fontAlgn="base">
              <a:buNone/>
            </a:pPr>
            <a:r>
              <a:rPr lang="en-GB" sz="2100"/>
              <a:t>&lt;/bean&gt;</a:t>
            </a:r>
          </a:p>
          <a:p>
            <a:pPr marL="0" indent="0" fontAlgn="base">
              <a:buNone/>
            </a:pPr>
            <a:endParaRPr lang="en-GB" sz="1600"/>
          </a:p>
          <a:p>
            <a:pPr marL="0" indent="0" fontAlgn="base">
              <a:buNone/>
            </a:pPr>
            <a:r>
              <a:rPr lang="en-GB" sz="1600"/>
              <a:t> 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61296" y="1451762"/>
            <a:ext cx="71287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Create an instance of </a:t>
            </a:r>
            <a:r>
              <a:rPr lang="en-GB" sz="2000" i="1" dirty="0" err="1" smtClean="0"/>
              <a:t>DeviceWatchdogModel</a:t>
            </a:r>
            <a:endParaRPr lang="en-GB" sz="2000" i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Give it an ID (name)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Define the properties (dependent on the type of watchdog)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Ensure it’s linked to by the GDA server configuration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018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Configuring Watchdogs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507288" cy="3705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1800" i="1" smtClean="0"/>
              <a:t>Example: ExpressionWatchdog</a:t>
            </a:r>
          </a:p>
          <a:p>
            <a:pPr marL="0" indent="0" fontAlgn="base">
              <a:buNone/>
            </a:pPr>
            <a:r>
              <a:rPr lang="en-GB" sz="1600" smtClean="0"/>
              <a:t>&lt;</a:t>
            </a:r>
            <a:r>
              <a:rPr lang="en-GB" sz="1600"/>
              <a:t>bean id</a:t>
            </a:r>
            <a:r>
              <a:rPr lang="en-GB" sz="1600" smtClean="0"/>
              <a:t>=“</a:t>
            </a:r>
            <a:r>
              <a:rPr lang="en-GB" sz="1600" smtClean="0">
                <a:solidFill>
                  <a:schemeClr val="accent1"/>
                </a:solidFill>
              </a:rPr>
              <a:t>noBeam</a:t>
            </a:r>
            <a:r>
              <a:rPr lang="en-GB" sz="1600" smtClean="0"/>
              <a:t>" </a:t>
            </a:r>
            <a:r>
              <a:rPr lang="en-GB" sz="1600"/>
              <a:t>class="</a:t>
            </a:r>
            <a:r>
              <a:rPr lang="en-GB" sz="1600" smtClean="0">
                <a:solidFill>
                  <a:schemeClr val="accent1"/>
                </a:solidFill>
              </a:rPr>
              <a:t>org.eclipse.scanning.api.device.models.DeviceWatchdogModel</a:t>
            </a:r>
            <a:r>
              <a:rPr lang="en-GB" sz="1600"/>
              <a:t>"&gt;</a:t>
            </a:r>
          </a:p>
          <a:p>
            <a:pPr marL="0" indent="0" fontAlgn="base">
              <a:buNone/>
            </a:pPr>
            <a:r>
              <a:rPr lang="en-GB" sz="1600"/>
              <a:t>    &lt;property name="</a:t>
            </a:r>
            <a:r>
              <a:rPr lang="en-GB" sz="1600">
                <a:solidFill>
                  <a:schemeClr val="accent1"/>
                </a:solidFill>
              </a:rPr>
              <a:t>expression</a:t>
            </a:r>
            <a:r>
              <a:rPr lang="en-GB" sz="1600"/>
              <a:t>" </a:t>
            </a:r>
            <a:r>
              <a:rPr lang="en-GB" sz="1600" smtClean="0"/>
              <a:t>value</a:t>
            </a:r>
            <a:r>
              <a:rPr lang="en-GB" sz="1600"/>
              <a:t>="</a:t>
            </a:r>
            <a:r>
              <a:rPr lang="en-GB" sz="1600">
                <a:solidFill>
                  <a:schemeClr val="accent1"/>
                </a:solidFill>
              </a:rPr>
              <a:t>ring_current &gt;= </a:t>
            </a:r>
            <a:r>
              <a:rPr lang="en-GB" sz="1600" smtClean="0">
                <a:solidFill>
                  <a:schemeClr val="accent1"/>
                </a:solidFill>
              </a:rPr>
              <a:t>1.0</a:t>
            </a:r>
            <a:r>
              <a:rPr lang="en-GB" sz="1600"/>
              <a:t>"</a:t>
            </a:r>
          </a:p>
          <a:p>
            <a:pPr marL="0" indent="0" fontAlgn="base">
              <a:buNone/>
            </a:pPr>
            <a:r>
              <a:rPr lang="en-GB" sz="1600"/>
              <a:t>    &lt;property name="</a:t>
            </a:r>
            <a:r>
              <a:rPr lang="en-GB" sz="1600">
                <a:solidFill>
                  <a:schemeClr val="accent1"/>
                </a:solidFill>
              </a:rPr>
              <a:t>message</a:t>
            </a:r>
            <a:r>
              <a:rPr lang="en-GB" sz="1600"/>
              <a:t>" value="</a:t>
            </a:r>
            <a:r>
              <a:rPr lang="en-GB" sz="1600">
                <a:solidFill>
                  <a:schemeClr val="accent1"/>
                </a:solidFill>
              </a:rPr>
              <a:t>Beam has been lost</a:t>
            </a:r>
            <a:r>
              <a:rPr lang="en-GB" sz="1600"/>
              <a:t>"/&gt;</a:t>
            </a:r>
          </a:p>
          <a:p>
            <a:pPr marL="0" indent="0" fontAlgn="base">
              <a:buNone/>
            </a:pPr>
            <a:r>
              <a:rPr lang="en-GB" sz="1600"/>
              <a:t>&lt;/bean</a:t>
            </a:r>
            <a:r>
              <a:rPr lang="en-GB" sz="1600" smtClean="0"/>
              <a:t>&gt;</a:t>
            </a:r>
            <a:endParaRPr lang="en-GB" sz="1600"/>
          </a:p>
          <a:p>
            <a:pPr marL="0" indent="0" fontAlgn="base">
              <a:buNone/>
            </a:pPr>
            <a:r>
              <a:rPr lang="en-GB" sz="1600"/>
              <a:t> </a:t>
            </a:r>
          </a:p>
          <a:p>
            <a:pPr marL="0" indent="0" fontAlgn="base">
              <a:buNone/>
            </a:pPr>
            <a:r>
              <a:rPr lang="en-GB" sz="1600"/>
              <a:t>&lt;bean id="</a:t>
            </a:r>
            <a:r>
              <a:rPr lang="en-GB" sz="1600">
                <a:solidFill>
                  <a:schemeClr val="accent1"/>
                </a:solidFill>
              </a:rPr>
              <a:t>expressionWatchdog</a:t>
            </a:r>
            <a:r>
              <a:rPr lang="en-GB" sz="1600"/>
              <a:t>" class="</a:t>
            </a:r>
            <a:r>
              <a:rPr lang="en-GB" sz="1600" smtClean="0">
                <a:solidFill>
                  <a:schemeClr val="accent1"/>
                </a:solidFill>
              </a:rPr>
              <a:t>org.eclipse.scanning.sequencer.watchdog.</a:t>
            </a:r>
            <a:r>
              <a:rPr lang="en-GB" sz="1600" smtClean="0">
                <a:solidFill>
                  <a:srgbClr val="FF0000"/>
                </a:solidFill>
              </a:rPr>
              <a:t>ExpressionWatchdog</a:t>
            </a:r>
            <a:r>
              <a:rPr lang="en-GB" sz="1600" smtClean="0"/>
              <a:t>“ init-method</a:t>
            </a:r>
            <a:r>
              <a:rPr lang="en-GB" sz="1600"/>
              <a:t>="</a:t>
            </a:r>
            <a:r>
              <a:rPr lang="en-GB" sz="1600">
                <a:solidFill>
                  <a:schemeClr val="accent1"/>
                </a:solidFill>
              </a:rPr>
              <a:t>activate</a:t>
            </a:r>
            <a:r>
              <a:rPr lang="en-GB" sz="1600"/>
              <a:t>"&gt;</a:t>
            </a:r>
          </a:p>
          <a:p>
            <a:pPr marL="0" indent="0" fontAlgn="base">
              <a:buNone/>
            </a:pPr>
            <a:r>
              <a:rPr lang="en-GB" sz="1600"/>
              <a:t>    &lt;property name="</a:t>
            </a:r>
            <a:r>
              <a:rPr lang="en-GB" sz="1600">
                <a:solidFill>
                  <a:schemeClr val="accent1"/>
                </a:solidFill>
              </a:rPr>
              <a:t>model</a:t>
            </a:r>
            <a:r>
              <a:rPr lang="en-GB" sz="1600"/>
              <a:t>" ref</a:t>
            </a:r>
            <a:r>
              <a:rPr lang="en-GB" sz="1600" smtClean="0"/>
              <a:t>=“</a:t>
            </a:r>
            <a:r>
              <a:rPr lang="en-GB" sz="1600" smtClean="0">
                <a:solidFill>
                  <a:schemeClr val="accent1"/>
                </a:solidFill>
              </a:rPr>
              <a:t>noBeam</a:t>
            </a:r>
            <a:r>
              <a:rPr lang="en-GB" sz="1600" smtClean="0"/>
              <a:t>"/&gt;</a:t>
            </a:r>
            <a:endParaRPr lang="en-GB" sz="1600"/>
          </a:p>
          <a:p>
            <a:pPr marL="0" indent="0" fontAlgn="base">
              <a:buNone/>
            </a:pPr>
            <a:r>
              <a:rPr lang="en-GB" sz="1600"/>
              <a:t>    &lt;property name="</a:t>
            </a:r>
            <a:r>
              <a:rPr lang="en-GB" sz="1600">
                <a:solidFill>
                  <a:schemeClr val="accent1"/>
                </a:solidFill>
              </a:rPr>
              <a:t>enabled</a:t>
            </a:r>
            <a:r>
              <a:rPr lang="en-GB" sz="1600"/>
              <a:t>" value="</a:t>
            </a:r>
            <a:r>
              <a:rPr lang="en-GB" sz="1600">
                <a:solidFill>
                  <a:schemeClr val="accent1"/>
                </a:solidFill>
              </a:rPr>
              <a:t>true</a:t>
            </a:r>
            <a:r>
              <a:rPr lang="en-GB" sz="1600"/>
              <a:t>" /&gt;</a:t>
            </a:r>
          </a:p>
          <a:p>
            <a:pPr marL="0" indent="0" fontAlgn="base">
              <a:buNone/>
            </a:pPr>
            <a:r>
              <a:rPr lang="en-GB" sz="1600"/>
              <a:t>&lt;/bean&gt;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61296" y="145176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sz="2000" smtClean="0"/>
              <a:t>Create an </a:t>
            </a:r>
            <a:r>
              <a:rPr lang="en-GB" sz="2000" i="1" smtClean="0"/>
              <a:t>ExpressionWatchdog</a:t>
            </a:r>
            <a:r>
              <a:rPr lang="en-GB" sz="2000" smtClean="0"/>
              <a:t> or </a:t>
            </a:r>
            <a:r>
              <a:rPr lang="en-GB" sz="2000" i="1" smtClean="0"/>
              <a:t>TopupWatchdog </a:t>
            </a:r>
            <a:r>
              <a:rPr lang="en-GB" sz="2000" smtClean="0"/>
              <a:t>instance and link it to the model</a:t>
            </a:r>
            <a:endParaRPr lang="en-GB" sz="2000"/>
          </a:p>
        </p:txBody>
      </p:sp>
      <p:cxnSp>
        <p:nvCxnSpPr>
          <p:cNvPr id="39" name="Curved Connector 38"/>
          <p:cNvCxnSpPr/>
          <p:nvPr/>
        </p:nvCxnSpPr>
        <p:spPr>
          <a:xfrm rot="16200000" flipV="1">
            <a:off x="1850574" y="3054082"/>
            <a:ext cx="1728192" cy="1613932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197600" y="4725144"/>
            <a:ext cx="1302392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Watchdogs are controlled at run time via the </a:t>
            </a:r>
            <a:r>
              <a:rPr lang="en-US" dirty="0" err="1" smtClean="0"/>
              <a:t>Jython</a:t>
            </a:r>
            <a:r>
              <a:rPr lang="en-US" dirty="0" smtClean="0"/>
              <a:t> console:</a:t>
            </a:r>
          </a:p>
          <a:p>
            <a:r>
              <a:rPr lang="en-US" dirty="0" err="1" smtClean="0"/>
              <a:t>enableWatchdogs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disableWatchdogs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listWatchdogs</a:t>
            </a:r>
            <a:r>
              <a:rPr lang="en-US" dirty="0" smtClean="0"/>
              <a:t>()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90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2400" dirty="0" smtClean="0"/>
              <a:t>On the test rig, GDA logs are stored here:</a:t>
            </a:r>
          </a:p>
          <a:p>
            <a:pPr marL="400050" lvl="2" indent="0">
              <a:buNone/>
            </a:pPr>
            <a:r>
              <a:rPr lang="en-GB" sz="2000" dirty="0" smtClean="0">
                <a:solidFill>
                  <a:schemeClr val="accent1"/>
                </a:solidFill>
              </a:rPr>
              <a:t>/</a:t>
            </a:r>
            <a:r>
              <a:rPr lang="en-GB" sz="2000" dirty="0" err="1" smtClean="0">
                <a:solidFill>
                  <a:schemeClr val="accent1"/>
                </a:solidFill>
              </a:rPr>
              <a:t>dls_sw</a:t>
            </a:r>
            <a:r>
              <a:rPr lang="en-GB" sz="2000" dirty="0" smtClean="0">
                <a:solidFill>
                  <a:schemeClr val="accent1"/>
                </a:solidFill>
              </a:rPr>
              <a:t>/p4x/software/</a:t>
            </a:r>
            <a:r>
              <a:rPr lang="en-GB" sz="2000" dirty="0" err="1" smtClean="0">
                <a:solidFill>
                  <a:schemeClr val="accent1"/>
                </a:solidFill>
              </a:rPr>
              <a:t>gda_logs</a:t>
            </a:r>
            <a:endParaRPr lang="en-GB" sz="2000" dirty="0" smtClean="0">
              <a:solidFill>
                <a:schemeClr val="accent1"/>
              </a:solidFill>
            </a:endParaRPr>
          </a:p>
          <a:p>
            <a:pPr marL="400050" lvl="2" indent="0">
              <a:buNone/>
            </a:pPr>
            <a:endParaRPr lang="en-GB" sz="2000" dirty="0" smtClean="0">
              <a:solidFill>
                <a:schemeClr val="accent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But can use the GDA log monitor from launcher or:</a:t>
            </a:r>
          </a:p>
          <a:p>
            <a:pPr marL="447675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&gt; </a:t>
            </a:r>
            <a:r>
              <a:rPr lang="en-US" sz="20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 load </a:t>
            </a:r>
            <a:r>
              <a:rPr lang="en-US" sz="2000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gdalogpanel</a:t>
            </a:r>
            <a:endParaRPr lang="en-US" sz="20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en-US" sz="2000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gdalogpanel</a:t>
            </a:r>
            <a:endParaRPr lang="en-US" sz="20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0">
              <a:buNone/>
            </a:pPr>
            <a:endParaRPr lang="en-US" sz="20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0">
              <a:buNone/>
            </a:pPr>
            <a:endParaRPr lang="en-US" sz="2000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0">
              <a:buNone/>
            </a:pPr>
            <a:endParaRPr lang="en-US" sz="20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0">
              <a:buNone/>
            </a:pPr>
            <a:endParaRPr lang="en-US" sz="2000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0">
              <a:buNone/>
            </a:pPr>
            <a:endParaRPr lang="en-US" sz="20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47675" lvl="1" indent="0">
              <a:buNone/>
            </a:pPr>
            <a:endParaRPr lang="en-US" sz="20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GB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400" dirty="0" smtClean="0"/>
              <a:t>EPICS logs are in the IOC:</a:t>
            </a:r>
          </a:p>
          <a:p>
            <a:pPr marL="400050" lvl="2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/</a:t>
            </a:r>
            <a:r>
              <a:rPr lang="en-GB" sz="2000" dirty="0" err="1">
                <a:solidFill>
                  <a:schemeClr val="accent1"/>
                </a:solidFill>
              </a:rPr>
              <a:t>dls</a:t>
            </a:r>
            <a:r>
              <a:rPr lang="en-GB" sz="2000" dirty="0">
                <a:solidFill>
                  <a:schemeClr val="accent1"/>
                </a:solidFill>
              </a:rPr>
              <a:t>/p4x/epics/logs/BL4xP-EA-IOC-01</a:t>
            </a:r>
            <a:endParaRPr lang="en-GB" sz="1600" dirty="0" smtClean="0">
              <a:solidFill>
                <a:schemeClr val="accent1"/>
              </a:solidFill>
            </a:endParaRPr>
          </a:p>
          <a:p>
            <a:pPr marL="400050" lvl="2" indent="0">
              <a:buNone/>
            </a:pPr>
            <a:endParaRPr lang="en-GB" sz="1600" dirty="0">
              <a:solidFill>
                <a:schemeClr val="accent1"/>
              </a:solidFill>
            </a:endParaRPr>
          </a:p>
          <a:p>
            <a:r>
              <a:rPr lang="en-GB" sz="2400" dirty="0" smtClean="0"/>
              <a:t>DAWN processing logs can be found here:</a:t>
            </a:r>
          </a:p>
          <a:p>
            <a:pPr marL="400050" lvl="1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/</a:t>
            </a:r>
            <a:r>
              <a:rPr lang="en-GB" sz="2000" dirty="0" err="1" smtClean="0">
                <a:solidFill>
                  <a:schemeClr val="accent1"/>
                </a:solidFill>
              </a:rPr>
              <a:t>dls</a:t>
            </a:r>
            <a:r>
              <a:rPr lang="en-GB" sz="2000" dirty="0" smtClean="0">
                <a:solidFill>
                  <a:schemeClr val="accent1"/>
                </a:solidFill>
              </a:rPr>
              <a:t>/p4x/epics/logs/BL4xP-EA-PRC0-0x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6ECF-6C48-448C-AEEA-3BCC87507B5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52936"/>
            <a:ext cx="5508104" cy="17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Practical Exercises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The scripts located in </a:t>
            </a:r>
            <a:r>
              <a:rPr lang="en-GB" sz="2400" dirty="0" smtClean="0">
                <a:solidFill>
                  <a:schemeClr val="accent1"/>
                </a:solidFill>
              </a:rPr>
              <a:t>/</a:t>
            </a:r>
            <a:r>
              <a:rPr lang="en-GB" sz="2400" dirty="0" err="1" smtClean="0">
                <a:solidFill>
                  <a:schemeClr val="accent1"/>
                </a:solidFill>
              </a:rPr>
              <a:t>localhome</a:t>
            </a:r>
            <a:r>
              <a:rPr lang="en-GB" sz="2400" dirty="0" smtClean="0">
                <a:solidFill>
                  <a:schemeClr val="accent1"/>
                </a:solidFill>
              </a:rPr>
              <a:t>/p4xuser/training </a:t>
            </a:r>
            <a:r>
              <a:rPr lang="en-GB" sz="2400" dirty="0" smtClean="0"/>
              <a:t>each trigger a problem somewhere in the stack…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Restart the machine to ensure a fresh start and confirm scans are working</a:t>
            </a:r>
          </a:p>
          <a:p>
            <a:r>
              <a:rPr lang="en-GB" sz="2400" dirty="0" smtClean="0"/>
              <a:t>Run one of the scripts</a:t>
            </a:r>
          </a:p>
          <a:p>
            <a:r>
              <a:rPr lang="en-GB" sz="2400" dirty="0" smtClean="0"/>
              <a:t>Start a new scan from GDA</a:t>
            </a:r>
          </a:p>
          <a:p>
            <a:r>
              <a:rPr lang="en-GB" sz="2400" dirty="0" smtClean="0"/>
              <a:t>Try to figure out what goes wrong and how to fix it!</a:t>
            </a:r>
          </a:p>
          <a:p>
            <a:r>
              <a:rPr lang="en-US" sz="2400" dirty="0" smtClean="0"/>
              <a:t>No cheating!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4E31-C25B-48C4-992D-D5915F1F119F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         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smtClean="0">
                <a:solidFill>
                  <a:schemeClr val="accent1"/>
                </a:solidFill>
              </a:rPr>
              <a:t>D</a:t>
            </a:r>
            <a:r>
              <a:rPr lang="en-GB" sz="2800" smtClean="0"/>
              <a:t>ata </a:t>
            </a:r>
            <a:r>
              <a:rPr lang="en-GB" sz="2800" b="1" smtClean="0">
                <a:solidFill>
                  <a:schemeClr val="accent1"/>
                </a:solidFill>
              </a:rPr>
              <a:t>A</a:t>
            </a:r>
            <a:r>
              <a:rPr lang="en-GB" sz="2800" smtClean="0"/>
              <a:t>nalysis </a:t>
            </a:r>
            <a:r>
              <a:rPr lang="en-GB" sz="2800" b="1" smtClean="0">
                <a:solidFill>
                  <a:schemeClr val="accent1"/>
                </a:solidFill>
              </a:rPr>
              <a:t>W</a:t>
            </a:r>
            <a:r>
              <a:rPr lang="en-GB" sz="2800" smtClean="0"/>
              <a:t>orkbe</a:t>
            </a:r>
            <a:r>
              <a:rPr lang="en-GB" sz="2800" b="1" smtClean="0">
                <a:solidFill>
                  <a:schemeClr val="accent1"/>
                </a:solidFill>
              </a:rPr>
              <a:t>N</a:t>
            </a:r>
            <a:r>
              <a:rPr lang="en-GB" sz="2800" smtClean="0"/>
              <a:t>ch</a:t>
            </a:r>
          </a:p>
          <a:p>
            <a:r>
              <a:rPr lang="en-GB" sz="2800" smtClean="0"/>
              <a:t>Sister project to GDA (Eclipse based)</a:t>
            </a:r>
          </a:p>
          <a:p>
            <a:r>
              <a:rPr lang="en-GB" sz="2800" smtClean="0"/>
              <a:t>Provides visualization components to GDA client</a:t>
            </a:r>
          </a:p>
          <a:p>
            <a:r>
              <a:rPr lang="en-GB" sz="2800" smtClean="0"/>
              <a:t>Includes generic data processing tools</a:t>
            </a:r>
          </a:p>
          <a:p>
            <a:r>
              <a:rPr lang="en-GB" sz="2800" smtClean="0"/>
              <a:t>Data processing pipelines can be customized</a:t>
            </a:r>
          </a:p>
          <a:p>
            <a:r>
              <a:rPr lang="en-GB" sz="2800" smtClean="0"/>
              <a:t>Supports multiple file formats, including </a:t>
            </a:r>
            <a:r>
              <a:rPr lang="en-GB" sz="2800" smtClean="0">
                <a:solidFill>
                  <a:schemeClr val="accent1"/>
                </a:solidFill>
              </a:rPr>
              <a:t>NeXus</a:t>
            </a:r>
            <a:endParaRPr lang="en-GB" sz="2800" smtClean="0"/>
          </a:p>
          <a:p>
            <a:r>
              <a:rPr lang="en-GB" sz="2800" smtClean="0"/>
              <a:t>See </a:t>
            </a:r>
            <a:r>
              <a:rPr lang="en-GB" sz="2800" smtClean="0">
                <a:hlinkClick r:id="rId3"/>
              </a:rPr>
              <a:t>https</a:t>
            </a:r>
            <a:r>
              <a:rPr lang="en-GB" sz="2800">
                <a:hlinkClick r:id="rId3"/>
              </a:rPr>
              <a:t>://dawnsci.org/</a:t>
            </a: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8DF9-10EF-4CA4-9130-70CCCB19F957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2697"/>
            <a:ext cx="20288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8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Flow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4CE9-E9D1-4F39-A835-EE4696CE527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257911" y="260146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Server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8660" y="1360679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Client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686" y="461713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Processing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5230" y="2600908"/>
            <a:ext cx="1440160" cy="583407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EPICS AreaDetector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48700" y="1833943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visualization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242" y="3753036"/>
            <a:ext cx="1224136" cy="4320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Raw HDF5 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5923" y="3755187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NeXus metadata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7991" y="4692811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Processed NeXus files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41454" y="3044682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webserver</a:t>
            </a:r>
            <a:endParaRPr lang="en-GB" sz="1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1345310" y="3184315"/>
            <a:ext cx="0" cy="568721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97438" y="3184869"/>
            <a:ext cx="0" cy="5687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5" idx="1"/>
          </p:cNvCxnSpPr>
          <p:nvPr/>
        </p:nvCxnSpPr>
        <p:spPr>
          <a:xfrm flipV="1">
            <a:off x="2080846" y="4908835"/>
            <a:ext cx="897145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53667" y="3464121"/>
            <a:ext cx="0" cy="12286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80846" y="4761148"/>
            <a:ext cx="63261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13462" y="4185084"/>
            <a:ext cx="0" cy="576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17518" y="4185084"/>
            <a:ext cx="0" cy="5077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3"/>
            <a:endCxn id="14" idx="1"/>
          </p:cNvCxnSpPr>
          <p:nvPr/>
        </p:nvCxnSpPr>
        <p:spPr>
          <a:xfrm>
            <a:off x="1957378" y="3969060"/>
            <a:ext cx="408545" cy="21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703" y="2492895"/>
            <a:ext cx="3960440" cy="313375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09655" y="528950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smtClean="0">
                <a:solidFill>
                  <a:srgbClr val="FF0000"/>
                </a:solidFill>
              </a:rPr>
              <a:t>POSIX compliant file system</a:t>
            </a:r>
            <a:endParaRPr lang="en-GB" sz="1400" b="1">
              <a:solidFill>
                <a:srgbClr val="FF0000"/>
              </a:solidFill>
            </a:endParaRPr>
          </a:p>
        </p:txBody>
      </p:sp>
      <p:cxnSp>
        <p:nvCxnSpPr>
          <p:cNvPr id="55" name="Elbow Connector 54"/>
          <p:cNvCxnSpPr>
            <a:stCxn id="10" idx="3"/>
          </p:cNvCxnSpPr>
          <p:nvPr/>
        </p:nvCxnSpPr>
        <p:spPr>
          <a:xfrm flipV="1">
            <a:off x="3793582" y="2253936"/>
            <a:ext cx="346370" cy="100074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99992" y="1268760"/>
            <a:ext cx="4464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Data written to a POSIX file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smtClean="0"/>
              <a:t>Enables SWMR mode</a:t>
            </a:r>
          </a:p>
          <a:p>
            <a:endParaRPr lang="en-GB" sz="2000" smtClean="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757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Flow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4CE9-E9D1-4F39-A835-EE4696CE527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257911" y="260146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Server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8660" y="1360679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Client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686" y="461713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Processing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5230" y="2600908"/>
            <a:ext cx="1440160" cy="5834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EPICS AreaDetector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48700" y="1833943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visualization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242" y="3753036"/>
            <a:ext cx="1224136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Raw HDF5 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5923" y="3755187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NeXus metadata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7991" y="4692811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Processed NeXus files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41454" y="3044682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webserver</a:t>
            </a:r>
            <a:endParaRPr lang="en-GB" sz="1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1345310" y="3184315"/>
            <a:ext cx="0" cy="5687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97438" y="3184869"/>
            <a:ext cx="0" cy="5687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5" idx="1"/>
          </p:cNvCxnSpPr>
          <p:nvPr/>
        </p:nvCxnSpPr>
        <p:spPr>
          <a:xfrm flipV="1">
            <a:off x="2080846" y="4908835"/>
            <a:ext cx="897145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53667" y="3464121"/>
            <a:ext cx="0" cy="12286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80846" y="4761148"/>
            <a:ext cx="63261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13462" y="4185084"/>
            <a:ext cx="0" cy="576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17518" y="4185084"/>
            <a:ext cx="0" cy="5077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3"/>
            <a:endCxn id="14" idx="1"/>
          </p:cNvCxnSpPr>
          <p:nvPr/>
        </p:nvCxnSpPr>
        <p:spPr>
          <a:xfrm>
            <a:off x="1957378" y="3969060"/>
            <a:ext cx="408545" cy="21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703" y="2492895"/>
            <a:ext cx="3960440" cy="313375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09655" y="528950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POSIX compliant file system</a:t>
            </a:r>
            <a:endParaRPr lang="en-GB" sz="1400"/>
          </a:p>
        </p:txBody>
      </p:sp>
      <p:cxnSp>
        <p:nvCxnSpPr>
          <p:cNvPr id="55" name="Elbow Connector 54"/>
          <p:cNvCxnSpPr>
            <a:stCxn id="10" idx="3"/>
          </p:cNvCxnSpPr>
          <p:nvPr/>
        </p:nvCxnSpPr>
        <p:spPr>
          <a:xfrm flipV="1">
            <a:off x="3793582" y="2253936"/>
            <a:ext cx="346370" cy="100074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99992" y="1268760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Data written to a POSIX file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smtClean="0"/>
              <a:t>Enables SWMR mode</a:t>
            </a:r>
          </a:p>
          <a:p>
            <a:pPr lvl="1"/>
            <a:endParaRPr lang="en-GB" sz="2000" smtClean="0"/>
          </a:p>
          <a:p>
            <a:pPr marL="342900" indent="-342900">
              <a:buFont typeface="+mj-lt"/>
              <a:buAutoNum type="arabicPeriod"/>
            </a:pPr>
            <a:r>
              <a:rPr lang="en-GB" sz="2000" smtClean="0"/>
              <a:t>AreaDetector writes raw HDF data</a:t>
            </a:r>
          </a:p>
          <a:p>
            <a:pPr marL="342900" indent="-342900">
              <a:buFont typeface="+mj-lt"/>
              <a:buAutoNum type="arabicPeriod"/>
            </a:pPr>
            <a:endParaRPr lang="en-GB" sz="2000" smtClean="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057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Flow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4CE9-E9D1-4F39-A835-EE4696CE527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257911" y="2601462"/>
            <a:ext cx="1440160" cy="5834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Server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8660" y="1360679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Client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686" y="461713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Processing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5230" y="2600908"/>
            <a:ext cx="1440160" cy="583407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EPICS AreaDetector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48700" y="1833943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visualization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242" y="3753036"/>
            <a:ext cx="1224136" cy="4320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Raw HDF5 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5923" y="3755187"/>
            <a:ext cx="1224136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NeXus metadata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7991" y="4692811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Processed NeXus files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41454" y="3044682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webserver</a:t>
            </a:r>
            <a:endParaRPr lang="en-GB" sz="1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1345310" y="3184315"/>
            <a:ext cx="0" cy="568721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97438" y="3184869"/>
            <a:ext cx="0" cy="5687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5" idx="1"/>
          </p:cNvCxnSpPr>
          <p:nvPr/>
        </p:nvCxnSpPr>
        <p:spPr>
          <a:xfrm flipV="1">
            <a:off x="2080846" y="4908835"/>
            <a:ext cx="897145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53667" y="3464121"/>
            <a:ext cx="0" cy="12286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80846" y="4761148"/>
            <a:ext cx="63261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13462" y="4185084"/>
            <a:ext cx="0" cy="576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17518" y="4185084"/>
            <a:ext cx="0" cy="5077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3"/>
            <a:endCxn id="14" idx="1"/>
          </p:cNvCxnSpPr>
          <p:nvPr/>
        </p:nvCxnSpPr>
        <p:spPr>
          <a:xfrm>
            <a:off x="1957378" y="3969060"/>
            <a:ext cx="408545" cy="21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703" y="2492895"/>
            <a:ext cx="3960440" cy="313375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09655" y="528950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POSIX compliant file system</a:t>
            </a:r>
            <a:endParaRPr lang="en-GB" sz="1400"/>
          </a:p>
        </p:txBody>
      </p:sp>
      <p:cxnSp>
        <p:nvCxnSpPr>
          <p:cNvPr id="55" name="Elbow Connector 54"/>
          <p:cNvCxnSpPr>
            <a:stCxn id="10" idx="3"/>
          </p:cNvCxnSpPr>
          <p:nvPr/>
        </p:nvCxnSpPr>
        <p:spPr>
          <a:xfrm flipV="1">
            <a:off x="3793582" y="2253936"/>
            <a:ext cx="346370" cy="100074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99992" y="1268760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Data written to a POSIX file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smtClean="0"/>
              <a:t>Enables SWMR mode</a:t>
            </a:r>
          </a:p>
          <a:p>
            <a:pPr lvl="1"/>
            <a:endParaRPr lang="en-GB" sz="2000" smtClean="0"/>
          </a:p>
          <a:p>
            <a:pPr marL="342900" indent="-342900">
              <a:buFont typeface="+mj-lt"/>
              <a:buAutoNum type="arabicPeriod"/>
            </a:pPr>
            <a:r>
              <a:rPr lang="en-GB" sz="2000" smtClean="0"/>
              <a:t>AreaDetector writes raw HDF data</a:t>
            </a:r>
          </a:p>
          <a:p>
            <a:pPr marL="342900" indent="-342900">
              <a:buFont typeface="+mj-lt"/>
              <a:buAutoNum type="arabicPeriod"/>
            </a:pPr>
            <a:endParaRPr lang="en-GB" sz="2000" smtClean="0"/>
          </a:p>
          <a:p>
            <a:pPr marL="342900" indent="-342900">
              <a:buFont typeface="+mj-lt"/>
              <a:buAutoNum type="arabicPeriod"/>
            </a:pPr>
            <a:r>
              <a:rPr lang="en-GB" sz="2000" smtClean="0"/>
              <a:t>GDA writes metadata to another HDF file</a:t>
            </a:r>
          </a:p>
          <a:p>
            <a:pPr marL="342900" indent="-342900">
              <a:buFont typeface="+mj-lt"/>
              <a:buAutoNum type="arabicPeriod"/>
            </a:pPr>
            <a:endParaRPr lang="en-GB" sz="2000" smtClean="0"/>
          </a:p>
          <a:p>
            <a:pPr marL="342900" indent="-342900">
              <a:buFont typeface="+mj-lt"/>
              <a:buAutoNum type="arabicPeriod"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2912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Flow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4CE9-E9D1-4F39-A835-EE4696CE527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GDA and DAWN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257911" y="260146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Server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8660" y="1360679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GDA Client</a:t>
            </a:r>
          </a:p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686" y="4617132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Processing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5230" y="2600908"/>
            <a:ext cx="1440160" cy="5834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EPICS AreaDetector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48700" y="1833943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visualization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242" y="3753036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Raw HDF5 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5923" y="3755187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NeXus metadata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7991" y="4692811"/>
            <a:ext cx="122413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Processed NeXus files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41454" y="3044682"/>
            <a:ext cx="1152128" cy="41999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DAWN webserver</a:t>
            </a:r>
            <a:endParaRPr lang="en-GB" sz="1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1345310" y="3184315"/>
            <a:ext cx="0" cy="5687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97438" y="3184869"/>
            <a:ext cx="0" cy="5687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5" idx="1"/>
          </p:cNvCxnSpPr>
          <p:nvPr/>
        </p:nvCxnSpPr>
        <p:spPr>
          <a:xfrm flipV="1">
            <a:off x="2080846" y="4908835"/>
            <a:ext cx="897145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53667" y="3464121"/>
            <a:ext cx="0" cy="12286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80846" y="4761148"/>
            <a:ext cx="63261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13462" y="4185084"/>
            <a:ext cx="0" cy="576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17518" y="4185084"/>
            <a:ext cx="0" cy="5077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3"/>
            <a:endCxn id="14" idx="1"/>
          </p:cNvCxnSpPr>
          <p:nvPr/>
        </p:nvCxnSpPr>
        <p:spPr>
          <a:xfrm>
            <a:off x="1957378" y="3969060"/>
            <a:ext cx="408545" cy="2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703" y="2492895"/>
            <a:ext cx="3960440" cy="313375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09655" y="528950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POSIX compliant file system</a:t>
            </a:r>
            <a:endParaRPr lang="en-GB" sz="1400"/>
          </a:p>
        </p:txBody>
      </p:sp>
      <p:cxnSp>
        <p:nvCxnSpPr>
          <p:cNvPr id="55" name="Elbow Connector 54"/>
          <p:cNvCxnSpPr>
            <a:stCxn id="10" idx="3"/>
          </p:cNvCxnSpPr>
          <p:nvPr/>
        </p:nvCxnSpPr>
        <p:spPr>
          <a:xfrm flipV="1">
            <a:off x="3793582" y="2253936"/>
            <a:ext cx="346370" cy="100074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99992" y="1268760"/>
            <a:ext cx="4464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Data written to a POSIX file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smtClean="0"/>
              <a:t>Enables SWMR mode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/>
          </a:p>
          <a:p>
            <a:pPr marL="342900" indent="-342900">
              <a:buFont typeface="+mj-lt"/>
              <a:buAutoNum type="arabicPeriod"/>
            </a:pPr>
            <a:r>
              <a:rPr lang="en-GB" sz="2000"/>
              <a:t>AreaDetector writes raw HDF data</a:t>
            </a:r>
          </a:p>
          <a:p>
            <a:pPr marL="342900" indent="-342900">
              <a:buFont typeface="+mj-lt"/>
              <a:buAutoNum type="arabicPeriod"/>
            </a:pPr>
            <a:endParaRPr lang="en-GB" sz="2000"/>
          </a:p>
          <a:p>
            <a:pPr marL="342900" indent="-342900">
              <a:buFont typeface="+mj-lt"/>
              <a:buAutoNum type="arabicPeriod"/>
            </a:pPr>
            <a:r>
              <a:rPr lang="en-GB" sz="2000"/>
              <a:t>GDA writes metadata to another HDF file</a:t>
            </a:r>
          </a:p>
          <a:p>
            <a:pPr marL="342900" indent="-342900">
              <a:buFont typeface="+mj-lt"/>
              <a:buAutoNum type="arabicPeriod"/>
            </a:pPr>
            <a:endParaRPr lang="en-GB" sz="2000"/>
          </a:p>
          <a:p>
            <a:pPr marL="342900" indent="-342900">
              <a:buFont typeface="+mj-lt"/>
              <a:buAutoNum type="arabicPeriod"/>
            </a:pPr>
            <a:r>
              <a:rPr lang="en-GB" sz="2000"/>
              <a:t>The two HDF files are linked</a:t>
            </a:r>
          </a:p>
          <a:p>
            <a:pPr lvl="1"/>
            <a:endParaRPr lang="en-GB" sz="2000" smtClean="0"/>
          </a:p>
        </p:txBody>
      </p:sp>
    </p:spTree>
    <p:extLst>
      <p:ext uri="{BB962C8B-B14F-4D97-AF65-F5344CB8AC3E}">
        <p14:creationId xmlns:p14="http://schemas.microsoft.com/office/powerpoint/2010/main" val="18798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OSL</Template>
  <TotalTime>0</TotalTime>
  <Words>1908</Words>
  <Application>Microsoft Office PowerPoint</Application>
  <PresentationFormat>On-screen Show (4:3)</PresentationFormat>
  <Paragraphs>601</Paragraphs>
  <Slides>48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OSL</vt:lpstr>
      <vt:lpstr>Hardware Triggered Scanning: GDA and DAWN</vt:lpstr>
      <vt:lpstr>Software Stack: Reminder</vt:lpstr>
      <vt:lpstr>       Overview</vt:lpstr>
      <vt:lpstr>       Overview</vt:lpstr>
      <vt:lpstr>         Overview</vt:lpstr>
      <vt:lpstr>Data Flow</vt:lpstr>
      <vt:lpstr>Data Flow</vt:lpstr>
      <vt:lpstr>Data Flow</vt:lpstr>
      <vt:lpstr>Data Flow</vt:lpstr>
      <vt:lpstr>Data Flow</vt:lpstr>
      <vt:lpstr>Data Flow</vt:lpstr>
      <vt:lpstr>Interface to Malcolm</vt:lpstr>
      <vt:lpstr>Interface Customization</vt:lpstr>
      <vt:lpstr>GDA perspectives</vt:lpstr>
      <vt:lpstr>Mapping Perspective</vt:lpstr>
      <vt:lpstr>Mapping Experiment Setup</vt:lpstr>
      <vt:lpstr>Mapping Experiment Setup</vt:lpstr>
      <vt:lpstr>Mapping Experiment Setup</vt:lpstr>
      <vt:lpstr>Mapping Experiment Setup</vt:lpstr>
      <vt:lpstr>Mapping Experiment Setup</vt:lpstr>
      <vt:lpstr>Mapping Experiment Setup</vt:lpstr>
      <vt:lpstr>Mapping Queue</vt:lpstr>
      <vt:lpstr>Mapped Data View</vt:lpstr>
      <vt:lpstr>Map View</vt:lpstr>
      <vt:lpstr>Map View</vt:lpstr>
      <vt:lpstr>Detector Data View</vt:lpstr>
      <vt:lpstr>Live Mapping</vt:lpstr>
      <vt:lpstr>PowerPoint Presentation</vt:lpstr>
      <vt:lpstr>DataVis Perspective</vt:lpstr>
      <vt:lpstr>DataVis Perspective</vt:lpstr>
      <vt:lpstr>DataVis Perspective</vt:lpstr>
      <vt:lpstr>PowerPoint Presentation</vt:lpstr>
      <vt:lpstr>Live Processing</vt:lpstr>
      <vt:lpstr>Live Processing</vt:lpstr>
      <vt:lpstr>Live Processing</vt:lpstr>
      <vt:lpstr>PowerPoint Presentation</vt:lpstr>
      <vt:lpstr>Exercise: Make your own mean integration pipeline</vt:lpstr>
      <vt:lpstr>Live Processing</vt:lpstr>
      <vt:lpstr>PowerPoint Presentation</vt:lpstr>
      <vt:lpstr>Live Processing - Details</vt:lpstr>
      <vt:lpstr>Live Processing - Details</vt:lpstr>
      <vt:lpstr>More flexible processing</vt:lpstr>
      <vt:lpstr>Watchdogs</vt:lpstr>
      <vt:lpstr>Configuring Watchdogs</vt:lpstr>
      <vt:lpstr>Configuring Watchdogs</vt:lpstr>
      <vt:lpstr>Watchdogs</vt:lpstr>
      <vt:lpstr>Logs</vt:lpstr>
      <vt:lpstr>Practical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2020-01-06T14:44:59Z</dcterms:created>
  <dcterms:modified xsi:type="dcterms:W3CDTF">2020-01-06T14:46:03Z</dcterms:modified>
</cp:coreProperties>
</file>