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3" r:id="rId5"/>
    <p:sldId id="278" r:id="rId6"/>
    <p:sldId id="281" r:id="rId7"/>
    <p:sldId id="306" r:id="rId8"/>
    <p:sldId id="282" r:id="rId9"/>
    <p:sldId id="308" r:id="rId10"/>
    <p:sldId id="277" r:id="rId11"/>
    <p:sldId id="289" r:id="rId12"/>
    <p:sldId id="307" r:id="rId13"/>
    <p:sldId id="280" r:id="rId14"/>
    <p:sldId id="283" r:id="rId15"/>
    <p:sldId id="299" r:id="rId16"/>
    <p:sldId id="285" r:id="rId17"/>
    <p:sldId id="303" r:id="rId18"/>
    <p:sldId id="304" r:id="rId19"/>
    <p:sldId id="286" r:id="rId20"/>
    <p:sldId id="288" r:id="rId21"/>
    <p:sldId id="297" r:id="rId22"/>
    <p:sldId id="298" r:id="rId23"/>
    <p:sldId id="291" r:id="rId24"/>
    <p:sldId id="293" r:id="rId25"/>
    <p:sldId id="294" r:id="rId26"/>
    <p:sldId id="296" r:id="rId27"/>
    <p:sldId id="305" r:id="rId28"/>
    <p:sldId id="292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7671" autoAdjust="0"/>
  </p:normalViewPr>
  <p:slideViewPr>
    <p:cSldViewPr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400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F0E0-E0D6-477B-8650-2B800AAB2BC5}" type="datetimeFigureOut">
              <a:rPr lang="en-GB" smtClean="0"/>
              <a:pPr/>
              <a:t>06/01/2020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F392-ED89-4DE4-B043-1F2BE82D719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12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174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95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50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51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642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96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472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895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7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28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311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039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695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781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450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69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41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2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17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448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9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4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43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00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331640" y="1772816"/>
            <a:ext cx="6336704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350"/>
            <a:ext cx="612068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Concepts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s-controls/pymalcol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pymalcolm.readthedocs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s-controls/annotyp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malcolm.readthedocs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malcolmjs.readthedocs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Hardware Triggered Scanning:</a:t>
            </a:r>
            <a:br>
              <a:rPr lang="en-GB" smtClean="0"/>
            </a:br>
            <a:r>
              <a:rPr lang="en-GB" smtClean="0"/>
              <a:t>Course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b="1" smtClean="0">
                <a:latin typeface="+mj-lt"/>
              </a:rPr>
              <a:t>Philip Taylor, Emma Arandjelovic</a:t>
            </a:r>
            <a:endParaRPr lang="en-GB" b="1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Observatory Sciences Limited</a:t>
            </a:r>
            <a:endParaRPr lang="en-GB" b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800" smtClean="0"/>
              <a:t>Stop BL4xP-ML-MALC-01 (</a:t>
            </a:r>
            <a:r>
              <a:rPr lang="en-GB" sz="2800" smtClean="0">
                <a:solidFill>
                  <a:schemeClr val="accent1"/>
                </a:solidFill>
              </a:rPr>
              <a:t>Ctrl-T</a:t>
            </a:r>
            <a:r>
              <a:rPr lang="en-GB" sz="2800" smtClean="0"/>
              <a:t> </a:t>
            </a:r>
            <a:r>
              <a:rPr lang="en-GB" sz="2800"/>
              <a:t>then </a:t>
            </a:r>
            <a:r>
              <a:rPr lang="en-GB" sz="2800" smtClean="0">
                <a:solidFill>
                  <a:schemeClr val="accent1"/>
                </a:solidFill>
              </a:rPr>
              <a:t>Ctrl-X</a:t>
            </a:r>
            <a:r>
              <a:rPr lang="en-GB" sz="2800" smtClean="0"/>
              <a:t>)</a:t>
            </a:r>
            <a:endParaRPr lang="en-GB" sz="2800"/>
          </a:p>
          <a:p>
            <a:r>
              <a:rPr lang="en-GB" sz="2800" smtClean="0"/>
              <a:t>Get the code: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200" smtClean="0">
                <a:solidFill>
                  <a:schemeClr val="accent1"/>
                </a:solidFill>
              </a:rPr>
              <a:t>git clone </a:t>
            </a:r>
            <a:r>
              <a:rPr lang="en-GB" sz="2200" smtClean="0">
                <a:solidFill>
                  <a:schemeClr val="accent1"/>
                </a:solidFill>
                <a:hlinkClick r:id="rId3"/>
              </a:rPr>
              <a:t>https://github.com/dls-controls/pymalcolm</a:t>
            </a:r>
            <a:endParaRPr lang="en-GB" sz="2200">
              <a:solidFill>
                <a:schemeClr val="accent1"/>
              </a:solidFill>
            </a:endParaRPr>
          </a:p>
          <a:p>
            <a:r>
              <a:rPr lang="en-GB" sz="2800" smtClean="0"/>
              <a:t>Run the Hello World example: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200" smtClean="0">
                <a:solidFill>
                  <a:schemeClr val="accent1"/>
                </a:solidFill>
              </a:rPr>
              <a:t>./malcolm/imalcolm.py  malcolm/modules/demo/DEMO-HELLO.yaml</a:t>
            </a:r>
            <a:endParaRPr lang="en-GB" sz="22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800" smtClean="0"/>
              <a:t>NB: The </a:t>
            </a:r>
            <a:r>
              <a:rPr lang="en-GB" sz="2800"/>
              <a:t>examples are based on tutorials which you can also try in your own time: </a:t>
            </a:r>
            <a:r>
              <a:rPr lang="en-GB" sz="2800">
                <a:hlinkClick r:id="rId4"/>
              </a:rPr>
              <a:t>https://pymalcolm.readthedocs.io</a:t>
            </a:r>
            <a:endParaRPr lang="en-GB" sz="2800"/>
          </a:p>
          <a:p>
            <a:pPr marL="0" indent="0">
              <a:buNone/>
            </a:pPr>
            <a:endParaRPr lang="en-GB" sz="280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9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Demo 1: Hello World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err="1" smtClean="0"/>
              <a:t>imalcolm</a:t>
            </a:r>
            <a:r>
              <a:rPr lang="en-GB" sz="2800" dirty="0" smtClean="0"/>
              <a:t> launches an </a:t>
            </a:r>
            <a:r>
              <a:rPr lang="en-GB" sz="2800" i="1" dirty="0" err="1" smtClean="0"/>
              <a:t>IPython</a:t>
            </a:r>
            <a:r>
              <a:rPr lang="en-GB" sz="2800" dirty="0" smtClean="0"/>
              <a:t> interactive console</a:t>
            </a:r>
          </a:p>
          <a:p>
            <a:pPr marL="0" indent="0">
              <a:buNone/>
            </a:pPr>
            <a:r>
              <a:rPr lang="en-GB" sz="2800" dirty="0" smtClean="0"/>
              <a:t>In the console, try:</a:t>
            </a:r>
          </a:p>
          <a:p>
            <a:pPr marL="0" indent="0">
              <a:buNone/>
            </a:pPr>
            <a:endParaRPr lang="en-GB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8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2996952"/>
            <a:ext cx="482453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&gt;&gt;&gt; hello = self.block_view("HELLO")</a:t>
            </a:r>
          </a:p>
          <a:p>
            <a:r>
              <a:rPr lang="en-US" sz="2000">
                <a:solidFill>
                  <a:schemeClr val="accent1"/>
                </a:solidFill>
              </a:rPr>
              <a:t>&gt;&gt;&gt; hello.greet("me")</a:t>
            </a:r>
          </a:p>
          <a:p>
            <a:r>
              <a:rPr lang="en-US" sz="2000">
                <a:solidFill>
                  <a:schemeClr val="accent2"/>
                </a:solidFill>
              </a:rPr>
              <a:t>Manufacturing greeting...</a:t>
            </a:r>
          </a:p>
          <a:p>
            <a:r>
              <a:rPr lang="en-US" sz="2000">
                <a:solidFill>
                  <a:schemeClr val="accent2"/>
                </a:solidFill>
              </a:rPr>
              <a:t>'Hello </a:t>
            </a:r>
            <a:r>
              <a:rPr lang="en-US" sz="2000" smtClean="0">
                <a:solidFill>
                  <a:schemeClr val="accent2"/>
                </a:solidFill>
              </a:rPr>
              <a:t>me</a:t>
            </a:r>
            <a:r>
              <a:rPr lang="en-US" sz="2000">
                <a:solidFill>
                  <a:schemeClr val="accent2"/>
                </a:solidFill>
              </a:rPr>
              <a:t>'</a:t>
            </a:r>
            <a:endParaRPr lang="en-US" sz="2000" smtClean="0">
              <a:solidFill>
                <a:schemeClr val="accent2"/>
              </a:solidFill>
            </a:endParaRPr>
          </a:p>
          <a:p>
            <a:r>
              <a:rPr lang="en-US" sz="2000">
                <a:solidFill>
                  <a:schemeClr val="accent1"/>
                </a:solidFill>
              </a:rPr>
              <a:t>&gt;&gt;&gt; </a:t>
            </a:r>
            <a:r>
              <a:rPr lang="en-US" sz="2000" smtClean="0">
                <a:solidFill>
                  <a:schemeClr val="accent1"/>
                </a:solidFill>
              </a:rPr>
              <a:t>result = hello.greet(“Emma")</a:t>
            </a:r>
          </a:p>
          <a:p>
            <a:r>
              <a:rPr lang="en-US" sz="2000">
                <a:solidFill>
                  <a:schemeClr val="accent2"/>
                </a:solidFill>
              </a:rPr>
              <a:t>Manufacturing greeting</a:t>
            </a:r>
            <a:r>
              <a:rPr lang="en-US" sz="2000" smtClean="0">
                <a:solidFill>
                  <a:schemeClr val="accent2"/>
                </a:solidFill>
              </a:rPr>
              <a:t>...</a:t>
            </a:r>
          </a:p>
          <a:p>
            <a:r>
              <a:rPr lang="en-US" sz="2000" smtClean="0">
                <a:solidFill>
                  <a:schemeClr val="accent1"/>
                </a:solidFill>
              </a:rPr>
              <a:t>&gt;&gt;&gt; print(result)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Hello Emma</a:t>
            </a:r>
            <a:endParaRPr lang="en-US" sz="2000">
              <a:solidFill>
                <a:schemeClr val="accent2"/>
              </a:solidFill>
            </a:endParaRPr>
          </a:p>
          <a:p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427984" y="2983285"/>
            <a:ext cx="439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smtClean="0"/>
              <a:t>self </a:t>
            </a:r>
            <a:r>
              <a:rPr lang="en-US" sz="2000" smtClean="0"/>
              <a:t>is a context we can use to get hold of block views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smtClean="0"/>
              <a:t>“HELLO” </a:t>
            </a:r>
            <a:r>
              <a:rPr lang="en-US" sz="2000" smtClean="0"/>
              <a:t>is the MRI of our block</a:t>
            </a:r>
            <a:endParaRPr lang="en-US" sz="2000" i="1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mtClean="0"/>
              <a:t>The</a:t>
            </a:r>
            <a:r>
              <a:rPr lang="en-US" sz="2000" i="1" smtClean="0"/>
              <a:t> hello </a:t>
            </a:r>
            <a:r>
              <a:rPr lang="en-US" sz="2000" smtClean="0"/>
              <a:t>object is now a view of our HELLO block that we can use to call its methods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mtClean="0"/>
              <a:t>The return value is assigned to the variable </a:t>
            </a:r>
            <a:r>
              <a:rPr lang="en-US" sz="2000" i="1" smtClean="0"/>
              <a:t>result</a:t>
            </a:r>
            <a:endParaRPr lang="en-US" sz="2000" i="1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2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Module Structure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563888" y="1484784"/>
            <a:ext cx="16561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accent1"/>
                </a:solidFill>
              </a:rPr>
              <a:t>module root</a:t>
            </a: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63588" y="2448000"/>
            <a:ext cx="16561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accent1"/>
                </a:solidFill>
              </a:rPr>
              <a:t>blocks</a:t>
            </a: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35796" y="2448000"/>
            <a:ext cx="16561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accent1"/>
                </a:solidFill>
              </a:rPr>
              <a:t>controllers</a:t>
            </a: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507884" y="2433376"/>
            <a:ext cx="16561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accent1"/>
                </a:solidFill>
              </a:rPr>
              <a:t>parts</a:t>
            </a:r>
            <a:endParaRPr lang="en-GB"/>
          </a:p>
        </p:txBody>
      </p:sp>
      <p:cxnSp>
        <p:nvCxnSpPr>
          <p:cNvPr id="13" name="Straight Connector 12"/>
          <p:cNvCxnSpPr>
            <a:stCxn id="7" idx="2"/>
            <a:endCxn id="8" idx="0"/>
          </p:cNvCxnSpPr>
          <p:nvPr/>
        </p:nvCxnSpPr>
        <p:spPr>
          <a:xfrm flipH="1">
            <a:off x="1691680" y="1916832"/>
            <a:ext cx="2700300" cy="53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9" idx="0"/>
          </p:cNvCxnSpPr>
          <p:nvPr/>
        </p:nvCxnSpPr>
        <p:spPr>
          <a:xfrm flipH="1">
            <a:off x="3563888" y="1916832"/>
            <a:ext cx="828092" cy="53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0" idx="0"/>
          </p:cNvCxnSpPr>
          <p:nvPr/>
        </p:nvCxnSpPr>
        <p:spPr>
          <a:xfrm>
            <a:off x="4391980" y="1916832"/>
            <a:ext cx="2943996" cy="51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3568" y="50131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863588" y="4149080"/>
            <a:ext cx="7668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mtClean="0"/>
              <a:t>Each item identified using the ‘.’ separator, e.g. </a:t>
            </a:r>
            <a:r>
              <a:rPr lang="en-GB" sz="2400" i="1" smtClean="0">
                <a:solidFill>
                  <a:schemeClr val="accent1"/>
                </a:solidFill>
              </a:rPr>
              <a:t>demo.blocks.hello_block</a:t>
            </a:r>
            <a:r>
              <a:rPr lang="en-GB" sz="2400" i="1" smtClean="0"/>
              <a:t> </a:t>
            </a:r>
            <a:r>
              <a:rPr lang="en-GB" sz="2400" smtClean="0"/>
              <a:t>and </a:t>
            </a:r>
            <a:r>
              <a:rPr lang="en-GB" sz="2400" i="1" smtClean="0">
                <a:solidFill>
                  <a:schemeClr val="accent1"/>
                </a:solidFill>
              </a:rPr>
              <a:t>demo.parts.HelloPart</a:t>
            </a:r>
            <a:endParaRPr lang="en-GB" sz="2400" i="1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3588" y="3248472"/>
            <a:ext cx="1656184" cy="900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accent1"/>
                </a:solidFill>
              </a:rPr>
              <a:t>- block1.yaml</a:t>
            </a:r>
          </a:p>
          <a:p>
            <a:pPr algn="ctr"/>
            <a:r>
              <a:rPr lang="en-GB" smtClean="0">
                <a:solidFill>
                  <a:schemeClr val="accent1"/>
                </a:solidFill>
              </a:rPr>
              <a:t>- block2.yaml</a:t>
            </a:r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507884" y="3248472"/>
            <a:ext cx="1656184" cy="900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GB" smtClean="0">
                <a:solidFill>
                  <a:schemeClr val="accent1"/>
                </a:solidFill>
              </a:rPr>
              <a:t>Part1.py</a:t>
            </a:r>
          </a:p>
          <a:p>
            <a:pPr marL="285750" indent="-285750" algn="ctr">
              <a:buFontTx/>
              <a:buChar char="-"/>
            </a:pPr>
            <a:r>
              <a:rPr lang="en-GB" smtClean="0">
                <a:solidFill>
                  <a:schemeClr val="accent1"/>
                </a:solidFill>
              </a:rPr>
              <a:t>Part2.py</a:t>
            </a:r>
          </a:p>
          <a:p>
            <a:pPr marL="285750" indent="-285750" algn="ctr">
              <a:buFontTx/>
              <a:buChar char="-"/>
            </a:pPr>
            <a:r>
              <a:rPr lang="en-GB" smtClean="0">
                <a:solidFill>
                  <a:schemeClr val="accent1"/>
                </a:solidFill>
              </a:rPr>
              <a:t>Part3.py</a:t>
            </a:r>
          </a:p>
        </p:txBody>
      </p:sp>
      <p:cxnSp>
        <p:nvCxnSpPr>
          <p:cNvPr id="28" name="Straight Connector 27"/>
          <p:cNvCxnSpPr>
            <a:stCxn id="8" idx="2"/>
            <a:endCxn id="25" idx="0"/>
          </p:cNvCxnSpPr>
          <p:nvPr/>
        </p:nvCxnSpPr>
        <p:spPr>
          <a:xfrm>
            <a:off x="1691680" y="2880048"/>
            <a:ext cx="0" cy="36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26" idx="0"/>
          </p:cNvCxnSpPr>
          <p:nvPr/>
        </p:nvCxnSpPr>
        <p:spPr>
          <a:xfrm>
            <a:off x="7335976" y="2865424"/>
            <a:ext cx="0" cy="38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06528" y="2448000"/>
            <a:ext cx="16561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accent1"/>
                </a:solidFill>
              </a:rPr>
              <a:t>includes</a:t>
            </a:r>
            <a:endParaRPr lang="en-GB"/>
          </a:p>
        </p:txBody>
      </p:sp>
      <p:cxnSp>
        <p:nvCxnSpPr>
          <p:cNvPr id="47" name="Straight Connector 46"/>
          <p:cNvCxnSpPr>
            <a:stCxn id="7" idx="2"/>
            <a:endCxn id="36" idx="0"/>
          </p:cNvCxnSpPr>
          <p:nvPr/>
        </p:nvCxnSpPr>
        <p:spPr>
          <a:xfrm>
            <a:off x="4391980" y="1916832"/>
            <a:ext cx="1042640" cy="53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Looking Under the Hood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688" y="2958852"/>
            <a:ext cx="396044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Instantiates 3 blocks. Each one defines a unique </a:t>
            </a:r>
            <a:r>
              <a:rPr lang="en-GB" sz="2000" b="1" dirty="0" smtClean="0"/>
              <a:t>M</a:t>
            </a:r>
            <a:r>
              <a:rPr lang="en-GB" sz="2000" dirty="0" smtClean="0"/>
              <a:t>alcolm </a:t>
            </a:r>
            <a:r>
              <a:rPr lang="en-GB" sz="2000" b="1" dirty="0" smtClean="0"/>
              <a:t>R</a:t>
            </a:r>
            <a:r>
              <a:rPr lang="en-GB" sz="2000" dirty="0" smtClean="0"/>
              <a:t>esource </a:t>
            </a:r>
            <a:r>
              <a:rPr lang="en-GB" sz="2000" b="1" dirty="0" smtClean="0"/>
              <a:t>I</a:t>
            </a:r>
            <a:r>
              <a:rPr lang="en-GB" sz="2000" dirty="0" smtClean="0"/>
              <a:t>dentifier (MRI)</a:t>
            </a:r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" name="Folded Corner 7"/>
          <p:cNvSpPr/>
          <p:nvPr/>
        </p:nvSpPr>
        <p:spPr>
          <a:xfrm>
            <a:off x="539552" y="2002231"/>
            <a:ext cx="3528392" cy="3816424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DEMO-</a:t>
            </a:r>
            <a:r>
              <a:rPr lang="en-GB" b="1" dirty="0" err="1" smtClean="0">
                <a:solidFill>
                  <a:schemeClr val="tx1"/>
                </a:solidFill>
              </a:rPr>
              <a:t>HELLO.yaml</a:t>
            </a:r>
            <a:endParaRPr lang="en-GB" b="1" dirty="0">
              <a:solidFill>
                <a:schemeClr val="tx1"/>
              </a:solidFill>
            </a:endParaRPr>
          </a:p>
          <a:p>
            <a:endParaRPr lang="en-GB" dirty="0" smtClean="0"/>
          </a:p>
          <a:p>
            <a:r>
              <a:rPr lang="en-GB" dirty="0" smtClean="0">
                <a:solidFill>
                  <a:srgbClr val="00B050"/>
                </a:solidFill>
              </a:rPr>
              <a:t># Create some Blocks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- </a:t>
            </a:r>
            <a:r>
              <a:rPr lang="en-GB" dirty="0" err="1">
                <a:solidFill>
                  <a:schemeClr val="accent1"/>
                </a:solidFill>
              </a:rPr>
              <a:t>demo.blocks.hello_block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r>
              <a:rPr lang="en-GB" dirty="0">
                <a:solidFill>
                  <a:schemeClr val="accent1"/>
                </a:solidFill>
              </a:rPr>
              <a:t>    </a:t>
            </a:r>
            <a:r>
              <a:rPr lang="en-GB" dirty="0" err="1">
                <a:solidFill>
                  <a:schemeClr val="accent1"/>
                </a:solidFill>
              </a:rPr>
              <a:t>mri</a:t>
            </a:r>
            <a:r>
              <a:rPr lang="en-GB" dirty="0">
                <a:solidFill>
                  <a:schemeClr val="accent1"/>
                </a:solidFill>
              </a:rPr>
              <a:t>: HELLO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- </a:t>
            </a:r>
            <a:r>
              <a:rPr lang="en-GB" dirty="0" err="1">
                <a:solidFill>
                  <a:schemeClr val="accent1"/>
                </a:solidFill>
              </a:rPr>
              <a:t>demo.blocks.hello_block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r>
              <a:rPr lang="en-GB" dirty="0">
                <a:solidFill>
                  <a:schemeClr val="accent1"/>
                </a:solidFill>
              </a:rPr>
              <a:t>    </a:t>
            </a:r>
            <a:r>
              <a:rPr lang="en-GB" dirty="0" err="1">
                <a:solidFill>
                  <a:schemeClr val="accent1"/>
                </a:solidFill>
              </a:rPr>
              <a:t>mri</a:t>
            </a:r>
            <a:r>
              <a:rPr lang="en-GB" dirty="0">
                <a:solidFill>
                  <a:schemeClr val="accent1"/>
                </a:solidFill>
              </a:rPr>
              <a:t>: HELLO2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- </a:t>
            </a:r>
            <a:r>
              <a:rPr lang="en-GB" dirty="0" err="1">
                <a:solidFill>
                  <a:schemeClr val="accent1"/>
                </a:solidFill>
              </a:rPr>
              <a:t>demo.blocks.counter_block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r>
              <a:rPr lang="en-GB" dirty="0">
                <a:solidFill>
                  <a:schemeClr val="accent1"/>
                </a:solidFill>
              </a:rPr>
              <a:t>    </a:t>
            </a:r>
            <a:r>
              <a:rPr lang="en-GB" dirty="0" err="1">
                <a:solidFill>
                  <a:schemeClr val="accent1"/>
                </a:solidFill>
              </a:rPr>
              <a:t>mri</a:t>
            </a:r>
            <a:r>
              <a:rPr lang="en-GB" dirty="0">
                <a:solidFill>
                  <a:schemeClr val="accent1"/>
                </a:solidFill>
              </a:rPr>
              <a:t>: COUNTER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# Add a webserver</a:t>
            </a:r>
          </a:p>
          <a:p>
            <a:r>
              <a:rPr lang="en-GB" dirty="0">
                <a:solidFill>
                  <a:schemeClr val="accent1"/>
                </a:solidFill>
              </a:rPr>
              <a:t>- </a:t>
            </a:r>
            <a:r>
              <a:rPr lang="en-GB" dirty="0" err="1">
                <a:solidFill>
                  <a:schemeClr val="accent1"/>
                </a:solidFill>
              </a:rPr>
              <a:t>web.blocks.web_server_block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r>
              <a:rPr lang="en-GB" dirty="0">
                <a:solidFill>
                  <a:schemeClr val="accent1"/>
                </a:solidFill>
              </a:rPr>
              <a:t>    </a:t>
            </a:r>
            <a:r>
              <a:rPr lang="en-GB" dirty="0" err="1">
                <a:solidFill>
                  <a:schemeClr val="accent1"/>
                </a:solidFill>
              </a:rPr>
              <a:t>mri</a:t>
            </a:r>
            <a:r>
              <a:rPr lang="en-GB" dirty="0">
                <a:solidFill>
                  <a:schemeClr val="accent1"/>
                </a:solidFill>
              </a:rPr>
              <a:t>: WEB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203848" y="2348880"/>
            <a:ext cx="648072" cy="2232248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3" idx="1"/>
            <a:endCxn id="9" idx="1"/>
          </p:cNvCxnSpPr>
          <p:nvPr/>
        </p:nvCxnSpPr>
        <p:spPr>
          <a:xfrm flipH="1">
            <a:off x="3851920" y="3462908"/>
            <a:ext cx="590768" cy="209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3635896" y="5189267"/>
            <a:ext cx="879686" cy="3993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15582" y="4835324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Web </a:t>
            </a:r>
            <a:r>
              <a:rPr lang="en-GB" sz="2000" dirty="0"/>
              <a:t>server block starts an HTTP server on port </a:t>
            </a:r>
            <a:r>
              <a:rPr lang="en-GB" sz="2000" dirty="0" smtClean="0"/>
              <a:t>8008</a:t>
            </a:r>
            <a:endParaRPr lang="en-GB" sz="20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4572000" y="1268760"/>
            <a:ext cx="3888432" cy="1275398"/>
            <a:chOff x="4427984" y="1674780"/>
            <a:chExt cx="3888432" cy="1275398"/>
          </a:xfrm>
        </p:grpSpPr>
        <p:sp>
          <p:nvSpPr>
            <p:cNvPr id="29" name="Rectangle 28"/>
            <p:cNvSpPr/>
            <p:nvPr/>
          </p:nvSpPr>
          <p:spPr>
            <a:xfrm>
              <a:off x="4427984" y="1674780"/>
              <a:ext cx="1078156" cy="281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FF0000"/>
                  </a:solidFill>
                </a:rPr>
                <a:t>module root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64674" y="1674780"/>
              <a:ext cx="942382" cy="281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accent1"/>
                  </a:solidFill>
                </a:rPr>
                <a:t>blocks</a:t>
              </a:r>
              <a:endParaRPr lang="en-GB" sz="12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64674" y="2363893"/>
              <a:ext cx="942382" cy="281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accent1"/>
                  </a:solidFill>
                </a:rPr>
                <a:t>parts</a:t>
              </a:r>
              <a:endParaRPr lang="en-GB" sz="1200"/>
            </a:p>
          </p:txBody>
        </p:sp>
        <p:cxnSp>
          <p:nvCxnSpPr>
            <p:cNvPr id="33" name="Straight Connector 32"/>
            <p:cNvCxnSpPr>
              <a:stCxn id="29" idx="3"/>
              <a:endCxn id="30" idx="1"/>
            </p:cNvCxnSpPr>
            <p:nvPr/>
          </p:nvCxnSpPr>
          <p:spPr>
            <a:xfrm>
              <a:off x="5506140" y="1815409"/>
              <a:ext cx="258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80112" y="1815409"/>
              <a:ext cx="0" cy="699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898406" y="1678475"/>
              <a:ext cx="1418010" cy="586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accent1"/>
                  </a:solidFill>
                </a:rPr>
                <a:t>hello_block.yaml</a:t>
              </a:r>
              <a:endParaRPr lang="en-GB" sz="1200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GB" sz="1200" dirty="0" err="1" smtClean="0">
                  <a:solidFill>
                    <a:schemeClr val="accent1"/>
                  </a:solidFill>
                </a:rPr>
                <a:t>counter_block.yaml</a:t>
              </a:r>
              <a:endParaRPr lang="en-GB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98406" y="2363893"/>
              <a:ext cx="1418010" cy="586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accent1"/>
                  </a:solidFill>
                </a:rPr>
                <a:t>hellopart.py</a:t>
              </a:r>
              <a:r>
                <a:rPr lang="en-GB" sz="1200" dirty="0">
                  <a:solidFill>
                    <a:schemeClr val="accent1"/>
                  </a:solidFill>
                </a:rPr>
                <a:t> </a:t>
              </a:r>
              <a:r>
                <a:rPr lang="en-GB" sz="1200" dirty="0" smtClean="0">
                  <a:solidFill>
                    <a:schemeClr val="accent1"/>
                  </a:solidFill>
                </a:rPr>
                <a:t>counterpart.py</a:t>
              </a:r>
            </a:p>
          </p:txBody>
        </p:sp>
        <p:cxnSp>
          <p:nvCxnSpPr>
            <p:cNvPr id="38" name="Straight Connector 37"/>
            <p:cNvCxnSpPr>
              <a:stCxn id="30" idx="3"/>
            </p:cNvCxnSpPr>
            <p:nvPr/>
          </p:nvCxnSpPr>
          <p:spPr>
            <a:xfrm>
              <a:off x="6707056" y="1815409"/>
              <a:ext cx="191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3"/>
            </p:cNvCxnSpPr>
            <p:nvPr/>
          </p:nvCxnSpPr>
          <p:spPr>
            <a:xfrm>
              <a:off x="6707056" y="2504522"/>
              <a:ext cx="191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80112" y="2514943"/>
              <a:ext cx="184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4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Hello Block Definition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3816424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smtClean="0"/>
              <a:t>demo/blocks/hello_block.yaml:</a:t>
            </a:r>
            <a:endParaRPr lang="en-GB" b="1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>
                <a:solidFill>
                  <a:schemeClr val="accent1"/>
                </a:solidFill>
              </a:rPr>
              <a:t>- </a:t>
            </a:r>
            <a:r>
              <a:rPr lang="en-US">
                <a:solidFill>
                  <a:schemeClr val="accent1"/>
                </a:solidFill>
              </a:rPr>
              <a:t>builtin.parameters.string:</a:t>
            </a:r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    name: mri</a:t>
            </a:r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    description: Malcolm resource </a:t>
            </a:r>
            <a:r>
              <a:rPr lang="en-US" smtClean="0">
                <a:solidFill>
                  <a:schemeClr val="accent1"/>
                </a:solidFill>
              </a:rPr>
              <a:t>id</a:t>
            </a: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accent1"/>
                </a:solidFill>
              </a:rPr>
              <a:t>- </a:t>
            </a:r>
            <a:r>
              <a:rPr lang="en-US">
                <a:solidFill>
                  <a:schemeClr val="accent1"/>
                </a:solidFill>
              </a:rPr>
              <a:t>builtin.defines.docstring:</a:t>
            </a:r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    value: </a:t>
            </a:r>
            <a:r>
              <a:rPr lang="en-US" smtClean="0">
                <a:solidFill>
                  <a:schemeClr val="accent1"/>
                </a:solidFill>
              </a:rPr>
              <a:t>Block </a:t>
            </a:r>
            <a:r>
              <a:rPr lang="en-US">
                <a:solidFill>
                  <a:schemeClr val="accent1"/>
                </a:solidFill>
              </a:rPr>
              <a:t>with a greet() Method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accent1"/>
                </a:solidFill>
              </a:rPr>
              <a:t>- </a:t>
            </a:r>
            <a:r>
              <a:rPr lang="en-US">
                <a:solidFill>
                  <a:schemeClr val="accent1"/>
                </a:solidFill>
              </a:rPr>
              <a:t>builtin.controllers.BasicController:</a:t>
            </a:r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    mri: $(mri)</a:t>
            </a:r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    description: $(docstring)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accent1"/>
                </a:solidFill>
              </a:rPr>
              <a:t>- </a:t>
            </a:r>
            <a:r>
              <a:rPr lang="en-US">
                <a:solidFill>
                  <a:schemeClr val="accent1"/>
                </a:solidFill>
              </a:rPr>
              <a:t>demo.parts.HelloPart:</a:t>
            </a:r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    name: hello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Folded Corner 8"/>
          <p:cNvSpPr/>
          <p:nvPr/>
        </p:nvSpPr>
        <p:spPr>
          <a:xfrm>
            <a:off x="518080" y="2060848"/>
            <a:ext cx="3621872" cy="388843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403648" y="2420888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3848" y="2348880"/>
            <a:ext cx="1245025" cy="28803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7984" y="2505670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Defines parameters to be defined when instantiating the block. Value obtained using $(</a:t>
            </a:r>
            <a:r>
              <a:rPr lang="en-GB" dirty="0" err="1" smtClean="0"/>
              <a:t>mri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1187624" y="4365104"/>
            <a:ext cx="72007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31840" y="3429000"/>
            <a:ext cx="1317033" cy="28803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7984" y="3502749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Defines the $(</a:t>
            </a:r>
            <a:r>
              <a:rPr lang="en-GB" dirty="0" err="1" smtClean="0"/>
              <a:t>docstring</a:t>
            </a:r>
            <a:r>
              <a:rPr lang="en-GB" dirty="0" smtClean="0"/>
              <a:t>) variable which describes the block’s function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95936" y="4246966"/>
            <a:ext cx="432048" cy="118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8873" y="416185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Defines the controller which will create the block for us. The </a:t>
            </a:r>
            <a:r>
              <a:rPr lang="en-GB" i="1" dirty="0" err="1" smtClean="0"/>
              <a:t>BasicController</a:t>
            </a:r>
            <a:r>
              <a:rPr lang="en-GB" dirty="0" smtClean="0"/>
              <a:t> is a simple container for parts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43808" y="5301208"/>
            <a:ext cx="1584176" cy="440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48873" y="508642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Defines the part which contributes the functionality of the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>
                <a:solidFill>
                  <a:schemeClr val="accent1"/>
                </a:solidFill>
              </a:rPr>
              <a:t>n</a:t>
            </a:r>
            <a:r>
              <a:rPr lang="en-GB" i="1" smtClean="0">
                <a:solidFill>
                  <a:schemeClr val="accent1"/>
                </a:solidFill>
              </a:rPr>
              <a:t>ame</a:t>
            </a:r>
            <a:r>
              <a:rPr lang="en-GB" smtClean="0"/>
              <a:t> is the (unique) name of the part within the controller</a:t>
            </a: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907703" y="4581128"/>
            <a:ext cx="1296145" cy="396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4572000" y="1268760"/>
            <a:ext cx="3888432" cy="1275398"/>
            <a:chOff x="4236634" y="1297411"/>
            <a:chExt cx="3888432" cy="1275398"/>
          </a:xfrm>
        </p:grpSpPr>
        <p:sp>
          <p:nvSpPr>
            <p:cNvPr id="35" name="Rectangle 34"/>
            <p:cNvSpPr/>
            <p:nvPr/>
          </p:nvSpPr>
          <p:spPr>
            <a:xfrm>
              <a:off x="4236634" y="1297411"/>
              <a:ext cx="1078156" cy="28125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accent1"/>
                  </a:solidFill>
                </a:rPr>
                <a:t>module root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73324" y="1297411"/>
              <a:ext cx="942382" cy="281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FF0000"/>
                  </a:solidFill>
                </a:rPr>
                <a:t>blocks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73324" y="1986524"/>
              <a:ext cx="942382" cy="28125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accent1"/>
                  </a:solidFill>
                </a:rPr>
                <a:t>parts</a:t>
              </a:r>
              <a:endParaRPr lang="en-GB" sz="1200"/>
            </a:p>
          </p:txBody>
        </p:sp>
        <p:cxnSp>
          <p:nvCxnSpPr>
            <p:cNvPr id="38" name="Straight Connector 37"/>
            <p:cNvCxnSpPr>
              <a:stCxn id="35" idx="3"/>
              <a:endCxn id="36" idx="1"/>
            </p:cNvCxnSpPr>
            <p:nvPr/>
          </p:nvCxnSpPr>
          <p:spPr>
            <a:xfrm>
              <a:off x="5314790" y="1438040"/>
              <a:ext cx="258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388762" y="1438040"/>
              <a:ext cx="0" cy="699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707056" y="1301106"/>
              <a:ext cx="1418010" cy="586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rgbClr val="FF0000"/>
                  </a:solidFill>
                </a:rPr>
                <a:t>hello_block.yaml</a:t>
              </a:r>
              <a:endParaRPr lang="en-GB" sz="12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GB" sz="1200" dirty="0" err="1" smtClean="0">
                  <a:solidFill>
                    <a:schemeClr val="accent1"/>
                  </a:solidFill>
                </a:rPr>
                <a:t>counter_block.yaml</a:t>
              </a:r>
              <a:endParaRPr lang="en-GB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07056" y="1986524"/>
              <a:ext cx="1418010" cy="586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accent1"/>
                  </a:solidFill>
                </a:rPr>
                <a:t>hellopart.py</a:t>
              </a:r>
              <a:r>
                <a:rPr lang="en-GB" sz="1200" dirty="0">
                  <a:solidFill>
                    <a:schemeClr val="accent1"/>
                  </a:solidFill>
                </a:rPr>
                <a:t> </a:t>
              </a:r>
              <a:r>
                <a:rPr lang="en-GB" sz="1200" dirty="0" smtClean="0">
                  <a:solidFill>
                    <a:schemeClr val="accent1"/>
                  </a:solidFill>
                </a:rPr>
                <a:t>counterpart.py</a:t>
              </a:r>
            </a:p>
          </p:txBody>
        </p:sp>
        <p:cxnSp>
          <p:nvCxnSpPr>
            <p:cNvPr id="42" name="Straight Connector 41"/>
            <p:cNvCxnSpPr>
              <a:stCxn id="36" idx="3"/>
            </p:cNvCxnSpPr>
            <p:nvPr/>
          </p:nvCxnSpPr>
          <p:spPr>
            <a:xfrm>
              <a:off x="6515706" y="1438040"/>
              <a:ext cx="191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7" idx="3"/>
            </p:cNvCxnSpPr>
            <p:nvPr/>
          </p:nvCxnSpPr>
          <p:spPr>
            <a:xfrm>
              <a:off x="6515706" y="2127153"/>
              <a:ext cx="191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388762" y="2137574"/>
              <a:ext cx="184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6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Hello World Structure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0483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31640" y="4797151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smtClean="0"/>
              <a:t>The BasicController contributes a ‘health’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smtClean="0"/>
              <a:t>The business logic methods are contributed by our HelloPart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6665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Brief Aside: Annotypes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55904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Library for annotating Python types with metadata</a:t>
            </a:r>
          </a:p>
          <a:p>
            <a:r>
              <a:rPr lang="en-GB" sz="2400" dirty="0" smtClean="0"/>
              <a:t>Allow </a:t>
            </a:r>
            <a:r>
              <a:rPr lang="en-GB" sz="2400" dirty="0"/>
              <a:t>clients to discover parameter type information at runtime</a:t>
            </a:r>
          </a:p>
          <a:p>
            <a:endParaRPr lang="en-GB" sz="24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2" t="18073" r="144" b="29912"/>
          <a:stretch/>
        </p:blipFill>
        <p:spPr>
          <a:xfrm>
            <a:off x="4932040" y="3429000"/>
            <a:ext cx="2815902" cy="26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Brief Aside: Annotypes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2800" smtClean="0"/>
              <a:t>In the Python part:</a:t>
            </a:r>
            <a:endParaRPr lang="en-US" sz="2800" smtClean="0"/>
          </a:p>
          <a:p>
            <a:pPr marL="0" indent="0">
              <a:buNone/>
            </a:pPr>
            <a:r>
              <a:rPr lang="en-US" sz="280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from annotypes import Anno, add_call_types</a:t>
            </a:r>
          </a:p>
          <a:p>
            <a:pPr marL="0" indent="0">
              <a:buNone/>
            </a:pPr>
            <a:r>
              <a:rPr lang="en-US" sz="280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with Anno(“</a:t>
            </a:r>
            <a:r>
              <a:rPr lang="en-US" sz="2800" b="1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my variable</a:t>
            </a:r>
            <a:r>
              <a:rPr lang="en-US" sz="280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”):</a:t>
            </a:r>
          </a:p>
          <a:p>
            <a:pPr marL="0" indent="0">
              <a:buNone/>
            </a:pPr>
            <a:r>
              <a:rPr lang="en-US" sz="280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A</a:t>
            </a:r>
            <a:r>
              <a:rPr lang="en-US" sz="2800" b="1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MyVar</a:t>
            </a:r>
            <a:r>
              <a:rPr lang="en-US" sz="280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sz="2800" b="1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</a:t>
            </a: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r>
              <a:rPr lang="en-GB" sz="2800" i="1" smtClean="0">
                <a:solidFill>
                  <a:schemeClr val="accent1"/>
                </a:solidFill>
              </a:rPr>
              <a:t>add_call_types </a:t>
            </a:r>
            <a:r>
              <a:rPr lang="en-GB" sz="2800"/>
              <a:t>is a Python decorator which uses our Annotype definitions to provide introspection information</a:t>
            </a:r>
          </a:p>
          <a:p>
            <a:pPr marL="0" indent="0">
              <a:buNone/>
            </a:pPr>
            <a:endParaRPr 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17</a:t>
            </a:fld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19120" y="3119120"/>
            <a:ext cx="1236856" cy="4421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7984" y="33868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Variable description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77957" y="41373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Variable name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96864" y="401368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Variable type</a:t>
            </a:r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67952" y="3664674"/>
            <a:ext cx="144016" cy="47269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19481" y="3664674"/>
            <a:ext cx="216623" cy="360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Brief Aside: Annotypes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US" sz="3100" dirty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Anno</a:t>
            </a:r>
            <a:r>
              <a:rPr lang="en-US" sz="3100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(“Description of parameter 1 (a string)”):</a:t>
            </a:r>
            <a:endParaRPr lang="en-US" sz="3100" dirty="0">
              <a:solidFill>
                <a:schemeClr val="accent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3100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sz="3100" b="1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Param1</a:t>
            </a:r>
            <a:r>
              <a:rPr lang="en-US" sz="3100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100" dirty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sz="3100" b="1" dirty="0" err="1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</a:t>
            </a:r>
            <a:endParaRPr lang="en-US" sz="3100" b="1" dirty="0" smtClean="0">
              <a:solidFill>
                <a:schemeClr val="accent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with Anno(“Description of parameter </a:t>
            </a:r>
            <a:r>
              <a:rPr lang="en-US" sz="3100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 (an </a:t>
            </a:r>
            <a:r>
              <a:rPr lang="en-US" sz="3100" dirty="0" err="1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3100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)”):</a:t>
            </a:r>
            <a:endParaRPr lang="en-US" sz="3100" dirty="0">
              <a:solidFill>
                <a:schemeClr val="accent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3100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sz="3100" b="1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Param2</a:t>
            </a:r>
            <a:r>
              <a:rPr lang="en-US" sz="3100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100" dirty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sz="3100" b="1" dirty="0" err="1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endParaRPr lang="en-US" sz="3100" b="1" dirty="0">
              <a:solidFill>
                <a:schemeClr val="accent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with Anno(“Description of </a:t>
            </a:r>
            <a:r>
              <a:rPr lang="en-US" sz="3100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the return value (a float)”):</a:t>
            </a:r>
            <a:endParaRPr lang="en-US" sz="3100" dirty="0">
              <a:solidFill>
                <a:schemeClr val="accent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3100" dirty="0" err="1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sz="3100" b="1" dirty="0" err="1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sz="3100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100" dirty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sz="3100" b="1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float</a:t>
            </a:r>
          </a:p>
          <a:p>
            <a:pPr marL="0" indent="0">
              <a:buNone/>
            </a:pPr>
            <a:endParaRPr lang="en-US" sz="31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100" dirty="0" smtClean="0">
                <a:solidFill>
                  <a:schemeClr val="accent2"/>
                </a:solidFill>
              </a:rPr>
              <a:t>@</a:t>
            </a:r>
            <a:r>
              <a:rPr lang="en-US" sz="3100" dirty="0" err="1">
                <a:solidFill>
                  <a:schemeClr val="accent2"/>
                </a:solidFill>
              </a:rPr>
              <a:t>add_call_types</a:t>
            </a:r>
            <a:endParaRPr lang="en-US" sz="31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accent1"/>
                </a:solidFill>
              </a:rPr>
              <a:t>    </a:t>
            </a:r>
            <a:r>
              <a:rPr lang="en-US" sz="3100" dirty="0" err="1">
                <a:solidFill>
                  <a:schemeClr val="accent1"/>
                </a:solidFill>
              </a:rPr>
              <a:t>def</a:t>
            </a:r>
            <a:r>
              <a:rPr lang="en-US" sz="3100" dirty="0">
                <a:solidFill>
                  <a:schemeClr val="accent1"/>
                </a:solidFill>
              </a:rPr>
              <a:t> </a:t>
            </a:r>
            <a:r>
              <a:rPr lang="en-US" sz="3100" b="1" dirty="0" err="1" smtClean="0">
                <a:solidFill>
                  <a:schemeClr val="accent1"/>
                </a:solidFill>
              </a:rPr>
              <a:t>myMethod</a:t>
            </a:r>
            <a:r>
              <a:rPr lang="en-US" sz="3100" dirty="0" smtClean="0">
                <a:solidFill>
                  <a:schemeClr val="accent1"/>
                </a:solidFill>
              </a:rPr>
              <a:t>(self</a:t>
            </a:r>
            <a:r>
              <a:rPr lang="en-US" sz="3100" dirty="0">
                <a:solidFill>
                  <a:schemeClr val="accent1"/>
                </a:solidFill>
              </a:rPr>
              <a:t>, </a:t>
            </a:r>
            <a:r>
              <a:rPr lang="en-US" sz="3100" dirty="0" smtClean="0">
                <a:solidFill>
                  <a:schemeClr val="accent1"/>
                </a:solidFill>
              </a:rPr>
              <a:t>param1, param2):</a:t>
            </a:r>
            <a:endParaRPr lang="en-US" sz="3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accent1"/>
                </a:solidFill>
              </a:rPr>
              <a:t>        </a:t>
            </a:r>
            <a:r>
              <a:rPr lang="en-US" sz="3100" dirty="0">
                <a:solidFill>
                  <a:schemeClr val="accent2"/>
                </a:solidFill>
              </a:rPr>
              <a:t># type: (</a:t>
            </a:r>
            <a:r>
              <a:rPr lang="en-US" sz="3100" dirty="0" smtClean="0">
                <a:solidFill>
                  <a:schemeClr val="accent2"/>
                </a:solidFill>
              </a:rPr>
              <a:t>AParam1, AParam2) </a:t>
            </a:r>
            <a:r>
              <a:rPr lang="en-US" sz="3100" dirty="0">
                <a:solidFill>
                  <a:schemeClr val="accent2"/>
                </a:solidFill>
              </a:rPr>
              <a:t>-&gt; </a:t>
            </a:r>
            <a:r>
              <a:rPr lang="en-US" dirty="0" err="1" smtClean="0">
                <a:solidFill>
                  <a:schemeClr val="accent2"/>
                </a:solidFill>
              </a:rPr>
              <a:t>AReturn</a:t>
            </a:r>
            <a:endParaRPr lang="en-US" sz="31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3100" dirty="0" smtClean="0"/>
          </a:p>
          <a:p>
            <a:pPr marL="0" indent="0">
              <a:buNone/>
            </a:pPr>
            <a:r>
              <a:rPr lang="en-GB" sz="3100" dirty="0" smtClean="0"/>
              <a:t>See</a:t>
            </a:r>
            <a:r>
              <a:rPr lang="en-GB" sz="3100" dirty="0"/>
              <a:t>: </a:t>
            </a:r>
            <a:r>
              <a:rPr lang="en-GB" sz="3100" dirty="0">
                <a:hlinkClick r:id="rId3"/>
              </a:rPr>
              <a:t>https://github.com/dls-controls/annotypes</a:t>
            </a:r>
            <a:endParaRPr lang="en-GB" sz="31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Hello Part Definition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62872" cy="408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smtClean="0"/>
              <a:t>demo/parts/hellopart.py:</a:t>
            </a:r>
            <a:endParaRPr lang="en-GB" sz="18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9" name="Folded Corner 8"/>
          <p:cNvSpPr/>
          <p:nvPr/>
        </p:nvSpPr>
        <p:spPr>
          <a:xfrm>
            <a:off x="539552" y="2008224"/>
            <a:ext cx="4392488" cy="43010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6777" y="2008224"/>
            <a:ext cx="48822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with Anno("The name of the person to greet"):</a:t>
            </a:r>
          </a:p>
          <a:p>
            <a:r>
              <a:rPr lang="en-US">
                <a:solidFill>
                  <a:schemeClr val="accent1"/>
                </a:solidFill>
              </a:rPr>
              <a:t>    AName = str</a:t>
            </a:r>
          </a:p>
          <a:p>
            <a:r>
              <a:rPr lang="en-US">
                <a:solidFill>
                  <a:schemeClr val="accent1"/>
                </a:solidFill>
              </a:rPr>
              <a:t>with Anno("Time to wait before returning"):</a:t>
            </a:r>
          </a:p>
          <a:p>
            <a:r>
              <a:rPr lang="en-US">
                <a:solidFill>
                  <a:schemeClr val="accent1"/>
                </a:solidFill>
              </a:rPr>
              <a:t>    ASleep = float</a:t>
            </a:r>
          </a:p>
          <a:p>
            <a:r>
              <a:rPr lang="en-US">
                <a:solidFill>
                  <a:schemeClr val="accent1"/>
                </a:solidFill>
              </a:rPr>
              <a:t>with Anno("The manufactured greeting"):</a:t>
            </a:r>
          </a:p>
          <a:p>
            <a:pPr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</a:rPr>
              <a:t>    AGreeting = </a:t>
            </a:r>
            <a:r>
              <a:rPr lang="en-US" smtClean="0">
                <a:solidFill>
                  <a:schemeClr val="accent1"/>
                </a:solidFill>
              </a:rPr>
              <a:t>str</a:t>
            </a:r>
            <a:endParaRPr lang="en-US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accent1"/>
                </a:solidFill>
              </a:rPr>
              <a:t>class HelloPart(Part</a:t>
            </a:r>
            <a:r>
              <a:rPr lang="en-US" smtClean="0">
                <a:solidFill>
                  <a:schemeClr val="accent1"/>
                </a:solidFill>
              </a:rPr>
              <a:t>):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    def </a:t>
            </a:r>
            <a:r>
              <a:rPr lang="en-US" b="1">
                <a:solidFill>
                  <a:schemeClr val="accent1"/>
                </a:solidFill>
              </a:rPr>
              <a:t>setup</a:t>
            </a:r>
            <a:r>
              <a:rPr lang="en-US">
                <a:solidFill>
                  <a:schemeClr val="accent1"/>
                </a:solidFill>
              </a:rPr>
              <a:t>(self, registrar</a:t>
            </a:r>
            <a:r>
              <a:rPr lang="en-US" smtClean="0">
                <a:solidFill>
                  <a:schemeClr val="accent1"/>
                </a:solidFill>
              </a:rPr>
              <a:t>):</a:t>
            </a:r>
          </a:p>
          <a:p>
            <a:r>
              <a:rPr lang="en-US" smtClean="0">
                <a:solidFill>
                  <a:schemeClr val="accent1"/>
                </a:solidFill>
              </a:rPr>
              <a:t>        </a:t>
            </a:r>
            <a:r>
              <a:rPr lang="en-US" smtClean="0">
                <a:solidFill>
                  <a:schemeClr val="accent2"/>
                </a:solidFill>
              </a:rPr>
              <a:t># </a:t>
            </a:r>
            <a:r>
              <a:rPr lang="en-US">
                <a:solidFill>
                  <a:schemeClr val="accent2"/>
                </a:solidFill>
              </a:rPr>
              <a:t>type: (PartRegistrar) -&gt; </a:t>
            </a:r>
            <a:r>
              <a:rPr lang="en-US" smtClean="0">
                <a:solidFill>
                  <a:schemeClr val="accent2"/>
                </a:solidFill>
              </a:rPr>
              <a:t>None</a:t>
            </a:r>
          </a:p>
          <a:p>
            <a:r>
              <a:rPr lang="en-US" smtClean="0">
                <a:solidFill>
                  <a:schemeClr val="accent2"/>
                </a:solidFill>
              </a:rPr>
              <a:t>        </a:t>
            </a:r>
            <a:r>
              <a:rPr lang="en-US" smtClean="0">
                <a:solidFill>
                  <a:schemeClr val="accent1"/>
                </a:solidFill>
              </a:rPr>
              <a:t>super(HelloPart</a:t>
            </a:r>
            <a:r>
              <a:rPr lang="en-US">
                <a:solidFill>
                  <a:schemeClr val="accent1"/>
                </a:solidFill>
              </a:rPr>
              <a:t>, self).setup(registrar)</a:t>
            </a:r>
          </a:p>
          <a:p>
            <a:r>
              <a:rPr lang="en-US">
                <a:solidFill>
                  <a:schemeClr val="accent1"/>
                </a:solidFill>
              </a:rPr>
              <a:t>        </a:t>
            </a:r>
            <a:r>
              <a:rPr lang="en-US" b="1">
                <a:solidFill>
                  <a:schemeClr val="accent1"/>
                </a:solidFill>
              </a:rPr>
              <a:t>registrar.add_method_model</a:t>
            </a:r>
            <a:r>
              <a:rPr lang="en-US">
                <a:solidFill>
                  <a:schemeClr val="accent1"/>
                </a:solidFill>
              </a:rPr>
              <a:t>(self.greet)</a:t>
            </a:r>
          </a:p>
          <a:p>
            <a:r>
              <a:rPr lang="en-US">
                <a:solidFill>
                  <a:schemeClr val="accent1"/>
                </a:solidFill>
              </a:rPr>
              <a:t>        </a:t>
            </a:r>
            <a:r>
              <a:rPr lang="en-US" b="1">
                <a:solidFill>
                  <a:schemeClr val="accent1"/>
                </a:solidFill>
              </a:rPr>
              <a:t>registrar.add_method_model</a:t>
            </a:r>
            <a:r>
              <a:rPr lang="en-US">
                <a:solidFill>
                  <a:schemeClr val="accent1"/>
                </a:solidFill>
              </a:rPr>
              <a:t>(self.error)</a:t>
            </a:r>
          </a:p>
          <a:p>
            <a:endParaRPr lang="en-US" sz="1400"/>
          </a:p>
          <a:p>
            <a:endParaRPr lang="en-US" sz="1400"/>
          </a:p>
          <a:p>
            <a:endParaRPr lang="en-GB" sz="1400"/>
          </a:p>
        </p:txBody>
      </p:sp>
      <p:sp>
        <p:nvSpPr>
          <p:cNvPr id="14" name="TextBox 13"/>
          <p:cNvSpPr txBox="1"/>
          <p:nvPr/>
        </p:nvSpPr>
        <p:spPr>
          <a:xfrm>
            <a:off x="5147211" y="4088920"/>
            <a:ext cx="3640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Class must extend </a:t>
            </a:r>
            <a:r>
              <a:rPr lang="en-GB" i="1" dirty="0" smtClean="0"/>
              <a:t>Part</a:t>
            </a:r>
            <a:r>
              <a:rPr lang="en-GB" dirty="0" smtClean="0"/>
              <a:t> and provide a </a:t>
            </a:r>
            <a:r>
              <a:rPr lang="en-GB" i="1" dirty="0" smtClean="0"/>
              <a:t>setup</a:t>
            </a:r>
            <a:r>
              <a:rPr lang="en-GB" dirty="0" smtClean="0"/>
              <a:t> method</a:t>
            </a:r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The </a:t>
            </a:r>
            <a:r>
              <a:rPr lang="en-GB" i="1" dirty="0" err="1" smtClean="0"/>
              <a:t>PartRegistrar</a:t>
            </a:r>
            <a:r>
              <a:rPr lang="en-GB" dirty="0" smtClean="0"/>
              <a:t> is a utility object used to register methods and attributes with the block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148064" y="2697720"/>
            <a:ext cx="394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Type definition information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4572000" y="1268760"/>
            <a:ext cx="3888432" cy="1275398"/>
            <a:chOff x="4651868" y="1225429"/>
            <a:chExt cx="3888432" cy="1275398"/>
          </a:xfrm>
        </p:grpSpPr>
        <p:sp>
          <p:nvSpPr>
            <p:cNvPr id="11" name="Rectangle 10"/>
            <p:cNvSpPr/>
            <p:nvPr/>
          </p:nvSpPr>
          <p:spPr>
            <a:xfrm>
              <a:off x="4651868" y="1225429"/>
              <a:ext cx="1078156" cy="28125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accent1"/>
                  </a:solidFill>
                </a:rPr>
                <a:t>module root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88558" y="1225429"/>
              <a:ext cx="942382" cy="281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accent1"/>
                  </a:solidFill>
                </a:rPr>
                <a:t>blocks</a:t>
              </a:r>
              <a:endParaRPr lang="en-GB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88558" y="1914542"/>
              <a:ext cx="942382" cy="281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accent1"/>
                  </a:solidFill>
                </a:rPr>
                <a:t>parts</a:t>
              </a:r>
              <a:endParaRPr lang="en-GB" sz="1200"/>
            </a:p>
          </p:txBody>
        </p:sp>
        <p:cxnSp>
          <p:nvCxnSpPr>
            <p:cNvPr id="16" name="Straight Connector 15"/>
            <p:cNvCxnSpPr>
              <a:stCxn id="11" idx="3"/>
              <a:endCxn id="12" idx="1"/>
            </p:cNvCxnSpPr>
            <p:nvPr/>
          </p:nvCxnSpPr>
          <p:spPr>
            <a:xfrm>
              <a:off x="5730024" y="1366058"/>
              <a:ext cx="258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03996" y="1366058"/>
              <a:ext cx="0" cy="699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122290" y="1229124"/>
              <a:ext cx="1418010" cy="586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accent1"/>
                  </a:solidFill>
                </a:rPr>
                <a:t>hello_block.yaml</a:t>
              </a:r>
              <a:endParaRPr lang="en-GB" sz="1200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GB" sz="1200" dirty="0" err="1" smtClean="0">
                  <a:solidFill>
                    <a:schemeClr val="accent1"/>
                  </a:solidFill>
                </a:rPr>
                <a:t>counter_block.yaml</a:t>
              </a:r>
              <a:endParaRPr lang="en-GB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22290" y="1914542"/>
              <a:ext cx="1418010" cy="586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FF0000"/>
                  </a:solidFill>
                </a:rPr>
                <a:t>hellopart.py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  <a:r>
                <a:rPr lang="en-GB" sz="1200" dirty="0" smtClean="0">
                  <a:solidFill>
                    <a:schemeClr val="accent1"/>
                  </a:solidFill>
                </a:rPr>
                <a:t>counterpart.py</a:t>
              </a:r>
            </a:p>
          </p:txBody>
        </p:sp>
        <p:cxnSp>
          <p:nvCxnSpPr>
            <p:cNvPr id="21" name="Straight Connector 20"/>
            <p:cNvCxnSpPr>
              <a:stCxn id="12" idx="3"/>
            </p:cNvCxnSpPr>
            <p:nvPr/>
          </p:nvCxnSpPr>
          <p:spPr>
            <a:xfrm>
              <a:off x="6930940" y="1366058"/>
              <a:ext cx="191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3"/>
            </p:cNvCxnSpPr>
            <p:nvPr/>
          </p:nvCxnSpPr>
          <p:spPr>
            <a:xfrm>
              <a:off x="6930940" y="2055171"/>
              <a:ext cx="191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803996" y="2065592"/>
              <a:ext cx="184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7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Course Aims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800" smtClean="0"/>
              <a:t>Understand the key concepts behind Malcolm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800" smtClean="0"/>
              <a:t>Get experience in setting up Malcolm from scratch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800" smtClean="0"/>
              <a:t>Understand the different strategies for hardware triggered scanning on beamlines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800" smtClean="0"/>
              <a:t>Learn how to configure Malcolm to run on beamlines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GB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Hello Part Definition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62872" cy="408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smtClean="0"/>
              <a:t>demo/parts/hellopart.py (continued…):</a:t>
            </a:r>
            <a:endParaRPr lang="en-GB" sz="18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" name="Folded Corner 8"/>
          <p:cNvSpPr/>
          <p:nvPr/>
        </p:nvSpPr>
        <p:spPr>
          <a:xfrm>
            <a:off x="539552" y="2008224"/>
            <a:ext cx="4392488" cy="43010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83533" y="2017608"/>
            <a:ext cx="4882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@</a:t>
            </a:r>
            <a:r>
              <a:rPr lang="en-US">
                <a:solidFill>
                  <a:schemeClr val="accent2"/>
                </a:solidFill>
              </a:rPr>
              <a:t>add_call_types</a:t>
            </a:r>
          </a:p>
          <a:p>
            <a:r>
              <a:rPr lang="en-US">
                <a:solidFill>
                  <a:schemeClr val="accent1"/>
                </a:solidFill>
              </a:rPr>
              <a:t>    def </a:t>
            </a:r>
            <a:r>
              <a:rPr lang="en-US" b="1">
                <a:solidFill>
                  <a:schemeClr val="accent1"/>
                </a:solidFill>
              </a:rPr>
              <a:t>greet</a:t>
            </a:r>
            <a:r>
              <a:rPr lang="en-US">
                <a:solidFill>
                  <a:schemeClr val="accent1"/>
                </a:solidFill>
              </a:rPr>
              <a:t>(self, name, sleep=0):</a:t>
            </a:r>
          </a:p>
          <a:p>
            <a:r>
              <a:rPr lang="en-US">
                <a:solidFill>
                  <a:schemeClr val="accent1"/>
                </a:solidFill>
              </a:rPr>
              <a:t>        </a:t>
            </a:r>
            <a:r>
              <a:rPr lang="en-US">
                <a:solidFill>
                  <a:schemeClr val="accent2"/>
                </a:solidFill>
              </a:rPr>
              <a:t># type: (AName, ASleep) -&gt; AGreeting</a:t>
            </a:r>
          </a:p>
          <a:p>
            <a:r>
              <a:rPr lang="en-US">
                <a:solidFill>
                  <a:srgbClr val="00B050"/>
                </a:solidFill>
              </a:rPr>
              <a:t>        """Optionally sleep &lt;sleep&gt; seconds, </a:t>
            </a:r>
            <a:r>
              <a:rPr lang="en-US" smtClean="0">
                <a:solidFill>
                  <a:srgbClr val="00B050"/>
                </a:solidFill>
              </a:rPr>
              <a:t>then</a:t>
            </a:r>
          </a:p>
          <a:p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 smtClean="0">
                <a:solidFill>
                  <a:srgbClr val="00B050"/>
                </a:solidFill>
              </a:rPr>
              <a:t>             return a greeting </a:t>
            </a:r>
            <a:r>
              <a:rPr lang="en-US">
                <a:solidFill>
                  <a:srgbClr val="00B050"/>
                </a:solidFill>
              </a:rPr>
              <a:t>to &lt;name&gt;"""</a:t>
            </a:r>
          </a:p>
          <a:p>
            <a:r>
              <a:rPr lang="en-US">
                <a:solidFill>
                  <a:schemeClr val="accent1"/>
                </a:solidFill>
              </a:rPr>
              <a:t>        print("Manufacturing greeting...")</a:t>
            </a:r>
          </a:p>
          <a:p>
            <a:r>
              <a:rPr lang="en-US">
                <a:solidFill>
                  <a:schemeClr val="accent1"/>
                </a:solidFill>
              </a:rPr>
              <a:t>        sleep_for(sleep)</a:t>
            </a:r>
          </a:p>
          <a:p>
            <a:r>
              <a:rPr lang="en-US">
                <a:solidFill>
                  <a:schemeClr val="accent1"/>
                </a:solidFill>
              </a:rPr>
              <a:t>        greeting = "Hello %s" % name</a:t>
            </a:r>
          </a:p>
          <a:p>
            <a:r>
              <a:rPr lang="en-US">
                <a:solidFill>
                  <a:schemeClr val="accent1"/>
                </a:solidFill>
              </a:rPr>
              <a:t>        return greeting</a:t>
            </a:r>
          </a:p>
          <a:p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    def </a:t>
            </a:r>
            <a:r>
              <a:rPr lang="en-US" b="1">
                <a:solidFill>
                  <a:schemeClr val="accent1"/>
                </a:solidFill>
              </a:rPr>
              <a:t>error</a:t>
            </a:r>
            <a:r>
              <a:rPr lang="en-US">
                <a:solidFill>
                  <a:schemeClr val="accent1"/>
                </a:solidFill>
              </a:rPr>
              <a:t>(self):</a:t>
            </a:r>
          </a:p>
          <a:p>
            <a:r>
              <a:rPr lang="en-US">
                <a:solidFill>
                  <a:srgbClr val="00B050"/>
                </a:solidFill>
              </a:rPr>
              <a:t>        """Raise an error"""</a:t>
            </a:r>
          </a:p>
          <a:p>
            <a:r>
              <a:rPr lang="en-US">
                <a:solidFill>
                  <a:schemeClr val="accent1"/>
                </a:solidFill>
              </a:rPr>
              <a:t>        raise RuntimeError("You called </a:t>
            </a:r>
            <a:r>
              <a:rPr lang="en-US" smtClean="0">
                <a:solidFill>
                  <a:schemeClr val="accent1"/>
                </a:solidFill>
              </a:rPr>
              <a:t>error</a:t>
            </a:r>
            <a:r>
              <a:rPr lang="en-US">
                <a:solidFill>
                  <a:schemeClr val="accent1"/>
                </a:solidFill>
              </a:rPr>
              <a:t>()")</a:t>
            </a:r>
            <a:endParaRPr lang="en-US"/>
          </a:p>
          <a:p>
            <a:endParaRPr lang="en-US" sz="1400"/>
          </a:p>
          <a:p>
            <a:endParaRPr lang="en-US" sz="1400"/>
          </a:p>
          <a:p>
            <a:endParaRPr lang="en-GB" sz="1400"/>
          </a:p>
        </p:txBody>
      </p:sp>
      <p:sp>
        <p:nvSpPr>
          <p:cNvPr id="7" name="TextBox 6"/>
          <p:cNvSpPr txBox="1"/>
          <p:nvPr/>
        </p:nvSpPr>
        <p:spPr>
          <a:xfrm>
            <a:off x="5076056" y="2027608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i="1" smtClean="0">
                <a:solidFill>
                  <a:schemeClr val="accent1"/>
                </a:solidFill>
              </a:rPr>
              <a:t>greet</a:t>
            </a:r>
            <a:r>
              <a:rPr lang="en-GB" smtClean="0">
                <a:solidFill>
                  <a:schemeClr val="accent1"/>
                </a:solidFill>
              </a:rPr>
              <a:t> </a:t>
            </a:r>
            <a:r>
              <a:rPr lang="en-GB" smtClean="0"/>
              <a:t>method contains the ‘business logic’ of the part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i="1" smtClean="0">
                <a:solidFill>
                  <a:schemeClr val="accent1"/>
                </a:solidFill>
              </a:rPr>
              <a:t>error</a:t>
            </a:r>
            <a:r>
              <a:rPr lang="en-GB" smtClean="0">
                <a:solidFill>
                  <a:schemeClr val="accent1"/>
                </a:solidFill>
              </a:rPr>
              <a:t> </a:t>
            </a:r>
            <a:r>
              <a:rPr lang="en-GB" smtClean="0"/>
              <a:t>method can be used to raise an error if something goes wrong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mtClean="0"/>
              <a:t>The three Annotypes we defined earlier are used to provide introspection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6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Connecting a Client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smtClean="0"/>
              <a:t>Start up a second process to connect to the first:</a:t>
            </a:r>
          </a:p>
          <a:p>
            <a:pPr marL="0" indent="0">
              <a:buNone/>
            </a:pPr>
            <a:r>
              <a:rPr lang="en-GB" sz="2800">
                <a:solidFill>
                  <a:schemeClr val="accent1"/>
                </a:solidFill>
              </a:rPr>
              <a:t>./malcolm/imalcolm.py </a:t>
            </a:r>
            <a:r>
              <a:rPr lang="en-GB" sz="2800" smtClean="0">
                <a:solidFill>
                  <a:schemeClr val="accent1"/>
                </a:solidFill>
              </a:rPr>
              <a:t>–c ws://localhost:8008</a:t>
            </a:r>
          </a:p>
          <a:p>
            <a:pPr marL="0" indent="0">
              <a:buNone/>
            </a:pPr>
            <a:endParaRPr lang="en-GB" sz="280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>
                <a:solidFill>
                  <a:schemeClr val="accent1"/>
                </a:solidFill>
              </a:rPr>
              <a:t>&gt;&gt;&gt; self.make_proxy("localhost:8008", "HELLO")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>
                <a:solidFill>
                  <a:schemeClr val="accent1"/>
                </a:solidFill>
              </a:rPr>
              <a:t>&gt;&gt;&gt; self.block_view("HELLO").greet("me")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>
                <a:solidFill>
                  <a:schemeClr val="accent2"/>
                </a:solidFill>
              </a:rPr>
              <a:t>u'Hello me'</a:t>
            </a:r>
          </a:p>
          <a:p>
            <a:pPr marL="0" indent="0">
              <a:buNone/>
            </a:pPr>
            <a:endParaRPr lang="en-GB" sz="2800" smtClean="0"/>
          </a:p>
          <a:p>
            <a:pPr marL="0" indent="0">
              <a:buNone/>
            </a:pPr>
            <a:r>
              <a:rPr lang="en-GB" sz="2800" smtClean="0"/>
              <a:t>Check the output from the first process to see this is the one doing the actual “work”</a:t>
            </a:r>
            <a:endParaRPr lang="en-GB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Connecting a Client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6" y="1628800"/>
            <a:ext cx="7011467" cy="440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51920" y="184482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The block in the second process simply fires off a request and waits for a response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4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Demo 2: Adding Attributes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510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We have seen how to add a method to a block</a:t>
            </a:r>
          </a:p>
          <a:p>
            <a:pPr lvl="1"/>
            <a:r>
              <a:rPr lang="en-US" sz="2200" dirty="0" err="1" smtClean="0">
                <a:solidFill>
                  <a:schemeClr val="accent1"/>
                </a:solidFill>
              </a:rPr>
              <a:t>registrar.</a:t>
            </a:r>
            <a:r>
              <a:rPr lang="en-US" sz="2200" b="1" dirty="0" err="1" smtClean="0">
                <a:solidFill>
                  <a:schemeClr val="accent1"/>
                </a:solidFill>
              </a:rPr>
              <a:t>add_method_model</a:t>
            </a:r>
            <a:r>
              <a:rPr lang="en-US" sz="2200" dirty="0" smtClean="0">
                <a:solidFill>
                  <a:schemeClr val="accent1"/>
                </a:solidFill>
              </a:rPr>
              <a:t>(&lt;method&gt;)</a:t>
            </a:r>
            <a:endParaRPr lang="en-GB" sz="2200" dirty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To add attributes we need a little more information:</a:t>
            </a:r>
          </a:p>
          <a:p>
            <a:pPr lvl="1"/>
            <a:r>
              <a:rPr lang="en-US" sz="2200" dirty="0" err="1">
                <a:solidFill>
                  <a:schemeClr val="accent1"/>
                </a:solidFill>
              </a:rPr>
              <a:t>registrar.</a:t>
            </a:r>
            <a:r>
              <a:rPr lang="en-US" sz="2200" b="1" dirty="0" err="1">
                <a:solidFill>
                  <a:schemeClr val="accent1"/>
                </a:solidFill>
              </a:rPr>
              <a:t>add_attribute_model</a:t>
            </a:r>
            <a:r>
              <a:rPr lang="en-US" sz="2200" dirty="0" smtClean="0">
                <a:solidFill>
                  <a:schemeClr val="accent1"/>
                </a:solidFill>
              </a:rPr>
              <a:t>(</a:t>
            </a:r>
          </a:p>
          <a:p>
            <a:pPr marL="914400" lvl="2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"</a:t>
            </a:r>
            <a:r>
              <a:rPr lang="en-US" sz="2200" dirty="0" smtClean="0">
                <a:solidFill>
                  <a:schemeClr val="accent1"/>
                </a:solidFill>
              </a:rPr>
              <a:t>&lt;</a:t>
            </a:r>
            <a:r>
              <a:rPr lang="en-US" sz="2200" dirty="0" err="1" smtClean="0">
                <a:solidFill>
                  <a:schemeClr val="accent1"/>
                </a:solidFill>
              </a:rPr>
              <a:t>attribute_name</a:t>
            </a:r>
            <a:r>
              <a:rPr lang="en-US" sz="2200" dirty="0" smtClean="0">
                <a:solidFill>
                  <a:schemeClr val="accent1"/>
                </a:solidFill>
              </a:rPr>
              <a:t>&gt;",</a:t>
            </a:r>
          </a:p>
          <a:p>
            <a:pPr marL="914400" lvl="2" indent="0">
              <a:buNone/>
            </a:pPr>
            <a:r>
              <a:rPr lang="en-US" sz="2200" dirty="0" smtClean="0">
                <a:solidFill>
                  <a:schemeClr val="accent1"/>
                </a:solidFill>
              </a:rPr>
              <a:t>&lt;</a:t>
            </a:r>
            <a:r>
              <a:rPr lang="en-US" sz="2200" dirty="0" err="1" smtClean="0">
                <a:solidFill>
                  <a:schemeClr val="accent1"/>
                </a:solidFill>
              </a:rPr>
              <a:t>attribute_model_instance</a:t>
            </a:r>
            <a:r>
              <a:rPr lang="en-US" sz="2200" dirty="0" smtClean="0">
                <a:solidFill>
                  <a:schemeClr val="accent1"/>
                </a:solidFill>
              </a:rPr>
              <a:t>&gt;,</a:t>
            </a:r>
          </a:p>
          <a:p>
            <a:pPr marL="914400" lvl="2" indent="0">
              <a:buNone/>
            </a:pPr>
            <a:r>
              <a:rPr lang="en-US" sz="2200" smtClean="0">
                <a:solidFill>
                  <a:schemeClr val="accent1"/>
                </a:solidFill>
              </a:rPr>
              <a:t>&lt;method&gt;)</a:t>
            </a:r>
            <a:endParaRPr lang="en-GB" sz="22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23</a:t>
            </a:fld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48083" y="4276547"/>
            <a:ext cx="665136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48083" y="4652584"/>
            <a:ext cx="665136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3249" y="4091881"/>
            <a:ext cx="31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Contains type info for validation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422662" y="4498558"/>
            <a:ext cx="300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Method called when someone tries to set the value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7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Counter Demo Structure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29308" y="5443125"/>
            <a:ext cx="811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smtClean="0"/>
              <a:t>Notice the additional attribute ‘health’ contributed by the BasicController</a:t>
            </a:r>
            <a:endParaRPr lang="en-GB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8960"/>
            <a:ext cx="8676456" cy="218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1520" y="1474619"/>
            <a:ext cx="8676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smtClean="0"/>
              <a:t>a </a:t>
            </a:r>
            <a:r>
              <a:rPr lang="en-US" sz="2000"/>
              <a:t>writeable attribute </a:t>
            </a:r>
            <a:r>
              <a:rPr lang="en-US" sz="2000">
                <a:solidFill>
                  <a:schemeClr val="accent1"/>
                </a:solidFill>
              </a:rPr>
              <a:t>counter</a:t>
            </a:r>
            <a:r>
              <a:rPr lang="en-US" sz="2000"/>
              <a:t> which keeps the current counter value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a writeable attribute </a:t>
            </a:r>
            <a:r>
              <a:rPr lang="en-US" sz="2000">
                <a:solidFill>
                  <a:schemeClr val="accent1"/>
                </a:solidFill>
              </a:rPr>
              <a:t>delta</a:t>
            </a:r>
            <a:r>
              <a:rPr lang="en-US" sz="2000"/>
              <a:t> which stores the amount to increment by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a method </a:t>
            </a:r>
            <a:r>
              <a:rPr lang="en-US" sz="2000">
                <a:solidFill>
                  <a:schemeClr val="accent1"/>
                </a:solidFill>
              </a:rPr>
              <a:t>zero() </a:t>
            </a:r>
            <a:r>
              <a:rPr lang="en-US" sz="2000"/>
              <a:t>which will set counter = 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a method </a:t>
            </a:r>
            <a:r>
              <a:rPr lang="en-US" sz="2000">
                <a:solidFill>
                  <a:schemeClr val="accent1"/>
                </a:solidFill>
              </a:rPr>
              <a:t>increment()</a:t>
            </a:r>
            <a:r>
              <a:rPr lang="en-US" sz="2000"/>
              <a:t> which will set counter = counter + delta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8718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Counter Part Definition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4762872" cy="40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smtClean="0"/>
              <a:t>demo/parts/counterpart.py:</a:t>
            </a:r>
            <a:endParaRPr lang="en-GB" sz="1800" b="1"/>
          </a:p>
        </p:txBody>
      </p:sp>
      <p:sp>
        <p:nvSpPr>
          <p:cNvPr id="9" name="Folded Corner 8"/>
          <p:cNvSpPr/>
          <p:nvPr/>
        </p:nvSpPr>
        <p:spPr>
          <a:xfrm>
            <a:off x="539552" y="2008224"/>
            <a:ext cx="4752528" cy="43010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13674" y="2060848"/>
            <a:ext cx="4572000" cy="33701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</a:rPr>
              <a:t>class CounterPart(Part</a:t>
            </a:r>
            <a:r>
              <a:rPr lang="en-US" smtClean="0">
                <a:solidFill>
                  <a:schemeClr val="accent1"/>
                </a:solidFill>
              </a:rPr>
              <a:t>):</a:t>
            </a:r>
          </a:p>
          <a:p>
            <a:r>
              <a:rPr lang="en-US" smtClean="0">
                <a:solidFill>
                  <a:schemeClr val="accent1"/>
                </a:solidFill>
              </a:rPr>
              <a:t>    counter </a:t>
            </a:r>
            <a:r>
              <a:rPr lang="en-US">
                <a:solidFill>
                  <a:schemeClr val="accent1"/>
                </a:solidFill>
              </a:rPr>
              <a:t>= None  </a:t>
            </a:r>
            <a:r>
              <a:rPr lang="en-US">
                <a:solidFill>
                  <a:schemeClr val="accent2"/>
                </a:solidFill>
              </a:rPr>
              <a:t># type: AttributeModel</a:t>
            </a:r>
          </a:p>
          <a:p>
            <a:pPr>
              <a:spcAft>
                <a:spcPts val="600"/>
              </a:spcAft>
            </a:pPr>
            <a:r>
              <a:rPr lang="en-US" smtClean="0">
                <a:solidFill>
                  <a:schemeClr val="accent1"/>
                </a:solidFill>
              </a:rPr>
              <a:t>    delta </a:t>
            </a:r>
            <a:r>
              <a:rPr lang="en-US">
                <a:solidFill>
                  <a:schemeClr val="accent1"/>
                </a:solidFill>
              </a:rPr>
              <a:t>= None  </a:t>
            </a:r>
            <a:r>
              <a:rPr lang="en-US" smtClean="0">
                <a:solidFill>
                  <a:schemeClr val="accent1"/>
                </a:solidFill>
              </a:rPr>
              <a:t>     </a:t>
            </a:r>
            <a:r>
              <a:rPr lang="en-US" smtClean="0">
                <a:solidFill>
                  <a:schemeClr val="accent2"/>
                </a:solidFill>
              </a:rPr>
              <a:t># </a:t>
            </a:r>
            <a:r>
              <a:rPr lang="en-US">
                <a:solidFill>
                  <a:schemeClr val="accent2"/>
                </a:solidFill>
              </a:rPr>
              <a:t>type: </a:t>
            </a:r>
            <a:r>
              <a:rPr lang="en-US" smtClean="0">
                <a:solidFill>
                  <a:schemeClr val="accent2"/>
                </a:solidFill>
              </a:rPr>
              <a:t>AttributeModel</a:t>
            </a:r>
          </a:p>
          <a:p>
            <a:r>
              <a:rPr lang="en-US" smtClean="0">
                <a:solidFill>
                  <a:schemeClr val="accent1"/>
                </a:solidFill>
              </a:rPr>
              <a:t>    def </a:t>
            </a:r>
            <a:r>
              <a:rPr lang="en-US" b="1">
                <a:solidFill>
                  <a:schemeClr val="accent1"/>
                </a:solidFill>
              </a:rPr>
              <a:t>zero</a:t>
            </a:r>
            <a:r>
              <a:rPr lang="en-US">
                <a:solidFill>
                  <a:schemeClr val="accent1"/>
                </a:solidFill>
              </a:rPr>
              <a:t>(self):</a:t>
            </a:r>
          </a:p>
          <a:p>
            <a:r>
              <a:rPr lang="en-US">
                <a:solidFill>
                  <a:srgbClr val="00B050"/>
                </a:solidFill>
              </a:rPr>
              <a:t>        """Zero the counter attribute"""</a:t>
            </a:r>
          </a:p>
          <a:p>
            <a:r>
              <a:rPr lang="en-US">
                <a:solidFill>
                  <a:schemeClr val="accent1"/>
                </a:solidFill>
              </a:rPr>
              <a:t>        self.counter.</a:t>
            </a:r>
            <a:r>
              <a:rPr lang="en-US" b="1">
                <a:solidFill>
                  <a:schemeClr val="accent1"/>
                </a:solidFill>
              </a:rPr>
              <a:t>set_value</a:t>
            </a:r>
            <a:r>
              <a:rPr lang="en-US">
                <a:solidFill>
                  <a:schemeClr val="accent1"/>
                </a:solidFill>
              </a:rPr>
              <a:t>(0)</a:t>
            </a:r>
          </a:p>
          <a:p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    def </a:t>
            </a:r>
            <a:r>
              <a:rPr lang="en-US" b="1">
                <a:solidFill>
                  <a:schemeClr val="accent1"/>
                </a:solidFill>
              </a:rPr>
              <a:t>increment</a:t>
            </a:r>
            <a:r>
              <a:rPr lang="en-US">
                <a:solidFill>
                  <a:schemeClr val="accent1"/>
                </a:solidFill>
              </a:rPr>
              <a:t>(self):</a:t>
            </a:r>
          </a:p>
          <a:p>
            <a:r>
              <a:rPr lang="en-US">
                <a:solidFill>
                  <a:srgbClr val="00B050"/>
                </a:solidFill>
              </a:rPr>
              <a:t>        """Add </a:t>
            </a:r>
            <a:r>
              <a:rPr lang="en-US" smtClean="0">
                <a:solidFill>
                  <a:srgbClr val="00B050"/>
                </a:solidFill>
              </a:rPr>
              <a:t>delta to </a:t>
            </a:r>
            <a:r>
              <a:rPr lang="en-US">
                <a:solidFill>
                  <a:srgbClr val="00B050"/>
                </a:solidFill>
              </a:rPr>
              <a:t>the counter attribute"""</a:t>
            </a:r>
          </a:p>
          <a:p>
            <a:r>
              <a:rPr lang="en-US">
                <a:solidFill>
                  <a:schemeClr val="accent1"/>
                </a:solidFill>
              </a:rPr>
              <a:t>        </a:t>
            </a:r>
            <a:r>
              <a:rPr lang="en-US" smtClean="0">
                <a:solidFill>
                  <a:schemeClr val="accent1"/>
                </a:solidFill>
              </a:rPr>
              <a:t>self.counter.</a:t>
            </a:r>
            <a:r>
              <a:rPr lang="en-US" b="1" smtClean="0">
                <a:solidFill>
                  <a:schemeClr val="accent1"/>
                </a:solidFill>
              </a:rPr>
              <a:t>set_value</a:t>
            </a:r>
            <a:r>
              <a:rPr lang="en-US" smtClean="0">
                <a:solidFill>
                  <a:schemeClr val="accent1"/>
                </a:solidFill>
              </a:rPr>
              <a:t>(self.counter.</a:t>
            </a:r>
            <a:r>
              <a:rPr lang="en-US" b="1" smtClean="0">
                <a:solidFill>
                  <a:schemeClr val="accent1"/>
                </a:solidFill>
              </a:rPr>
              <a:t>value</a:t>
            </a:r>
            <a:r>
              <a:rPr lang="en-US" smtClean="0">
                <a:solidFill>
                  <a:schemeClr val="accent1"/>
                </a:solidFill>
              </a:rPr>
              <a:t> +                     </a:t>
            </a:r>
          </a:p>
          <a:p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</a:rPr>
              <a:t>                 self.delta.</a:t>
            </a:r>
            <a:r>
              <a:rPr lang="en-US" b="1" smtClean="0">
                <a:solidFill>
                  <a:schemeClr val="accent1"/>
                </a:solidFill>
              </a:rPr>
              <a:t>value</a:t>
            </a:r>
            <a:r>
              <a:rPr lang="en-US" smtClean="0">
                <a:solidFill>
                  <a:schemeClr val="accent1"/>
                </a:solidFill>
              </a:rPr>
              <a:t>)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4815" y="2588711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Define the attributes as type </a:t>
            </a:r>
            <a:r>
              <a:rPr lang="en-GB" i="1" dirty="0" err="1" smtClean="0"/>
              <a:t>AttributeModel</a:t>
            </a:r>
            <a:endParaRPr lang="en-GB" i="1" dirty="0" smtClean="0"/>
          </a:p>
          <a:p>
            <a:pPr lvl="1"/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454815" y="344177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Use the </a:t>
            </a:r>
            <a:r>
              <a:rPr lang="en-GB" dirty="0" err="1" smtClean="0"/>
              <a:t>AttributeModel’s</a:t>
            </a:r>
            <a:r>
              <a:rPr lang="en-GB" dirty="0" smtClean="0"/>
              <a:t> </a:t>
            </a:r>
            <a:r>
              <a:rPr lang="en-GB" i="1" dirty="0" err="1" smtClean="0"/>
              <a:t>set_value</a:t>
            </a:r>
            <a:r>
              <a:rPr lang="en-GB" dirty="0" smtClean="0"/>
              <a:t> method to update the counter’s value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468983" y="4581401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mtClean="0"/>
              <a:t>Use its </a:t>
            </a:r>
            <a:r>
              <a:rPr lang="en-GB" i="1" smtClean="0"/>
              <a:t>value </a:t>
            </a:r>
            <a:r>
              <a:rPr lang="en-GB" smtClean="0"/>
              <a:t>attribute to get its value</a:t>
            </a:r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270169"/>
            <a:ext cx="3888432" cy="1275398"/>
            <a:chOff x="4651868" y="1225429"/>
            <a:chExt cx="3888432" cy="1275398"/>
          </a:xfrm>
        </p:grpSpPr>
        <p:sp>
          <p:nvSpPr>
            <p:cNvPr id="15" name="Rectangle 14"/>
            <p:cNvSpPr/>
            <p:nvPr/>
          </p:nvSpPr>
          <p:spPr>
            <a:xfrm>
              <a:off x="4651868" y="1225429"/>
              <a:ext cx="1078156" cy="28125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accent1"/>
                  </a:solidFill>
                </a:rPr>
                <a:t>module root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88558" y="1225429"/>
              <a:ext cx="942382" cy="281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accent1"/>
                  </a:solidFill>
                </a:rPr>
                <a:t>blocks</a:t>
              </a:r>
              <a:endParaRPr lang="en-GB" sz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8558" y="1914542"/>
              <a:ext cx="942382" cy="281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accent1"/>
                  </a:solidFill>
                </a:rPr>
                <a:t>parts</a:t>
              </a:r>
              <a:endParaRPr lang="en-GB" sz="1200"/>
            </a:p>
          </p:txBody>
        </p:sp>
        <p:cxnSp>
          <p:nvCxnSpPr>
            <p:cNvPr id="20" name="Straight Connector 19"/>
            <p:cNvCxnSpPr>
              <a:stCxn id="15" idx="3"/>
              <a:endCxn id="18" idx="1"/>
            </p:cNvCxnSpPr>
            <p:nvPr/>
          </p:nvCxnSpPr>
          <p:spPr>
            <a:xfrm>
              <a:off x="5730024" y="1366058"/>
              <a:ext cx="258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803996" y="1366058"/>
              <a:ext cx="0" cy="699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7122290" y="1229124"/>
              <a:ext cx="1418010" cy="586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accent1"/>
                  </a:solidFill>
                </a:rPr>
                <a:t>hello_block.yaml</a:t>
              </a:r>
              <a:endParaRPr lang="en-GB" sz="1200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GB" sz="1200" dirty="0" err="1" smtClean="0">
                  <a:solidFill>
                    <a:schemeClr val="accent1"/>
                  </a:solidFill>
                </a:rPr>
                <a:t>counter_block.yaml</a:t>
              </a:r>
              <a:endParaRPr lang="en-GB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22290" y="1914542"/>
              <a:ext cx="1418010" cy="586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accent1"/>
                  </a:solidFill>
                </a:rPr>
                <a:t>hellopart.py</a:t>
              </a:r>
              <a:r>
                <a:rPr lang="en-GB" sz="1200" dirty="0">
                  <a:solidFill>
                    <a:schemeClr val="accent1"/>
                  </a:solidFill>
                </a:rPr>
                <a:t> </a:t>
              </a:r>
              <a:r>
                <a:rPr lang="en-GB" sz="1200" dirty="0" smtClean="0">
                  <a:solidFill>
                    <a:srgbClr val="FF0000"/>
                  </a:solidFill>
                </a:rPr>
                <a:t>counterpart.py</a:t>
              </a:r>
            </a:p>
          </p:txBody>
        </p:sp>
        <p:cxnSp>
          <p:nvCxnSpPr>
            <p:cNvPr id="24" name="Straight Connector 23"/>
            <p:cNvCxnSpPr>
              <a:stCxn id="18" idx="3"/>
            </p:cNvCxnSpPr>
            <p:nvPr/>
          </p:nvCxnSpPr>
          <p:spPr>
            <a:xfrm>
              <a:off x="6930940" y="1366058"/>
              <a:ext cx="191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3"/>
            </p:cNvCxnSpPr>
            <p:nvPr/>
          </p:nvCxnSpPr>
          <p:spPr>
            <a:xfrm>
              <a:off x="6930940" y="2055171"/>
              <a:ext cx="191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803996" y="2065592"/>
              <a:ext cx="184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Counter Part Definition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4762872" cy="40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smtClean="0"/>
              <a:t>demo/parts/counterpart.py (continued):</a:t>
            </a:r>
            <a:endParaRPr lang="en-GB" sz="1800" b="1"/>
          </a:p>
        </p:txBody>
      </p:sp>
      <p:sp>
        <p:nvSpPr>
          <p:cNvPr id="9" name="Folded Corner 8"/>
          <p:cNvSpPr/>
          <p:nvPr/>
        </p:nvSpPr>
        <p:spPr>
          <a:xfrm>
            <a:off x="541338" y="1986190"/>
            <a:ext cx="4752528" cy="43010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9938" y="1990131"/>
            <a:ext cx="472392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def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setup</a:t>
            </a:r>
            <a:r>
              <a:rPr lang="en-US" dirty="0">
                <a:solidFill>
                  <a:schemeClr val="accent1"/>
                </a:solidFill>
              </a:rPr>
              <a:t>(self, registrar):</a:t>
            </a:r>
          </a:p>
          <a:p>
            <a:r>
              <a:rPr lang="en-US" dirty="0">
                <a:solidFill>
                  <a:schemeClr val="accent2"/>
                </a:solidFill>
              </a:rPr>
              <a:t>        # type: (</a:t>
            </a:r>
            <a:r>
              <a:rPr lang="en-US" dirty="0" err="1">
                <a:solidFill>
                  <a:schemeClr val="accent2"/>
                </a:solidFill>
              </a:rPr>
              <a:t>PartRegistrar</a:t>
            </a:r>
            <a:r>
              <a:rPr lang="en-US" dirty="0">
                <a:solidFill>
                  <a:schemeClr val="accent2"/>
                </a:solidFill>
              </a:rPr>
              <a:t>) -&gt; </a:t>
            </a:r>
            <a:r>
              <a:rPr lang="en-US" dirty="0" smtClean="0">
                <a:solidFill>
                  <a:schemeClr val="accent2"/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        </a:t>
            </a:r>
            <a:r>
              <a:rPr lang="en-US" dirty="0" smtClean="0">
                <a:solidFill>
                  <a:schemeClr val="accent1"/>
                </a:solidFill>
              </a:rPr>
              <a:t>super(</a:t>
            </a:r>
            <a:r>
              <a:rPr lang="en-US" dirty="0" err="1" smtClean="0">
                <a:solidFill>
                  <a:schemeClr val="accent1"/>
                </a:solidFill>
              </a:rPr>
              <a:t>CounterPart</a:t>
            </a:r>
            <a:r>
              <a:rPr lang="en-US" dirty="0">
                <a:solidFill>
                  <a:schemeClr val="accent1"/>
                </a:solidFill>
              </a:rPr>
              <a:t>, self).setup(registrar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 err="1" smtClean="0">
                <a:solidFill>
                  <a:schemeClr val="accent1"/>
                </a:solidFill>
              </a:rPr>
              <a:t>self.counter</a:t>
            </a:r>
            <a:r>
              <a:rPr lang="en-US" dirty="0" smtClean="0">
                <a:solidFill>
                  <a:schemeClr val="accent1"/>
                </a:solidFill>
              </a:rPr>
              <a:t>  = </a:t>
            </a:r>
            <a:r>
              <a:rPr lang="en-US" dirty="0" err="1" smtClean="0">
                <a:solidFill>
                  <a:schemeClr val="accent1"/>
                </a:solidFill>
              </a:rPr>
              <a:t>NumberMeta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“float64”, “The current counter value”,         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	tags=[</a:t>
            </a:r>
            <a:r>
              <a:rPr lang="en-US" dirty="0" err="1" smtClean="0">
                <a:solidFill>
                  <a:schemeClr val="accent1"/>
                </a:solidFill>
              </a:rPr>
              <a:t>config_tag</a:t>
            </a:r>
            <a:r>
              <a:rPr lang="en-US" dirty="0" smtClean="0">
                <a:solidFill>
                  <a:schemeClr val="accent1"/>
                </a:solidFill>
              </a:rPr>
              <a:t>(),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	</a:t>
            </a:r>
            <a:r>
              <a:rPr lang="en-US" dirty="0" err="1" smtClean="0">
                <a:solidFill>
                  <a:schemeClr val="accent1"/>
                </a:solidFill>
              </a:rPr>
              <a:t>Widget.TEXTINPUT.tag</a:t>
            </a:r>
            <a:r>
              <a:rPr lang="en-US" dirty="0" smtClean="0">
                <a:solidFill>
                  <a:schemeClr val="accent1"/>
                </a:solidFill>
              </a:rPr>
              <a:t>()]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).</a:t>
            </a:r>
            <a:r>
              <a:rPr lang="en-US" dirty="0" err="1" smtClean="0">
                <a:solidFill>
                  <a:schemeClr val="accent1"/>
                </a:solidFill>
              </a:rPr>
              <a:t>create_attribute_model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 err="1" smtClean="0">
                <a:solidFill>
                  <a:schemeClr val="accent1"/>
                </a:solidFill>
              </a:rPr>
              <a:t>self.delta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=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NumberMeta</a:t>
            </a:r>
            <a:r>
              <a:rPr lang="en-US" dirty="0">
                <a:solidFill>
                  <a:schemeClr val="accent1"/>
                </a:solidFill>
              </a:rPr>
              <a:t>(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    </a:t>
            </a:r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float64”, </a:t>
            </a:r>
            <a:r>
              <a:rPr lang="en-US" dirty="0" smtClean="0">
                <a:solidFill>
                  <a:schemeClr val="accent1"/>
                </a:solidFill>
              </a:rPr>
              <a:t>“Amount to increment by”,        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	tags</a:t>
            </a:r>
            <a:r>
              <a:rPr lang="en-US" dirty="0">
                <a:solidFill>
                  <a:schemeClr val="accent1"/>
                </a:solidFill>
              </a:rPr>
              <a:t>=[</a:t>
            </a:r>
            <a:r>
              <a:rPr lang="en-US" dirty="0" err="1">
                <a:solidFill>
                  <a:schemeClr val="accent1"/>
                </a:solidFill>
              </a:rPr>
              <a:t>config_tag</a:t>
            </a:r>
            <a:r>
              <a:rPr lang="en-US" dirty="0">
                <a:solidFill>
                  <a:schemeClr val="accent1"/>
                </a:solidFill>
              </a:rPr>
              <a:t>(), </a:t>
            </a: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Widget.TEXTINPUT.tag</a:t>
            </a:r>
            <a:r>
              <a:rPr lang="en-US" dirty="0">
                <a:solidFill>
                  <a:schemeClr val="accent1"/>
                </a:solidFill>
              </a:rPr>
              <a:t>()]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    ).</a:t>
            </a:r>
            <a:r>
              <a:rPr lang="en-US" dirty="0" err="1" smtClean="0">
                <a:solidFill>
                  <a:schemeClr val="accent1"/>
                </a:solidFill>
              </a:rPr>
              <a:t>create_attribute_model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initial_value</a:t>
            </a:r>
            <a:r>
              <a:rPr lang="en-US" dirty="0" smtClean="0">
                <a:solidFill>
                  <a:schemeClr val="accent1"/>
                </a:solidFill>
              </a:rPr>
              <a:t>=1)</a:t>
            </a: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3866" y="2420888"/>
            <a:ext cx="38164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mtClean="0"/>
              <a:t>Call the parent class </a:t>
            </a:r>
            <a:r>
              <a:rPr lang="en-GB" i="1" smtClean="0"/>
              <a:t>setup </a:t>
            </a:r>
            <a:r>
              <a:rPr lang="en-GB" smtClean="0"/>
              <a:t>method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mtClean="0"/>
              <a:t>Create a </a:t>
            </a:r>
            <a:r>
              <a:rPr lang="en-GB" i="1" smtClean="0"/>
              <a:t>NumberMeta</a:t>
            </a:r>
            <a:r>
              <a:rPr lang="en-GB" smtClean="0"/>
              <a:t> object: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mtClean="0"/>
              <a:t>Type, description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mtClean="0"/>
              <a:t>Tags indicating usage info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mtClean="0"/>
              <a:t>Create the </a:t>
            </a:r>
            <a:r>
              <a:rPr lang="en-GB" i="1" smtClean="0"/>
              <a:t>AttributeModel </a:t>
            </a:r>
            <a:r>
              <a:rPr lang="en-GB" smtClean="0"/>
              <a:t>from the meta object, supplying a default initial value if desired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Counter Part Definition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4762872" cy="40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smtClean="0"/>
              <a:t>demo/parts/counterpart.py (continued):</a:t>
            </a:r>
            <a:endParaRPr lang="en-GB" sz="1800" b="1"/>
          </a:p>
        </p:txBody>
      </p:sp>
      <p:sp>
        <p:nvSpPr>
          <p:cNvPr id="9" name="Folded Corner 8"/>
          <p:cNvSpPr/>
          <p:nvPr/>
        </p:nvSpPr>
        <p:spPr>
          <a:xfrm>
            <a:off x="541338" y="1986190"/>
            <a:ext cx="4752528" cy="43010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44362" y="2040020"/>
            <a:ext cx="453432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registrar.add_attribute_model</a:t>
            </a:r>
            <a:r>
              <a:rPr lang="en-US" smtClean="0">
                <a:solidFill>
                  <a:schemeClr val="accent1"/>
                </a:solidFill>
              </a:rPr>
              <a:t>(</a:t>
            </a:r>
          </a:p>
          <a:p>
            <a:r>
              <a:rPr lang="en-US" smtClean="0">
                <a:solidFill>
                  <a:schemeClr val="accent1"/>
                </a:solidFill>
              </a:rPr>
              <a:t>	"</a:t>
            </a:r>
            <a:r>
              <a:rPr lang="en-US">
                <a:solidFill>
                  <a:schemeClr val="accent1"/>
                </a:solidFill>
              </a:rPr>
              <a:t>counter</a:t>
            </a:r>
            <a:r>
              <a:rPr lang="en-US" smtClean="0">
                <a:solidFill>
                  <a:schemeClr val="accent1"/>
                </a:solidFill>
              </a:rPr>
              <a:t>",</a:t>
            </a:r>
          </a:p>
          <a:p>
            <a:pPr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</a:rPr>
              <a:t>	self.counter,                                                                                      	self.counter.set_value</a:t>
            </a:r>
            <a:r>
              <a:rPr lang="en-US">
                <a:solidFill>
                  <a:schemeClr val="accent1"/>
                </a:solidFill>
              </a:rPr>
              <a:t>)</a:t>
            </a:r>
            <a:endParaRPr lang="en-US" smtClean="0">
              <a:solidFill>
                <a:schemeClr val="accent1"/>
              </a:solidFill>
            </a:endParaRPr>
          </a:p>
          <a:p>
            <a:r>
              <a:rPr lang="en-US" b="1" smtClean="0">
                <a:solidFill>
                  <a:schemeClr val="accent1"/>
                </a:solidFill>
              </a:rPr>
              <a:t>registrar.add_attribute_model</a:t>
            </a:r>
            <a:r>
              <a:rPr lang="en-US">
                <a:solidFill>
                  <a:schemeClr val="accent1"/>
                </a:solidFill>
              </a:rPr>
              <a:t>(</a:t>
            </a:r>
          </a:p>
          <a:p>
            <a:r>
              <a:rPr lang="en-US">
                <a:solidFill>
                  <a:schemeClr val="accent1"/>
                </a:solidFill>
              </a:rPr>
              <a:t>            </a:t>
            </a:r>
            <a:r>
              <a:rPr lang="en-US" smtClean="0">
                <a:solidFill>
                  <a:schemeClr val="accent1"/>
                </a:solidFill>
              </a:rPr>
              <a:t>	“delta", </a:t>
            </a:r>
          </a:p>
          <a:p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 smtClean="0">
                <a:solidFill>
                  <a:schemeClr val="accent1"/>
                </a:solidFill>
              </a:rPr>
              <a:t>self.delta,</a:t>
            </a:r>
          </a:p>
          <a:p>
            <a:pPr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 smtClean="0">
                <a:solidFill>
                  <a:schemeClr val="accent1"/>
                </a:solidFill>
              </a:rPr>
              <a:t>self.delta.set_value)</a:t>
            </a:r>
          </a:p>
          <a:p>
            <a:pPr>
              <a:spcAft>
                <a:spcPts val="1200"/>
              </a:spcAft>
            </a:pPr>
            <a:r>
              <a:rPr lang="en-US" b="1" smtClean="0">
                <a:solidFill>
                  <a:schemeClr val="accent1"/>
                </a:solidFill>
              </a:rPr>
              <a:t>registrar.add_method_model</a:t>
            </a:r>
            <a:r>
              <a:rPr lang="en-US" smtClean="0">
                <a:solidFill>
                  <a:schemeClr val="accent1"/>
                </a:solidFill>
              </a:rPr>
              <a:t>(self.zero</a:t>
            </a:r>
            <a:r>
              <a:rPr lang="en-US">
                <a:solidFill>
                  <a:schemeClr val="accent1"/>
                </a:solidFill>
              </a:rPr>
              <a:t>)</a:t>
            </a:r>
          </a:p>
          <a:p>
            <a:r>
              <a:rPr lang="en-US" b="1" smtClean="0">
                <a:solidFill>
                  <a:schemeClr val="accent1"/>
                </a:solidFill>
              </a:rPr>
              <a:t>registrar.add_method_model</a:t>
            </a:r>
            <a:r>
              <a:rPr lang="en-US" smtClean="0">
                <a:solidFill>
                  <a:schemeClr val="accent1"/>
                </a:solidFill>
              </a:rPr>
              <a:t>(self.increment</a:t>
            </a:r>
            <a:r>
              <a:rPr lang="en-US">
                <a:solidFill>
                  <a:schemeClr val="accent1"/>
                </a:solidFill>
              </a:rPr>
              <a:t>)</a:t>
            </a:r>
          </a:p>
          <a:p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3392" y="458112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mtClean="0"/>
              <a:t>Register the method models as before</a:t>
            </a:r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406223" y="2132856"/>
            <a:ext cx="3516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mtClean="0"/>
              <a:t>Register the attribute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mtClean="0"/>
              <a:t>Name,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mtClean="0"/>
              <a:t>Model,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mtClean="0"/>
              <a:t>Method name</a:t>
            </a:r>
          </a:p>
          <a:p>
            <a:pPr marL="1200150" lvl="2" indent="-285750">
              <a:buFont typeface="Calibri" panose="020F0502020204030204" pitchFamily="34" charset="0"/>
              <a:buChar char="₋"/>
            </a:pPr>
            <a:r>
              <a:rPr lang="en-GB" smtClean="0"/>
              <a:t>If not supplied, the attribute is read-only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5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Running the Example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8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3"/>
          <a:stretch/>
        </p:blipFill>
        <p:spPr>
          <a:xfrm>
            <a:off x="323528" y="1864961"/>
            <a:ext cx="8496944" cy="4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Practical Exercises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400" smtClean="0"/>
              <a:t>Modify the </a:t>
            </a:r>
            <a:r>
              <a:rPr lang="en-GB" sz="2400" i="1" smtClean="0"/>
              <a:t>Hello </a:t>
            </a:r>
            <a:r>
              <a:rPr lang="en-GB" sz="2400" smtClean="0"/>
              <a:t>example to throw an error saying “No name supplied!” if the name is an empty string.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400" smtClean="0"/>
              <a:t>Try setting the counter attribute to </a:t>
            </a:r>
            <a:r>
              <a:rPr lang="en-GB" sz="2400"/>
              <a:t>a non numeric </a:t>
            </a:r>
            <a:r>
              <a:rPr lang="en-GB" sz="2400" smtClean="0"/>
              <a:t>value. What happens?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smtClean="0"/>
              <a:t>Modify the </a:t>
            </a:r>
            <a:r>
              <a:rPr lang="en-GB" sz="2400" i="1" smtClean="0"/>
              <a:t>Counter </a:t>
            </a:r>
            <a:r>
              <a:rPr lang="en-GB" sz="2400" smtClean="0"/>
              <a:t>example to add a new </a:t>
            </a:r>
            <a:r>
              <a:rPr lang="en-GB" sz="2400" i="1" smtClean="0"/>
              <a:t>decrement </a:t>
            </a:r>
            <a:r>
              <a:rPr lang="en-GB" sz="2400" smtClean="0"/>
              <a:t>method which decrements the counter by the delta value.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9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Course Content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mtClean="0"/>
              <a:t>Refresher and basic concepts</a:t>
            </a:r>
          </a:p>
          <a:p>
            <a:pPr marL="914400" lvl="1" indent="-514350"/>
            <a:r>
              <a:rPr lang="en-GB" sz="2400" smtClean="0">
                <a:solidFill>
                  <a:schemeClr val="accent1"/>
                </a:solidFill>
              </a:rPr>
              <a:t>Blocks, parts, and controllers</a:t>
            </a:r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Scanning components</a:t>
            </a:r>
          </a:p>
          <a:p>
            <a:pPr marL="914400" lvl="1" indent="-514350"/>
            <a:r>
              <a:rPr lang="en-GB" sz="2400" smtClean="0">
                <a:solidFill>
                  <a:schemeClr val="accent1"/>
                </a:solidFill>
              </a:rPr>
              <a:t>Manager and Runnable controllers</a:t>
            </a:r>
          </a:p>
          <a:p>
            <a:pPr marL="914400" lvl="1" indent="-514350"/>
            <a:r>
              <a:rPr lang="en-GB" sz="2400" smtClean="0">
                <a:solidFill>
                  <a:schemeClr val="accent1"/>
                </a:solidFill>
              </a:rPr>
              <a:t>Scan Point Generator</a:t>
            </a:r>
          </a:p>
          <a:p>
            <a:pPr marL="914400" lvl="1" indent="-514350"/>
            <a:r>
              <a:rPr lang="en-GB" sz="2400" smtClean="0">
                <a:solidFill>
                  <a:schemeClr val="accent1"/>
                </a:solidFill>
              </a:rPr>
              <a:t>Designs</a:t>
            </a:r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Scanning control</a:t>
            </a:r>
          </a:p>
          <a:p>
            <a:pPr marL="914400" lvl="1" indent="-514350"/>
            <a:r>
              <a:rPr lang="en-GB" sz="2400" smtClean="0">
                <a:solidFill>
                  <a:schemeClr val="accent1"/>
                </a:solidFill>
              </a:rPr>
              <a:t>Scan layer</a:t>
            </a:r>
          </a:p>
          <a:p>
            <a:pPr marL="914400" lvl="1" indent="-514350"/>
            <a:r>
              <a:rPr lang="en-GB" sz="2400" smtClean="0">
                <a:solidFill>
                  <a:schemeClr val="accent1"/>
                </a:solidFill>
              </a:rPr>
              <a:t>AreaDetector</a:t>
            </a:r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From the classroom to the beamline</a:t>
            </a:r>
          </a:p>
          <a:p>
            <a:pPr marL="914400" lvl="1" indent="-514350"/>
            <a:r>
              <a:rPr lang="en-GB" sz="2400" smtClean="0">
                <a:solidFill>
                  <a:schemeClr val="accent1"/>
                </a:solidFill>
              </a:rPr>
              <a:t>Scanning strategies</a:t>
            </a:r>
          </a:p>
          <a:p>
            <a:pPr marL="914400" lvl="1" indent="-514350"/>
            <a:r>
              <a:rPr lang="en-GB" sz="2400" smtClean="0">
                <a:solidFill>
                  <a:schemeClr val="accent1"/>
                </a:solidFill>
              </a:rPr>
              <a:t>EPICS </a:t>
            </a:r>
            <a:r>
              <a:rPr lang="en-GB" sz="2400">
                <a:solidFill>
                  <a:schemeClr val="accent1"/>
                </a:solidFill>
              </a:rPr>
              <a:t>and motion control requirements</a:t>
            </a:r>
          </a:p>
          <a:p>
            <a:pPr marL="914400" lvl="1" indent="-514350"/>
            <a:r>
              <a:rPr lang="en-GB" sz="2400" smtClean="0">
                <a:solidFill>
                  <a:schemeClr val="accent1"/>
                </a:solidFill>
              </a:rPr>
              <a:t>Configuring Malcolm to run on beamlines</a:t>
            </a:r>
            <a:endParaRPr lang="en-GB" sz="240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smtClean="0"/>
          </a:p>
          <a:p>
            <a:pPr marL="514350" indent="-514350">
              <a:buFont typeface="+mj-lt"/>
              <a:buAutoNum type="arabicPeriod"/>
            </a:pP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9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Refresher: Software Stack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04" y="1340768"/>
            <a:ext cx="20288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09" y="4755976"/>
            <a:ext cx="10477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81" y="2594595"/>
            <a:ext cx="2148048" cy="63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84" y="3573016"/>
            <a:ext cx="904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52392" y="1545079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chemeClr val="tx2"/>
                </a:solidFill>
              </a:rPr>
              <a:t>Data Analysis WorkbeNch</a:t>
            </a:r>
          </a:p>
          <a:p>
            <a:pPr algn="r"/>
            <a:r>
              <a:rPr lang="en-GB" smtClean="0">
                <a:solidFill>
                  <a:schemeClr val="tx2"/>
                </a:solidFill>
              </a:rPr>
              <a:t> - Analysis and visualization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292" y="2492896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chemeClr val="tx2"/>
                </a:solidFill>
              </a:rPr>
              <a:t>Generic Data Acquisition</a:t>
            </a:r>
          </a:p>
          <a:p>
            <a:pPr algn="r"/>
            <a:r>
              <a:rPr lang="en-GB" smtClean="0">
                <a:solidFill>
                  <a:schemeClr val="tx2"/>
                </a:solidFill>
              </a:rPr>
              <a:t>- Experiment setup and supervision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2392" y="3573016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rgbClr val="FF0000"/>
                </a:solidFill>
              </a:rPr>
              <a:t>Malcolm</a:t>
            </a:r>
          </a:p>
          <a:p>
            <a:pPr algn="r"/>
            <a:r>
              <a:rPr lang="en-GB" smtClean="0">
                <a:solidFill>
                  <a:srgbClr val="FF0000"/>
                </a:solidFill>
              </a:rPr>
              <a:t>- Scan configuration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9992" y="4727306"/>
            <a:ext cx="3896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chemeClr val="tx2"/>
                </a:solidFill>
              </a:rPr>
              <a:t>Experimental Physics &amp; Industrial Control System</a:t>
            </a:r>
          </a:p>
          <a:p>
            <a:pPr algn="r"/>
            <a:r>
              <a:rPr lang="en-GB" smtClean="0">
                <a:solidFill>
                  <a:schemeClr val="tx2"/>
                </a:solidFill>
              </a:rPr>
              <a:t>- Low level control of hardware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350"/>
            <a:ext cx="6192688" cy="1143000"/>
          </a:xfrm>
        </p:spPr>
        <p:txBody>
          <a:bodyPr>
            <a:normAutofit fontScale="90000"/>
          </a:bodyPr>
          <a:lstStyle/>
          <a:p>
            <a:r>
              <a:rPr lang="en-GB" smtClean="0"/>
              <a:t>Refresher: What is Malcolm?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Generic and extensible framework for scanning</a:t>
            </a:r>
          </a:p>
          <a:p>
            <a:r>
              <a:rPr lang="en-GB" dirty="0" smtClean="0"/>
              <a:t>Middle layer between GDA and control system</a:t>
            </a:r>
          </a:p>
          <a:p>
            <a:r>
              <a:rPr lang="en-GB" dirty="0" smtClean="0"/>
              <a:t>Implemented in </a:t>
            </a:r>
          </a:p>
          <a:p>
            <a:r>
              <a:rPr lang="en-GB" dirty="0" smtClean="0"/>
              <a:t>Creates a s/w map of the h/w layer</a:t>
            </a:r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pymalcolm.readthedocs.io</a:t>
            </a:r>
            <a:endParaRPr lang="en-US" dirty="0" smtClean="0"/>
          </a:p>
          <a:p>
            <a:r>
              <a:rPr lang="en-US" dirty="0" smtClean="0"/>
              <a:t>Web GUI called </a:t>
            </a:r>
            <a:r>
              <a:rPr lang="en-US" dirty="0" err="1" smtClean="0"/>
              <a:t>MalcolmJS</a:t>
            </a:r>
            <a:endParaRPr lang="en-US" dirty="0" smtClean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malcolmjs.readthedocs.io</a:t>
            </a:r>
            <a:endParaRPr lang="en-GB" u="sng" dirty="0" smtClean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957-03D2-488D-A7BC-C00F484224A7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70" y="3068960"/>
            <a:ext cx="2088232" cy="61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1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Refresher: Blocks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9F8E-9114-4A93-9E02-828AD2922279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539552" y="1843568"/>
            <a:ext cx="2928647" cy="3967853"/>
            <a:chOff x="298032" y="2083826"/>
            <a:chExt cx="2928647" cy="3967853"/>
          </a:xfrm>
        </p:grpSpPr>
        <p:sp>
          <p:nvSpPr>
            <p:cNvPr id="9" name="Rounded Rectangle 8"/>
            <p:cNvSpPr/>
            <p:nvPr/>
          </p:nvSpPr>
          <p:spPr>
            <a:xfrm>
              <a:off x="298032" y="2083826"/>
              <a:ext cx="2928647" cy="396785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smtClean="0">
                  <a:solidFill>
                    <a:schemeClr val="tx1"/>
                  </a:solidFill>
                </a:rPr>
                <a:t>Process</a:t>
              </a: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>
                <a:solidFill>
                  <a:schemeClr val="tx1"/>
                </a:solidFill>
              </a:endParaRP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>
                <a:solidFill>
                  <a:schemeClr val="tx1"/>
                </a:solidFill>
              </a:endParaRP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>
                <a:solidFill>
                  <a:schemeClr val="tx1"/>
                </a:solidFill>
              </a:endParaRP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>
                <a:solidFill>
                  <a:schemeClr val="tx1"/>
                </a:solidFill>
              </a:endParaRP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>
                <a:solidFill>
                  <a:schemeClr val="tx1"/>
                </a:solidFill>
              </a:endParaRP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30649" y="2713353"/>
              <a:ext cx="2636109" cy="1114142"/>
              <a:chOff x="4787441" y="1938189"/>
              <a:chExt cx="2592871" cy="113077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787441" y="1938189"/>
                <a:ext cx="2592871" cy="1130771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</a:rPr>
                  <a:t>Block 1</a:t>
                </a:r>
              </a:p>
              <a:p>
                <a:pPr algn="ctr"/>
                <a:endParaRPr lang="en-GB" smtClean="0">
                  <a:solidFill>
                    <a:schemeClr val="tx1"/>
                  </a:solidFill>
                </a:endParaRPr>
              </a:p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04048" y="2538238"/>
                <a:ext cx="1008112" cy="314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/>
                  <a:t> method1()</a:t>
                </a:r>
                <a:endParaRPr lang="en-GB" sz="14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56176" y="2538236"/>
                <a:ext cx="1008112" cy="314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/>
                  <a:t> attribute1</a:t>
                </a:r>
                <a:endParaRPr lang="en-GB" sz="14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14179" y="3997110"/>
              <a:ext cx="2636109" cy="1114142"/>
              <a:chOff x="4787441" y="1938189"/>
              <a:chExt cx="2592871" cy="113077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787441" y="1938189"/>
                <a:ext cx="2592871" cy="1130771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</a:rPr>
                  <a:t>Block 2</a:t>
                </a:r>
              </a:p>
              <a:p>
                <a:pPr algn="ctr"/>
                <a:endParaRPr lang="en-GB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mtClean="0">
                    <a:solidFill>
                      <a:schemeClr val="tx1"/>
                    </a:solidFill>
                  </a:rPr>
                  <a:t> </a:t>
                </a:r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004048" y="2538238"/>
                <a:ext cx="1008112" cy="314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/>
                  <a:t> method2()</a:t>
                </a:r>
                <a:endParaRPr lang="en-GB" sz="14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156176" y="2538236"/>
                <a:ext cx="1008112" cy="314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/>
                  <a:t> attribute2</a:t>
                </a:r>
                <a:endParaRPr lang="en-GB" sz="1400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3707904" y="1750002"/>
            <a:ext cx="51125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smtClean="0"/>
              <a:t>A </a:t>
            </a:r>
            <a:r>
              <a:rPr lang="en-GB" sz="2800" smtClean="0">
                <a:solidFill>
                  <a:schemeClr val="accent1"/>
                </a:solidFill>
              </a:rPr>
              <a:t>block</a:t>
            </a:r>
            <a:r>
              <a:rPr lang="en-GB" sz="2800" smtClean="0"/>
              <a:t> is a user-centred view</a:t>
            </a:r>
          </a:p>
          <a:p>
            <a:pPr lvl="1"/>
            <a:r>
              <a:rPr lang="en-GB" sz="2000" smtClean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smtClean="0"/>
              <a:t>Motion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smtClean="0"/>
              <a:t>PandA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smtClean="0"/>
              <a:t>Detector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smtClean="0"/>
              <a:t>‘Hello World’ program</a:t>
            </a:r>
          </a:p>
          <a:p>
            <a:endParaRPr lang="en-GB" sz="240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smtClean="0"/>
              <a:t>It is an </a:t>
            </a:r>
            <a:r>
              <a:rPr lang="en-GB" sz="2800" i="1" smtClean="0"/>
              <a:t>interface</a:t>
            </a:r>
            <a:r>
              <a:rPr lang="en-GB" sz="2800" smtClean="0"/>
              <a:t> to an object’s: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smtClean="0">
                <a:solidFill>
                  <a:schemeClr val="accent1"/>
                </a:solidFill>
              </a:rPr>
              <a:t>Methods </a:t>
            </a:r>
            <a:r>
              <a:rPr lang="en-GB" sz="2800" smtClean="0"/>
              <a:t>(actions)</a:t>
            </a:r>
            <a:endParaRPr lang="en-GB" sz="280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smtClean="0">
                <a:solidFill>
                  <a:schemeClr val="accent1"/>
                </a:solidFill>
              </a:rPr>
              <a:t>Attributes</a:t>
            </a:r>
            <a:r>
              <a:rPr lang="en-GB" sz="2800" smtClean="0"/>
              <a:t> (data)</a:t>
            </a:r>
          </a:p>
          <a:p>
            <a:pPr lvl="1"/>
            <a:endParaRPr lang="en-GB" sz="2400" smtClean="0"/>
          </a:p>
          <a:p>
            <a:endParaRPr lang="en-GB" sz="2400" smtClean="0"/>
          </a:p>
        </p:txBody>
      </p:sp>
    </p:spTree>
    <p:extLst>
      <p:ext uri="{BB962C8B-B14F-4D97-AF65-F5344CB8AC3E}">
        <p14:creationId xmlns:p14="http://schemas.microsoft.com/office/powerpoint/2010/main" val="1093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Blocks Continued…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/>
              <a:t>A process hosts multiple </a:t>
            </a:r>
            <a:r>
              <a:rPr lang="en-GB" smtClean="0"/>
              <a:t>blocks</a:t>
            </a:r>
            <a:endParaRPr lang="en-GB"/>
          </a:p>
          <a:p>
            <a:r>
              <a:rPr lang="en-GB" smtClean="0"/>
              <a:t>Blocks are given a unique </a:t>
            </a:r>
            <a:r>
              <a:rPr lang="en-GB" b="1" smtClean="0">
                <a:solidFill>
                  <a:schemeClr val="accent1"/>
                </a:solidFill>
              </a:rPr>
              <a:t>MRI</a:t>
            </a:r>
            <a:endParaRPr lang="en-GB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smtClean="0">
                <a:solidFill>
                  <a:schemeClr val="accent1"/>
                </a:solidFill>
              </a:rPr>
              <a:t>(</a:t>
            </a:r>
            <a:r>
              <a:rPr lang="en-GB" i="1" smtClean="0">
                <a:solidFill>
                  <a:schemeClr val="accent1"/>
                </a:solidFill>
              </a:rPr>
              <a:t>Malcolm Resource Identifier</a:t>
            </a:r>
            <a:r>
              <a:rPr lang="en-GB" smtClean="0">
                <a:solidFill>
                  <a:schemeClr val="accent1"/>
                </a:solidFill>
              </a:rPr>
              <a:t>)</a:t>
            </a:r>
          </a:p>
          <a:p>
            <a:pPr lvl="1">
              <a:spcAft>
                <a:spcPts val="1200"/>
              </a:spcAft>
            </a:pPr>
            <a:r>
              <a:rPr lang="en-GB" smtClean="0"/>
              <a:t>This is used by clients to address the block</a:t>
            </a:r>
          </a:p>
          <a:p>
            <a:r>
              <a:rPr lang="en-GB" smtClean="0"/>
              <a:t>A </a:t>
            </a:r>
            <a:r>
              <a:rPr lang="en-GB"/>
              <a:t>block is just the </a:t>
            </a:r>
            <a:r>
              <a:rPr lang="en-GB" smtClean="0"/>
              <a:t>interface</a:t>
            </a:r>
          </a:p>
          <a:p>
            <a:pPr lvl="1"/>
            <a:r>
              <a:rPr lang="en-GB"/>
              <a:t>C</a:t>
            </a:r>
            <a:r>
              <a:rPr lang="en-GB" smtClean="0"/>
              <a:t>ontains </a:t>
            </a:r>
            <a:r>
              <a:rPr lang="en-GB"/>
              <a:t>no code</a:t>
            </a:r>
            <a:r>
              <a:rPr lang="en-GB" smtClean="0"/>
              <a:t>!</a:t>
            </a:r>
            <a:endParaRPr lang="en-GB"/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7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Parts and Controllers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29" y="1556792"/>
            <a:ext cx="8039100" cy="1656184"/>
          </a:xfrm>
        </p:spPr>
        <p:txBody>
          <a:bodyPr>
            <a:normAutofit/>
          </a:bodyPr>
          <a:lstStyle/>
          <a:p>
            <a:r>
              <a:rPr lang="en-GB" sz="2600" smtClean="0"/>
              <a:t>Methods and attributes are contributed in Python </a:t>
            </a:r>
            <a:r>
              <a:rPr lang="en-GB" sz="2600" b="1">
                <a:solidFill>
                  <a:schemeClr val="accent1"/>
                </a:solidFill>
              </a:rPr>
              <a:t>P</a:t>
            </a:r>
            <a:r>
              <a:rPr lang="en-GB" sz="2600" b="1" smtClean="0">
                <a:solidFill>
                  <a:schemeClr val="accent1"/>
                </a:solidFill>
              </a:rPr>
              <a:t>arts</a:t>
            </a:r>
          </a:p>
          <a:p>
            <a:r>
              <a:rPr lang="en-GB" sz="2600" smtClean="0"/>
              <a:t>A</a:t>
            </a:r>
            <a:r>
              <a:rPr lang="en-GB" sz="2600" smtClean="0">
                <a:solidFill>
                  <a:schemeClr val="accent1"/>
                </a:solidFill>
              </a:rPr>
              <a:t> </a:t>
            </a:r>
            <a:r>
              <a:rPr lang="en-GB" sz="2600" b="1" smtClean="0">
                <a:solidFill>
                  <a:schemeClr val="accent1"/>
                </a:solidFill>
              </a:rPr>
              <a:t>Controller</a:t>
            </a:r>
            <a:r>
              <a:rPr lang="en-GB" sz="2600" smtClean="0"/>
              <a:t> </a:t>
            </a:r>
            <a:r>
              <a:rPr lang="en-GB" sz="2600"/>
              <a:t>provides </a:t>
            </a:r>
            <a:r>
              <a:rPr lang="en-GB" sz="2600" smtClean="0"/>
              <a:t>a  co-ordinating framework: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68" y="2780928"/>
            <a:ext cx="3816424" cy="337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7872" y="3110240"/>
            <a:ext cx="41361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₋"/>
            </a:pPr>
            <a:r>
              <a:rPr lang="en-GB" sz="2200" dirty="0" smtClean="0"/>
              <a:t>It creates a </a:t>
            </a:r>
            <a:r>
              <a:rPr lang="en-GB" sz="2200" dirty="0" smtClean="0">
                <a:solidFill>
                  <a:schemeClr val="accent1"/>
                </a:solidFill>
              </a:rPr>
              <a:t>Block View</a:t>
            </a:r>
            <a:r>
              <a:rPr lang="en-GB" sz="2200" dirty="0" smtClean="0"/>
              <a:t> that we interact with</a:t>
            </a:r>
          </a:p>
          <a:p>
            <a:pPr marL="342900" indent="-342900">
              <a:buFont typeface="Calibri" panose="020F0502020204030204" pitchFamily="34" charset="0"/>
              <a:buChar char="₋"/>
            </a:pPr>
            <a:r>
              <a:rPr lang="en-GB" sz="2200" dirty="0" smtClean="0"/>
              <a:t>It populates this with its own methods and attributes and also those from the contributed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6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blocks in the Hardware Layer</a:t>
            </a:r>
          </a:p>
          <a:p>
            <a:r>
              <a:rPr lang="en-US" dirty="0" smtClean="0"/>
              <a:t>Implements a state machine: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Concepts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3" t="29137" r="51563" b="42022"/>
          <a:stretch/>
        </p:blipFill>
        <p:spPr bwMode="auto">
          <a:xfrm>
            <a:off x="1907704" y="2978100"/>
            <a:ext cx="52292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1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10891</TotalTime>
  <Words>1707</Words>
  <Application>Microsoft Office PowerPoint</Application>
  <PresentationFormat>On-screen Show (4:3)</PresentationFormat>
  <Paragraphs>456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Hardware Triggered Scanning: Course 2</vt:lpstr>
      <vt:lpstr>Course Aims</vt:lpstr>
      <vt:lpstr>Course Content</vt:lpstr>
      <vt:lpstr>Refresher: Software Stack</vt:lpstr>
      <vt:lpstr>Refresher: What is Malcolm?</vt:lpstr>
      <vt:lpstr>Refresher: Blocks</vt:lpstr>
      <vt:lpstr>Blocks Continued…</vt:lpstr>
      <vt:lpstr>Parts and Controllers</vt:lpstr>
      <vt:lpstr>Stateful Controller</vt:lpstr>
      <vt:lpstr>Getting Started</vt:lpstr>
      <vt:lpstr>Demo 1: Hello World</vt:lpstr>
      <vt:lpstr>Module Structure</vt:lpstr>
      <vt:lpstr>Looking Under the Hood</vt:lpstr>
      <vt:lpstr>Hello Block Definition</vt:lpstr>
      <vt:lpstr>Hello World Structure</vt:lpstr>
      <vt:lpstr>Brief Aside: Annotypes</vt:lpstr>
      <vt:lpstr>Brief Aside: Annotypes</vt:lpstr>
      <vt:lpstr>Brief Aside: Annotypes</vt:lpstr>
      <vt:lpstr>Hello Part Definition</vt:lpstr>
      <vt:lpstr>Hello Part Definition</vt:lpstr>
      <vt:lpstr>Connecting a Client</vt:lpstr>
      <vt:lpstr>Connecting a Client</vt:lpstr>
      <vt:lpstr>Demo 2: Adding Attributes</vt:lpstr>
      <vt:lpstr>Counter Demo Structure</vt:lpstr>
      <vt:lpstr>Counter Part Definition</vt:lpstr>
      <vt:lpstr>Counter Part Definition</vt:lpstr>
      <vt:lpstr>Counter Part Definition</vt:lpstr>
      <vt:lpstr>Running the Example</vt:lpstr>
      <vt:lpstr>Practical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Malcolm Training: concepts</dc:title>
  <dc:creator>Andy</dc:creator>
  <cp:lastModifiedBy>kfm</cp:lastModifiedBy>
  <cp:revision>466</cp:revision>
  <dcterms:created xsi:type="dcterms:W3CDTF">2011-07-20T16:41:11Z</dcterms:created>
  <dcterms:modified xsi:type="dcterms:W3CDTF">2020-01-06T14:46:55Z</dcterms:modified>
</cp:coreProperties>
</file>