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2" r:id="rId3"/>
    <p:sldId id="258" r:id="rId4"/>
    <p:sldId id="262" r:id="rId5"/>
    <p:sldId id="259" r:id="rId6"/>
    <p:sldId id="263" r:id="rId7"/>
    <p:sldId id="260" r:id="rId8"/>
    <p:sldId id="281" r:id="rId9"/>
    <p:sldId id="282" r:id="rId10"/>
    <p:sldId id="269" r:id="rId11"/>
    <p:sldId id="265" r:id="rId12"/>
    <p:sldId id="299" r:id="rId13"/>
    <p:sldId id="266" r:id="rId14"/>
    <p:sldId id="296" r:id="rId15"/>
    <p:sldId id="286" r:id="rId16"/>
    <p:sldId id="307" r:id="rId17"/>
    <p:sldId id="306" r:id="rId18"/>
    <p:sldId id="304" r:id="rId19"/>
    <p:sldId id="315" r:id="rId20"/>
    <p:sldId id="273" r:id="rId21"/>
    <p:sldId id="292" r:id="rId22"/>
    <p:sldId id="320" r:id="rId23"/>
    <p:sldId id="287" r:id="rId24"/>
    <p:sldId id="288" r:id="rId25"/>
    <p:sldId id="321" r:id="rId26"/>
    <p:sldId id="289" r:id="rId27"/>
    <p:sldId id="322" r:id="rId28"/>
    <p:sldId id="303" r:id="rId29"/>
    <p:sldId id="323" r:id="rId30"/>
    <p:sldId id="324" r:id="rId31"/>
    <p:sldId id="268" r:id="rId32"/>
    <p:sldId id="319" r:id="rId33"/>
    <p:sldId id="308" r:id="rId34"/>
    <p:sldId id="311" r:id="rId35"/>
    <p:sldId id="317" r:id="rId36"/>
    <p:sldId id="325" r:id="rId37"/>
    <p:sldId id="312" r:id="rId38"/>
    <p:sldId id="313" r:id="rId39"/>
    <p:sldId id="274" r:id="rId40"/>
    <p:sldId id="275" r:id="rId41"/>
    <p:sldId id="290" r:id="rId42"/>
    <p:sldId id="326" r:id="rId43"/>
    <p:sldId id="327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1173" autoAdjust="0"/>
  </p:normalViewPr>
  <p:slideViewPr>
    <p:cSldViewPr>
      <p:cViewPr>
        <p:scale>
          <a:sx n="100" d="100"/>
          <a:sy n="100" d="100"/>
        </p:scale>
        <p:origin x="-194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3012" y="5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2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9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3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0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9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07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0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07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0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68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9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39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33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3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94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26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22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2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09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9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77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80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16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2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32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43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8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9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55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3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Scanning Components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8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detecto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reference/statesets.html#statese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malcolm.readthedocs.io/en/latest/reference/statese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detecto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anpointgenerator.readthedocs.io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8/gui/DETECTO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motion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ymalcolm.readthedocs.io/en/latest/build/builtin/parameters_ap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mo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reference/tag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How to Create a Device Part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Subclass </a:t>
            </a:r>
            <a:r>
              <a:rPr lang="en-GB" sz="2400" i="1" dirty="0" err="1" smtClean="0">
                <a:solidFill>
                  <a:schemeClr val="accent1"/>
                </a:solidFill>
              </a:rPr>
              <a:t>builtin.parts.ChildPart</a:t>
            </a:r>
            <a:endParaRPr lang="en-GB" sz="2400" i="1" dirty="0" smtClean="0">
              <a:solidFill>
                <a:schemeClr val="accent1"/>
              </a:solidFill>
            </a:endParaRPr>
          </a:p>
          <a:p>
            <a:pPr marL="914400" lvl="1" indent="-514350"/>
            <a:r>
              <a:rPr lang="en-GB" sz="2000" dirty="0" smtClean="0"/>
              <a:t>This provides access to the child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Create </a:t>
            </a:r>
            <a:r>
              <a:rPr lang="en-GB" sz="2400" dirty="0" err="1" smtClean="0"/>
              <a:t>annotypes</a:t>
            </a:r>
            <a:r>
              <a:rPr lang="en-GB" sz="2400" dirty="0" smtClean="0"/>
              <a:t> for any variables we need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Create an </a:t>
            </a:r>
            <a:r>
              <a:rPr lang="en-GB" sz="2400" i="1" dirty="0" smtClean="0">
                <a:solidFill>
                  <a:schemeClr val="accent1"/>
                </a:solidFill>
              </a:rPr>
              <a:t>__</a:t>
            </a:r>
            <a:r>
              <a:rPr lang="en-GB" sz="2400" i="1" dirty="0" err="1" smtClean="0">
                <a:solidFill>
                  <a:schemeClr val="accent1"/>
                </a:solidFill>
              </a:rPr>
              <a:t>init</a:t>
            </a:r>
            <a:r>
              <a:rPr lang="en-GB" sz="2400" i="1" dirty="0" smtClean="0">
                <a:solidFill>
                  <a:schemeClr val="accent1"/>
                </a:solidFill>
              </a:rPr>
              <a:t>__() </a:t>
            </a:r>
            <a:r>
              <a:rPr lang="en-GB" sz="2400" dirty="0" smtClean="0"/>
              <a:t>method:</a:t>
            </a:r>
          </a:p>
          <a:p>
            <a:pPr marL="914400" lvl="1" indent="-514350"/>
            <a:r>
              <a:rPr lang="en-GB" sz="2000" dirty="0" smtClean="0"/>
              <a:t>Call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super().__</a:t>
            </a:r>
            <a:r>
              <a:rPr lang="en-GB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__()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</a:t>
            </a:r>
            <a:r>
              <a:rPr lang="en-GB" sz="2400"/>
              <a:t>a </a:t>
            </a:r>
            <a:r>
              <a:rPr lang="en-GB" sz="2400" i="1" smtClean="0">
                <a:solidFill>
                  <a:schemeClr val="accent1"/>
                </a:solidFill>
              </a:rPr>
              <a:t>setup()</a:t>
            </a:r>
            <a:r>
              <a:rPr lang="en-GB" sz="2400" smtClean="0">
                <a:solidFill>
                  <a:schemeClr val="accent1"/>
                </a:solidFill>
              </a:rPr>
              <a:t> </a:t>
            </a:r>
            <a:r>
              <a:rPr lang="en-GB" sz="2400" dirty="0"/>
              <a:t>method:</a:t>
            </a:r>
          </a:p>
          <a:p>
            <a:pPr marL="914400" lvl="1" indent="-514350"/>
            <a:r>
              <a:rPr lang="en-GB" sz="2000" dirty="0"/>
              <a:t>Call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super().setup()</a:t>
            </a:r>
          </a:p>
          <a:p>
            <a:pPr marL="914400" lvl="1" indent="-514350"/>
            <a:r>
              <a:rPr lang="en-GB" sz="2000" dirty="0"/>
              <a:t>Register any additional methods and </a:t>
            </a:r>
            <a:r>
              <a:rPr lang="en-GB" sz="2000" dirty="0" smtClean="0"/>
              <a:t>attributes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the methods to perform the business logic</a:t>
            </a:r>
          </a:p>
          <a:p>
            <a:pPr marL="914400" lvl="1" indent="-514350"/>
            <a:r>
              <a:rPr lang="en-GB" sz="2000" dirty="0"/>
              <a:t>Use the passed in </a:t>
            </a:r>
            <a:r>
              <a:rPr lang="en-GB" sz="2000" i="1" dirty="0">
                <a:solidFill>
                  <a:schemeClr val="accent1"/>
                </a:solidFill>
              </a:rPr>
              <a:t>context</a:t>
            </a:r>
            <a:r>
              <a:rPr lang="en-GB" sz="2000" dirty="0"/>
              <a:t> to access the child </a:t>
            </a:r>
            <a:r>
              <a:rPr lang="en-GB" sz="2000" dirty="0" smtClean="0"/>
              <a:t>block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Motor Move Part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4608512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demo/parts/countermovepart.py (extract):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749938"/>
            <a:ext cx="460851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with Anno("The demand value to move </a:t>
            </a:r>
            <a:r>
              <a:rPr lang="en-US" sz="1600" dirty="0" smtClean="0">
                <a:solidFill>
                  <a:schemeClr val="accent1"/>
                </a:solidFill>
              </a:rPr>
              <a:t>our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counter </a:t>
            </a:r>
            <a:r>
              <a:rPr lang="en-US" sz="1600" dirty="0">
                <a:solidFill>
                  <a:schemeClr val="accent1"/>
                </a:solidFill>
              </a:rPr>
              <a:t>motor to</a:t>
            </a:r>
            <a:r>
              <a:rPr lang="en-US" sz="1600" dirty="0" smtClean="0">
                <a:solidFill>
                  <a:schemeClr val="accent1"/>
                </a:solidFill>
              </a:rPr>
              <a:t>"):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</a:t>
            </a:r>
            <a:r>
              <a:rPr lang="en-US" sz="1600" dirty="0" err="1" smtClean="0">
                <a:solidFill>
                  <a:schemeClr val="accent1"/>
                </a:solidFill>
              </a:rPr>
              <a:t>ADemand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</a:t>
            </a:r>
            <a:r>
              <a:rPr lang="en-US" sz="1600" dirty="0" smtClean="0">
                <a:solidFill>
                  <a:schemeClr val="accent1"/>
                </a:solidFill>
              </a:rPr>
              <a:t>float</a:t>
            </a:r>
            <a:endParaRPr lang="en-GB" sz="1600" dirty="0" smtClean="0">
              <a:solidFill>
                <a:schemeClr val="accent2"/>
              </a:solidFill>
            </a:endParaRPr>
          </a:p>
          <a:p>
            <a:r>
              <a:rPr lang="en-GB" sz="1600" dirty="0" smtClean="0">
                <a:solidFill>
                  <a:schemeClr val="accent2"/>
                </a:solidFill>
              </a:rPr>
              <a:t>@</a:t>
            </a:r>
            <a:r>
              <a:rPr lang="en-GB" sz="1600" dirty="0" err="1" smtClean="0">
                <a:solidFill>
                  <a:schemeClr val="accent2"/>
                </a:solidFill>
              </a:rPr>
              <a:t>builtin.util.no_save</a:t>
            </a:r>
            <a:r>
              <a:rPr lang="en-GB" sz="1600" dirty="0" smtClean="0">
                <a:solidFill>
                  <a:schemeClr val="accent2"/>
                </a:solidFill>
              </a:rPr>
              <a:t>(“counter”)</a:t>
            </a:r>
            <a:endParaRPr lang="en-GB" sz="1600" dirty="0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600" dirty="0" smtClean="0">
                <a:solidFill>
                  <a:schemeClr val="accent1"/>
                </a:solidFill>
              </a:rPr>
              <a:t>class </a:t>
            </a:r>
            <a:r>
              <a:rPr lang="en-GB" sz="1600" dirty="0" err="1" smtClean="0">
                <a:solidFill>
                  <a:schemeClr val="accent1"/>
                </a:solidFill>
              </a:rPr>
              <a:t>CounterMovePart</a:t>
            </a:r>
            <a:r>
              <a:rPr lang="en-GB" sz="1600" dirty="0" smtClean="0">
                <a:solidFill>
                  <a:schemeClr val="accent1"/>
                </a:solidFill>
              </a:rPr>
              <a:t>(</a:t>
            </a:r>
            <a:r>
              <a:rPr lang="en-GB" sz="1600" dirty="0" err="1" smtClean="0">
                <a:solidFill>
                  <a:schemeClr val="accent1"/>
                </a:solidFill>
              </a:rPr>
              <a:t>builtin.parts.ChildPart</a:t>
            </a:r>
            <a:r>
              <a:rPr lang="en-GB" sz="1600" dirty="0" smtClean="0">
                <a:solidFill>
                  <a:schemeClr val="accent1"/>
                </a:solidFill>
              </a:rPr>
              <a:t>):</a:t>
            </a:r>
            <a:endParaRPr lang="en-GB" sz="800" dirty="0">
              <a:solidFill>
                <a:schemeClr val="accent1"/>
              </a:solidFill>
            </a:endParaRPr>
          </a:p>
          <a:p>
            <a:r>
              <a:rPr lang="en-GB" sz="1600" dirty="0" smtClean="0">
                <a:solidFill>
                  <a:schemeClr val="accent1"/>
                </a:solidFill>
              </a:rPr>
              <a:t>  </a:t>
            </a:r>
            <a:r>
              <a:rPr lang="en-GB" sz="1600" dirty="0" err="1" smtClean="0">
                <a:solidFill>
                  <a:schemeClr val="accent1"/>
                </a:solidFill>
              </a:rPr>
              <a:t>def</a:t>
            </a:r>
            <a:r>
              <a:rPr lang="en-GB" sz="1600" dirty="0" smtClean="0">
                <a:solidFill>
                  <a:schemeClr val="accent1"/>
                </a:solidFill>
              </a:rPr>
              <a:t> </a:t>
            </a:r>
            <a:r>
              <a:rPr lang="en-GB" sz="1600" b="1" dirty="0">
                <a:solidFill>
                  <a:schemeClr val="accent1"/>
                </a:solidFill>
              </a:rPr>
              <a:t>__</a:t>
            </a:r>
            <a:r>
              <a:rPr lang="en-GB" sz="1600" b="1" dirty="0" err="1">
                <a:solidFill>
                  <a:schemeClr val="accent1"/>
                </a:solidFill>
              </a:rPr>
              <a:t>init</a:t>
            </a:r>
            <a:r>
              <a:rPr lang="en-GB" sz="1600" b="1" dirty="0">
                <a:solidFill>
                  <a:schemeClr val="accent1"/>
                </a:solidFill>
              </a:rPr>
              <a:t>__</a:t>
            </a:r>
            <a:r>
              <a:rPr lang="en-GB" sz="1600" dirty="0">
                <a:solidFill>
                  <a:schemeClr val="accent1"/>
                </a:solidFill>
              </a:rPr>
              <a:t>(self, name,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):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 smtClean="0">
                <a:solidFill>
                  <a:schemeClr val="accent1"/>
                </a:solidFill>
              </a:rPr>
              <a:t>    </a:t>
            </a:r>
            <a:r>
              <a:rPr lang="en-GB" sz="1600" dirty="0" smtClean="0">
                <a:solidFill>
                  <a:schemeClr val="accent2"/>
                </a:solidFill>
              </a:rPr>
              <a:t># </a:t>
            </a:r>
            <a:r>
              <a:rPr lang="en-GB" sz="1600" dirty="0">
                <a:solidFill>
                  <a:schemeClr val="accent2"/>
                </a:solidFill>
              </a:rPr>
              <a:t>type: (</a:t>
            </a:r>
            <a:r>
              <a:rPr lang="en-GB" sz="1600" dirty="0" err="1">
                <a:solidFill>
                  <a:schemeClr val="accent2"/>
                </a:solidFill>
              </a:rPr>
              <a:t>APartName</a:t>
            </a:r>
            <a:r>
              <a:rPr lang="en-GB" sz="1600" dirty="0">
                <a:solidFill>
                  <a:schemeClr val="accent2"/>
                </a:solidFill>
              </a:rPr>
              <a:t>, </a:t>
            </a:r>
            <a:r>
              <a:rPr lang="en-GB" sz="1600" dirty="0" err="1">
                <a:solidFill>
                  <a:schemeClr val="accent2"/>
                </a:solidFill>
              </a:rPr>
              <a:t>builtin.parts.AMri</a:t>
            </a:r>
            <a:r>
              <a:rPr lang="en-GB" sz="1600" dirty="0">
                <a:solidFill>
                  <a:schemeClr val="accent2"/>
                </a:solidFill>
              </a:rPr>
              <a:t>) -&gt; None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 </a:t>
            </a:r>
            <a:r>
              <a:rPr lang="en-GB" sz="1600" dirty="0" smtClean="0">
                <a:solidFill>
                  <a:schemeClr val="accent1"/>
                </a:solidFill>
              </a:rPr>
              <a:t>super(</a:t>
            </a:r>
            <a:r>
              <a:rPr lang="en-GB" sz="1600" dirty="0" err="1" smtClean="0">
                <a:solidFill>
                  <a:schemeClr val="accent1"/>
                </a:solidFill>
              </a:rPr>
              <a:t>CounterMovePart</a:t>
            </a:r>
            <a:r>
              <a:rPr lang="en-GB" sz="1600" dirty="0">
                <a:solidFill>
                  <a:schemeClr val="accent1"/>
                </a:solidFill>
              </a:rPr>
              <a:t>, </a:t>
            </a:r>
            <a:r>
              <a:rPr lang="en-GB" sz="1600" dirty="0" smtClean="0">
                <a:solidFill>
                  <a:schemeClr val="accent1"/>
                </a:solidFill>
              </a:rPr>
              <a:t> self</a:t>
            </a:r>
            <a:r>
              <a:rPr lang="en-GB" sz="1600" dirty="0">
                <a:solidFill>
                  <a:schemeClr val="accent1"/>
                </a:solidFill>
              </a:rPr>
              <a:t>).__</a:t>
            </a:r>
            <a:r>
              <a:rPr lang="en-GB" sz="1600" dirty="0" err="1">
                <a:solidFill>
                  <a:schemeClr val="accent1"/>
                </a:solidFill>
              </a:rPr>
              <a:t>init</a:t>
            </a:r>
            <a:r>
              <a:rPr lang="en-GB" sz="1600" dirty="0" smtClean="0">
                <a:solidFill>
                  <a:schemeClr val="accent1"/>
                </a:solidFill>
              </a:rPr>
              <a:t>__(name</a:t>
            </a:r>
            <a:r>
              <a:rPr lang="en-GB" sz="1600" dirty="0">
                <a:solidFill>
                  <a:schemeClr val="accent1"/>
                </a:solidFill>
              </a:rPr>
              <a:t>, </a:t>
            </a:r>
            <a:r>
              <a:rPr lang="en-GB" sz="1600" dirty="0" smtClean="0">
                <a:solidFill>
                  <a:schemeClr val="accent1"/>
                </a:solidFill>
              </a:rPr>
              <a:t>     </a:t>
            </a:r>
            <a:br>
              <a:rPr lang="en-GB" sz="1600" dirty="0" smtClean="0">
                <a:solidFill>
                  <a:schemeClr val="accent1"/>
                </a:solidFill>
              </a:rPr>
            </a:br>
            <a:r>
              <a:rPr lang="en-GB" sz="1600" dirty="0" smtClean="0">
                <a:solidFill>
                  <a:schemeClr val="accent1"/>
                </a:solidFill>
              </a:rPr>
              <a:t>           </a:t>
            </a:r>
            <a:r>
              <a:rPr lang="en-GB" sz="1600" dirty="0" err="1" smtClean="0">
                <a:solidFill>
                  <a:schemeClr val="accent1"/>
                </a:solidFill>
              </a:rPr>
              <a:t>mri</a:t>
            </a:r>
            <a:r>
              <a:rPr lang="en-GB" sz="1600" dirty="0" smtClean="0">
                <a:solidFill>
                  <a:schemeClr val="accent1"/>
                </a:solidFill>
              </a:rPr>
              <a:t>, </a:t>
            </a:r>
            <a:r>
              <a:rPr lang="en-GB" sz="1600" dirty="0" err="1" smtClean="0">
                <a:solidFill>
                  <a:schemeClr val="accent1"/>
                </a:solidFill>
              </a:rPr>
              <a:t>initial_visibility</a:t>
            </a:r>
            <a:r>
              <a:rPr lang="en-GB" sz="1600" dirty="0" smtClean="0">
                <a:solidFill>
                  <a:schemeClr val="accent1"/>
                </a:solidFill>
              </a:rPr>
              <a:t>=True</a:t>
            </a:r>
            <a:r>
              <a:rPr lang="en-GB" sz="1600" dirty="0">
                <a:solidFill>
                  <a:schemeClr val="accent1"/>
                </a:solidFill>
              </a:rPr>
              <a:t>, </a:t>
            </a:r>
            <a:r>
              <a:rPr lang="en-GB" sz="1600" dirty="0" err="1">
                <a:solidFill>
                  <a:schemeClr val="accent1"/>
                </a:solidFill>
              </a:rPr>
              <a:t>stateful</a:t>
            </a:r>
            <a:r>
              <a:rPr lang="en-GB" sz="1600" dirty="0">
                <a:solidFill>
                  <a:schemeClr val="accent1"/>
                </a:solidFill>
              </a:rPr>
              <a:t>=False</a:t>
            </a:r>
            <a:r>
              <a:rPr lang="en-GB" sz="1600" dirty="0" smtClean="0">
                <a:solidFill>
                  <a:schemeClr val="accent1"/>
                </a:solidFill>
              </a:rPr>
              <a:t>)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sz="1600" dirty="0" smtClean="0">
                <a:solidFill>
                  <a:schemeClr val="accent1"/>
                </a:solidFill>
              </a:rPr>
              <a:t>  </a:t>
            </a:r>
            <a:r>
              <a:rPr lang="en-GB" sz="1600" dirty="0" err="1" smtClean="0">
                <a:solidFill>
                  <a:schemeClr val="accent1"/>
                </a:solidFill>
              </a:rPr>
              <a:t>def</a:t>
            </a:r>
            <a:r>
              <a:rPr lang="en-GB" sz="1600" dirty="0" smtClean="0">
                <a:solidFill>
                  <a:schemeClr val="accent1"/>
                </a:solidFill>
              </a:rPr>
              <a:t> </a:t>
            </a:r>
            <a:r>
              <a:rPr lang="en-GB" sz="1600" b="1" dirty="0" smtClean="0">
                <a:solidFill>
                  <a:schemeClr val="accent1"/>
                </a:solidFill>
              </a:rPr>
              <a:t>setup</a:t>
            </a:r>
            <a:r>
              <a:rPr lang="en-GB" sz="1600" dirty="0" smtClean="0">
                <a:solidFill>
                  <a:schemeClr val="accent1"/>
                </a:solidFill>
              </a:rPr>
              <a:t>(self, registrar):</a:t>
            </a:r>
          </a:p>
          <a:p>
            <a:r>
              <a:rPr lang="en-GB" sz="1600" dirty="0" smtClean="0">
                <a:solidFill>
                  <a:schemeClr val="accent2"/>
                </a:solidFill>
              </a:rPr>
              <a:t>     # </a:t>
            </a:r>
            <a:r>
              <a:rPr lang="en-GB" sz="1600" dirty="0">
                <a:solidFill>
                  <a:schemeClr val="accent2"/>
                </a:solidFill>
              </a:rPr>
              <a:t>type: </a:t>
            </a:r>
            <a:r>
              <a:rPr lang="en-GB" sz="1600" dirty="0" smtClean="0">
                <a:solidFill>
                  <a:schemeClr val="accent2"/>
                </a:solidFill>
              </a:rPr>
              <a:t>(</a:t>
            </a:r>
            <a:r>
              <a:rPr lang="en-GB" sz="1600" dirty="0" err="1" smtClean="0">
                <a:solidFill>
                  <a:schemeClr val="accent2"/>
                </a:solidFill>
              </a:rPr>
              <a:t>PartRegistrar</a:t>
            </a:r>
            <a:r>
              <a:rPr lang="en-GB" sz="1600" dirty="0" smtClean="0">
                <a:solidFill>
                  <a:schemeClr val="accent2"/>
                </a:solidFill>
              </a:rPr>
              <a:t>) </a:t>
            </a:r>
            <a:r>
              <a:rPr lang="en-GB" sz="1600" dirty="0">
                <a:solidFill>
                  <a:schemeClr val="accent2"/>
                </a:solidFill>
              </a:rPr>
              <a:t>-&gt; </a:t>
            </a:r>
            <a:r>
              <a:rPr lang="en-GB" sz="1600" dirty="0" smtClean="0">
                <a:solidFill>
                  <a:schemeClr val="accent2"/>
                </a:solidFill>
              </a:rPr>
              <a:t>None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 smtClean="0">
                <a:solidFill>
                  <a:schemeClr val="accent1"/>
                </a:solidFill>
              </a:rPr>
              <a:t>    super(</a:t>
            </a:r>
            <a:r>
              <a:rPr lang="en-GB" sz="1600" dirty="0" err="1" smtClean="0">
                <a:solidFill>
                  <a:schemeClr val="accent1"/>
                </a:solidFill>
              </a:rPr>
              <a:t>CounterMovePart</a:t>
            </a:r>
            <a:r>
              <a:rPr lang="en-GB" sz="1600" dirty="0" smtClean="0">
                <a:solidFill>
                  <a:schemeClr val="accent1"/>
                </a:solidFill>
              </a:rPr>
              <a:t>, self).setup(registrar)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 smtClean="0">
                <a:solidFill>
                  <a:schemeClr val="accent1"/>
                </a:solidFill>
              </a:rPr>
              <a:t>    </a:t>
            </a:r>
            <a:r>
              <a:rPr lang="en-GB" sz="1600" b="1" dirty="0" err="1" smtClean="0">
                <a:solidFill>
                  <a:schemeClr val="accent1"/>
                </a:solidFill>
              </a:rPr>
              <a:t>registrar.add_method_model</a:t>
            </a:r>
            <a:r>
              <a:rPr lang="en-GB" sz="1600" b="1" dirty="0" smtClean="0">
                <a:solidFill>
                  <a:schemeClr val="accent1"/>
                </a:solidFill>
              </a:rPr>
              <a:t>(</a:t>
            </a:r>
            <a:r>
              <a:rPr lang="en-GB" sz="1600" b="1" dirty="0" err="1" smtClean="0">
                <a:solidFill>
                  <a:schemeClr val="accent1"/>
                </a:solidFill>
              </a:rPr>
              <a:t>self.move</a:t>
            </a:r>
            <a:r>
              <a:rPr lang="en-GB" sz="1600" b="1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en-GB" sz="1600" b="1" dirty="0" smtClean="0">
                <a:solidFill>
                  <a:schemeClr val="accent1"/>
                </a:solidFill>
              </a:rPr>
              <a:t>           self.name + “Move”, </a:t>
            </a:r>
            <a:r>
              <a:rPr lang="en-GB" sz="1600" b="1" dirty="0" err="1" smtClean="0">
                <a:solidFill>
                  <a:schemeClr val="accent1"/>
                </a:solidFill>
              </a:rPr>
              <a:t>needs_context</a:t>
            </a:r>
            <a:r>
              <a:rPr lang="en-GB" sz="1600" b="1" dirty="0" smtClean="0">
                <a:solidFill>
                  <a:schemeClr val="accent1"/>
                </a:solidFill>
              </a:rPr>
              <a:t>=True)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187" y="1772255"/>
            <a:ext cx="3240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Create an </a:t>
            </a:r>
            <a:r>
              <a:rPr lang="en-GB" dirty="0" err="1" smtClean="0"/>
              <a:t>Annotype</a:t>
            </a:r>
            <a:r>
              <a:rPr lang="en-GB" dirty="0" smtClean="0"/>
              <a:t> for the demand 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Define attributes in the child block not to be saved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Call super().__</a:t>
            </a:r>
            <a:r>
              <a:rPr lang="en-GB" b="1" dirty="0" err="1" smtClean="0"/>
              <a:t>init</a:t>
            </a:r>
            <a:r>
              <a:rPr lang="en-GB" b="1" dirty="0" smtClean="0"/>
              <a:t>__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Register the method model in </a:t>
            </a:r>
            <a:r>
              <a:rPr lang="en-GB" b="1" dirty="0" smtClean="0"/>
              <a:t>setup</a:t>
            </a:r>
            <a:r>
              <a:rPr lang="en-GB" dirty="0" smtClean="0"/>
              <a:t>, ensuring the name is unique for each part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Tell Malcolm the method needs a </a:t>
            </a:r>
            <a:r>
              <a:rPr lang="en-GB" i="1" dirty="0" smtClean="0"/>
              <a:t>Context</a:t>
            </a:r>
            <a:r>
              <a:rPr lang="en-GB" dirty="0" smtClean="0"/>
              <a:t> object for accessing the child 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Part Definition Continued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7992888" cy="144016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demo/parts/countermovepart.py (continued):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74993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accent2"/>
                </a:solidFill>
              </a:rPr>
              <a:t>@add_call_types</a:t>
            </a:r>
            <a:endParaRPr lang="en-GB" sz="1600">
              <a:solidFill>
                <a:schemeClr val="accent2"/>
              </a:solidFill>
            </a:endParaRPr>
          </a:p>
          <a:p>
            <a:r>
              <a:rPr lang="en-GB" sz="1600" smtClean="0">
                <a:solidFill>
                  <a:schemeClr val="accent1"/>
                </a:solidFill>
              </a:rPr>
              <a:t>def </a:t>
            </a:r>
            <a:r>
              <a:rPr lang="en-GB" sz="1600" b="1" smtClean="0">
                <a:solidFill>
                  <a:schemeClr val="accent1"/>
                </a:solidFill>
              </a:rPr>
              <a:t>move</a:t>
            </a:r>
            <a:r>
              <a:rPr lang="en-GB" sz="1600" smtClean="0">
                <a:solidFill>
                  <a:schemeClr val="accent1"/>
                </a:solidFill>
              </a:rPr>
              <a:t>(self, context, demand):</a:t>
            </a:r>
          </a:p>
          <a:p>
            <a:r>
              <a:rPr lang="en-GB" sz="1600" smtClean="0">
                <a:solidFill>
                  <a:schemeClr val="accent2"/>
                </a:solidFill>
              </a:rPr>
              <a:t>     # </a:t>
            </a:r>
            <a:r>
              <a:rPr lang="en-GB" sz="1600">
                <a:solidFill>
                  <a:schemeClr val="accent2"/>
                </a:solidFill>
              </a:rPr>
              <a:t>type: </a:t>
            </a:r>
            <a:r>
              <a:rPr lang="en-GB" sz="1600" smtClean="0">
                <a:solidFill>
                  <a:schemeClr val="accent2"/>
                </a:solidFill>
              </a:rPr>
              <a:t>(builtin.hooks.AContext, ADemand) </a:t>
            </a:r>
            <a:r>
              <a:rPr lang="en-GB" sz="1600">
                <a:solidFill>
                  <a:schemeClr val="accent2"/>
                </a:solidFill>
              </a:rPr>
              <a:t>-&gt; None</a:t>
            </a:r>
          </a:p>
          <a:p>
            <a:r>
              <a:rPr lang="en-GB" sz="1600" smtClean="0">
                <a:solidFill>
                  <a:schemeClr val="accent1"/>
                </a:solidFill>
              </a:rPr>
              <a:t>     child = context.block_view(self.mri)</a:t>
            </a:r>
          </a:p>
          <a:p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smtClean="0">
                <a:solidFill>
                  <a:schemeClr val="accent1"/>
                </a:solidFill>
              </a:rPr>
              <a:t>    child.counter.put_value(demand)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3429000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smtClean="0"/>
              <a:t>Use the passed in context as well as the MRI to create a Block view of the </a:t>
            </a:r>
            <a:r>
              <a:rPr lang="en-GB" sz="2000" i="1" smtClean="0"/>
              <a:t>Counter</a:t>
            </a:r>
            <a:r>
              <a:rPr lang="en-GB" sz="2000" smtClean="0"/>
              <a:t> child Block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smtClean="0"/>
              <a:t>Set the Block’s </a:t>
            </a:r>
            <a:r>
              <a:rPr lang="en-GB" sz="2000" i="1" smtClean="0"/>
              <a:t>counter </a:t>
            </a:r>
            <a:r>
              <a:rPr lang="en-GB" sz="2000" smtClean="0"/>
              <a:t>attribute to the new demand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00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5" r="68283" b="50000"/>
          <a:stretch/>
        </p:blipFill>
        <p:spPr>
          <a:xfrm>
            <a:off x="5868144" y="2805336"/>
            <a:ext cx="2900248" cy="2062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Running the Motion Demo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39136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>
                <a:solidFill>
                  <a:schemeClr val="accent1"/>
                </a:solidFill>
              </a:rPr>
              <a:t>./malcolm/imalcolm.py </a:t>
            </a:r>
            <a:r>
              <a:rPr lang="en-GB" sz="2800" smtClean="0">
                <a:solidFill>
                  <a:schemeClr val="accent1"/>
                </a:solidFill>
              </a:rPr>
              <a:t>malcolm/modules/demo/DEMO-MOTION.yaml</a:t>
            </a:r>
          </a:p>
          <a:p>
            <a:pPr marL="0" indent="0">
              <a:buNone/>
            </a:pPr>
            <a:endParaRPr lang="en-GB" sz="120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7544" y="2773374"/>
            <a:ext cx="51125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400"/>
              <a:t>Open </a:t>
            </a:r>
            <a:r>
              <a:rPr lang="en-GB" sz="2400">
                <a:hlinkClick r:id="rId5"/>
              </a:rPr>
              <a:t>http://localhost:8008/</a:t>
            </a:r>
            <a:endParaRPr lang="en-GB" sz="240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400"/>
              <a:t>Select the MOTION:COUNTERX block and </a:t>
            </a:r>
            <a:r>
              <a:rPr lang="en-GB" sz="2400" smtClean="0"/>
              <a:t>‘tear-off’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400" smtClean="0"/>
              <a:t>Repeat for MOTION:COUNTERY</a:t>
            </a:r>
            <a:endParaRPr lang="en-GB" sz="240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400"/>
              <a:t>Select the MOTION root </a:t>
            </a:r>
            <a:r>
              <a:rPr lang="en-GB" sz="2400" smtClean="0"/>
              <a:t>block and request new values for X and Y</a:t>
            </a:r>
            <a:endParaRPr lang="en-GB" sz="2400" i="1"/>
          </a:p>
        </p:txBody>
      </p:sp>
      <p:sp>
        <p:nvSpPr>
          <p:cNvPr id="9" name="Oval 8"/>
          <p:cNvSpPr/>
          <p:nvPr/>
        </p:nvSpPr>
        <p:spPr>
          <a:xfrm>
            <a:off x="8165880" y="2805336"/>
            <a:ext cx="65417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7544" y="5258916"/>
            <a:ext cx="84249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en-GB" sz="2400"/>
              <a:t>Watch the counter blocks changing </a:t>
            </a:r>
            <a:r>
              <a:rPr lang="en-GB" sz="2400" smtClean="0"/>
              <a:t>value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2400" smtClean="0"/>
              <a:t>Practise </a:t>
            </a:r>
            <a:r>
              <a:rPr lang="en-GB" sz="2400"/>
              <a:t>saving and loading designs with different </a:t>
            </a:r>
            <a:r>
              <a:rPr lang="en-GB" sz="2400" i="1"/>
              <a:t>delta </a:t>
            </a:r>
            <a:r>
              <a:rPr lang="en-GB" sz="2400" smtClean="0"/>
              <a:t>values</a:t>
            </a:r>
            <a:endParaRPr lang="en-GB" sz="24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Detector Demo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A dummy detector that takes a scan specification and writes data to an HDF5 file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will introduce two new concepts: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>
                <a:solidFill>
                  <a:schemeClr val="accent1"/>
                </a:solidFill>
              </a:rPr>
              <a:t>RunnableController</a:t>
            </a:r>
            <a:r>
              <a:rPr lang="en-GB" sz="2000" i="1" dirty="0"/>
              <a:t>  </a:t>
            </a:r>
            <a:r>
              <a:rPr lang="en-GB" sz="2000" dirty="0"/>
              <a:t>– provides </a:t>
            </a:r>
            <a:r>
              <a:rPr lang="en-GB" sz="2000" dirty="0" smtClean="0"/>
              <a:t>methods and attributes relating to the different steps of a scan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accent1"/>
                </a:solidFill>
              </a:rPr>
              <a:t>ScanPointGenerator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  <a:r>
              <a:rPr lang="en-GB" sz="2000" dirty="0" smtClean="0"/>
              <a:t>– used to generate n-dimensional scan paths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See </a:t>
            </a:r>
            <a:r>
              <a:rPr lang="en-GB" sz="2000" dirty="0"/>
              <a:t>the Detector tutorial: </a:t>
            </a:r>
            <a:r>
              <a:rPr lang="en-GB" sz="2000" dirty="0">
                <a:hlinkClick r:id="rId3"/>
              </a:rPr>
              <a:t>https://pymalcolm.readthedocs.io/en/latest/tutorials/detector.html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8" y="2276872"/>
            <a:ext cx="620952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Runnable Device Blocks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A ‘Runnable’ device block understands what a scan is</a:t>
            </a:r>
          </a:p>
          <a:p>
            <a:r>
              <a:rPr lang="en-GB" sz="2800" dirty="0" smtClean="0"/>
              <a:t>It has a state machine that implements the scan process </a:t>
            </a:r>
          </a:p>
          <a:p>
            <a:r>
              <a:rPr lang="en-GB" sz="2800" dirty="0" smtClean="0"/>
              <a:t>This is controlled by the user via two important methods: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configure()</a:t>
            </a:r>
            <a:endParaRPr lang="en-GB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sz="2000" dirty="0"/>
              <a:t>Configure all child blocks according to the supplied parameters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run</a:t>
            </a:r>
            <a:r>
              <a:rPr lang="en-GB" dirty="0">
                <a:solidFill>
                  <a:schemeClr val="accent1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en-GB" sz="2000" dirty="0"/>
              <a:t>Start all child blocks running, provide status </a:t>
            </a:r>
            <a:r>
              <a:rPr lang="en-GB" sz="2000" dirty="0" smtClean="0"/>
              <a:t>monitoring                                </a:t>
            </a:r>
            <a:r>
              <a:rPr lang="en-GB" sz="2000" dirty="0"/>
              <a:t>and periodic </a:t>
            </a:r>
            <a:r>
              <a:rPr lang="en-GB" sz="2000" dirty="0" smtClean="0"/>
              <a:t>actions</a:t>
            </a:r>
          </a:p>
          <a:p>
            <a:pPr marL="914400" lvl="2" indent="0">
              <a:buNone/>
            </a:pPr>
            <a:endParaRPr lang="en-GB" dirty="0" smtClean="0"/>
          </a:p>
          <a:p>
            <a:r>
              <a:rPr lang="en-GB" sz="2800" dirty="0" smtClean="0"/>
              <a:t>These are contributed to the block by a </a:t>
            </a:r>
            <a:r>
              <a:rPr lang="en-GB" sz="2800" i="1" dirty="0" err="1" smtClean="0">
                <a:solidFill>
                  <a:schemeClr val="accent1"/>
                </a:solidFill>
              </a:rPr>
              <a:t>RunnableController</a:t>
            </a:r>
            <a:endParaRPr lang="en-GB" sz="2800" i="1" dirty="0" smtClean="0">
              <a:solidFill>
                <a:schemeClr val="accent1"/>
              </a:solidFill>
            </a:endParaRPr>
          </a:p>
          <a:p>
            <a:endParaRPr lang="en-GB" sz="2800" i="1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GB" sz="2000" dirty="0" smtClean="0"/>
          </a:p>
          <a:p>
            <a:pPr marL="914400" lvl="2" indent="0">
              <a:buNone/>
            </a:pP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Runnable Controller Details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9552" y="1628800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Inherits from </a:t>
            </a:r>
            <a:r>
              <a:rPr lang="en-GB" sz="2400" i="1" dirty="0" err="1" smtClean="0">
                <a:solidFill>
                  <a:schemeClr val="accent1"/>
                </a:solidFill>
              </a:rPr>
              <a:t>ManagerController</a:t>
            </a:r>
            <a:endParaRPr lang="en-GB" sz="2400" i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Adds to the </a:t>
            </a:r>
            <a:r>
              <a:rPr lang="en-US" sz="2400" i="1" dirty="0" err="1" smtClean="0">
                <a:solidFill>
                  <a:schemeClr val="accent1"/>
                </a:solidFill>
              </a:rPr>
              <a:t>ManagerController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state machine to include the different steps of  a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Additional attributes: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1"/>
                </a:solidFill>
              </a:rPr>
              <a:t>completedSteps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1"/>
                </a:solidFill>
              </a:rPr>
              <a:t>configuredSteps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1"/>
                </a:solidFill>
              </a:rPr>
              <a:t>totalSteps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Controllers provide </a:t>
            </a:r>
            <a:r>
              <a:rPr lang="en-GB" sz="2400" i="1" dirty="0" smtClean="0">
                <a:solidFill>
                  <a:schemeClr val="accent1"/>
                </a:solidFill>
              </a:rPr>
              <a:t>hooks</a:t>
            </a:r>
            <a:r>
              <a:rPr lang="en-GB" sz="2400" dirty="0" smtClean="0"/>
              <a:t>, which Parts can register with to </a:t>
            </a:r>
            <a:r>
              <a:rPr lang="en-GB" sz="2400" dirty="0"/>
              <a:t>run the device specific </a:t>
            </a:r>
            <a:r>
              <a:rPr lang="en-GB" sz="2400" dirty="0" smtClean="0"/>
              <a:t>logic </a:t>
            </a:r>
            <a:r>
              <a:rPr lang="en-GB" sz="2400" dirty="0"/>
              <a:t>on state transitions</a:t>
            </a:r>
            <a:endParaRPr lang="en-GB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45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Runnable Controller States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Hooks are run on state transitions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See: </a:t>
            </a:r>
            <a:r>
              <a:rPr lang="en-GB" sz="1800" dirty="0" smtClean="0">
                <a:hlinkClick r:id="rId3"/>
              </a:rPr>
              <a:t>https</a:t>
            </a:r>
            <a:r>
              <a:rPr lang="en-GB" sz="1800" smtClean="0">
                <a:hlinkClick r:id="rId3"/>
              </a:rPr>
              <a:t>://pymalcolm.readthedocs.io/en/latest/reference/statesets.html#statesets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7802"/>
            <a:ext cx="5555332" cy="498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2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Hooks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Functions registered to hooks are called automatically by the controller</a:t>
            </a:r>
          </a:p>
          <a:p>
            <a:r>
              <a:rPr lang="en-GB" sz="2400" dirty="0" smtClean="0"/>
              <a:t>All functions hooked to the same hook are called concurrently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Examples:</a:t>
            </a:r>
          </a:p>
          <a:p>
            <a:pPr lvl="1"/>
            <a:r>
              <a:rPr lang="en-GB" sz="2400" dirty="0" err="1" smtClean="0">
                <a:solidFill>
                  <a:schemeClr val="accent1"/>
                </a:solidFill>
              </a:rPr>
              <a:t>ConfigureHook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smtClean="0">
                <a:solidFill>
                  <a:schemeClr val="accent1"/>
                </a:solidFill>
              </a:rPr>
              <a:t>part</a:t>
            </a:r>
            <a:r>
              <a:rPr lang="en-US" sz="1800" dirty="0">
                <a:solidFill>
                  <a:schemeClr val="accent1"/>
                </a:solidFill>
              </a:rPr>
              <a:t>, context, </a:t>
            </a:r>
            <a:r>
              <a:rPr lang="en-US" sz="1800" dirty="0" err="1">
                <a:solidFill>
                  <a:schemeClr val="accent1"/>
                </a:solidFill>
              </a:rPr>
              <a:t>completed_steps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steps_to_do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part_info</a:t>
            </a:r>
            <a:r>
              <a:rPr lang="en-US" sz="1800" dirty="0">
                <a:solidFill>
                  <a:schemeClr val="accent1"/>
                </a:solidFill>
              </a:rPr>
              <a:t>, generator, </a:t>
            </a:r>
            <a:r>
              <a:rPr lang="en-US" sz="1800" dirty="0" err="1">
                <a:solidFill>
                  <a:schemeClr val="accent1"/>
                </a:solidFill>
              </a:rPr>
              <a:t>axesToMove</a:t>
            </a:r>
            <a:r>
              <a:rPr lang="en-US" sz="1800" dirty="0">
                <a:solidFill>
                  <a:schemeClr val="accent1"/>
                </a:solidFill>
              </a:rPr>
              <a:t>, **</a:t>
            </a:r>
            <a:r>
              <a:rPr lang="en-US" sz="1800" dirty="0" err="1">
                <a:solidFill>
                  <a:schemeClr val="accent1"/>
                </a:solidFill>
              </a:rPr>
              <a:t>kwargs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  <a:r>
              <a:rPr lang="en-GB" sz="1800" dirty="0" smtClean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en-GB" sz="2000" dirty="0" smtClean="0"/>
              <a:t>Called at configure() to setup a child block</a:t>
            </a:r>
          </a:p>
          <a:p>
            <a:pPr lvl="1"/>
            <a:r>
              <a:rPr lang="en-GB" sz="2400" dirty="0" err="1" smtClean="0">
                <a:solidFill>
                  <a:schemeClr val="accent1"/>
                </a:solidFill>
              </a:rPr>
              <a:t>RunHook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1800" dirty="0" smtClean="0">
                <a:solidFill>
                  <a:schemeClr val="accent1"/>
                </a:solidFill>
              </a:rPr>
              <a:t>(part, context, **</a:t>
            </a:r>
            <a:r>
              <a:rPr lang="en-GB" sz="1800" dirty="0" err="1" smtClean="0">
                <a:solidFill>
                  <a:schemeClr val="accent1"/>
                </a:solidFill>
              </a:rPr>
              <a:t>kwargs</a:t>
            </a:r>
            <a:r>
              <a:rPr lang="en-GB" sz="1800" dirty="0" smtClean="0">
                <a:solidFill>
                  <a:schemeClr val="accent1"/>
                </a:solidFill>
              </a:rPr>
              <a:t>):</a:t>
            </a:r>
          </a:p>
          <a:p>
            <a:pPr lvl="2"/>
            <a:r>
              <a:rPr lang="en-GB" sz="2000" dirty="0" smtClean="0"/>
              <a:t>Called at run() to start all children running</a:t>
            </a:r>
          </a:p>
          <a:p>
            <a:pPr lvl="1"/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ResetHook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(part)</a:t>
            </a:r>
          </a:p>
          <a:p>
            <a:pPr lvl="2"/>
            <a:r>
              <a:rPr lang="en-US" sz="2000" dirty="0" smtClean="0"/>
              <a:t>Called at reset() to return to Ready state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Runnable Device Sequence Diagrams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515719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are more hooks than are shown here</a:t>
            </a:r>
            <a:r>
              <a:rPr lang="en-US" dirty="0"/>
              <a:t>, </a:t>
            </a:r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pymalcolm.readthedocs.io/en/latest/reference/statesets.html </a:t>
            </a:r>
            <a:r>
              <a:rPr lang="en-US" dirty="0" smtClean="0"/>
              <a:t>for a complete list of hooks.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0" y="1844824"/>
            <a:ext cx="8447620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To perform scans, we need to control complex devices such as motion controllers and detectors</a:t>
            </a:r>
          </a:p>
          <a:p>
            <a:r>
              <a:rPr lang="en-GB" sz="2800" smtClean="0"/>
              <a:t>This topic will cover how these devices are configured by Malcolm</a:t>
            </a:r>
          </a:p>
          <a:p>
            <a:r>
              <a:rPr lang="en-GB" sz="2800" smtClean="0"/>
              <a:t>We will use a simulated motion controller and detector to see how this works in practice</a:t>
            </a:r>
          </a:p>
          <a:p>
            <a:r>
              <a:rPr lang="en-GB" sz="2800" smtClean="0"/>
              <a:t>We will also look at how to generate scan trajectories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Detector Demo Structure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The </a:t>
            </a:r>
            <a:r>
              <a:rPr lang="en-GB" sz="2200" i="1" dirty="0" smtClean="0">
                <a:solidFill>
                  <a:schemeClr val="accent1"/>
                </a:solidFill>
              </a:rPr>
              <a:t>DETECTOR </a:t>
            </a:r>
            <a:r>
              <a:rPr lang="en-GB" sz="2200" dirty="0" smtClean="0"/>
              <a:t>block is constructed with a </a:t>
            </a:r>
            <a:r>
              <a:rPr lang="en-GB" sz="2200" i="1" dirty="0" err="1" smtClean="0">
                <a:solidFill>
                  <a:schemeClr val="accent1"/>
                </a:solidFill>
              </a:rPr>
              <a:t>RunnableController</a:t>
            </a:r>
            <a:endParaRPr lang="en-GB" sz="2200" i="1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r>
              <a:rPr lang="en-GB" sz="2200" dirty="0" smtClean="0"/>
              <a:t>A</a:t>
            </a:r>
            <a:r>
              <a:rPr lang="en-GB" sz="2200" i="1" dirty="0" smtClean="0">
                <a:solidFill>
                  <a:schemeClr val="accent1"/>
                </a:solidFill>
              </a:rPr>
              <a:t> </a:t>
            </a:r>
            <a:r>
              <a:rPr lang="en-GB" sz="2200" i="1" dirty="0" err="1" smtClean="0">
                <a:solidFill>
                  <a:schemeClr val="accent1"/>
                </a:solidFill>
              </a:rPr>
              <a:t>FileWritePart</a:t>
            </a:r>
            <a:r>
              <a:rPr lang="en-GB" sz="2200" i="1" dirty="0" smtClean="0">
                <a:solidFill>
                  <a:schemeClr val="accent1"/>
                </a:solidFill>
              </a:rPr>
              <a:t> </a:t>
            </a:r>
            <a:r>
              <a:rPr lang="en-GB" sz="2200" dirty="0" smtClean="0"/>
              <a:t>writes the HDF5 file</a:t>
            </a:r>
          </a:p>
          <a:p>
            <a:pPr lvl="1"/>
            <a:r>
              <a:rPr lang="en-GB" sz="1800" i="1" dirty="0" smtClean="0"/>
              <a:t>Configure hook takes a scan point generator and initialises the scan</a:t>
            </a:r>
          </a:p>
          <a:p>
            <a:pPr lvl="1"/>
            <a:r>
              <a:rPr lang="en-GB" sz="1800" i="1" dirty="0" smtClean="0"/>
              <a:t>Run hook iterates through the generator points and writes the data</a:t>
            </a:r>
          </a:p>
          <a:p>
            <a:r>
              <a:rPr lang="en-GB" sz="2200" dirty="0" smtClean="0"/>
              <a:t>A </a:t>
            </a:r>
            <a:r>
              <a:rPr lang="en-GB" sz="2200" i="1" dirty="0" err="1" smtClean="0">
                <a:solidFill>
                  <a:schemeClr val="accent1"/>
                </a:solidFill>
              </a:rPr>
              <a:t>DatasetTablePart</a:t>
            </a:r>
            <a:r>
              <a:rPr lang="en-GB" sz="2200" i="1" dirty="0" smtClean="0"/>
              <a:t> </a:t>
            </a:r>
            <a:r>
              <a:rPr lang="en-GB" sz="2200" dirty="0" smtClean="0"/>
              <a:t>collects info (location, size etc.) about the data and exposes it in the </a:t>
            </a:r>
            <a:r>
              <a:rPr lang="en-GB" sz="2200" i="1" dirty="0" smtClean="0">
                <a:solidFill>
                  <a:schemeClr val="accent1"/>
                </a:solidFill>
              </a:rPr>
              <a:t>datasets</a:t>
            </a:r>
            <a:r>
              <a:rPr lang="en-GB" sz="2200" i="1" dirty="0" smtClean="0"/>
              <a:t> </a:t>
            </a:r>
            <a:r>
              <a:rPr lang="en-GB" sz="2200" dirty="0" smtClean="0"/>
              <a:t>attribute</a:t>
            </a:r>
            <a:endParaRPr lang="en-GB" sz="2200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2" y="4005064"/>
            <a:ext cx="8020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Detector Block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Folded Corner 7"/>
          <p:cNvSpPr/>
          <p:nvPr/>
        </p:nvSpPr>
        <p:spPr>
          <a:xfrm>
            <a:off x="539552" y="1772816"/>
            <a:ext cx="4032448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9552" y="1772816"/>
            <a:ext cx="396044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- </a:t>
            </a:r>
            <a:r>
              <a:rPr lang="en-GB" smtClean="0">
                <a:solidFill>
                  <a:schemeClr val="accent1"/>
                </a:solidFill>
              </a:rPr>
              <a:t>builtin.controllers.RunnableController</a:t>
            </a:r>
            <a:r>
              <a:rPr lang="en-GB">
                <a:solidFill>
                  <a:schemeClr val="accent1"/>
                </a:solidFill>
              </a:rPr>
              <a:t>:</a:t>
            </a:r>
          </a:p>
          <a:p>
            <a:r>
              <a:rPr lang="en-GB">
                <a:solidFill>
                  <a:schemeClr val="accent1"/>
                </a:solidFill>
              </a:rPr>
              <a:t>    mri: $(mri)</a:t>
            </a:r>
          </a:p>
          <a:p>
            <a:r>
              <a:rPr lang="en-GB">
                <a:solidFill>
                  <a:schemeClr val="accent1"/>
                </a:solidFill>
              </a:rPr>
              <a:t>    config_dir: $(config_dir)</a:t>
            </a:r>
          </a:p>
          <a:p>
            <a:r>
              <a:rPr lang="en-GB">
                <a:solidFill>
                  <a:schemeClr val="accent1"/>
                </a:solidFill>
              </a:rPr>
              <a:t>    description: $(docstring</a:t>
            </a:r>
            <a:r>
              <a:rPr lang="en-GB" smtClean="0">
                <a:solidFill>
                  <a:schemeClr val="accent1"/>
                </a:solidFill>
              </a:rPr>
              <a:t>)</a:t>
            </a:r>
          </a:p>
          <a:p>
            <a:endParaRPr lang="en-GB" smtClean="0">
              <a:solidFill>
                <a:schemeClr val="accent1"/>
              </a:solidFill>
            </a:endParaRPr>
          </a:p>
          <a:p>
            <a:r>
              <a:rPr lang="en-GB">
                <a:solidFill>
                  <a:schemeClr val="accent1"/>
                </a:solidFill>
              </a:rPr>
              <a:t>- builtin.parts.LabelPart:</a:t>
            </a:r>
          </a:p>
          <a:p>
            <a:r>
              <a:rPr lang="en-GB">
                <a:solidFill>
                  <a:schemeClr val="accent1"/>
                </a:solidFill>
              </a:rPr>
              <a:t>    value: $(label)</a:t>
            </a:r>
          </a:p>
          <a:p>
            <a:endParaRPr lang="en-GB">
              <a:solidFill>
                <a:schemeClr val="accent1"/>
              </a:solidFill>
            </a:endParaRPr>
          </a:p>
          <a:p>
            <a:r>
              <a:rPr lang="en-GB">
                <a:solidFill>
                  <a:schemeClr val="accent1"/>
                </a:solidFill>
              </a:rPr>
              <a:t>- scanning.parts.DatasetTablePart:</a:t>
            </a:r>
          </a:p>
          <a:p>
            <a:r>
              <a:rPr lang="en-GB">
                <a:solidFill>
                  <a:schemeClr val="accent1"/>
                </a:solidFill>
              </a:rPr>
              <a:t>    name: DSET</a:t>
            </a:r>
          </a:p>
          <a:p>
            <a:endParaRPr lang="en-GB">
              <a:solidFill>
                <a:schemeClr val="accent1"/>
              </a:solidFill>
            </a:endParaRPr>
          </a:p>
          <a:p>
            <a:r>
              <a:rPr lang="en-GB">
                <a:solidFill>
                  <a:schemeClr val="accent1"/>
                </a:solidFill>
              </a:rPr>
              <a:t>- demo.parts.FileWritePart:</a:t>
            </a:r>
          </a:p>
          <a:p>
            <a:r>
              <a:rPr lang="en-GB">
                <a:solidFill>
                  <a:schemeClr val="accent1"/>
                </a:solidFill>
              </a:rPr>
              <a:t>    name: FW</a:t>
            </a:r>
          </a:p>
          <a:p>
            <a:r>
              <a:rPr lang="en-GB">
                <a:solidFill>
                  <a:schemeClr val="accent1"/>
                </a:solidFill>
              </a:rPr>
              <a:t>    width: 160</a:t>
            </a:r>
          </a:p>
          <a:p>
            <a:r>
              <a:rPr lang="en-GB">
                <a:solidFill>
                  <a:schemeClr val="accent1"/>
                </a:solidFill>
              </a:rPr>
              <a:t>    height: 120</a:t>
            </a:r>
          </a:p>
          <a:p>
            <a:endParaRPr lang="en-GB" sz="1600">
              <a:solidFill>
                <a:schemeClr val="accent1"/>
              </a:solidFill>
            </a:endParaRPr>
          </a:p>
          <a:p>
            <a:endParaRPr lang="en-GB" sz="16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demo/blocks/detector_block.yaml  (extract):</a:t>
            </a:r>
            <a:endParaRPr lang="en-GB" b="1"/>
          </a:p>
        </p:txBody>
      </p:sp>
      <p:sp>
        <p:nvSpPr>
          <p:cNvPr id="13" name="TextBox 12"/>
          <p:cNvSpPr txBox="1"/>
          <p:nvPr/>
        </p:nvSpPr>
        <p:spPr>
          <a:xfrm>
            <a:off x="4644008" y="1782108"/>
            <a:ext cx="42484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Use a </a:t>
            </a:r>
            <a:r>
              <a:rPr lang="en-GB" sz="2000" i="1" smtClean="0">
                <a:solidFill>
                  <a:schemeClr val="accent1"/>
                </a:solidFill>
              </a:rPr>
              <a:t>RunnableController</a:t>
            </a:r>
            <a:r>
              <a:rPr lang="en-GB" sz="2000" i="1" smtClean="0"/>
              <a:t> </a:t>
            </a:r>
            <a:r>
              <a:rPr lang="en-GB" sz="2000" smtClean="0"/>
              <a:t>to construct the block</a:t>
            </a:r>
          </a:p>
          <a:p>
            <a:pPr lvl="1"/>
            <a:endParaRPr lang="en-GB" sz="2000" smtClean="0"/>
          </a:p>
          <a:p>
            <a:pPr lvl="1"/>
            <a:endParaRPr lang="en-GB" sz="200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A </a:t>
            </a:r>
            <a:r>
              <a:rPr lang="en-GB" sz="2000" i="1" smtClean="0">
                <a:solidFill>
                  <a:schemeClr val="accent1"/>
                </a:solidFill>
              </a:rPr>
              <a:t>LabelPart</a:t>
            </a:r>
            <a:r>
              <a:rPr lang="en-GB" sz="2000" i="1" smtClean="0"/>
              <a:t> </a:t>
            </a:r>
            <a:r>
              <a:rPr lang="en-GB" sz="2000" smtClean="0"/>
              <a:t>displays a title on the GUI</a:t>
            </a: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A </a:t>
            </a:r>
            <a:r>
              <a:rPr lang="en-GB" sz="2000" i="1" smtClean="0">
                <a:solidFill>
                  <a:schemeClr val="accent1"/>
                </a:solidFill>
              </a:rPr>
              <a:t>DatasetTablePart </a:t>
            </a:r>
            <a:r>
              <a:rPr lang="en-GB" sz="2000" smtClean="0"/>
              <a:t>reports the datasets written</a:t>
            </a:r>
          </a:p>
          <a:p>
            <a:endParaRPr lang="en-GB" smtClean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GB" sz="2000" smtClean="0"/>
              <a:t>A </a:t>
            </a:r>
            <a:r>
              <a:rPr lang="en-GB" sz="2000" i="1">
                <a:solidFill>
                  <a:schemeClr val="accent1"/>
                </a:solidFill>
              </a:rPr>
              <a:t>FileWritePart</a:t>
            </a:r>
            <a:r>
              <a:rPr lang="en-GB" sz="2000"/>
              <a:t> </a:t>
            </a:r>
            <a:r>
              <a:rPr lang="en-GB" sz="2000" smtClean="0"/>
              <a:t>writes </a:t>
            </a:r>
            <a:r>
              <a:rPr lang="en-GB" sz="2000"/>
              <a:t>some dummy data to an HDF5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Detector Demo Sequence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2080"/>
            <a:ext cx="8466667" cy="26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275034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demo detector saves some generated data to an HDF5 file just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391445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mtClean="0"/>
              <a:t>How to Create a Runnable Device Part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 smtClean="0"/>
              <a:t>Subclass </a:t>
            </a:r>
            <a:r>
              <a:rPr lang="en-GB" sz="2400" i="1" dirty="0" err="1" smtClean="0">
                <a:solidFill>
                  <a:schemeClr val="accent1"/>
                </a:solidFill>
              </a:rPr>
              <a:t>builtin.parts.Part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smtClean="0"/>
              <a:t>or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i="1" dirty="0" err="1" smtClean="0">
                <a:solidFill>
                  <a:schemeClr val="accent1"/>
                </a:solidFill>
              </a:rPr>
              <a:t>builtin.parts.ChildPart</a:t>
            </a:r>
            <a:endParaRPr lang="en-GB" sz="2400" i="1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Create an </a:t>
            </a:r>
            <a:r>
              <a:rPr lang="en-GB" sz="2400" i="1" dirty="0" smtClean="0">
                <a:solidFill>
                  <a:schemeClr val="accent1"/>
                </a:solidFill>
              </a:rPr>
              <a:t>__</a:t>
            </a:r>
            <a:r>
              <a:rPr lang="en-GB" sz="2400" i="1" dirty="0" err="1" smtClean="0">
                <a:solidFill>
                  <a:schemeClr val="accent1"/>
                </a:solidFill>
              </a:rPr>
              <a:t>init</a:t>
            </a:r>
            <a:r>
              <a:rPr lang="en-GB" sz="2400" i="1" dirty="0" smtClean="0">
                <a:solidFill>
                  <a:schemeClr val="accent1"/>
                </a:solidFill>
              </a:rPr>
              <a:t>__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smtClean="0"/>
              <a:t>method:</a:t>
            </a:r>
          </a:p>
          <a:p>
            <a:pPr marL="914400" lvl="1" indent="-514350">
              <a:spcAft>
                <a:spcPts val="1200"/>
              </a:spcAft>
            </a:pPr>
            <a:r>
              <a:rPr lang="en-GB" sz="2000" dirty="0" smtClean="0"/>
              <a:t>Call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super().__</a:t>
            </a:r>
            <a:r>
              <a:rPr lang="en-GB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__()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the </a:t>
            </a:r>
            <a:r>
              <a:rPr lang="en-GB" sz="2400" i="1" dirty="0" err="1" smtClean="0">
                <a:solidFill>
                  <a:schemeClr val="accent1"/>
                </a:solidFill>
              </a:rPr>
              <a:t>on_configure</a:t>
            </a:r>
            <a:r>
              <a:rPr lang="en-GB" sz="2400" i="1" dirty="0" smtClean="0">
                <a:solidFill>
                  <a:schemeClr val="accent1"/>
                </a:solidFill>
              </a:rPr>
              <a:t>(*</a:t>
            </a:r>
            <a:r>
              <a:rPr lang="en-GB" sz="2400" i="1" dirty="0" err="1" smtClean="0">
                <a:solidFill>
                  <a:schemeClr val="accent1"/>
                </a:solidFill>
              </a:rPr>
              <a:t>params</a:t>
            </a:r>
            <a:r>
              <a:rPr lang="en-GB" sz="2400" i="1" dirty="0" smtClean="0">
                <a:solidFill>
                  <a:schemeClr val="accent1"/>
                </a:solidFill>
              </a:rPr>
              <a:t>)</a:t>
            </a:r>
            <a:r>
              <a:rPr lang="en-GB" sz="2400" dirty="0" smtClean="0"/>
              <a:t>, </a:t>
            </a:r>
            <a:r>
              <a:rPr lang="en-GB" sz="2400" i="1" dirty="0" err="1" smtClean="0">
                <a:solidFill>
                  <a:schemeClr val="accent1"/>
                </a:solidFill>
              </a:rPr>
              <a:t>on_run</a:t>
            </a:r>
            <a:r>
              <a:rPr lang="en-GB" sz="2400" i="1" dirty="0" smtClean="0">
                <a:solidFill>
                  <a:schemeClr val="accent1"/>
                </a:solidFill>
              </a:rPr>
              <a:t>() </a:t>
            </a:r>
            <a:r>
              <a:rPr lang="en-GB" sz="2400" dirty="0" smtClean="0"/>
              <a:t>and</a:t>
            </a:r>
            <a:r>
              <a:rPr lang="en-GB" sz="2400" i="1" dirty="0" smtClean="0"/>
              <a:t> </a:t>
            </a:r>
            <a:r>
              <a:rPr lang="en-GB" sz="2400" i="1" dirty="0" smtClean="0">
                <a:solidFill>
                  <a:schemeClr val="accent1"/>
                </a:solidFill>
              </a:rPr>
              <a:t>reset()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/>
              <a:t>methods to perform the business logic</a:t>
            </a:r>
          </a:p>
          <a:p>
            <a:pPr marL="914400" lvl="1" indent="-514350"/>
            <a:r>
              <a:rPr lang="en-GB" sz="2000" dirty="0"/>
              <a:t>The</a:t>
            </a:r>
            <a:r>
              <a:rPr lang="en-GB" sz="2000" i="1" dirty="0"/>
              <a:t> </a:t>
            </a:r>
            <a:r>
              <a:rPr lang="en-GB" sz="2000" i="1" dirty="0" err="1" smtClean="0">
                <a:solidFill>
                  <a:schemeClr val="accent1"/>
                </a:solidFill>
              </a:rPr>
              <a:t>on_configure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  <a:r>
              <a:rPr lang="en-GB" sz="2000" dirty="0"/>
              <a:t>method should prepare the scan</a:t>
            </a:r>
          </a:p>
          <a:p>
            <a:pPr marL="914400" lvl="1" indent="-514350"/>
            <a:r>
              <a:rPr lang="en-GB" sz="2000" dirty="0"/>
              <a:t>The </a:t>
            </a:r>
            <a:r>
              <a:rPr lang="en-GB" sz="2000" i="1" dirty="0" err="1" smtClean="0">
                <a:solidFill>
                  <a:schemeClr val="accent1"/>
                </a:solidFill>
              </a:rPr>
              <a:t>on_run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  <a:r>
              <a:rPr lang="en-GB" sz="2000" dirty="0"/>
              <a:t>method should generate the data and  report progress to the controller so it can update the block’s </a:t>
            </a:r>
            <a:r>
              <a:rPr lang="en-GB" sz="2000" i="1" dirty="0" err="1"/>
              <a:t>currentStep</a:t>
            </a:r>
            <a:r>
              <a:rPr lang="en-GB" sz="2000" dirty="0"/>
              <a:t> </a:t>
            </a:r>
            <a:r>
              <a:rPr lang="en-GB" sz="2000" dirty="0" smtClean="0"/>
              <a:t>attribute</a:t>
            </a:r>
          </a:p>
          <a:p>
            <a:pPr marL="914400" lvl="1" indent="-514350"/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method should clean up after a scan, even if it failed.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Create a </a:t>
            </a:r>
            <a:r>
              <a:rPr lang="en-GB" sz="2400" i="1" dirty="0" smtClean="0">
                <a:solidFill>
                  <a:schemeClr val="accent1"/>
                </a:solidFill>
              </a:rPr>
              <a:t>setup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 smtClean="0"/>
              <a:t>method:</a:t>
            </a:r>
          </a:p>
          <a:p>
            <a:pPr marL="914400" lvl="1" indent="-514350"/>
            <a:r>
              <a:rPr lang="en-GB" sz="2000" dirty="0" smtClean="0"/>
              <a:t>Register any additional methods and attributes</a:t>
            </a:r>
          </a:p>
          <a:p>
            <a:pPr marL="914400" lvl="1" indent="-514350"/>
            <a:r>
              <a:rPr lang="en-GB" sz="2000" dirty="0"/>
              <a:t>Register </a:t>
            </a:r>
            <a:r>
              <a:rPr lang="en-GB" sz="2000" dirty="0" smtClean="0"/>
              <a:t>any hooks </a:t>
            </a:r>
            <a:r>
              <a:rPr lang="en-GB" sz="2000" dirty="0"/>
              <a:t>with the controller</a:t>
            </a:r>
          </a:p>
          <a:p>
            <a:pPr marL="914400" lvl="1" indent="-514350">
              <a:spcAft>
                <a:spcPts val="1200"/>
              </a:spcAft>
            </a:pPr>
            <a:r>
              <a:rPr lang="en-GB" sz="2000" dirty="0" smtClean="0"/>
              <a:t>Inform the controller what extra parameters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smtClean="0"/>
              <a:t>requires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6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Write Part: init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8280920" cy="455530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demo/parts/filewritepart.py (extract):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482402" y="1711474"/>
            <a:ext cx="79928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700" dirty="0" smtClean="0">
                <a:solidFill>
                  <a:schemeClr val="accent1"/>
                </a:solidFill>
              </a:rPr>
              <a:t>class </a:t>
            </a:r>
            <a:r>
              <a:rPr lang="en-GB" sz="1700" dirty="0" err="1" smtClean="0">
                <a:solidFill>
                  <a:schemeClr val="accent1"/>
                </a:solidFill>
              </a:rPr>
              <a:t>FileWritePart</a:t>
            </a:r>
            <a:r>
              <a:rPr lang="en-GB" sz="1700" dirty="0" smtClean="0">
                <a:solidFill>
                  <a:schemeClr val="accent1"/>
                </a:solidFill>
              </a:rPr>
              <a:t>(Part):</a:t>
            </a:r>
            <a:endParaRPr lang="en-GB" sz="1700" dirty="0">
              <a:solidFill>
                <a:schemeClr val="accent1"/>
              </a:solidFill>
            </a:endParaRPr>
          </a:p>
          <a:p>
            <a:r>
              <a:rPr lang="en-GB" sz="1700" dirty="0" smtClean="0">
                <a:solidFill>
                  <a:schemeClr val="accent1"/>
                </a:solidFill>
              </a:rPr>
              <a:t>    </a:t>
            </a:r>
            <a:r>
              <a:rPr lang="en-GB" sz="1700" dirty="0" err="1" smtClean="0">
                <a:solidFill>
                  <a:schemeClr val="accent1"/>
                </a:solidFill>
              </a:rPr>
              <a:t>def</a:t>
            </a:r>
            <a:r>
              <a:rPr lang="en-GB" sz="1700" dirty="0" smtClean="0">
                <a:solidFill>
                  <a:schemeClr val="accent1"/>
                </a:solidFill>
              </a:rPr>
              <a:t> </a:t>
            </a:r>
            <a:r>
              <a:rPr lang="en-GB" sz="1700" b="1" dirty="0">
                <a:solidFill>
                  <a:schemeClr val="accent1"/>
                </a:solidFill>
              </a:rPr>
              <a:t>__</a:t>
            </a:r>
            <a:r>
              <a:rPr lang="en-GB" sz="1700" b="1" dirty="0" err="1">
                <a:solidFill>
                  <a:schemeClr val="accent1"/>
                </a:solidFill>
              </a:rPr>
              <a:t>init</a:t>
            </a:r>
            <a:r>
              <a:rPr lang="en-GB" sz="1700" b="1" dirty="0">
                <a:solidFill>
                  <a:schemeClr val="accent1"/>
                </a:solidFill>
              </a:rPr>
              <a:t>__</a:t>
            </a:r>
            <a:r>
              <a:rPr lang="en-GB" sz="1700" dirty="0">
                <a:solidFill>
                  <a:schemeClr val="accent1"/>
                </a:solidFill>
              </a:rPr>
              <a:t>(self, name, </a:t>
            </a:r>
            <a:r>
              <a:rPr lang="en-GB" sz="1700" dirty="0" smtClean="0">
                <a:solidFill>
                  <a:schemeClr val="accent1"/>
                </a:solidFill>
              </a:rPr>
              <a:t>width, height):</a:t>
            </a:r>
            <a:endParaRPr lang="en-GB" sz="1700" dirty="0">
              <a:solidFill>
                <a:schemeClr val="accent1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</a:t>
            </a:r>
            <a:r>
              <a:rPr lang="en-GB" sz="1700" dirty="0" smtClean="0">
                <a:solidFill>
                  <a:schemeClr val="accent1"/>
                </a:solidFill>
              </a:rPr>
              <a:t>    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(</a:t>
            </a:r>
            <a:r>
              <a:rPr lang="en-GB" sz="1700" dirty="0" err="1">
                <a:solidFill>
                  <a:schemeClr val="accent2"/>
                </a:solidFill>
              </a:rPr>
              <a:t>APartName</a:t>
            </a:r>
            <a:r>
              <a:rPr lang="en-GB" sz="1700" dirty="0">
                <a:solidFill>
                  <a:schemeClr val="accent2"/>
                </a:solidFill>
              </a:rPr>
              <a:t>, </a:t>
            </a:r>
            <a:r>
              <a:rPr lang="en-GB" sz="1700" dirty="0" err="1">
                <a:solidFill>
                  <a:schemeClr val="accent2"/>
                </a:solidFill>
              </a:rPr>
              <a:t>AWidth</a:t>
            </a:r>
            <a:r>
              <a:rPr lang="en-GB" sz="1700" dirty="0">
                <a:solidFill>
                  <a:schemeClr val="accent2"/>
                </a:solidFill>
              </a:rPr>
              <a:t>, </a:t>
            </a:r>
            <a:r>
              <a:rPr lang="en-GB" sz="1700" dirty="0" err="1">
                <a:solidFill>
                  <a:schemeClr val="accent2"/>
                </a:solidFill>
              </a:rPr>
              <a:t>AHeight</a:t>
            </a:r>
            <a:r>
              <a:rPr lang="en-GB" sz="1700" dirty="0">
                <a:solidFill>
                  <a:schemeClr val="accent2"/>
                </a:solidFill>
              </a:rPr>
              <a:t>) -&gt; None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  </a:t>
            </a:r>
            <a:r>
              <a:rPr lang="en-GB" sz="1700" dirty="0" smtClean="0">
                <a:solidFill>
                  <a:schemeClr val="accent1"/>
                </a:solidFill>
              </a:rPr>
              <a:t>  </a:t>
            </a:r>
            <a:r>
              <a:rPr lang="en-GB" sz="1700" dirty="0">
                <a:solidFill>
                  <a:schemeClr val="accent1"/>
                </a:solidFill>
              </a:rPr>
              <a:t>super(</a:t>
            </a:r>
            <a:r>
              <a:rPr lang="en-GB" sz="1700" dirty="0" err="1">
                <a:solidFill>
                  <a:schemeClr val="accent1"/>
                </a:solidFill>
              </a:rPr>
              <a:t>FileWritePart</a:t>
            </a:r>
            <a:r>
              <a:rPr lang="en-GB" sz="1700" dirty="0">
                <a:solidFill>
                  <a:schemeClr val="accent1"/>
                </a:solidFill>
              </a:rPr>
              <a:t>, self).__</a:t>
            </a:r>
            <a:r>
              <a:rPr lang="en-GB" sz="1700" dirty="0" err="1">
                <a:solidFill>
                  <a:schemeClr val="accent1"/>
                </a:solidFill>
              </a:rPr>
              <a:t>init</a:t>
            </a:r>
            <a:r>
              <a:rPr lang="en-GB" sz="1700" dirty="0">
                <a:solidFill>
                  <a:schemeClr val="accent1"/>
                </a:solidFill>
              </a:rPr>
              <a:t>__(name)</a:t>
            </a:r>
          </a:p>
          <a:p>
            <a:r>
              <a:rPr lang="en-GB" sz="1700" dirty="0">
                <a:solidFill>
                  <a:srgbClr val="00B050"/>
                </a:solidFill>
              </a:rPr>
              <a:t>     </a:t>
            </a:r>
            <a:r>
              <a:rPr lang="en-GB" sz="1700" dirty="0" smtClean="0">
                <a:solidFill>
                  <a:srgbClr val="00B050"/>
                </a:solidFill>
              </a:rPr>
              <a:t>    </a:t>
            </a:r>
            <a:r>
              <a:rPr lang="en-GB" sz="1700" dirty="0">
                <a:solidFill>
                  <a:srgbClr val="00B050"/>
                </a:solidFill>
              </a:rPr>
              <a:t># Store input arguments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</a:t>
            </a:r>
            <a:r>
              <a:rPr lang="en-GB" sz="1700" dirty="0" smtClean="0">
                <a:solidFill>
                  <a:schemeClr val="accent1"/>
                </a:solidFill>
              </a:rPr>
              <a:t>     </a:t>
            </a:r>
            <a:r>
              <a:rPr lang="en-GB" sz="1700" dirty="0" err="1">
                <a:solidFill>
                  <a:schemeClr val="accent1"/>
                </a:solidFill>
              </a:rPr>
              <a:t>self._width</a:t>
            </a:r>
            <a:r>
              <a:rPr lang="en-GB" sz="1700" dirty="0">
                <a:solidFill>
                  <a:schemeClr val="accent1"/>
                </a:solidFill>
              </a:rPr>
              <a:t> = width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</a:t>
            </a:r>
            <a:r>
              <a:rPr lang="en-GB" sz="1700" dirty="0" smtClean="0">
                <a:solidFill>
                  <a:schemeClr val="accent1"/>
                </a:solidFill>
              </a:rPr>
              <a:t>     </a:t>
            </a:r>
            <a:r>
              <a:rPr lang="en-GB" sz="1700" dirty="0" err="1">
                <a:solidFill>
                  <a:schemeClr val="accent1"/>
                </a:solidFill>
              </a:rPr>
              <a:t>self._height</a:t>
            </a:r>
            <a:r>
              <a:rPr lang="en-GB" sz="1700" dirty="0">
                <a:solidFill>
                  <a:schemeClr val="accent1"/>
                </a:solidFill>
              </a:rPr>
              <a:t> = height</a:t>
            </a:r>
          </a:p>
          <a:p>
            <a:r>
              <a:rPr lang="en-GB" sz="1700" dirty="0">
                <a:solidFill>
                  <a:srgbClr val="00B050"/>
                </a:solidFill>
              </a:rPr>
              <a:t>    </a:t>
            </a:r>
            <a:r>
              <a:rPr lang="en-GB" sz="1700" dirty="0" smtClean="0">
                <a:solidFill>
                  <a:srgbClr val="00B050"/>
                </a:solidFill>
              </a:rPr>
              <a:t>     </a:t>
            </a:r>
            <a:r>
              <a:rPr lang="en-GB" sz="1700" dirty="0">
                <a:solidFill>
                  <a:srgbClr val="00B050"/>
                </a:solidFill>
              </a:rPr>
              <a:t># The detector image we will modify for each image (0..255 range)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</a:t>
            </a:r>
            <a:r>
              <a:rPr lang="en-GB" sz="1700" dirty="0" smtClean="0">
                <a:solidFill>
                  <a:schemeClr val="accent1"/>
                </a:solidFill>
              </a:rPr>
              <a:t>     </a:t>
            </a:r>
            <a:r>
              <a:rPr lang="en-GB" sz="1700" dirty="0" err="1">
                <a:solidFill>
                  <a:schemeClr val="accent1"/>
                </a:solidFill>
              </a:rPr>
              <a:t>self._blob</a:t>
            </a:r>
            <a:r>
              <a:rPr lang="en-GB" sz="1700" dirty="0">
                <a:solidFill>
                  <a:schemeClr val="accent1"/>
                </a:solidFill>
              </a:rPr>
              <a:t> = </a:t>
            </a:r>
            <a:r>
              <a:rPr lang="en-GB" sz="1700" dirty="0" err="1">
                <a:solidFill>
                  <a:schemeClr val="accent1"/>
                </a:solidFill>
              </a:rPr>
              <a:t>make_gaussian_blob</a:t>
            </a:r>
            <a:r>
              <a:rPr lang="en-GB" sz="1700" dirty="0">
                <a:solidFill>
                  <a:schemeClr val="accent1"/>
                </a:solidFill>
              </a:rPr>
              <a:t>(width, height) * 255</a:t>
            </a:r>
          </a:p>
          <a:p>
            <a:r>
              <a:rPr lang="en-GB" sz="1700" dirty="0">
                <a:solidFill>
                  <a:srgbClr val="00B050"/>
                </a:solidFill>
              </a:rPr>
              <a:t>    </a:t>
            </a:r>
            <a:r>
              <a:rPr lang="en-GB" sz="1700" dirty="0" smtClean="0">
                <a:solidFill>
                  <a:srgbClr val="00B050"/>
                </a:solidFill>
              </a:rPr>
              <a:t>     </a:t>
            </a:r>
            <a:r>
              <a:rPr lang="en-GB" sz="1700" dirty="0">
                <a:solidFill>
                  <a:srgbClr val="00B050"/>
                </a:solidFill>
              </a:rPr>
              <a:t># The </a:t>
            </a:r>
            <a:r>
              <a:rPr lang="en-GB" sz="1700" dirty="0" smtClean="0">
                <a:solidFill>
                  <a:srgbClr val="00B050"/>
                </a:solidFill>
              </a:rPr>
              <a:t>HDF5 </a:t>
            </a:r>
            <a:r>
              <a:rPr lang="en-GB" sz="1700" dirty="0">
                <a:solidFill>
                  <a:srgbClr val="00B050"/>
                </a:solidFill>
              </a:rPr>
              <a:t>file we will write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</a:t>
            </a:r>
            <a:r>
              <a:rPr lang="en-GB" sz="1700" dirty="0" smtClean="0">
                <a:solidFill>
                  <a:schemeClr val="accent1"/>
                </a:solidFill>
              </a:rPr>
              <a:t>    </a:t>
            </a:r>
            <a:r>
              <a:rPr lang="en-GB" sz="1700" dirty="0">
                <a:solidFill>
                  <a:schemeClr val="accent1"/>
                </a:solidFill>
              </a:rPr>
              <a:t>self._</a:t>
            </a:r>
            <a:r>
              <a:rPr lang="en-GB" sz="1700" dirty="0" err="1">
                <a:solidFill>
                  <a:schemeClr val="accent1"/>
                </a:solidFill>
              </a:rPr>
              <a:t>hdf</a:t>
            </a:r>
            <a:r>
              <a:rPr lang="en-GB" sz="1700" dirty="0">
                <a:solidFill>
                  <a:schemeClr val="accent1"/>
                </a:solidFill>
              </a:rPr>
              <a:t> = None </a:t>
            </a:r>
            <a:r>
              <a:rPr lang="en-GB" sz="1700" dirty="0" smtClean="0">
                <a:solidFill>
                  <a:schemeClr val="accent1"/>
                </a:solidFill>
              </a:rPr>
              <a:t>             </a:t>
            </a:r>
            <a:r>
              <a:rPr lang="en-GB" sz="1700" dirty="0">
                <a:solidFill>
                  <a:schemeClr val="accent2"/>
                </a:solidFill>
              </a:rPr>
              <a:t># type: h5py.File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 </a:t>
            </a:r>
            <a:r>
              <a:rPr lang="en-GB" sz="1700" dirty="0" smtClean="0">
                <a:solidFill>
                  <a:schemeClr val="accent1"/>
                </a:solidFill>
              </a:rPr>
              <a:t>   </a:t>
            </a:r>
            <a:r>
              <a:rPr lang="en-GB" sz="1700" dirty="0">
                <a:solidFill>
                  <a:srgbClr val="00B050"/>
                </a:solidFill>
              </a:rPr>
              <a:t># Configure </a:t>
            </a:r>
            <a:r>
              <a:rPr lang="en-GB" sz="1700" dirty="0" err="1">
                <a:solidFill>
                  <a:srgbClr val="00B050"/>
                </a:solidFill>
              </a:rPr>
              <a:t>args</a:t>
            </a:r>
            <a:r>
              <a:rPr lang="en-GB" sz="1700" dirty="0">
                <a:solidFill>
                  <a:srgbClr val="00B050"/>
                </a:solidFill>
              </a:rPr>
              <a:t> and progress info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</a:t>
            </a:r>
            <a:r>
              <a:rPr lang="en-GB" sz="1700" dirty="0" smtClean="0">
                <a:solidFill>
                  <a:schemeClr val="accent1"/>
                </a:solidFill>
              </a:rPr>
              <a:t>    </a:t>
            </a:r>
            <a:r>
              <a:rPr lang="en-GB" sz="1700" dirty="0" err="1">
                <a:solidFill>
                  <a:schemeClr val="accent1"/>
                </a:solidFill>
              </a:rPr>
              <a:t>self._generator</a:t>
            </a:r>
            <a:r>
              <a:rPr lang="en-GB" sz="1700" dirty="0">
                <a:solidFill>
                  <a:schemeClr val="accent1"/>
                </a:solidFill>
              </a:rPr>
              <a:t> = None  </a:t>
            </a:r>
            <a:r>
              <a:rPr lang="en-GB" sz="1700" dirty="0">
                <a:solidFill>
                  <a:schemeClr val="accent2"/>
                </a:solidFill>
              </a:rPr>
              <a:t># type: </a:t>
            </a:r>
            <a:r>
              <a:rPr lang="en-GB" sz="1700" dirty="0" err="1">
                <a:solidFill>
                  <a:schemeClr val="accent2"/>
                </a:solidFill>
              </a:rPr>
              <a:t>scanning.hooks.AGenerator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</a:t>
            </a:r>
            <a:r>
              <a:rPr lang="en-GB" sz="1700" dirty="0" smtClean="0">
                <a:solidFill>
                  <a:schemeClr val="accent1"/>
                </a:solidFill>
              </a:rPr>
              <a:t>   </a:t>
            </a:r>
            <a:r>
              <a:rPr lang="en-GB" sz="1700" dirty="0">
                <a:solidFill>
                  <a:schemeClr val="accent1"/>
                </a:solidFill>
              </a:rPr>
              <a:t>self._</a:t>
            </a:r>
            <a:r>
              <a:rPr lang="en-GB" sz="1700" dirty="0" err="1">
                <a:solidFill>
                  <a:schemeClr val="accent1"/>
                </a:solidFill>
              </a:rPr>
              <a:t>completed_steps</a:t>
            </a:r>
            <a:r>
              <a:rPr lang="en-GB" sz="1700" dirty="0">
                <a:solidFill>
                  <a:schemeClr val="accent1"/>
                </a:solidFill>
              </a:rPr>
              <a:t> = 0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  </a:t>
            </a:r>
            <a:r>
              <a:rPr lang="en-GB" sz="1700" dirty="0" smtClean="0">
                <a:solidFill>
                  <a:schemeClr val="accent1"/>
                </a:solidFill>
              </a:rPr>
              <a:t>  </a:t>
            </a:r>
            <a:r>
              <a:rPr lang="en-GB" sz="1700" dirty="0">
                <a:solidFill>
                  <a:schemeClr val="accent1"/>
                </a:solidFill>
              </a:rPr>
              <a:t>self._</a:t>
            </a:r>
            <a:r>
              <a:rPr lang="en-GB" sz="1700" dirty="0" err="1">
                <a:solidFill>
                  <a:schemeClr val="accent1"/>
                </a:solidFill>
              </a:rPr>
              <a:t>steps_to_do</a:t>
            </a:r>
            <a:r>
              <a:rPr lang="en-GB" sz="1700" dirty="0">
                <a:solidFill>
                  <a:schemeClr val="accent1"/>
                </a:solidFill>
              </a:rPr>
              <a:t> = 0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      </a:t>
            </a:r>
            <a:r>
              <a:rPr lang="en-GB" sz="1700" dirty="0" smtClean="0">
                <a:solidFill>
                  <a:schemeClr val="accent1"/>
                </a:solidFill>
              </a:rPr>
              <a:t>  </a:t>
            </a:r>
            <a:r>
              <a:rPr lang="en-GB" sz="1700" dirty="0">
                <a:solidFill>
                  <a:srgbClr val="00B050"/>
                </a:solidFill>
              </a:rPr>
              <a:t># How much to offset </a:t>
            </a:r>
            <a:r>
              <a:rPr lang="en-GB" sz="1700" dirty="0" smtClean="0">
                <a:solidFill>
                  <a:srgbClr val="00B050"/>
                </a:solidFill>
              </a:rPr>
              <a:t>unique id </a:t>
            </a:r>
            <a:r>
              <a:rPr lang="en-GB" sz="1700" dirty="0">
                <a:solidFill>
                  <a:srgbClr val="00B050"/>
                </a:solidFill>
              </a:rPr>
              <a:t>value from generator </a:t>
            </a:r>
            <a:r>
              <a:rPr lang="en-GB" sz="1700" dirty="0" smtClean="0">
                <a:solidFill>
                  <a:srgbClr val="00B050"/>
                </a:solidFill>
              </a:rPr>
              <a:t>point (for rewind function)</a:t>
            </a:r>
            <a:endParaRPr lang="en-GB" sz="1700" dirty="0">
              <a:solidFill>
                <a:srgbClr val="00B050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</a:t>
            </a:r>
            <a:r>
              <a:rPr lang="en-GB" sz="1700" dirty="0" smtClean="0">
                <a:solidFill>
                  <a:schemeClr val="accent1"/>
                </a:solidFill>
              </a:rPr>
              <a:t> self</a:t>
            </a:r>
            <a:r>
              <a:rPr lang="en-GB" sz="1700" dirty="0">
                <a:solidFill>
                  <a:schemeClr val="accent1"/>
                </a:solidFill>
              </a:rPr>
              <a:t>._</a:t>
            </a:r>
            <a:r>
              <a:rPr lang="en-GB" sz="1700" dirty="0" err="1">
                <a:solidFill>
                  <a:schemeClr val="accent1"/>
                </a:solidFill>
              </a:rPr>
              <a:t>uid_offset</a:t>
            </a:r>
            <a:r>
              <a:rPr lang="en-GB" sz="1700" dirty="0">
                <a:solidFill>
                  <a:schemeClr val="accent1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205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Detector Demo Sequence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2080"/>
            <a:ext cx="8466667" cy="26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275034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demo detector saves some generated data to an HDF5 file just as an example.</a:t>
            </a:r>
          </a:p>
        </p:txBody>
      </p:sp>
      <p:sp>
        <p:nvSpPr>
          <p:cNvPr id="3" name="Oval 2"/>
          <p:cNvSpPr/>
          <p:nvPr/>
        </p:nvSpPr>
        <p:spPr>
          <a:xfrm>
            <a:off x="2195736" y="3271604"/>
            <a:ext cx="936104" cy="373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2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Write Part: </a:t>
            </a:r>
            <a:r>
              <a:rPr lang="en-GB" dirty="0" err="1" smtClean="0"/>
              <a:t>on_configure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8280920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demo/parts/filewritepart.py (extract):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539552" y="1730524"/>
            <a:ext cx="828092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solidFill>
                  <a:schemeClr val="accent1"/>
                </a:solidFill>
              </a:rPr>
              <a:t>def</a:t>
            </a:r>
            <a:r>
              <a:rPr lang="en-GB" sz="1700" dirty="0">
                <a:solidFill>
                  <a:schemeClr val="accent1"/>
                </a:solidFill>
              </a:rPr>
              <a:t> </a:t>
            </a:r>
            <a:r>
              <a:rPr lang="en-GB" sz="1700" b="1" dirty="0" err="1" smtClean="0">
                <a:solidFill>
                  <a:schemeClr val="accent1"/>
                </a:solidFill>
              </a:rPr>
              <a:t>on_configure</a:t>
            </a:r>
            <a:r>
              <a:rPr lang="en-GB" sz="1700" dirty="0" smtClean="0">
                <a:solidFill>
                  <a:schemeClr val="accent1"/>
                </a:solidFill>
              </a:rPr>
              <a:t>(self</a:t>
            </a:r>
            <a:r>
              <a:rPr lang="en-GB" sz="1700" dirty="0">
                <a:solidFill>
                  <a:schemeClr val="accent1"/>
                </a:solidFill>
              </a:rPr>
              <a:t>,</a:t>
            </a:r>
          </a:p>
          <a:p>
            <a:pPr defTabSz="1038225"/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err="1" smtClean="0">
                <a:solidFill>
                  <a:schemeClr val="accent1"/>
                </a:solidFill>
              </a:rPr>
              <a:t>completed_steps</a:t>
            </a:r>
            <a:r>
              <a:rPr lang="en-GB" sz="1700" dirty="0" smtClean="0">
                <a:solidFill>
                  <a:schemeClr val="accent1"/>
                </a:solidFill>
              </a:rPr>
              <a:t>,     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scanning.hooks.ACompletedSteps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err="1">
                <a:solidFill>
                  <a:schemeClr val="accent1"/>
                </a:solidFill>
              </a:rPr>
              <a:t>steps_to_do</a:t>
            </a:r>
            <a:r>
              <a:rPr lang="en-GB" sz="1700" dirty="0">
                <a:solidFill>
                  <a:schemeClr val="accent1"/>
                </a:solidFill>
              </a:rPr>
              <a:t>, 	</a:t>
            </a:r>
            <a:r>
              <a:rPr lang="en-GB" sz="1700" dirty="0" smtClean="0">
                <a:solidFill>
                  <a:schemeClr val="accent1"/>
                </a:solidFill>
              </a:rPr>
              <a:t>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scanning.hooks.AStepsToDo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generator,  </a:t>
            </a:r>
            <a:r>
              <a:rPr lang="en-GB" sz="1700" dirty="0" smtClean="0">
                <a:solidFill>
                  <a:schemeClr val="accent1"/>
                </a:solidFill>
              </a:rPr>
              <a:t>                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scanning.hooks.AGenerator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err="1">
                <a:solidFill>
                  <a:schemeClr val="accent1"/>
                </a:solidFill>
              </a:rPr>
              <a:t>fileDir</a:t>
            </a:r>
            <a:r>
              <a:rPr lang="en-GB" sz="1700" dirty="0">
                <a:solidFill>
                  <a:schemeClr val="accent1"/>
                </a:solidFill>
              </a:rPr>
              <a:t>,  </a:t>
            </a:r>
            <a:r>
              <a:rPr lang="en-GB" sz="1700" dirty="0" smtClean="0">
                <a:solidFill>
                  <a:schemeClr val="accent1"/>
                </a:solidFill>
              </a:rPr>
              <a:t>                       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scanning.hooks.AFileDir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err="1">
                <a:solidFill>
                  <a:schemeClr val="accent1"/>
                </a:solidFill>
              </a:rPr>
              <a:t>formatName</a:t>
            </a:r>
            <a:r>
              <a:rPr lang="en-GB" sz="1700" dirty="0">
                <a:solidFill>
                  <a:schemeClr val="accent1"/>
                </a:solidFill>
              </a:rPr>
              <a:t>="</a:t>
            </a:r>
            <a:r>
              <a:rPr lang="en-GB" sz="1700" dirty="0" err="1">
                <a:solidFill>
                  <a:schemeClr val="accent1"/>
                </a:solidFill>
              </a:rPr>
              <a:t>det</a:t>
            </a:r>
            <a:r>
              <a:rPr lang="en-GB" sz="1700" dirty="0">
                <a:solidFill>
                  <a:schemeClr val="accent1"/>
                </a:solidFill>
              </a:rPr>
              <a:t>", </a:t>
            </a:r>
            <a:r>
              <a:rPr lang="en-GB" sz="1700" dirty="0" smtClean="0">
                <a:solidFill>
                  <a:schemeClr val="accent1"/>
                </a:solidFill>
              </a:rPr>
              <a:t>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scanning.hooks.AFormatName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err="1">
                <a:solidFill>
                  <a:schemeClr val="accent1"/>
                </a:solidFill>
              </a:rPr>
              <a:t>fileTemplate</a:t>
            </a:r>
            <a:r>
              <a:rPr lang="en-GB" sz="1700" dirty="0">
                <a:solidFill>
                  <a:schemeClr val="accent1"/>
                </a:solidFill>
              </a:rPr>
              <a:t>="%s.h5",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</a:t>
            </a:r>
            <a:r>
              <a:rPr lang="en-GB" sz="1700" dirty="0" err="1">
                <a:solidFill>
                  <a:schemeClr val="accent2"/>
                </a:solidFill>
              </a:rPr>
              <a:t>scanning.hooks.AFileTemplate</a:t>
            </a:r>
            <a:endParaRPr lang="en-GB" sz="1700" dirty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                 </a:t>
            </a:r>
            <a:r>
              <a:rPr lang="en-GB" sz="1700" dirty="0" smtClean="0">
                <a:solidFill>
                  <a:schemeClr val="accent1"/>
                </a:solidFill>
              </a:rPr>
              <a:t>):</a:t>
            </a:r>
          </a:p>
          <a:p>
            <a:r>
              <a:rPr lang="en-GB" sz="1700" dirty="0" smtClean="0">
                <a:solidFill>
                  <a:schemeClr val="accent1"/>
                </a:solidFill>
              </a:rPr>
              <a:t>       </a:t>
            </a:r>
            <a:r>
              <a:rPr lang="en-GB" sz="1700" dirty="0" smtClean="0">
                <a:solidFill>
                  <a:schemeClr val="accent2"/>
                </a:solidFill>
              </a:rPr>
              <a:t># </a:t>
            </a:r>
            <a:r>
              <a:rPr lang="en-GB" sz="1700" dirty="0">
                <a:solidFill>
                  <a:schemeClr val="accent2"/>
                </a:solidFill>
              </a:rPr>
              <a:t>type: (...) -&gt; </a:t>
            </a:r>
            <a:r>
              <a:rPr lang="en-GB" sz="1700" dirty="0" err="1" smtClean="0">
                <a:solidFill>
                  <a:schemeClr val="accent2"/>
                </a:solidFill>
              </a:rPr>
              <a:t>scanning.hooks.UInfos</a:t>
            </a:r>
            <a:endParaRPr lang="en-GB" sz="1700" dirty="0" smtClean="0">
              <a:solidFill>
                <a:schemeClr val="accent2"/>
              </a:solidFill>
            </a:endParaRPr>
          </a:p>
          <a:p>
            <a:r>
              <a:rPr lang="en-GB" sz="1700" dirty="0">
                <a:solidFill>
                  <a:srgbClr val="00B050"/>
                </a:solidFill>
              </a:rPr>
              <a:t> </a:t>
            </a:r>
            <a:r>
              <a:rPr lang="en-GB" sz="1700" dirty="0" smtClean="0">
                <a:solidFill>
                  <a:srgbClr val="00B050"/>
                </a:solidFill>
              </a:rPr>
              <a:t>      # Store the parameters and create an empty HDF file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</a:t>
            </a:r>
            <a:r>
              <a:rPr lang="en-GB" sz="1700" dirty="0" smtClean="0">
                <a:solidFill>
                  <a:schemeClr val="accent1"/>
                </a:solidFill>
              </a:rPr>
              <a:t>      </a:t>
            </a:r>
            <a:r>
              <a:rPr lang="en-GB" sz="1700" dirty="0" err="1" smtClean="0">
                <a:solidFill>
                  <a:schemeClr val="accent1"/>
                </a:solidFill>
              </a:rPr>
              <a:t>self._generator</a:t>
            </a:r>
            <a:r>
              <a:rPr lang="en-GB" sz="1700" dirty="0" smtClean="0">
                <a:solidFill>
                  <a:schemeClr val="accent1"/>
                </a:solidFill>
              </a:rPr>
              <a:t> = generator</a:t>
            </a:r>
          </a:p>
          <a:p>
            <a:r>
              <a:rPr lang="en-GB" sz="1700" dirty="0" smtClean="0">
                <a:solidFill>
                  <a:schemeClr val="accent1"/>
                </a:solidFill>
              </a:rPr>
              <a:t>       filename = </a:t>
            </a:r>
            <a:r>
              <a:rPr lang="en-GB" sz="1700" dirty="0" err="1" smtClean="0">
                <a:solidFill>
                  <a:schemeClr val="accent1"/>
                </a:solidFill>
              </a:rPr>
              <a:t>fileTemplate</a:t>
            </a:r>
            <a:r>
              <a:rPr lang="en-GB" sz="1700" dirty="0" smtClean="0">
                <a:solidFill>
                  <a:schemeClr val="accent1"/>
                </a:solidFill>
              </a:rPr>
              <a:t> % </a:t>
            </a:r>
            <a:r>
              <a:rPr lang="en-GB" sz="1700" dirty="0" err="1" smtClean="0">
                <a:solidFill>
                  <a:schemeClr val="accent1"/>
                </a:solidFill>
              </a:rPr>
              <a:t>formatName</a:t>
            </a:r>
            <a:endParaRPr lang="en-GB" sz="1700" dirty="0" smtClean="0">
              <a:solidFill>
                <a:schemeClr val="accent1"/>
              </a:solidFill>
            </a:endParaRPr>
          </a:p>
          <a:p>
            <a:r>
              <a:rPr lang="en-GB" sz="1700" dirty="0">
                <a:solidFill>
                  <a:schemeClr val="accent1"/>
                </a:solidFill>
              </a:rPr>
              <a:t> </a:t>
            </a:r>
            <a:r>
              <a:rPr lang="en-GB" sz="1700" dirty="0" smtClean="0">
                <a:solidFill>
                  <a:schemeClr val="accent1"/>
                </a:solidFill>
              </a:rPr>
              <a:t>      </a:t>
            </a:r>
            <a:r>
              <a:rPr lang="en-GB" sz="1700" dirty="0" err="1" smtClean="0">
                <a:solidFill>
                  <a:schemeClr val="accent1"/>
                </a:solidFill>
              </a:rPr>
              <a:t>filepath</a:t>
            </a:r>
            <a:r>
              <a:rPr lang="en-GB" sz="1700" dirty="0" smtClean="0">
                <a:solidFill>
                  <a:schemeClr val="accent1"/>
                </a:solidFill>
              </a:rPr>
              <a:t> = </a:t>
            </a:r>
            <a:r>
              <a:rPr lang="en-GB" sz="1700" dirty="0" err="1" smtClean="0">
                <a:solidFill>
                  <a:schemeClr val="accent1"/>
                </a:solidFill>
              </a:rPr>
              <a:t>os.path.join</a:t>
            </a:r>
            <a:r>
              <a:rPr lang="en-GB" sz="1700" dirty="0" smtClean="0">
                <a:solidFill>
                  <a:schemeClr val="accent1"/>
                </a:solidFill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</a:rPr>
              <a:t>fileDir</a:t>
            </a:r>
            <a:r>
              <a:rPr lang="en-GB" sz="1700" dirty="0" smtClean="0">
                <a:solidFill>
                  <a:schemeClr val="accent1"/>
                </a:solidFill>
              </a:rPr>
              <a:t>, filename)</a:t>
            </a:r>
          </a:p>
          <a:p>
            <a:r>
              <a:rPr lang="en-GB" sz="1700" dirty="0">
                <a:solidFill>
                  <a:schemeClr val="accent1"/>
                </a:solidFill>
              </a:rPr>
              <a:t> </a:t>
            </a:r>
            <a:r>
              <a:rPr lang="en-GB" sz="1700" dirty="0" smtClean="0">
                <a:solidFill>
                  <a:schemeClr val="accent1"/>
                </a:solidFill>
              </a:rPr>
              <a:t>      self._</a:t>
            </a:r>
            <a:r>
              <a:rPr lang="en-GB" sz="1700" dirty="0" err="1" smtClean="0">
                <a:solidFill>
                  <a:schemeClr val="accent1"/>
                </a:solidFill>
              </a:rPr>
              <a:t>hdf</a:t>
            </a:r>
            <a:r>
              <a:rPr lang="en-GB" sz="1700" dirty="0" smtClean="0">
                <a:solidFill>
                  <a:schemeClr val="accent1"/>
                </a:solidFill>
              </a:rPr>
              <a:t> = self._</a:t>
            </a:r>
            <a:r>
              <a:rPr lang="en-GB" sz="1700" dirty="0" err="1" smtClean="0">
                <a:solidFill>
                  <a:schemeClr val="accent1"/>
                </a:solidFill>
              </a:rPr>
              <a:t>create_hdf</a:t>
            </a:r>
            <a:r>
              <a:rPr lang="en-GB" sz="1700" dirty="0" smtClean="0">
                <a:solidFill>
                  <a:schemeClr val="accent1"/>
                </a:solidFill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</a:rPr>
              <a:t>filepath</a:t>
            </a:r>
            <a:r>
              <a:rPr lang="en-GB" sz="1700" dirty="0" smtClean="0">
                <a:solidFill>
                  <a:schemeClr val="accent1"/>
                </a:solidFill>
              </a:rPr>
              <a:t>, generator)</a:t>
            </a:r>
          </a:p>
          <a:p>
            <a:r>
              <a:rPr lang="en-GB" sz="1700" dirty="0">
                <a:solidFill>
                  <a:srgbClr val="00B050"/>
                </a:solidFill>
              </a:rPr>
              <a:t> </a:t>
            </a:r>
            <a:r>
              <a:rPr lang="en-GB" sz="1700" dirty="0" smtClean="0">
                <a:solidFill>
                  <a:srgbClr val="00B050"/>
                </a:solidFill>
              </a:rPr>
              <a:t>      # Create the Info objects describing the two datasets…..</a:t>
            </a:r>
          </a:p>
          <a:p>
            <a:r>
              <a:rPr lang="en-GB" sz="1700" dirty="0" smtClean="0">
                <a:solidFill>
                  <a:schemeClr val="accent1"/>
                </a:solidFill>
              </a:rPr>
              <a:t>       </a:t>
            </a:r>
            <a:r>
              <a:rPr lang="en-GB" sz="1700" dirty="0" err="1" smtClean="0">
                <a:solidFill>
                  <a:schemeClr val="accent1"/>
                </a:solidFill>
              </a:rPr>
              <a:t>infos</a:t>
            </a:r>
            <a:r>
              <a:rPr lang="en-GB" sz="1700" dirty="0" smtClean="0">
                <a:solidFill>
                  <a:schemeClr val="accent1"/>
                </a:solidFill>
              </a:rPr>
              <a:t> = [</a:t>
            </a:r>
            <a:r>
              <a:rPr lang="en-GB" sz="1700" dirty="0" err="1" smtClean="0">
                <a:solidFill>
                  <a:schemeClr val="accent1"/>
                </a:solidFill>
              </a:rPr>
              <a:t>scanning.infos.DatasetProducedInfo</a:t>
            </a:r>
            <a:r>
              <a:rPr lang="en-GB" sz="1700" dirty="0" smtClean="0">
                <a:solidFill>
                  <a:schemeClr val="accent1"/>
                </a:solidFill>
              </a:rPr>
              <a:t>(name=…) ,…]</a:t>
            </a:r>
          </a:p>
          <a:p>
            <a:r>
              <a:rPr lang="en-GB" sz="1700" dirty="0" smtClean="0">
                <a:solidFill>
                  <a:schemeClr val="accent1"/>
                </a:solidFill>
              </a:rPr>
              <a:t>       return </a:t>
            </a:r>
            <a:r>
              <a:rPr lang="en-GB" sz="1700" dirty="0" err="1" smtClean="0">
                <a:solidFill>
                  <a:schemeClr val="accent1"/>
                </a:solidFill>
              </a:rPr>
              <a:t>infos</a:t>
            </a:r>
            <a:endParaRPr lang="en-GB" sz="17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Detector Demo Sequence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2080"/>
            <a:ext cx="8466667" cy="26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275034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demo detector saves some generated data to an HDF5 file just as an example.</a:t>
            </a:r>
          </a:p>
        </p:txBody>
      </p:sp>
      <p:sp>
        <p:nvSpPr>
          <p:cNvPr id="9" name="Oval 8"/>
          <p:cNvSpPr/>
          <p:nvPr/>
        </p:nvSpPr>
        <p:spPr>
          <a:xfrm>
            <a:off x="4129086" y="3271604"/>
            <a:ext cx="1955081" cy="373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2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1785005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def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on_run</a:t>
            </a:r>
            <a:r>
              <a:rPr lang="en-US" sz="1600" dirty="0">
                <a:solidFill>
                  <a:schemeClr val="accent1"/>
                </a:solidFill>
              </a:rPr>
              <a:t>(self, context</a:t>
            </a:r>
            <a:r>
              <a:rPr lang="en-US" sz="1600" dirty="0" smtClean="0">
                <a:solidFill>
                  <a:schemeClr val="accent1"/>
                </a:solidFill>
              </a:rPr>
              <a:t>):</a:t>
            </a:r>
          </a:p>
          <a:p>
            <a:r>
              <a:rPr lang="en-US" sz="1600" i="1" dirty="0" smtClean="0">
                <a:solidFill>
                  <a:schemeClr val="accent2"/>
                </a:solidFill>
              </a:rPr>
              <a:t>    # </a:t>
            </a:r>
            <a:r>
              <a:rPr lang="en-US" sz="1600" i="1" dirty="0">
                <a:solidFill>
                  <a:schemeClr val="accent2"/>
                </a:solidFill>
              </a:rPr>
              <a:t>type: (</a:t>
            </a:r>
            <a:r>
              <a:rPr lang="en-US" sz="1600" i="1" dirty="0" err="1">
                <a:solidFill>
                  <a:schemeClr val="accent2"/>
                </a:solidFill>
              </a:rPr>
              <a:t>scanning.hooks.AContext</a:t>
            </a:r>
            <a:r>
              <a:rPr lang="en-US" sz="1600" i="1" dirty="0">
                <a:solidFill>
                  <a:schemeClr val="accent2"/>
                </a:solidFill>
              </a:rPr>
              <a:t>) -&gt; None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i="1" dirty="0" smtClean="0">
                <a:solidFill>
                  <a:schemeClr val="accent1"/>
                </a:solidFill>
              </a:rPr>
              <a:t>    </a:t>
            </a:r>
            <a:r>
              <a:rPr lang="en-US" sz="1600" i="1" dirty="0" smtClean="0">
                <a:solidFill>
                  <a:srgbClr val="00B050"/>
                </a:solidFill>
              </a:rPr>
              <a:t>"""On `</a:t>
            </a:r>
            <a:r>
              <a:rPr lang="en-US" sz="1600" i="1" dirty="0" err="1" smtClean="0">
                <a:solidFill>
                  <a:srgbClr val="00B050"/>
                </a:solidFill>
              </a:rPr>
              <a:t>RunHook</a:t>
            </a:r>
            <a:r>
              <a:rPr lang="en-US" sz="1600" i="1" dirty="0" smtClean="0">
                <a:solidFill>
                  <a:srgbClr val="00B050"/>
                </a:solidFill>
              </a:rPr>
              <a:t>` record where to next take data"""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end_of_exposure</a:t>
            </a:r>
            <a:r>
              <a:rPr lang="en-US" sz="1600" dirty="0" smtClean="0">
                <a:solidFill>
                  <a:schemeClr val="accent1"/>
                </a:solidFill>
              </a:rPr>
              <a:t> = </a:t>
            </a:r>
            <a:r>
              <a:rPr lang="en-US" sz="1600" dirty="0" err="1" smtClean="0">
                <a:solidFill>
                  <a:schemeClr val="accent1"/>
                </a:solidFill>
              </a:rPr>
              <a:t>time.time</a:t>
            </a:r>
            <a:r>
              <a:rPr lang="en-US" sz="1600" dirty="0" smtClean="0">
                <a:solidFill>
                  <a:schemeClr val="accent1"/>
                </a:solidFill>
              </a:rPr>
              <a:t>() + </a:t>
            </a:r>
            <a:r>
              <a:rPr lang="en-US" sz="1600" dirty="0" err="1" smtClean="0">
                <a:solidFill>
                  <a:schemeClr val="accent1"/>
                </a:solidFill>
              </a:rPr>
              <a:t>self._exposure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# Start time so everything is relative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last_flush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</a:t>
            </a:r>
            <a:r>
              <a:rPr lang="en-US" sz="1600" dirty="0" err="1">
                <a:solidFill>
                  <a:schemeClr val="accent1"/>
                </a:solidFill>
              </a:rPr>
              <a:t>end_of_exposure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   for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in</a:t>
            </a:r>
            <a:r>
              <a:rPr lang="en-US" sz="1600" dirty="0">
                <a:solidFill>
                  <a:schemeClr val="accent1"/>
                </a:solidFill>
              </a:rPr>
              <a:t> range(self._</a:t>
            </a:r>
            <a:r>
              <a:rPr lang="en-US" sz="1600" dirty="0" err="1">
                <a:solidFill>
                  <a:schemeClr val="accent1"/>
                </a:solidFill>
              </a:rPr>
              <a:t>completed_steps</a:t>
            </a:r>
            <a:r>
              <a:rPr lang="en-US" sz="1600" dirty="0">
                <a:solidFill>
                  <a:schemeClr val="accent1"/>
                </a:solidFill>
              </a:rPr>
              <a:t>, self._</a:t>
            </a:r>
            <a:r>
              <a:rPr lang="en-US" sz="1600" dirty="0" err="1">
                <a:solidFill>
                  <a:schemeClr val="accent1"/>
                </a:solidFill>
              </a:rPr>
              <a:t>completed_steps</a:t>
            </a:r>
            <a:r>
              <a:rPr lang="en-US" sz="1600" dirty="0">
                <a:solidFill>
                  <a:schemeClr val="accent1"/>
                </a:solidFill>
              </a:rPr>
              <a:t> + self._</a:t>
            </a:r>
            <a:r>
              <a:rPr lang="en-US" sz="1600" dirty="0" err="1">
                <a:solidFill>
                  <a:schemeClr val="accent1"/>
                </a:solidFill>
              </a:rPr>
              <a:t>steps_to_do</a:t>
            </a:r>
            <a:r>
              <a:rPr lang="en-US" sz="1600" dirty="0">
                <a:solidFill>
                  <a:schemeClr val="accent1"/>
                </a:solidFill>
              </a:rPr>
              <a:t>):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point </a:t>
            </a:r>
            <a:r>
              <a:rPr lang="en-US" sz="1600" dirty="0">
                <a:solidFill>
                  <a:schemeClr val="accent1"/>
                </a:solidFill>
              </a:rPr>
              <a:t>= self._</a:t>
            </a:r>
            <a:r>
              <a:rPr lang="en-US" sz="1600" dirty="0" err="1">
                <a:solidFill>
                  <a:schemeClr val="accent1"/>
                </a:solidFill>
              </a:rPr>
              <a:t>generator.get_point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</a:t>
            </a:r>
            <a:r>
              <a:rPr lang="en-US" sz="1600" dirty="0" err="1" smtClean="0">
                <a:solidFill>
                  <a:schemeClr val="accent1"/>
                </a:solidFill>
              </a:rPr>
              <a:t>wait_time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</a:t>
            </a:r>
            <a:r>
              <a:rPr lang="en-US" sz="1600" dirty="0" err="1">
                <a:solidFill>
                  <a:schemeClr val="accent1"/>
                </a:solidFill>
              </a:rPr>
              <a:t>end_of_exposure</a:t>
            </a:r>
            <a:r>
              <a:rPr lang="en-US" sz="1600" dirty="0">
                <a:solidFill>
                  <a:schemeClr val="accent1"/>
                </a:solidFill>
              </a:rPr>
              <a:t> - </a:t>
            </a:r>
            <a:r>
              <a:rPr lang="en-US" sz="1600" dirty="0" err="1">
                <a:solidFill>
                  <a:schemeClr val="accent1"/>
                </a:solidFill>
              </a:rPr>
              <a:t>time.time</a:t>
            </a:r>
            <a:r>
              <a:rPr lang="en-US" sz="1600" dirty="0">
                <a:solidFill>
                  <a:schemeClr val="accent1"/>
                </a:solidFill>
              </a:rPr>
              <a:t>()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</a:rPr>
              <a:t>context.sleep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wait_time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GB" sz="1600" dirty="0">
                <a:solidFill>
                  <a:srgbClr val="FF0000"/>
                </a:solidFill>
              </a:rPr>
              <a:t># Must use the context parameter to make it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         </a:t>
            </a:r>
            <a:r>
              <a:rPr lang="en-GB" sz="1600" dirty="0" smtClean="0">
                <a:solidFill>
                  <a:schemeClr val="accent1"/>
                </a:solidFill>
              </a:rPr>
              <a:t>                                         </a:t>
            </a:r>
            <a:r>
              <a:rPr lang="en-GB" sz="1600" dirty="0" smtClean="0">
                <a:solidFill>
                  <a:srgbClr val="FF0000"/>
                </a:solidFill>
              </a:rPr>
              <a:t>#</a:t>
            </a:r>
            <a:r>
              <a:rPr lang="en-GB" sz="1600" dirty="0" smtClean="0">
                <a:solidFill>
                  <a:schemeClr val="accent1"/>
                </a:solidFill>
              </a:rPr>
              <a:t> </a:t>
            </a:r>
            <a:r>
              <a:rPr lang="en-GB" sz="1600" dirty="0">
                <a:solidFill>
                  <a:srgbClr val="FF0000"/>
                </a:solidFill>
              </a:rPr>
              <a:t>an interruptible sleep so the scan can be </a:t>
            </a:r>
            <a:r>
              <a:rPr lang="en-GB" sz="1600" dirty="0" smtClean="0">
                <a:solidFill>
                  <a:srgbClr val="FF0000"/>
                </a:solidFill>
              </a:rPr>
              <a:t>aborted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</a:t>
            </a:r>
            <a:r>
              <a:rPr lang="en-US" sz="1600" dirty="0" err="1" smtClean="0">
                <a:solidFill>
                  <a:schemeClr val="accent1"/>
                </a:solidFill>
              </a:rPr>
              <a:t>self.log.debug</a:t>
            </a:r>
            <a:r>
              <a:rPr lang="en-US" sz="1600" dirty="0">
                <a:solidFill>
                  <a:schemeClr val="accent1"/>
                </a:solidFill>
              </a:rPr>
              <a:t>("Writing data for point </a:t>
            </a:r>
            <a:r>
              <a:rPr lang="en-US" sz="1600" i="1" dirty="0">
                <a:solidFill>
                  <a:schemeClr val="accent1"/>
                </a:solidFill>
              </a:rPr>
              <a:t>%s</a:t>
            </a:r>
            <a:r>
              <a:rPr lang="en-US" sz="1600" dirty="0">
                <a:solidFill>
                  <a:schemeClr val="accent1"/>
                </a:solidFill>
              </a:rPr>
              <a:t>", 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self</a:t>
            </a:r>
            <a:r>
              <a:rPr lang="en-US" sz="1600" dirty="0">
                <a:solidFill>
                  <a:schemeClr val="accent1"/>
                </a:solidFill>
              </a:rPr>
              <a:t>._</a:t>
            </a:r>
            <a:r>
              <a:rPr lang="en-US" sz="1600" dirty="0" err="1">
                <a:solidFill>
                  <a:schemeClr val="accent1"/>
                </a:solidFill>
              </a:rPr>
              <a:t>write_data</a:t>
            </a:r>
            <a:r>
              <a:rPr lang="en-US" sz="1600" dirty="0">
                <a:solidFill>
                  <a:schemeClr val="accent1"/>
                </a:solidFill>
              </a:rPr>
              <a:t>(point, 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       if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time.time</a:t>
            </a:r>
            <a:r>
              <a:rPr lang="en-US" sz="1600" dirty="0">
                <a:solidFill>
                  <a:schemeClr val="accent1"/>
                </a:solidFill>
              </a:rPr>
              <a:t>() - </a:t>
            </a:r>
            <a:r>
              <a:rPr lang="en-US" sz="1600" dirty="0" err="1">
                <a:solidFill>
                  <a:schemeClr val="accent1"/>
                </a:solidFill>
              </a:rPr>
              <a:t>last_flush</a:t>
            </a:r>
            <a:r>
              <a:rPr lang="en-US" sz="1600" dirty="0">
                <a:solidFill>
                  <a:schemeClr val="accent1"/>
                </a:solidFill>
              </a:rPr>
              <a:t> &gt; FLUSH_PERIOD: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    </a:t>
            </a:r>
            <a:r>
              <a:rPr lang="en-US" sz="1600" dirty="0" err="1" smtClean="0">
                <a:solidFill>
                  <a:schemeClr val="accent1"/>
                </a:solidFill>
              </a:rPr>
              <a:t>last_flush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</a:t>
            </a:r>
            <a:r>
              <a:rPr lang="en-US" sz="1600" dirty="0" err="1">
                <a:solidFill>
                  <a:schemeClr val="accent1"/>
                </a:solidFill>
              </a:rPr>
              <a:t>time.time</a:t>
            </a:r>
            <a:r>
              <a:rPr lang="en-US" sz="1600" dirty="0">
                <a:solidFill>
                  <a:schemeClr val="accent1"/>
                </a:solidFill>
              </a:rPr>
              <a:t>()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    self</a:t>
            </a:r>
            <a:r>
              <a:rPr lang="en-US" sz="1600" dirty="0">
                <a:solidFill>
                  <a:schemeClr val="accent1"/>
                </a:solidFill>
              </a:rPr>
              <a:t>._</a:t>
            </a:r>
            <a:r>
              <a:rPr lang="en-US" sz="1600" dirty="0" err="1">
                <a:solidFill>
                  <a:schemeClr val="accent1"/>
                </a:solidFill>
              </a:rPr>
              <a:t>flush_datasets</a:t>
            </a:r>
            <a:r>
              <a:rPr lang="en-US" sz="1600" dirty="0">
                <a:solidFill>
                  <a:schemeClr val="accent1"/>
                </a:solidFill>
              </a:rPr>
              <a:t>()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    </a:t>
            </a:r>
            <a:r>
              <a:rPr lang="en-US" sz="1600" dirty="0" err="1" smtClean="0">
                <a:solidFill>
                  <a:schemeClr val="accent1"/>
                </a:solidFill>
              </a:rPr>
              <a:t>end_of_exposure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+= </a:t>
            </a:r>
            <a:r>
              <a:rPr lang="en-US" sz="1600" dirty="0" err="1">
                <a:solidFill>
                  <a:schemeClr val="accent1"/>
                </a:solidFill>
              </a:rPr>
              <a:t>point.duration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   </a:t>
            </a:r>
            <a:r>
              <a:rPr lang="en-US" sz="1600" dirty="0" err="1" smtClean="0">
                <a:solidFill>
                  <a:schemeClr val="accent1"/>
                </a:solidFill>
              </a:rPr>
              <a:t>self.registrar.report</a:t>
            </a:r>
            <a:r>
              <a:rPr lang="en-US" sz="1600" dirty="0" smtClean="0">
                <a:solidFill>
                  <a:schemeClr val="accent1"/>
                </a:solidFill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</a:rPr>
              <a:t>scanning.infos.RunProgressInfo</a:t>
            </a:r>
            <a:r>
              <a:rPr lang="en-US" sz="1600" dirty="0" smtClean="0">
                <a:solidFill>
                  <a:schemeClr val="accent1"/>
                </a:solidFill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</a:rPr>
              <a:t>i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+ 1))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self</a:t>
            </a:r>
            <a:r>
              <a:rPr lang="en-US" sz="1600" dirty="0">
                <a:solidFill>
                  <a:schemeClr val="accent1"/>
                </a:solidFill>
              </a:rPr>
              <a:t>._</a:t>
            </a:r>
            <a:r>
              <a:rPr lang="en-US" sz="1600" dirty="0" err="1">
                <a:solidFill>
                  <a:schemeClr val="accent1"/>
                </a:solidFill>
              </a:rPr>
              <a:t>flush_datasets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endParaRPr lang="en-GB" sz="1600" dirty="0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Write Part: </a:t>
            </a:r>
            <a:r>
              <a:rPr lang="en-GB" dirty="0" err="1" smtClean="0"/>
              <a:t>on_run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5"/>
            <a:ext cx="8280920" cy="453650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demo/parts/filewritepart.py (extract):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0665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Detector Demo Sequence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2080"/>
            <a:ext cx="8466667" cy="26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275034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demo detector saves some generated data to an HDF5 file just as an example.</a:t>
            </a:r>
          </a:p>
        </p:txBody>
      </p:sp>
      <p:sp>
        <p:nvSpPr>
          <p:cNvPr id="13" name="Oval 12"/>
          <p:cNvSpPr/>
          <p:nvPr/>
        </p:nvSpPr>
        <p:spPr>
          <a:xfrm>
            <a:off x="6804248" y="3278018"/>
            <a:ext cx="1224136" cy="373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Block Structure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188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smtClean="0"/>
              <a:t>Blocks like we have created so far make up the lowest level of blocks, known as the </a:t>
            </a:r>
            <a:r>
              <a:rPr lang="en-GB" sz="2400" i="1" smtClean="0">
                <a:solidFill>
                  <a:schemeClr val="accent1"/>
                </a:solidFill>
              </a:rPr>
              <a:t>Hardware Layer</a:t>
            </a:r>
            <a:endParaRPr lang="en-GB" sz="2400" smtClean="0"/>
          </a:p>
          <a:p>
            <a:pPr>
              <a:spcAft>
                <a:spcPts val="600"/>
              </a:spcAft>
            </a:pPr>
            <a:r>
              <a:rPr lang="en-GB" sz="2400" smtClean="0"/>
              <a:t>The </a:t>
            </a:r>
            <a:r>
              <a:rPr lang="en-GB" sz="2400" i="1" smtClean="0">
                <a:solidFill>
                  <a:schemeClr val="accent1"/>
                </a:solidFill>
              </a:rPr>
              <a:t>Device Layer </a:t>
            </a:r>
            <a:r>
              <a:rPr lang="en-GB" sz="2400" smtClean="0"/>
              <a:t>is a higher level of blocks that synchronise a number of child blocks</a:t>
            </a:r>
            <a:r>
              <a:rPr lang="en-GB" sz="2400"/>
              <a:t> </a:t>
            </a:r>
            <a:r>
              <a:rPr lang="en-GB" sz="2400" smtClean="0"/>
              <a:t>to create an interface to a device e.g. a detector or motor controller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259632" y="4005064"/>
            <a:ext cx="5040560" cy="2160240"/>
            <a:chOff x="1835696" y="2348880"/>
            <a:chExt cx="5040560" cy="2160240"/>
          </a:xfrm>
        </p:grpSpPr>
        <p:sp>
          <p:nvSpPr>
            <p:cNvPr id="27" name="Rounded Rectangle 26"/>
            <p:cNvSpPr/>
            <p:nvPr/>
          </p:nvSpPr>
          <p:spPr>
            <a:xfrm>
              <a:off x="3589040" y="2348880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Motion Controller Block</a:t>
              </a:r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35696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X stage block</a:t>
              </a:r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89040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Y stage block</a:t>
              </a:r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364088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Co-ordinate system block</a:t>
              </a:r>
              <a:endParaRPr lang="en-GB"/>
            </a:p>
          </p:txBody>
        </p:sp>
        <p:cxnSp>
          <p:nvCxnSpPr>
            <p:cNvPr id="31" name="Straight Arrow Connector 30"/>
            <p:cNvCxnSpPr>
              <a:stCxn id="27" idx="2"/>
            </p:cNvCxnSpPr>
            <p:nvPr/>
          </p:nvCxnSpPr>
          <p:spPr>
            <a:xfrm>
              <a:off x="4345124" y="3140968"/>
              <a:ext cx="0" cy="72000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591780" y="3429000"/>
              <a:ext cx="349238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8" idx="0"/>
            </p:cNvCxnSpPr>
            <p:nvPr/>
          </p:nvCxnSpPr>
          <p:spPr>
            <a:xfrm>
              <a:off x="2591780" y="3429000"/>
              <a:ext cx="0" cy="432048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084168" y="3429000"/>
              <a:ext cx="0" cy="432048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444208" y="4189730"/>
            <a:ext cx="1728192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accent1"/>
                </a:solidFill>
              </a:rPr>
              <a:t>Device Layer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0268" y="5656602"/>
            <a:ext cx="1728192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accent1"/>
                </a:solidFill>
              </a:rPr>
              <a:t>Hardware Layer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736" y="4031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Example: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Write Part: reset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2730468" y="2708920"/>
            <a:ext cx="3384376" cy="1800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demo/parts/filewritepart.py (extract):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2730468" y="2799616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def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="1" dirty="0" err="1" smtClean="0">
                <a:solidFill>
                  <a:schemeClr val="accent1"/>
                </a:solidFill>
              </a:rPr>
              <a:t>on_reset</a:t>
            </a:r>
            <a:r>
              <a:rPr lang="en-GB" dirty="0" smtClean="0">
                <a:solidFill>
                  <a:schemeClr val="accent1"/>
                </a:solidFill>
              </a:rPr>
              <a:t>(self</a:t>
            </a:r>
            <a:r>
              <a:rPr lang="en-GB" dirty="0">
                <a:solidFill>
                  <a:schemeClr val="accent1"/>
                </a:solidFill>
              </a:rPr>
              <a:t>):</a:t>
            </a:r>
          </a:p>
          <a:p>
            <a:r>
              <a:rPr lang="en-GB" dirty="0">
                <a:solidFill>
                  <a:schemeClr val="accent2"/>
                </a:solidFill>
              </a:rPr>
              <a:t>        # type: () -&gt; None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if self._</a:t>
            </a:r>
            <a:r>
              <a:rPr lang="en-US" dirty="0" err="1">
                <a:solidFill>
                  <a:schemeClr val="accent1"/>
                </a:solidFill>
              </a:rPr>
              <a:t>hdf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self._</a:t>
            </a:r>
            <a:r>
              <a:rPr lang="en-US" dirty="0" err="1">
                <a:solidFill>
                  <a:schemeClr val="accent1"/>
                </a:solidFill>
              </a:rPr>
              <a:t>hdf.close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   self._</a:t>
            </a:r>
            <a:r>
              <a:rPr lang="en-US" dirty="0" err="1">
                <a:solidFill>
                  <a:schemeClr val="accent1"/>
                </a:solidFill>
              </a:rPr>
              <a:t>hdf</a:t>
            </a:r>
            <a:r>
              <a:rPr lang="en-US" dirty="0">
                <a:solidFill>
                  <a:schemeClr val="accent1"/>
                </a:solidFill>
              </a:rPr>
              <a:t> = None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Write Part: setup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67368" y="1844824"/>
            <a:ext cx="8280920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demo/parts/filewritepart.py (continued):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619497" y="2039937"/>
            <a:ext cx="8633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def</a:t>
            </a:r>
            <a:r>
              <a:rPr lang="en-GB" dirty="0">
                <a:solidFill>
                  <a:schemeClr val="accent1"/>
                </a:solidFill>
              </a:rPr>
              <a:t> setup(self, registrar):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chemeClr val="accent2"/>
                </a:solidFill>
              </a:rPr>
              <a:t># type: (</a:t>
            </a:r>
            <a:r>
              <a:rPr lang="en-GB" dirty="0" err="1">
                <a:solidFill>
                  <a:schemeClr val="accent2"/>
                </a:solidFill>
              </a:rPr>
              <a:t>PartRegistrar</a:t>
            </a:r>
            <a:r>
              <a:rPr lang="en-GB" dirty="0">
                <a:solidFill>
                  <a:schemeClr val="accent2"/>
                </a:solidFill>
              </a:rPr>
              <a:t>) -&gt; None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super(</a:t>
            </a:r>
            <a:r>
              <a:rPr lang="en-GB" dirty="0" err="1">
                <a:solidFill>
                  <a:schemeClr val="accent1"/>
                </a:solidFill>
              </a:rPr>
              <a:t>FileWritePart</a:t>
            </a:r>
            <a:r>
              <a:rPr lang="en-GB" dirty="0">
                <a:solidFill>
                  <a:schemeClr val="accent1"/>
                </a:solidFill>
              </a:rPr>
              <a:t>, self).setup(registrar)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# Hooks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registrar.hook</a:t>
            </a:r>
            <a:r>
              <a:rPr lang="en-GB" dirty="0">
                <a:solidFill>
                  <a:schemeClr val="accent1"/>
                </a:solidFill>
              </a:rPr>
              <a:t>(</a:t>
            </a:r>
            <a:r>
              <a:rPr lang="en-GB" dirty="0" err="1">
                <a:solidFill>
                  <a:schemeClr val="accent1"/>
                </a:solidFill>
              </a:rPr>
              <a:t>scanning.hooks.ConfigureHook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self.on_configure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registrar.hook</a:t>
            </a:r>
            <a:r>
              <a:rPr lang="en-GB" dirty="0">
                <a:solidFill>
                  <a:schemeClr val="accent1"/>
                </a:solidFill>
              </a:rPr>
              <a:t>((</a:t>
            </a:r>
            <a:r>
              <a:rPr lang="en-GB" dirty="0" err="1">
                <a:solidFill>
                  <a:schemeClr val="accent1"/>
                </a:solidFill>
              </a:rPr>
              <a:t>scanning.hooks.PostRunArmedHook</a:t>
            </a:r>
            <a:r>
              <a:rPr lang="en-GB" dirty="0">
                <a:solidFill>
                  <a:schemeClr val="accent1"/>
                </a:solidFill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                </a:t>
            </a:r>
            <a:r>
              <a:rPr lang="en-GB" dirty="0" err="1">
                <a:solidFill>
                  <a:schemeClr val="accent1"/>
                </a:solidFill>
              </a:rPr>
              <a:t>scanning.hooks.SeekHook</a:t>
            </a:r>
            <a:r>
              <a:rPr lang="en-GB" dirty="0">
                <a:solidFill>
                  <a:schemeClr val="accent1"/>
                </a:solidFill>
              </a:rPr>
              <a:t>), </a:t>
            </a:r>
            <a:r>
              <a:rPr lang="en-GB" dirty="0" err="1">
                <a:solidFill>
                  <a:schemeClr val="accent1"/>
                </a:solidFill>
              </a:rPr>
              <a:t>self.on_seek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registrar.hook</a:t>
            </a:r>
            <a:r>
              <a:rPr lang="en-GB" dirty="0">
                <a:solidFill>
                  <a:schemeClr val="accent1"/>
                </a:solidFill>
              </a:rPr>
              <a:t>(</a:t>
            </a:r>
            <a:r>
              <a:rPr lang="en-GB" dirty="0" err="1">
                <a:solidFill>
                  <a:schemeClr val="accent1"/>
                </a:solidFill>
              </a:rPr>
              <a:t>scanning.hooks.RunHook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self.on_run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registrar.hook</a:t>
            </a:r>
            <a:r>
              <a:rPr lang="en-GB" dirty="0">
                <a:solidFill>
                  <a:schemeClr val="accent1"/>
                </a:solidFill>
              </a:rPr>
              <a:t>((</a:t>
            </a:r>
            <a:r>
              <a:rPr lang="en-GB" dirty="0" err="1">
                <a:solidFill>
                  <a:schemeClr val="accent1"/>
                </a:solidFill>
              </a:rPr>
              <a:t>scanning.hooks.AbortHook</a:t>
            </a:r>
            <a:r>
              <a:rPr lang="en-GB" dirty="0">
                <a:solidFill>
                  <a:schemeClr val="accent1"/>
                </a:solidFill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                </a:t>
            </a:r>
            <a:r>
              <a:rPr lang="en-GB" dirty="0" err="1">
                <a:solidFill>
                  <a:schemeClr val="accent1"/>
                </a:solidFill>
              </a:rPr>
              <a:t>builtin.hooks.ResetHook</a:t>
            </a:r>
            <a:r>
              <a:rPr lang="en-GB" dirty="0">
                <a:solidFill>
                  <a:schemeClr val="accent1"/>
                </a:solidFill>
              </a:rPr>
              <a:t>), </a:t>
            </a:r>
            <a:r>
              <a:rPr lang="en-GB" dirty="0" err="1">
                <a:solidFill>
                  <a:schemeClr val="accent1"/>
                </a:solidFill>
              </a:rPr>
              <a:t>self.on_reset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# Tell the controller to expose some extra configure parameters</a:t>
            </a:r>
          </a:p>
          <a:p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 smtClean="0">
                <a:solidFill>
                  <a:schemeClr val="accent1"/>
                </a:solidFill>
              </a:rPr>
              <a:t>registrar.report</a:t>
            </a:r>
            <a:r>
              <a:rPr lang="en-GB" dirty="0" smtClean="0">
                <a:solidFill>
                  <a:schemeClr val="accent1"/>
                </a:solidFill>
              </a:rPr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scanning.hooks.ConfigureHook.create_info</a:t>
            </a:r>
            <a:r>
              <a:rPr lang="en-GB" dirty="0" smtClean="0">
                <a:solidFill>
                  <a:schemeClr val="accent1"/>
                </a:solidFill>
              </a:rPr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self.on_configure</a:t>
            </a:r>
            <a:r>
              <a:rPr lang="en-GB" dirty="0">
                <a:solidFill>
                  <a:schemeClr val="accent1"/>
                </a:solidFill>
              </a:rPr>
              <a:t>))</a:t>
            </a:r>
            <a:endParaRPr lang="en-GB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Additional Hooks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400" dirty="0" smtClean="0"/>
              <a:t>More examples:</a:t>
            </a:r>
          </a:p>
          <a:p>
            <a:r>
              <a:rPr lang="en-GB" sz="2400" dirty="0" err="1" smtClean="0">
                <a:solidFill>
                  <a:schemeClr val="accent1"/>
                </a:solidFill>
              </a:rPr>
              <a:t>SeekHook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smtClean="0"/>
              <a:t>Used for pause/rewind functionality, to adjust the</a:t>
            </a:r>
            <a:r>
              <a:rPr lang="en-GB" sz="2000" i="1" dirty="0" smtClean="0"/>
              <a:t> </a:t>
            </a:r>
            <a:r>
              <a:rPr lang="en-GB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completed_steps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2400" dirty="0" err="1" smtClean="0">
                <a:solidFill>
                  <a:schemeClr val="accent1"/>
                </a:solidFill>
              </a:rPr>
              <a:t>PostRunArmedHook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smtClean="0"/>
              <a:t>Called at the end of run() when there are more steps to be run</a:t>
            </a:r>
          </a:p>
          <a:p>
            <a:pPr marL="857250" lvl="2" indent="0">
              <a:buNone/>
            </a:pPr>
            <a:r>
              <a:rPr lang="en-GB" sz="1800" dirty="0" smtClean="0"/>
              <a:t>(e.g. when the scan is paused)</a:t>
            </a:r>
          </a:p>
          <a:p>
            <a:r>
              <a:rPr lang="en-GB" sz="2400" dirty="0" err="1" smtClean="0">
                <a:solidFill>
                  <a:schemeClr val="accent1"/>
                </a:solidFill>
              </a:rPr>
              <a:t>AbortHook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smtClean="0"/>
              <a:t>Called at abort() to stop the current scan</a:t>
            </a:r>
          </a:p>
          <a:p>
            <a:r>
              <a:rPr lang="en-GB" sz="2400" dirty="0" err="1" smtClean="0">
                <a:solidFill>
                  <a:schemeClr val="accent1"/>
                </a:solidFill>
              </a:rPr>
              <a:t>ResetHook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smtClean="0"/>
              <a:t>Called at reset() to reset all Parts to a known state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Info Objects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 </a:t>
            </a:r>
            <a:r>
              <a:rPr lang="en-GB" sz="2400" i="1" dirty="0" smtClean="0">
                <a:solidFill>
                  <a:schemeClr val="accent1"/>
                </a:solidFill>
              </a:rPr>
              <a:t>Info</a:t>
            </a:r>
            <a:r>
              <a:rPr lang="en-GB" sz="2400" dirty="0" smtClean="0"/>
              <a:t> is an object created by a Part and passed to its parent Controller in one of two ways:</a:t>
            </a:r>
          </a:p>
          <a:p>
            <a:pPr lvl="1"/>
            <a:r>
              <a:rPr lang="en-GB" sz="2000" dirty="0" smtClean="0"/>
              <a:t>Returned from a hooked function</a:t>
            </a:r>
            <a:endParaRPr lang="en-GB" sz="800" dirty="0" smtClean="0"/>
          </a:p>
          <a:p>
            <a:pPr lvl="1">
              <a:spcAft>
                <a:spcPts val="1200"/>
              </a:spcAft>
            </a:pPr>
            <a:r>
              <a:rPr lang="en-GB" sz="2000" dirty="0" smtClean="0"/>
              <a:t>Reported via </a:t>
            </a:r>
            <a:r>
              <a:rPr lang="en-GB" sz="2000" i="1" dirty="0" err="1" smtClean="0">
                <a:solidFill>
                  <a:schemeClr val="accent1"/>
                </a:solidFill>
              </a:rPr>
              <a:t>PartRegistrar.report</a:t>
            </a:r>
            <a:r>
              <a:rPr lang="en-GB" sz="2000" i="1" dirty="0" smtClean="0">
                <a:solidFill>
                  <a:schemeClr val="accent1"/>
                </a:solidFill>
              </a:rPr>
              <a:t>(info)</a:t>
            </a:r>
          </a:p>
          <a:p>
            <a:pPr marL="342900" lvl="1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/>
              <a:t>We report progress via </a:t>
            </a:r>
            <a:r>
              <a:rPr lang="en-GB" sz="2000" i="1" dirty="0" err="1">
                <a:solidFill>
                  <a:schemeClr val="accent1"/>
                </a:solidFill>
              </a:rPr>
              <a:t>PartRegistrar.report</a:t>
            </a:r>
            <a:r>
              <a:rPr lang="en-GB" sz="2000" i="1" dirty="0">
                <a:solidFill>
                  <a:schemeClr val="accent1"/>
                </a:solidFill>
              </a:rPr>
              <a:t>(info</a:t>
            </a:r>
            <a:r>
              <a:rPr lang="en-GB" sz="2000" i="1" dirty="0" smtClean="0">
                <a:solidFill>
                  <a:schemeClr val="accent1"/>
                </a:solidFill>
              </a:rPr>
              <a:t>)</a:t>
            </a:r>
            <a:r>
              <a:rPr lang="en-US" sz="2200" dirty="0" smtClean="0"/>
              <a:t> in the method registered to the </a:t>
            </a:r>
            <a:r>
              <a:rPr lang="en-US" sz="2200" dirty="0" err="1" smtClean="0"/>
              <a:t>RunHook</a:t>
            </a:r>
            <a:r>
              <a:rPr lang="en-US" sz="2200" dirty="0" smtClean="0"/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on_run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(self, context):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…</a:t>
            </a:r>
            <a:b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for 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range(…):</a:t>
            </a: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GB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…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self.registrar.report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GB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GB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GB" sz="2000" dirty="0" err="1" smtClean="0">
                <a:solidFill>
                  <a:schemeClr val="accent1"/>
                </a:solidFill>
              </a:rPr>
              <a:t>scanning.infos.RunProgressInfo</a:t>
            </a:r>
            <a:r>
              <a:rPr lang="en-GB" sz="2000" dirty="0" smtClean="0">
                <a:solidFill>
                  <a:schemeClr val="accent1"/>
                </a:solidFill>
              </a:rPr>
              <a:t>(i+1))</a:t>
            </a:r>
            <a:endParaRPr lang="en-US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 Objects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We return a description of the dataset produced by the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sz="2400" dirty="0" smtClean="0"/>
              <a:t>from the method registered to the </a:t>
            </a:r>
            <a:r>
              <a:rPr lang="en-US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ConfigureHook</a:t>
            </a:r>
            <a:r>
              <a:rPr lang="en-US" sz="2400" dirty="0" smtClean="0"/>
              <a:t>:</a:t>
            </a:r>
            <a:endParaRPr lang="en-GB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100" dirty="0" smtClean="0"/>
              <a:t>	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on_configure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(self, …):</a:t>
            </a:r>
            <a:b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</a:t>
            </a:r>
            <a:r>
              <a:rPr lang="en-GB" sz="2100" dirty="0">
                <a:solidFill>
                  <a:schemeClr val="accent2"/>
                </a:solidFill>
              </a:rPr>
              <a:t># type: (...) -&gt; </a:t>
            </a:r>
            <a:r>
              <a:rPr lang="en-GB" sz="2100" dirty="0" err="1" smtClean="0">
                <a:solidFill>
                  <a:schemeClr val="accent2"/>
                </a:solidFill>
              </a:rPr>
              <a:t>scanning.hooks.UInfos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…</a:t>
            </a:r>
            <a:b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infos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[</a:t>
            </a:r>
            <a:r>
              <a:rPr lang="en-GB" sz="2100" dirty="0" err="1">
                <a:solidFill>
                  <a:schemeClr val="accent1"/>
                </a:solidFill>
              </a:rPr>
              <a:t>scanning.infos.DatasetProducedInfo</a:t>
            </a:r>
            <a:r>
              <a:rPr lang="en-GB" sz="2100" dirty="0">
                <a:solidFill>
                  <a:schemeClr val="accent1"/>
                </a:solidFill>
              </a:rPr>
              <a:t>(name</a:t>
            </a:r>
            <a:r>
              <a:rPr lang="en-GB" sz="2100" dirty="0" smtClean="0">
                <a:solidFill>
                  <a:schemeClr val="accent1"/>
                </a:solidFill>
              </a:rPr>
              <a:t>=…), …]</a:t>
            </a:r>
            <a:br>
              <a:rPr lang="en-GB" sz="2100" dirty="0" smtClean="0">
                <a:solidFill>
                  <a:schemeClr val="accent1"/>
                </a:solidFill>
              </a:rPr>
            </a:br>
            <a:r>
              <a:rPr lang="en-GB" sz="2100" dirty="0" smtClean="0">
                <a:solidFill>
                  <a:schemeClr val="accent1"/>
                </a:solidFill>
              </a:rPr>
              <a:t>	    return </a:t>
            </a:r>
            <a:r>
              <a:rPr lang="en-GB" sz="2100" dirty="0" err="1" smtClean="0">
                <a:solidFill>
                  <a:schemeClr val="accent1"/>
                </a:solidFill>
              </a:rPr>
              <a:t>infos</a:t>
            </a:r>
            <a:endParaRPr lang="en-US" sz="2000" dirty="0"/>
          </a:p>
          <a:p>
            <a:r>
              <a:rPr lang="en-GB" sz="2400" i="1" dirty="0" smtClean="0"/>
              <a:t> </a:t>
            </a:r>
            <a:r>
              <a:rPr lang="en-GB" sz="2400" i="1" dirty="0" err="1" smtClean="0">
                <a:solidFill>
                  <a:schemeClr val="accent1"/>
                </a:solidFill>
              </a:rPr>
              <a:t>DatasetProducedInfo</a:t>
            </a:r>
            <a:r>
              <a:rPr lang="en-GB" sz="2400" i="1" dirty="0" smtClean="0"/>
              <a:t>  </a:t>
            </a:r>
            <a:r>
              <a:rPr lang="en-US" sz="2400" dirty="0" smtClean="0"/>
              <a:t>parameters</a:t>
            </a:r>
            <a:r>
              <a:rPr lang="en-US" sz="2400" dirty="0"/>
              <a:t>:	</a:t>
            </a:r>
          </a:p>
          <a:p>
            <a:pPr lvl="1" indent="-342900"/>
            <a:r>
              <a:rPr lang="en-US" sz="2000" b="1" dirty="0"/>
              <a:t>name</a:t>
            </a:r>
            <a:r>
              <a:rPr lang="en-US" sz="2000" dirty="0"/>
              <a:t> – Dataset name</a:t>
            </a:r>
          </a:p>
          <a:p>
            <a:pPr lvl="1" indent="-342900"/>
            <a:r>
              <a:rPr lang="en-US" sz="2000" b="1" dirty="0"/>
              <a:t>filename</a:t>
            </a:r>
            <a:r>
              <a:rPr lang="en-US" sz="2000" dirty="0"/>
              <a:t> – Filename relative to the </a:t>
            </a:r>
            <a:r>
              <a:rPr lang="en-US" sz="2000" dirty="0" err="1"/>
              <a:t>fileDir</a:t>
            </a:r>
            <a:r>
              <a:rPr lang="en-US" sz="2000" dirty="0"/>
              <a:t> we were given</a:t>
            </a:r>
          </a:p>
          <a:p>
            <a:pPr lvl="1" indent="-342900"/>
            <a:r>
              <a:rPr lang="en-US" sz="2000" b="1" dirty="0"/>
              <a:t>type</a:t>
            </a:r>
            <a:r>
              <a:rPr lang="en-US" sz="2000" dirty="0"/>
              <a:t> – What </a:t>
            </a:r>
            <a:r>
              <a:rPr lang="en-US" sz="2000" dirty="0" err="1"/>
              <a:t>NeXuS</a:t>
            </a:r>
            <a:r>
              <a:rPr lang="en-US" sz="2000" dirty="0"/>
              <a:t> dataset type it produces</a:t>
            </a:r>
          </a:p>
          <a:p>
            <a:pPr lvl="1" indent="-342900"/>
            <a:r>
              <a:rPr lang="en-US" sz="2000" b="1" dirty="0"/>
              <a:t>rank</a:t>
            </a:r>
            <a:r>
              <a:rPr lang="en-US" sz="2000" dirty="0"/>
              <a:t> – The rank of the dataset including generator dims</a:t>
            </a:r>
          </a:p>
          <a:p>
            <a:pPr lvl="1" indent="-342900"/>
            <a:r>
              <a:rPr lang="en-US" sz="2000" b="1" dirty="0"/>
              <a:t>path</a:t>
            </a:r>
            <a:r>
              <a:rPr lang="en-US" sz="2000" dirty="0"/>
              <a:t> – The path of the dataset within the file</a:t>
            </a:r>
          </a:p>
          <a:p>
            <a:pPr lvl="1" indent="-342900"/>
            <a:r>
              <a:rPr lang="en-US" sz="2000" b="1" dirty="0" err="1"/>
              <a:t>uniqueid</a:t>
            </a:r>
            <a:r>
              <a:rPr lang="en-US" sz="2000" dirty="0"/>
              <a:t> – The path of the </a:t>
            </a:r>
            <a:r>
              <a:rPr lang="en-US" sz="2000" dirty="0" err="1"/>
              <a:t>UniqueID</a:t>
            </a:r>
            <a:r>
              <a:rPr lang="en-US" sz="2000" dirty="0"/>
              <a:t> dataset within the file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 Objects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2" indent="-342900"/>
            <a:r>
              <a:rPr lang="en-GB" dirty="0" smtClean="0"/>
              <a:t>We report additional </a:t>
            </a:r>
            <a:r>
              <a:rPr lang="en-GB" dirty="0"/>
              <a:t>arguments for hook functions </a:t>
            </a:r>
            <a:r>
              <a:rPr lang="en-GB" dirty="0" smtClean="0"/>
              <a:t>in the </a:t>
            </a:r>
            <a:r>
              <a:rPr lang="en-GB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setup</a:t>
            </a:r>
            <a:r>
              <a:rPr lang="en-GB" i="1" dirty="0" smtClean="0"/>
              <a:t> </a:t>
            </a:r>
            <a:r>
              <a:rPr lang="en-GB" dirty="0" smtClean="0"/>
              <a:t>method:</a:t>
            </a:r>
            <a:endParaRPr lang="en-GB" dirty="0"/>
          </a:p>
          <a:p>
            <a:pPr marL="457200" lvl="3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setup(self, registrar):</a:t>
            </a:r>
          </a:p>
          <a:p>
            <a:pPr marL="457200" lvl="3" indent="0">
              <a:buNone/>
            </a:pPr>
            <a:r>
              <a:rPr lang="en-US" dirty="0">
                <a:solidFill>
                  <a:schemeClr val="accent1"/>
                </a:solidFill>
              </a:rPr>
              <a:t>	…</a:t>
            </a:r>
            <a:endParaRPr lang="en-GB" dirty="0">
              <a:solidFill>
                <a:schemeClr val="accent1"/>
              </a:solidFill>
            </a:endParaRPr>
          </a:p>
          <a:p>
            <a:pPr marL="457200" lvl="3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registrar.report</a:t>
            </a:r>
            <a:r>
              <a:rPr lang="en-GB" dirty="0">
                <a:solidFill>
                  <a:schemeClr val="accent1"/>
                </a:solidFill>
              </a:rPr>
              <a:t>(</a:t>
            </a:r>
          </a:p>
          <a:p>
            <a:pPr marL="457200" lvl="3" indent="0">
              <a:spcAft>
                <a:spcPts val="120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		</a:t>
            </a:r>
            <a:r>
              <a:rPr lang="en-GB" dirty="0" err="1">
                <a:solidFill>
                  <a:schemeClr val="accent1"/>
                </a:solidFill>
              </a:rPr>
              <a:t>scanning.hooks.</a:t>
            </a:r>
            <a:r>
              <a:rPr lang="en-GB" b="1" dirty="0" err="1">
                <a:solidFill>
                  <a:schemeClr val="accent1"/>
                </a:solidFill>
              </a:rPr>
              <a:t>ConfigureHook.create_info</a:t>
            </a:r>
            <a:r>
              <a:rPr lang="en-GB" dirty="0">
                <a:solidFill>
                  <a:schemeClr val="accent1"/>
                </a:solidFill>
              </a:rPr>
              <a:t>(</a:t>
            </a:r>
            <a:r>
              <a:rPr lang="en-GB" dirty="0" err="1">
                <a:solidFill>
                  <a:schemeClr val="accent1"/>
                </a:solidFill>
              </a:rPr>
              <a:t>self.configure</a:t>
            </a:r>
            <a:r>
              <a:rPr lang="en-GB" dirty="0">
                <a:solidFill>
                  <a:schemeClr val="accent1"/>
                </a:solid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 </a:t>
            </a:r>
            <a:r>
              <a:rPr lang="en-GB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create_info</a:t>
            </a:r>
            <a:r>
              <a:rPr lang="en-GB" sz="2400" dirty="0" smtClean="0"/>
              <a:t> scans </a:t>
            </a:r>
            <a:r>
              <a:rPr lang="en-GB" sz="2400" dirty="0"/>
              <a:t>the </a:t>
            </a:r>
            <a:r>
              <a:rPr lang="en-GB" sz="2400" i="1" dirty="0" err="1" smtClean="0">
                <a:solidFill>
                  <a:schemeClr val="accent1"/>
                </a:solidFill>
              </a:rPr>
              <a:t>on_configure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dirty="0"/>
              <a:t>method for </a:t>
            </a:r>
            <a:r>
              <a:rPr lang="en-GB" sz="2400" dirty="0" smtClean="0"/>
              <a:t>the arguments in addition to </a:t>
            </a:r>
            <a:r>
              <a:rPr lang="en-GB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completed_steps</a:t>
            </a: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 smtClean="0"/>
              <a:t>and</a:t>
            </a:r>
            <a:r>
              <a:rPr lang="en-GB" sz="2400" i="1" dirty="0" smtClean="0"/>
              <a:t> </a:t>
            </a:r>
            <a:r>
              <a:rPr lang="en-GB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steps_to_do</a:t>
            </a: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enerator</a:t>
            </a:r>
          </a:p>
          <a:p>
            <a:pPr lvl="1">
              <a:spcAft>
                <a:spcPts val="1200"/>
              </a:spcAft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fileDir</a:t>
            </a: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formatName</a:t>
            </a: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fileTemplate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Detector Demo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A dummy detector that takes a scan specification and writes data to an HDF5 file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will introduce two new concepts: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>
                <a:solidFill>
                  <a:schemeClr val="accent1"/>
                </a:solidFill>
              </a:rPr>
              <a:t>RunnableController</a:t>
            </a:r>
            <a:r>
              <a:rPr lang="en-GB" sz="2000" i="1" dirty="0"/>
              <a:t>  </a:t>
            </a:r>
            <a:r>
              <a:rPr lang="en-GB" sz="2000" dirty="0"/>
              <a:t>– provides </a:t>
            </a:r>
            <a:r>
              <a:rPr lang="en-GB" sz="2000" dirty="0" smtClean="0"/>
              <a:t>methods and attributes relating to the different steps of a scan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accent1"/>
                </a:solidFill>
              </a:rPr>
              <a:t>ScanPointGenerator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  <a:r>
              <a:rPr lang="en-GB" sz="2000" dirty="0" smtClean="0"/>
              <a:t>– used to generate n-dimensional scan paths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See </a:t>
            </a:r>
            <a:r>
              <a:rPr lang="en-GB" sz="2000" dirty="0"/>
              <a:t>the Detector tutorial: </a:t>
            </a:r>
            <a:r>
              <a:rPr lang="en-GB" sz="2000" dirty="0">
                <a:hlinkClick r:id="rId3"/>
              </a:rPr>
              <a:t>https://pymalcolm.readthedocs.io/en/latest/tutorials/detector.html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8" y="2276872"/>
            <a:ext cx="620952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Point Generator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To run a continuous scan, we need many parameters:</a:t>
            </a:r>
          </a:p>
          <a:p>
            <a:pPr lvl="1"/>
            <a:r>
              <a:rPr lang="en-GB" sz="2400" dirty="0" smtClean="0"/>
              <a:t>Demand positions for frame midpoint</a:t>
            </a:r>
          </a:p>
          <a:p>
            <a:pPr lvl="1"/>
            <a:r>
              <a:rPr lang="en-GB" sz="2400" dirty="0" smtClean="0"/>
              <a:t>Demand positions for frame start and end</a:t>
            </a:r>
          </a:p>
          <a:p>
            <a:pPr lvl="1"/>
            <a:r>
              <a:rPr lang="en-GB" sz="2400" dirty="0" smtClean="0"/>
              <a:t>Index at which to store the frame</a:t>
            </a:r>
          </a:p>
          <a:p>
            <a:pPr lvl="1">
              <a:spcAft>
                <a:spcPts val="1200"/>
              </a:spcAft>
            </a:pPr>
            <a:r>
              <a:rPr lang="en-GB" sz="2400" dirty="0" smtClean="0"/>
              <a:t>Duration of the frame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 Python module called</a:t>
            </a:r>
            <a:r>
              <a:rPr lang="en-GB" i="1" dirty="0" smtClean="0">
                <a:solidFill>
                  <a:schemeClr val="accent1"/>
                </a:solidFill>
              </a:rPr>
              <a:t> </a:t>
            </a:r>
            <a:r>
              <a:rPr lang="en-GB" i="1" dirty="0" err="1" smtClean="0">
                <a:solidFill>
                  <a:schemeClr val="accent1"/>
                </a:solidFill>
              </a:rPr>
              <a:t>ScanPointGenerator</a:t>
            </a:r>
            <a:r>
              <a:rPr lang="en-GB" dirty="0" smtClean="0"/>
              <a:t> generates this data for a variety of scan types (e.g. line, spiral, …) 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 smtClean="0"/>
              <a:t>A generator is passed to the </a:t>
            </a:r>
            <a:r>
              <a:rPr lang="en-GB" i="1" dirty="0" smtClean="0"/>
              <a:t>configure</a:t>
            </a:r>
            <a:r>
              <a:rPr lang="en-GB" dirty="0" smtClean="0"/>
              <a:t> method to setup the scan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scanpointgenerator.readthedocs.io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7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Scan Point Generator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class </a:t>
            </a:r>
            <a:r>
              <a:rPr lang="en-US" b="1" dirty="0" err="1" smtClean="0">
                <a:solidFill>
                  <a:schemeClr val="accent1"/>
                </a:solidFill>
              </a:rPr>
              <a:t>scanpointgenerator.LineGenerator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 (</a:t>
            </a:r>
            <a:r>
              <a:rPr lang="en-US" b="1" dirty="0">
                <a:solidFill>
                  <a:schemeClr val="accent1"/>
                </a:solidFill>
              </a:rPr>
              <a:t>axes, units, start, stop, size, alternate=False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- Generate </a:t>
            </a:r>
            <a:r>
              <a:rPr lang="en-US" dirty="0"/>
              <a:t>a line of equally spaced N-dimensional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Parameters:	</a:t>
            </a:r>
          </a:p>
          <a:p>
            <a:r>
              <a:rPr lang="en-US" dirty="0">
                <a:solidFill>
                  <a:schemeClr val="accent1"/>
                </a:solidFill>
              </a:rPr>
              <a:t>axes (</a:t>
            </a:r>
            <a:r>
              <a:rPr lang="en-US" dirty="0" err="1">
                <a:solidFill>
                  <a:schemeClr val="accent1"/>
                </a:solidFill>
              </a:rPr>
              <a:t>str</a:t>
            </a:r>
            <a:r>
              <a:rPr lang="en-US" dirty="0">
                <a:solidFill>
                  <a:schemeClr val="accent1"/>
                </a:solidFill>
              </a:rPr>
              <a:t>/list(</a:t>
            </a:r>
            <a:r>
              <a:rPr lang="en-US" dirty="0" err="1">
                <a:solidFill>
                  <a:schemeClr val="accent1"/>
                </a:solidFill>
              </a:rPr>
              <a:t>str</a:t>
            </a:r>
            <a:r>
              <a:rPr lang="en-US" dirty="0">
                <a:solidFill>
                  <a:schemeClr val="accent1"/>
                </a:solidFill>
              </a:rPr>
              <a:t>)) </a:t>
            </a:r>
            <a:r>
              <a:rPr lang="en-US" dirty="0"/>
              <a:t>– The </a:t>
            </a:r>
            <a:r>
              <a:rPr lang="en-US" dirty="0" err="1"/>
              <a:t>scannable</a:t>
            </a:r>
            <a:r>
              <a:rPr lang="en-US" dirty="0"/>
              <a:t> axes E.g. “x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units (</a:t>
            </a:r>
            <a:r>
              <a:rPr lang="en-US" dirty="0" err="1">
                <a:solidFill>
                  <a:schemeClr val="accent1"/>
                </a:solidFill>
              </a:rPr>
              <a:t>str</a:t>
            </a:r>
            <a:r>
              <a:rPr lang="en-US" dirty="0">
                <a:solidFill>
                  <a:schemeClr val="accent1"/>
                </a:solidFill>
              </a:rPr>
              <a:t>/list(</a:t>
            </a:r>
            <a:r>
              <a:rPr lang="en-US" dirty="0" err="1">
                <a:solidFill>
                  <a:schemeClr val="accent1"/>
                </a:solidFill>
              </a:rPr>
              <a:t>str</a:t>
            </a:r>
            <a:r>
              <a:rPr lang="en-US" dirty="0">
                <a:solidFill>
                  <a:schemeClr val="accent1"/>
                </a:solidFill>
              </a:rPr>
              <a:t>))</a:t>
            </a:r>
            <a:r>
              <a:rPr lang="en-US" dirty="0"/>
              <a:t> – The </a:t>
            </a:r>
            <a:r>
              <a:rPr lang="en-US" dirty="0" err="1"/>
              <a:t>scannable</a:t>
            </a:r>
            <a:r>
              <a:rPr lang="en-US" dirty="0"/>
              <a:t> units. E.g. “</a:t>
            </a:r>
            <a:r>
              <a:rPr lang="en-US" dirty="0" smtClean="0"/>
              <a:t>mm”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start </a:t>
            </a:r>
            <a:r>
              <a:rPr lang="en-US" dirty="0">
                <a:solidFill>
                  <a:schemeClr val="accent1"/>
                </a:solidFill>
              </a:rPr>
              <a:t>(float/list(float)) </a:t>
            </a:r>
            <a:r>
              <a:rPr lang="en-US" dirty="0"/>
              <a:t>– The first position to be generated. e.g. 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stop (</a:t>
            </a:r>
            <a:r>
              <a:rPr lang="en-US" dirty="0" smtClean="0">
                <a:solidFill>
                  <a:schemeClr val="accent1"/>
                </a:solidFill>
              </a:rPr>
              <a:t>float/list(float</a:t>
            </a:r>
            <a:r>
              <a:rPr lang="en-US" dirty="0">
                <a:solidFill>
                  <a:schemeClr val="accent1"/>
                </a:solidFill>
              </a:rPr>
              <a:t>)) </a:t>
            </a:r>
            <a:r>
              <a:rPr lang="en-US" dirty="0"/>
              <a:t>– The final position to be generated. e.g. </a:t>
            </a:r>
            <a:r>
              <a:rPr lang="en-US" dirty="0" smtClean="0"/>
              <a:t>5.0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size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– The number of points to generate. E.g. 5</a:t>
            </a:r>
          </a:p>
          <a:p>
            <a:r>
              <a:rPr lang="en-US" dirty="0">
                <a:solidFill>
                  <a:schemeClr val="accent1"/>
                </a:solidFill>
              </a:rPr>
              <a:t>alternate (bool) </a:t>
            </a:r>
            <a:r>
              <a:rPr lang="en-US" dirty="0"/>
              <a:t>– Specifier to reverse </a:t>
            </a:r>
            <a:r>
              <a:rPr lang="en-US" dirty="0" smtClean="0"/>
              <a:t>direction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Preparing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1"/>
                </a:solidFill>
              </a:rPr>
              <a:t>./</a:t>
            </a:r>
            <a:r>
              <a:rPr lang="en-GB" sz="2800" dirty="0">
                <a:solidFill>
                  <a:schemeClr val="accent1"/>
                </a:solidFill>
              </a:rPr>
              <a:t>malcolm/imalcolm.py </a:t>
            </a:r>
            <a:r>
              <a:rPr lang="en-GB" sz="2800" dirty="0" err="1" smtClean="0">
                <a:solidFill>
                  <a:schemeClr val="accent1"/>
                </a:solidFill>
              </a:rPr>
              <a:t>malcolm</a:t>
            </a:r>
            <a:r>
              <a:rPr lang="en-GB" sz="2800" dirty="0" smtClean="0">
                <a:solidFill>
                  <a:schemeClr val="accent1"/>
                </a:solidFill>
              </a:rPr>
              <a:t>/modules/demo/DEMO-</a:t>
            </a:r>
            <a:r>
              <a:rPr lang="en-GB" sz="2800" dirty="0" err="1" smtClean="0">
                <a:solidFill>
                  <a:schemeClr val="accent1"/>
                </a:solidFill>
              </a:rPr>
              <a:t>DETECTOR.yaml</a:t>
            </a:r>
            <a:endParaRPr lang="en-GB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from </a:t>
            </a:r>
            <a:r>
              <a:rPr lang="en-US" sz="1800" dirty="0" err="1">
                <a:solidFill>
                  <a:schemeClr val="accent1"/>
                </a:solidFill>
              </a:rPr>
              <a:t>scanpointgenerator</a:t>
            </a:r>
            <a:r>
              <a:rPr lang="en-US" sz="1800" dirty="0">
                <a:solidFill>
                  <a:schemeClr val="accent1"/>
                </a:solidFill>
              </a:rPr>
              <a:t> import </a:t>
            </a:r>
            <a:r>
              <a:rPr lang="en-US" sz="1800" dirty="0" err="1">
                <a:solidFill>
                  <a:schemeClr val="accent1"/>
                </a:solidFill>
              </a:rPr>
              <a:t>LineGenerator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</a:rPr>
              <a:t>CompoundGenerator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from </a:t>
            </a:r>
            <a:r>
              <a:rPr lang="en-US" sz="1800" dirty="0" err="1">
                <a:solidFill>
                  <a:schemeClr val="accent1"/>
                </a:solidFill>
              </a:rPr>
              <a:t>scanpointgenerator.plotgenerator</a:t>
            </a:r>
            <a:r>
              <a:rPr lang="en-US" sz="1800" dirty="0">
                <a:solidFill>
                  <a:schemeClr val="accent1"/>
                </a:solidFill>
              </a:rPr>
              <a:t> import </a:t>
            </a:r>
            <a:r>
              <a:rPr lang="en-US" sz="1800" dirty="0" err="1">
                <a:solidFill>
                  <a:schemeClr val="accent1"/>
                </a:solidFill>
              </a:rPr>
              <a:t>plot_generator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>
                <a:solidFill>
                  <a:schemeClr val="accent1"/>
                </a:solidFill>
              </a:rPr>
              <a:t>yline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LineGenerator</a:t>
            </a:r>
            <a:r>
              <a:rPr lang="en-US" sz="1800" dirty="0">
                <a:solidFill>
                  <a:schemeClr val="accent1"/>
                </a:solidFill>
              </a:rPr>
              <a:t>("y", "mm", </a:t>
            </a:r>
            <a:r>
              <a:rPr lang="en-US" sz="1800" dirty="0" smtClean="0">
                <a:solidFill>
                  <a:schemeClr val="accent1"/>
                </a:solidFill>
              </a:rPr>
              <a:t>-1, 0, </a:t>
            </a:r>
            <a:r>
              <a:rPr lang="en-US" sz="1800" dirty="0">
                <a:solidFill>
                  <a:schemeClr val="accent1"/>
                </a:solidFill>
              </a:rPr>
              <a:t>6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xline</a:t>
            </a:r>
            <a:r>
              <a:rPr lang="en-US" sz="1800" dirty="0" smtClean="0">
                <a:solidFill>
                  <a:schemeClr val="accent1"/>
                </a:solidFill>
              </a:rPr>
              <a:t> = </a:t>
            </a:r>
            <a:r>
              <a:rPr lang="en-US" sz="1800" dirty="0" err="1" smtClean="0">
                <a:solidFill>
                  <a:schemeClr val="accent1"/>
                </a:solidFill>
              </a:rPr>
              <a:t>LineGenerator</a:t>
            </a:r>
            <a:r>
              <a:rPr lang="en-US" sz="1800" dirty="0" smtClean="0">
                <a:solidFill>
                  <a:schemeClr val="accent1"/>
                </a:solidFill>
              </a:rPr>
              <a:t>("x", "mm", 4, 5, 5, alternate=True)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generator = </a:t>
            </a:r>
            <a:r>
              <a:rPr lang="en-US" sz="1800" dirty="0" err="1">
                <a:solidFill>
                  <a:schemeClr val="accent1"/>
                </a:solidFill>
              </a:rPr>
              <a:t>CompoundGenerator</a:t>
            </a:r>
            <a:r>
              <a:rPr lang="en-US" sz="1800" dirty="0">
                <a:solidFill>
                  <a:schemeClr val="accent1"/>
                </a:solidFill>
              </a:rPr>
              <a:t>([</a:t>
            </a:r>
            <a:r>
              <a:rPr lang="en-US" sz="1800" dirty="0" err="1">
                <a:solidFill>
                  <a:schemeClr val="accent1"/>
                </a:solidFill>
              </a:rPr>
              <a:t>yline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xline</a:t>
            </a:r>
            <a:r>
              <a:rPr lang="en-US" sz="1800" dirty="0">
                <a:solidFill>
                  <a:schemeClr val="accent1"/>
                </a:solidFill>
              </a:rPr>
              <a:t>], </a:t>
            </a:r>
            <a:r>
              <a:rPr lang="en-US" sz="1800" dirty="0" smtClean="0">
                <a:solidFill>
                  <a:schemeClr val="accent1"/>
                </a:solidFill>
              </a:rPr>
              <a:t>duration=0.5)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plot_generator</a:t>
            </a:r>
            <a:r>
              <a:rPr lang="en-US" sz="1800" dirty="0" smtClean="0">
                <a:solidFill>
                  <a:schemeClr val="accent1"/>
                </a:solidFill>
              </a:rPr>
              <a:t>(generator)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from </a:t>
            </a:r>
            <a:r>
              <a:rPr lang="en-US" sz="1800" dirty="0" err="1" smtClean="0">
                <a:solidFill>
                  <a:schemeClr val="accent1"/>
                </a:solidFill>
              </a:rPr>
              <a:t>annotypes</a:t>
            </a:r>
            <a:r>
              <a:rPr lang="en-US" sz="1800" dirty="0" smtClean="0">
                <a:solidFill>
                  <a:schemeClr val="accent1"/>
                </a:solidFill>
              </a:rPr>
              <a:t> import </a:t>
            </a:r>
            <a:r>
              <a:rPr lang="en-US" sz="1800" dirty="0" err="1" smtClean="0">
                <a:solidFill>
                  <a:schemeClr val="accent1"/>
                </a:solidFill>
              </a:rPr>
              <a:t>json_encode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json_encode</a:t>
            </a:r>
            <a:r>
              <a:rPr lang="en-US" sz="1800" dirty="0" smtClean="0">
                <a:solidFill>
                  <a:schemeClr val="accent1"/>
                </a:solidFill>
              </a:rPr>
              <a:t>(generator)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2400" dirty="0" smtClean="0"/>
              <a:t>Copy the JSON output to the clipboard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Device Blocks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Device blocks instantiate one or more child blocks</a:t>
            </a:r>
            <a:endParaRPr lang="en-GB" dirty="0" smtClean="0"/>
          </a:p>
          <a:p>
            <a:r>
              <a:rPr lang="en-GB" sz="2800" dirty="0" smtClean="0"/>
              <a:t>A controller aimed at managing child blocks is called a </a:t>
            </a:r>
            <a:r>
              <a:rPr lang="en-GB" sz="2800" i="1" dirty="0" err="1" smtClean="0">
                <a:solidFill>
                  <a:schemeClr val="accent1"/>
                </a:solidFill>
              </a:rPr>
              <a:t>ManagerController</a:t>
            </a:r>
            <a:endParaRPr lang="en-GB" sz="2800" dirty="0" smtClean="0">
              <a:solidFill>
                <a:schemeClr val="accent1"/>
              </a:solidFill>
            </a:endParaRPr>
          </a:p>
          <a:p>
            <a:r>
              <a:rPr lang="en-GB" sz="2800" dirty="0" smtClean="0"/>
              <a:t>This provides:</a:t>
            </a:r>
          </a:p>
          <a:p>
            <a:pPr lvl="1"/>
            <a:r>
              <a:rPr lang="en-GB" sz="2400" dirty="0" smtClean="0"/>
              <a:t>A </a:t>
            </a:r>
            <a:r>
              <a:rPr lang="en-GB" sz="2400" i="1" dirty="0" smtClean="0"/>
              <a:t>layout </a:t>
            </a:r>
            <a:r>
              <a:rPr lang="en-GB" sz="2400" dirty="0" smtClean="0"/>
              <a:t>of child blocks</a:t>
            </a:r>
          </a:p>
          <a:p>
            <a:pPr lvl="1"/>
            <a:r>
              <a:rPr lang="en-GB" sz="2400" dirty="0" smtClean="0"/>
              <a:t>A mechanism to enable / disable child blocks</a:t>
            </a:r>
          </a:p>
          <a:p>
            <a:pPr lvl="1"/>
            <a:r>
              <a:rPr lang="en-GB" sz="2400" dirty="0" smtClean="0"/>
              <a:t>A mechanism to load / save designs (saved configurations)</a:t>
            </a:r>
          </a:p>
          <a:p>
            <a:r>
              <a:rPr lang="en-US" sz="2800" dirty="0" smtClean="0"/>
              <a:t>State machine:</a:t>
            </a:r>
            <a:endParaRPr lang="en-GB" sz="2800" dirty="0" smtClean="0"/>
          </a:p>
          <a:p>
            <a:pPr marL="914400" lvl="2" indent="0">
              <a:buNone/>
            </a:pPr>
            <a:endParaRPr lang="en-GB" sz="2000" dirty="0" smtClean="0"/>
          </a:p>
          <a:p>
            <a:pPr marL="914400" lvl="2" indent="0">
              <a:buNone/>
            </a:pP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17876"/>
            <a:ext cx="4218480" cy="17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92" y="1484784"/>
            <a:ext cx="8229600" cy="129614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GB" sz="2600" smtClean="0"/>
              <a:t>Open </a:t>
            </a:r>
            <a:r>
              <a:rPr lang="en-GB" sz="2600" smtClean="0">
                <a:hlinkClick r:id="rId3"/>
              </a:rPr>
              <a:t>http://localhost:8008/gui/DETECTOR</a:t>
            </a:r>
            <a:endParaRPr lang="en-GB" sz="2600" smtClean="0"/>
          </a:p>
          <a:p>
            <a:r>
              <a:rPr lang="en-GB" sz="2600" smtClean="0"/>
              <a:t>Expand the </a:t>
            </a:r>
            <a:r>
              <a:rPr lang="en-GB" sz="2600" i="1" smtClean="0"/>
              <a:t>Configure </a:t>
            </a:r>
            <a:r>
              <a:rPr lang="en-GB" sz="2600" smtClean="0"/>
              <a:t>method and </a:t>
            </a:r>
            <a:r>
              <a:rPr lang="en-GB" sz="2600" i="1" smtClean="0"/>
              <a:t>Edit </a:t>
            </a:r>
            <a:r>
              <a:rPr lang="en-GB" sz="2600" smtClean="0"/>
              <a:t>the generator field to paste in the JSON code</a:t>
            </a:r>
          </a:p>
          <a:p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0914" y="2780928"/>
            <a:ext cx="2938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mtClean="0"/>
              <a:t>Set the </a:t>
            </a:r>
            <a:r>
              <a:rPr lang="en-GB" sz="2400" i="1" smtClean="0"/>
              <a:t>fileDir</a:t>
            </a:r>
            <a:r>
              <a:rPr lang="en-GB" sz="2400" smtClean="0"/>
              <a:t> to /tmp</a:t>
            </a:r>
          </a:p>
          <a:p>
            <a:pPr marL="342000" indent="-34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mtClean="0"/>
              <a:t>Click </a:t>
            </a:r>
            <a:r>
              <a:rPr lang="en-GB" sz="2400" i="1" smtClean="0"/>
              <a:t>Configure</a:t>
            </a:r>
          </a:p>
          <a:p>
            <a:pPr marL="342000" indent="-34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mtClean="0"/>
              <a:t>Click </a:t>
            </a:r>
            <a:r>
              <a:rPr lang="en-GB" sz="2400" i="1" smtClean="0"/>
              <a:t>Run</a:t>
            </a:r>
            <a:endParaRPr lang="en-GB" sz="2400" i="1"/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GB" sz="2400" smtClean="0"/>
              <a:t>Watch the </a:t>
            </a:r>
            <a:r>
              <a:rPr lang="en-GB" sz="2400" i="1" smtClean="0"/>
              <a:t>Completed Steps counter </a:t>
            </a:r>
            <a:r>
              <a:rPr lang="en-GB" sz="2400" smtClean="0"/>
              <a:t>increase</a:t>
            </a:r>
            <a:endParaRPr lang="en-GB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t="11095"/>
          <a:stretch/>
        </p:blipFill>
        <p:spPr>
          <a:xfrm>
            <a:off x="4211960" y="2504051"/>
            <a:ext cx="4246818" cy="36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Checking the Results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&gt;&gt;&gt; </a:t>
            </a:r>
            <a:r>
              <a:rPr lang="en-US" sz="2000" dirty="0" smtClean="0">
                <a:solidFill>
                  <a:schemeClr val="accent1"/>
                </a:solidFill>
              </a:rPr>
              <a:t>import h5py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with h5py.File(“/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r>
              <a:rPr lang="en-US" sz="2000" dirty="0" smtClean="0">
                <a:solidFill>
                  <a:schemeClr val="accent1"/>
                </a:solidFill>
              </a:rPr>
              <a:t>/det.h5”) as f: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….:</a:t>
            </a:r>
            <a:r>
              <a:rPr lang="en-US" sz="2000" dirty="0" smtClean="0">
                <a:solidFill>
                  <a:schemeClr val="accent1"/>
                </a:solidFill>
              </a:rPr>
              <a:t>     </a:t>
            </a:r>
            <a:r>
              <a:rPr lang="en-US" sz="2000" dirty="0" err="1" smtClean="0">
                <a:solidFill>
                  <a:schemeClr val="accent1"/>
                </a:solidFill>
              </a:rPr>
              <a:t>im</a:t>
            </a:r>
            <a:r>
              <a:rPr lang="en-US" sz="2000" dirty="0" smtClean="0">
                <a:solidFill>
                  <a:schemeClr val="accent1"/>
                </a:solidFill>
              </a:rPr>
              <a:t> = f[“/entry/sum”][:]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….: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</a:t>
            </a:r>
            <a:r>
              <a:rPr lang="en-US" sz="2000" dirty="0" err="1" smtClean="0">
                <a:solidFill>
                  <a:schemeClr val="accent1"/>
                </a:solidFill>
              </a:rPr>
              <a:t>im.shape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(6, 5, 1, 1)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from </a:t>
            </a:r>
            <a:r>
              <a:rPr lang="en-US" sz="2000" dirty="0" err="1" smtClean="0">
                <a:solidFill>
                  <a:schemeClr val="accent1"/>
                </a:solidFill>
              </a:rPr>
              <a:t>pylab</a:t>
            </a:r>
            <a:r>
              <a:rPr lang="en-US" sz="2000" dirty="0" smtClean="0">
                <a:solidFill>
                  <a:schemeClr val="accent1"/>
                </a:solidFill>
              </a:rPr>
              <a:t> import </a:t>
            </a:r>
            <a:r>
              <a:rPr lang="en-US" sz="2000" dirty="0" err="1" smtClean="0">
                <a:solidFill>
                  <a:schemeClr val="accent1"/>
                </a:solidFill>
              </a:rPr>
              <a:t>imshow</a:t>
            </a:r>
            <a:r>
              <a:rPr lang="en-US" sz="2000" dirty="0" smtClean="0">
                <a:solidFill>
                  <a:schemeClr val="accent1"/>
                </a:solidFill>
              </a:rPr>
              <a:t>, show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</a:t>
            </a:r>
            <a:r>
              <a:rPr lang="en-US" sz="2000" dirty="0" err="1" smtClean="0">
                <a:solidFill>
                  <a:schemeClr val="accent1"/>
                </a:solidFill>
              </a:rPr>
              <a:t>imshow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im</a:t>
            </a:r>
            <a:r>
              <a:rPr lang="en-US" sz="2000" dirty="0" smtClean="0">
                <a:solidFill>
                  <a:schemeClr val="accent1"/>
                </a:solidFill>
              </a:rPr>
              <a:t>[:, :, 0, 0])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</a:rPr>
              <a:t>&lt;</a:t>
            </a:r>
            <a:r>
              <a:rPr lang="en-GB" sz="2000" dirty="0" err="1">
                <a:solidFill>
                  <a:schemeClr val="accent2"/>
                </a:solidFill>
              </a:rPr>
              <a:t>matplotlib.image.AxesImage</a:t>
            </a:r>
            <a:r>
              <a:rPr lang="en-GB" sz="2000" dirty="0">
                <a:solidFill>
                  <a:schemeClr val="accent2"/>
                </a:solidFill>
              </a:rPr>
              <a:t> at </a:t>
            </a:r>
            <a:r>
              <a:rPr lang="en-GB" sz="2000" dirty="0" smtClean="0">
                <a:solidFill>
                  <a:schemeClr val="accent2"/>
                </a:solidFill>
              </a:rPr>
              <a:t>0x7f11b090</a:t>
            </a:r>
            <a:r>
              <a:rPr lang="en-GB" sz="2000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1"/>
                </a:solidFill>
              </a:rPr>
              <a:t>&gt;&gt;&gt; show()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10122"/>
            <a:ext cx="32670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yaml</a:t>
            </a:r>
            <a:r>
              <a:rPr lang="en-US" dirty="0" smtClean="0"/>
              <a:t> chains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7124" r="57287" b="71558"/>
          <a:stretch/>
        </p:blipFill>
        <p:spPr>
          <a:xfrm>
            <a:off x="323528" y="1556791"/>
            <a:ext cx="2442576" cy="146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7639" r="31373" b="45000"/>
          <a:stretch/>
        </p:blipFill>
        <p:spPr>
          <a:xfrm>
            <a:off x="328267" y="3140968"/>
            <a:ext cx="4059611" cy="32480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7655" r="5008" b="43873"/>
          <a:stretch/>
        </p:blipFill>
        <p:spPr>
          <a:xfrm>
            <a:off x="4644008" y="1556791"/>
            <a:ext cx="3816424" cy="29863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187624" y="2287781"/>
            <a:ext cx="0" cy="12563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35696" y="2348880"/>
            <a:ext cx="4716524" cy="37444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4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yaml</a:t>
            </a:r>
            <a:r>
              <a:rPr lang="en-US" dirty="0" smtClean="0"/>
              <a:t> chains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7124" r="57287" b="71558"/>
          <a:stretch/>
        </p:blipFill>
        <p:spPr>
          <a:xfrm>
            <a:off x="323528" y="1556791"/>
            <a:ext cx="2442576" cy="146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7639" r="31373" b="45000"/>
          <a:stretch/>
        </p:blipFill>
        <p:spPr>
          <a:xfrm>
            <a:off x="328267" y="3140968"/>
            <a:ext cx="4059611" cy="32480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7655" r="5008" b="43873"/>
          <a:stretch/>
        </p:blipFill>
        <p:spPr>
          <a:xfrm>
            <a:off x="4644008" y="1556791"/>
            <a:ext cx="3816424" cy="29863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187624" y="2287781"/>
            <a:ext cx="0" cy="12563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35696" y="2348880"/>
            <a:ext cx="4716524" cy="37444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8"/>
          <a:stretch/>
        </p:blipFill>
        <p:spPr bwMode="auto">
          <a:xfrm>
            <a:off x="4898826" y="3988694"/>
            <a:ext cx="33067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582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Practical Exercises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en-GB" sz="2400" dirty="0" smtClean="0"/>
              <a:t>Modify the Motion demo to add high and low soft limits (values to be provided in DEMO-</a:t>
            </a:r>
            <a:r>
              <a:rPr lang="en-GB" sz="2400" dirty="0" err="1" smtClean="0"/>
              <a:t>MOTION.yaml</a:t>
            </a:r>
            <a:r>
              <a:rPr lang="en-GB" sz="2400" dirty="0" smtClean="0"/>
              <a:t>). If a demand is requested out of this range, it should raise an error. Provide default values of 0, meaning soft limits are disabled.</a:t>
            </a:r>
            <a:br>
              <a:rPr lang="en-GB" sz="2400" dirty="0" smtClean="0"/>
            </a:b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 1: Start by modifying the DEMO-</a:t>
            </a:r>
            <a:r>
              <a:rPr lang="en-GB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MOTION.yaml</a:t>
            </a: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 and work your way down.</a:t>
            </a:r>
            <a:b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 2: Read the docs! See </a:t>
            </a:r>
            <a:r>
              <a:rPr lang="en-GB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builtin</a:t>
            </a:r>
            <a:r>
              <a:rPr lang="en-GB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parameter types from second page: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pymalcolm.readthedocs.io/en/latest/tutorials/motion.html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>
                <a:hlinkClick r:id="rId4"/>
              </a:rPr>
              <a:t>https://pymalcolm.readthedocs.io/en/latest/build/builtin/parameters_api.html</a:t>
            </a:r>
            <a:endParaRPr lang="en-GB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GB" sz="2400" dirty="0" smtClean="0"/>
              <a:t>Modify the generator in the Detector demo to create a larger and faster scan.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Motion Demo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55576" y="1614279"/>
            <a:ext cx="43204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/>
              <a:t>Two </a:t>
            </a:r>
            <a:r>
              <a:rPr lang="en-GB" sz="2000" i="1" dirty="0" smtClean="0">
                <a:solidFill>
                  <a:schemeClr val="accent1"/>
                </a:solidFill>
              </a:rPr>
              <a:t>Counter</a:t>
            </a:r>
            <a:r>
              <a:rPr lang="en-GB" sz="2000" i="1" dirty="0" smtClean="0"/>
              <a:t> </a:t>
            </a:r>
            <a:r>
              <a:rPr lang="en-GB" sz="2000" dirty="0" smtClean="0"/>
              <a:t>blocks in the hardware layer simulate motor axes (X and Y)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/>
              <a:t>A device block called </a:t>
            </a:r>
            <a:r>
              <a:rPr lang="en-GB" sz="2000" i="1" dirty="0" smtClean="0">
                <a:solidFill>
                  <a:schemeClr val="accent1"/>
                </a:solidFill>
              </a:rPr>
              <a:t>Motion</a:t>
            </a:r>
            <a:r>
              <a:rPr lang="en-GB" sz="2000" i="1" dirty="0" smtClean="0"/>
              <a:t> </a:t>
            </a:r>
            <a:r>
              <a:rPr lang="en-GB" sz="2000" dirty="0" smtClean="0"/>
              <a:t>simulates a motor controller with </a:t>
            </a:r>
            <a:r>
              <a:rPr lang="en-GB" sz="2000" i="1" dirty="0" err="1" smtClean="0">
                <a:solidFill>
                  <a:schemeClr val="accent1"/>
                </a:solidFill>
              </a:rPr>
              <a:t>XMove</a:t>
            </a:r>
            <a:r>
              <a:rPr lang="en-GB" sz="2000" dirty="0" smtClean="0"/>
              <a:t> and </a:t>
            </a:r>
            <a:r>
              <a:rPr lang="en-GB" sz="2000" i="1" dirty="0" err="1" smtClean="0">
                <a:solidFill>
                  <a:schemeClr val="accent1"/>
                </a:solidFill>
              </a:rPr>
              <a:t>YMove</a:t>
            </a:r>
            <a:r>
              <a:rPr lang="en-GB" sz="2000" dirty="0" smtClean="0"/>
              <a:t> methods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i="1" dirty="0" smtClean="0">
                <a:solidFill>
                  <a:schemeClr val="accent1"/>
                </a:solidFill>
              </a:rPr>
              <a:t>Counter</a:t>
            </a:r>
            <a:r>
              <a:rPr lang="en-GB" sz="2000" i="1" dirty="0" smtClean="0"/>
              <a:t> </a:t>
            </a:r>
            <a:r>
              <a:rPr lang="en-GB" sz="2000" dirty="0" smtClean="0"/>
              <a:t>blocks are constructed with </a:t>
            </a:r>
            <a:r>
              <a:rPr lang="en-GB" sz="2000" i="1" dirty="0" err="1" smtClean="0">
                <a:solidFill>
                  <a:schemeClr val="accent1"/>
                </a:solidFill>
              </a:rPr>
              <a:t>BasicControllers</a:t>
            </a:r>
            <a:endParaRPr lang="en-GB" sz="2000" i="1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i="1" dirty="0" smtClean="0">
                <a:solidFill>
                  <a:schemeClr val="accent1"/>
                </a:solidFill>
              </a:rPr>
              <a:t>Motion</a:t>
            </a:r>
            <a:r>
              <a:rPr lang="en-GB" sz="2000" i="1" dirty="0" smtClean="0"/>
              <a:t> </a:t>
            </a:r>
            <a:r>
              <a:rPr lang="en-GB" sz="2000" dirty="0" smtClean="0"/>
              <a:t>block is constructed with a </a:t>
            </a:r>
            <a:r>
              <a:rPr lang="en-GB" sz="2000" i="1" dirty="0" err="1" smtClean="0">
                <a:solidFill>
                  <a:schemeClr val="accent1"/>
                </a:solidFill>
              </a:rPr>
              <a:t>ManagerController</a:t>
            </a:r>
            <a:endParaRPr lang="en-GB" sz="2000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i="1" dirty="0" smtClean="0"/>
          </a:p>
          <a:p>
            <a:r>
              <a:rPr lang="en-GB" sz="2000" dirty="0" smtClean="0"/>
              <a:t>See </a:t>
            </a:r>
            <a:r>
              <a:rPr lang="en-GB" sz="2000" dirty="0"/>
              <a:t>the </a:t>
            </a:r>
            <a:r>
              <a:rPr lang="en-GB" sz="2000" dirty="0" smtClean="0"/>
              <a:t>Motion tutorial: </a:t>
            </a:r>
            <a:r>
              <a:rPr lang="en-GB" dirty="0" smtClean="0">
                <a:hlinkClick r:id="rId3"/>
              </a:rPr>
              <a:t>https://pymalcolm.readthedocs.io/en/latest/tutorials/motion.html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99230"/>
            <a:ext cx="3009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7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Block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Folded Corner 7"/>
          <p:cNvSpPr/>
          <p:nvPr/>
        </p:nvSpPr>
        <p:spPr>
          <a:xfrm>
            <a:off x="539552" y="1772816"/>
            <a:ext cx="4032448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9552" y="1772816"/>
            <a:ext cx="374441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- </a:t>
            </a:r>
            <a:r>
              <a:rPr lang="en-GB" sz="1600" dirty="0" err="1" smtClean="0">
                <a:solidFill>
                  <a:schemeClr val="accent1"/>
                </a:solidFill>
              </a:rPr>
              <a:t>builtin.controllers.ManagerController</a:t>
            </a:r>
            <a:r>
              <a:rPr lang="en-GB" sz="16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: $(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)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config_dir</a:t>
            </a:r>
            <a:r>
              <a:rPr lang="en-GB" sz="1600" dirty="0">
                <a:solidFill>
                  <a:schemeClr val="accent1"/>
                </a:solidFill>
              </a:rPr>
              <a:t>: $(</a:t>
            </a:r>
            <a:r>
              <a:rPr lang="en-GB" sz="1600" dirty="0" err="1">
                <a:solidFill>
                  <a:schemeClr val="accent1"/>
                </a:solidFill>
              </a:rPr>
              <a:t>config_dir</a:t>
            </a:r>
            <a:r>
              <a:rPr lang="en-GB" sz="1600" dirty="0">
                <a:solidFill>
                  <a:schemeClr val="accent1"/>
                </a:solidFill>
              </a:rPr>
              <a:t>)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description: $(</a:t>
            </a:r>
            <a:r>
              <a:rPr lang="en-GB" sz="1600" dirty="0" err="1">
                <a:solidFill>
                  <a:schemeClr val="accent1"/>
                </a:solidFill>
              </a:rPr>
              <a:t>docstring</a:t>
            </a:r>
            <a:r>
              <a:rPr lang="en-GB" sz="1600" dirty="0">
                <a:solidFill>
                  <a:schemeClr val="accent1"/>
                </a:solidFill>
              </a:rPr>
              <a:t>)</a:t>
            </a:r>
          </a:p>
          <a:p>
            <a:endParaRPr lang="en-GB" sz="1600" dirty="0">
              <a:solidFill>
                <a:schemeClr val="accent1"/>
              </a:solidFill>
            </a:endParaRPr>
          </a:p>
          <a:p>
            <a:r>
              <a:rPr lang="en-GB" sz="1600" dirty="0" smtClean="0">
                <a:solidFill>
                  <a:schemeClr val="accent1"/>
                </a:solidFill>
              </a:rPr>
              <a:t>- </a:t>
            </a:r>
            <a:r>
              <a:rPr lang="en-GB" sz="1600" dirty="0" err="1">
                <a:solidFill>
                  <a:schemeClr val="accent1"/>
                </a:solidFill>
              </a:rPr>
              <a:t>demo.blocks.counter_block</a:t>
            </a:r>
            <a:r>
              <a:rPr lang="en-GB" sz="16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: </a:t>
            </a:r>
            <a:r>
              <a:rPr lang="en-GB" sz="1600" dirty="0" smtClean="0">
                <a:solidFill>
                  <a:schemeClr val="accent1"/>
                </a:solidFill>
              </a:rPr>
              <a:t>$(</a:t>
            </a:r>
            <a:r>
              <a:rPr lang="en-GB" sz="1600" dirty="0" err="1" smtClean="0">
                <a:solidFill>
                  <a:schemeClr val="accent1"/>
                </a:solidFill>
              </a:rPr>
              <a:t>mri</a:t>
            </a:r>
            <a:r>
              <a:rPr lang="en-GB" sz="1600" dirty="0" smtClean="0">
                <a:solidFill>
                  <a:schemeClr val="accent1"/>
                </a:solidFill>
              </a:rPr>
              <a:t>):COUNTERX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GB" sz="1600" dirty="0">
              <a:solidFill>
                <a:schemeClr val="accent1"/>
              </a:solidFill>
            </a:endParaRPr>
          </a:p>
          <a:p>
            <a:r>
              <a:rPr lang="en-GB" sz="1600" dirty="0">
                <a:solidFill>
                  <a:schemeClr val="accent1"/>
                </a:solidFill>
              </a:rPr>
              <a:t>- </a:t>
            </a:r>
            <a:r>
              <a:rPr lang="en-GB" sz="1600" dirty="0" err="1">
                <a:solidFill>
                  <a:schemeClr val="accent1"/>
                </a:solidFill>
              </a:rPr>
              <a:t>demo.blocks.counter_block</a:t>
            </a:r>
            <a:r>
              <a:rPr lang="en-GB" sz="16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: </a:t>
            </a:r>
            <a:r>
              <a:rPr lang="en-GB" sz="1600" dirty="0" smtClean="0">
                <a:solidFill>
                  <a:schemeClr val="accent1"/>
                </a:solidFill>
              </a:rPr>
              <a:t>$(</a:t>
            </a:r>
            <a:r>
              <a:rPr lang="en-GB" sz="1600" dirty="0" err="1" smtClean="0">
                <a:solidFill>
                  <a:schemeClr val="accent1"/>
                </a:solidFill>
              </a:rPr>
              <a:t>mri</a:t>
            </a:r>
            <a:r>
              <a:rPr lang="en-GB" sz="1600" dirty="0" smtClean="0">
                <a:solidFill>
                  <a:schemeClr val="accent1"/>
                </a:solidFill>
              </a:rPr>
              <a:t>):COUNTERY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GB" sz="1600" dirty="0">
              <a:solidFill>
                <a:schemeClr val="accent1"/>
              </a:solidFill>
            </a:endParaRPr>
          </a:p>
          <a:p>
            <a:r>
              <a:rPr lang="en-GB" sz="1600" dirty="0" smtClean="0">
                <a:solidFill>
                  <a:schemeClr val="accent1"/>
                </a:solidFill>
              </a:rPr>
              <a:t>- </a:t>
            </a:r>
            <a:r>
              <a:rPr lang="en-GB" sz="1600" dirty="0" err="1" smtClean="0">
                <a:solidFill>
                  <a:schemeClr val="accent1"/>
                </a:solidFill>
              </a:rPr>
              <a:t>demo.parts.CounterMovePart</a:t>
            </a:r>
            <a:r>
              <a:rPr lang="en-GB" sz="16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name: x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: </a:t>
            </a:r>
            <a:r>
              <a:rPr lang="en-GB" sz="1600" dirty="0" smtClean="0">
                <a:solidFill>
                  <a:schemeClr val="accent1"/>
                </a:solidFill>
              </a:rPr>
              <a:t>$(</a:t>
            </a:r>
            <a:r>
              <a:rPr lang="en-GB" sz="1600" dirty="0" err="1" smtClean="0">
                <a:solidFill>
                  <a:schemeClr val="accent1"/>
                </a:solidFill>
              </a:rPr>
              <a:t>mri</a:t>
            </a:r>
            <a:r>
              <a:rPr lang="en-GB" sz="1600" dirty="0" smtClean="0">
                <a:solidFill>
                  <a:schemeClr val="accent1"/>
                </a:solidFill>
              </a:rPr>
              <a:t>):COUNTERX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GB" sz="1600" dirty="0">
              <a:solidFill>
                <a:schemeClr val="accent1"/>
              </a:solidFill>
            </a:endParaRPr>
          </a:p>
          <a:p>
            <a:r>
              <a:rPr lang="en-GB" sz="1600" dirty="0">
                <a:solidFill>
                  <a:schemeClr val="accent1"/>
                </a:solidFill>
              </a:rPr>
              <a:t>- </a:t>
            </a:r>
            <a:r>
              <a:rPr lang="en-GB" sz="1600" dirty="0" err="1" smtClean="0">
                <a:solidFill>
                  <a:schemeClr val="accent1"/>
                </a:solidFill>
              </a:rPr>
              <a:t>demo.parts.CounterMovePart</a:t>
            </a:r>
            <a:r>
              <a:rPr lang="en-GB" sz="16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name: y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    </a:t>
            </a:r>
            <a:r>
              <a:rPr lang="en-GB" sz="1600" dirty="0" err="1">
                <a:solidFill>
                  <a:schemeClr val="accent1"/>
                </a:solidFill>
              </a:rPr>
              <a:t>mri</a:t>
            </a:r>
            <a:r>
              <a:rPr lang="en-GB" sz="1600" dirty="0">
                <a:solidFill>
                  <a:schemeClr val="accent1"/>
                </a:solidFill>
              </a:rPr>
              <a:t>: </a:t>
            </a:r>
            <a:r>
              <a:rPr lang="en-GB" sz="1600" dirty="0" smtClean="0">
                <a:solidFill>
                  <a:schemeClr val="accent1"/>
                </a:solidFill>
              </a:rPr>
              <a:t>$(</a:t>
            </a:r>
            <a:r>
              <a:rPr lang="en-GB" sz="1600" dirty="0" err="1" smtClean="0">
                <a:solidFill>
                  <a:schemeClr val="accent1"/>
                </a:solidFill>
              </a:rPr>
              <a:t>mri</a:t>
            </a:r>
            <a:r>
              <a:rPr lang="en-GB" sz="1600" dirty="0" smtClean="0">
                <a:solidFill>
                  <a:schemeClr val="accent1"/>
                </a:solidFill>
              </a:rPr>
              <a:t>): COUNTERY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demo/blocks/motion_block.yaml  (extract):</a:t>
            </a:r>
            <a:endParaRPr lang="en-GB" b="1"/>
          </a:p>
        </p:txBody>
      </p:sp>
      <p:sp>
        <p:nvSpPr>
          <p:cNvPr id="13" name="TextBox 12"/>
          <p:cNvSpPr txBox="1"/>
          <p:nvPr/>
        </p:nvSpPr>
        <p:spPr>
          <a:xfrm>
            <a:off x="4644008" y="1782108"/>
            <a:ext cx="4248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Use a </a:t>
            </a:r>
            <a:r>
              <a:rPr lang="en-GB" i="1" dirty="0" err="1" smtClean="0"/>
              <a:t>ManagerController</a:t>
            </a:r>
            <a:r>
              <a:rPr lang="en-GB" i="1" dirty="0" smtClean="0"/>
              <a:t> </a:t>
            </a:r>
            <a:r>
              <a:rPr lang="en-GB" dirty="0" smtClean="0"/>
              <a:t>to construct the 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This takes an additional parameter to specify a directory for saving configurations</a:t>
            </a:r>
          </a:p>
          <a:p>
            <a:pPr lvl="1"/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Instantiate two </a:t>
            </a:r>
            <a:r>
              <a:rPr lang="en-GB" i="1" dirty="0" smtClean="0"/>
              <a:t>Counter</a:t>
            </a:r>
            <a:r>
              <a:rPr lang="en-GB" dirty="0" smtClean="0"/>
              <a:t> blocks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Instantiate two </a:t>
            </a:r>
            <a:r>
              <a:rPr lang="en-GB" i="1" dirty="0" err="1" smtClean="0"/>
              <a:t>MotorMove</a:t>
            </a:r>
            <a:r>
              <a:rPr lang="en-GB" dirty="0" smtClean="0"/>
              <a:t> parts,         one per block</a:t>
            </a:r>
            <a:endParaRPr lang="en-GB" dirty="0"/>
          </a:p>
        </p:txBody>
      </p:sp>
      <p:sp>
        <p:nvSpPr>
          <p:cNvPr id="14" name="Right Brace 13"/>
          <p:cNvSpPr/>
          <p:nvPr/>
        </p:nvSpPr>
        <p:spPr>
          <a:xfrm>
            <a:off x="3203848" y="3068960"/>
            <a:ext cx="432048" cy="115212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>
            <a:off x="3254152" y="4509120"/>
            <a:ext cx="432048" cy="1656184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Motion Example Structure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91680" y="465663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Notice the </a:t>
            </a:r>
            <a:r>
              <a:rPr lang="en-GB" sz="2000" i="1" smtClean="0"/>
              <a:t>design </a:t>
            </a:r>
            <a:r>
              <a:rPr lang="en-GB" sz="2000" smtClean="0"/>
              <a:t>attribute and </a:t>
            </a:r>
            <a:r>
              <a:rPr lang="en-GB" sz="2000" i="1" smtClean="0"/>
              <a:t>save</a:t>
            </a:r>
            <a:r>
              <a:rPr lang="en-GB" sz="2000" smtClean="0"/>
              <a:t> method are contributed by the </a:t>
            </a:r>
            <a:r>
              <a:rPr lang="en-GB" sz="2000" i="1" smtClean="0"/>
              <a:t>ManagerController</a:t>
            </a:r>
            <a:endParaRPr lang="en-GB" sz="2000" i="1"/>
          </a:p>
        </p:txBody>
      </p:sp>
      <p:pic>
        <p:nvPicPr>
          <p:cNvPr id="7" name="Picture 2" descr="C:\Users\ela\AppData\Local\Microsoft\Windows\INetCache\IE\LZ2JNMEN\15355-illustration-of-a-blue-information-button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736894"/>
            <a:ext cx="504057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68064"/>
            <a:ext cx="8640960" cy="210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5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15349" r="905"/>
          <a:stretch/>
        </p:blipFill>
        <p:spPr>
          <a:xfrm>
            <a:off x="2748183" y="1282203"/>
            <a:ext cx="6065134" cy="5011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2448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Recall:</a:t>
            </a:r>
            <a:r>
              <a:rPr lang="en-GB" sz="2000" dirty="0" smtClean="0"/>
              <a:t> Designs allow you to save the layout of a device block and the attributes of its child blocks</a:t>
            </a:r>
            <a:endParaRPr lang="en-GB" sz="2000" dirty="0"/>
          </a:p>
        </p:txBody>
      </p:sp>
      <p:sp>
        <p:nvSpPr>
          <p:cNvPr id="12" name="Oval 11"/>
          <p:cNvSpPr/>
          <p:nvPr/>
        </p:nvSpPr>
        <p:spPr>
          <a:xfrm>
            <a:off x="6876256" y="2598296"/>
            <a:ext cx="1792005" cy="2198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 continued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Which attributes are saved?</a:t>
            </a:r>
          </a:p>
          <a:p>
            <a:r>
              <a:rPr lang="en-GB" sz="2800" dirty="0" smtClean="0"/>
              <a:t>Recall the attribute definition in our </a:t>
            </a:r>
            <a:r>
              <a:rPr lang="en-GB" sz="2800" i="1" dirty="0" smtClean="0"/>
              <a:t>Counter </a:t>
            </a:r>
            <a:r>
              <a:rPr lang="en-GB" sz="2800" dirty="0" smtClean="0"/>
              <a:t>part: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/>
                </a:solidFill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</a:rPr>
              <a:t>self.counter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= </a:t>
            </a:r>
            <a:r>
              <a:rPr lang="en-US" sz="2200" dirty="0" err="1">
                <a:solidFill>
                  <a:schemeClr val="accent1"/>
                </a:solidFill>
              </a:rPr>
              <a:t>NumberMeta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           </a:t>
            </a:r>
            <a:r>
              <a:rPr lang="en-US" sz="2200" dirty="0" smtClean="0">
                <a:solidFill>
                  <a:schemeClr val="accent1"/>
                </a:solidFill>
              </a:rPr>
              <a:t>		"</a:t>
            </a:r>
            <a:r>
              <a:rPr lang="en-US" sz="2200" dirty="0">
                <a:solidFill>
                  <a:schemeClr val="accent1"/>
                </a:solidFill>
              </a:rPr>
              <a:t>float64", "The current value of the counter",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chemeClr val="accent1"/>
                </a:solidFill>
              </a:rPr>
              <a:t>           </a:t>
            </a:r>
            <a:r>
              <a:rPr lang="en-US" sz="2200" dirty="0" smtClean="0">
                <a:solidFill>
                  <a:schemeClr val="accent1"/>
                </a:solidFill>
              </a:rPr>
              <a:t>		</a:t>
            </a:r>
            <a:r>
              <a:rPr lang="en-US" sz="2200" dirty="0" smtClean="0">
                <a:solidFill>
                  <a:srgbClr val="FF0000"/>
                </a:solidFill>
              </a:rPr>
              <a:t>tags</a:t>
            </a:r>
            <a:r>
              <a:rPr lang="en-US" sz="2200" dirty="0">
                <a:solidFill>
                  <a:srgbClr val="FF0000"/>
                </a:solidFill>
              </a:rPr>
              <a:t>=[</a:t>
            </a:r>
            <a:r>
              <a:rPr lang="en-US" sz="2200" dirty="0" err="1">
                <a:solidFill>
                  <a:srgbClr val="FF0000"/>
                </a:solidFill>
              </a:rPr>
              <a:t>config_tag</a:t>
            </a:r>
            <a:r>
              <a:rPr lang="en-US" sz="2200" dirty="0">
                <a:solidFill>
                  <a:srgbClr val="FF0000"/>
                </a:solidFill>
              </a:rPr>
              <a:t>(), </a:t>
            </a:r>
            <a:r>
              <a:rPr lang="en-US" sz="2200" dirty="0" err="1">
                <a:solidFill>
                  <a:srgbClr val="FF0000"/>
                </a:solidFill>
              </a:rPr>
              <a:t>Widget.TEXTINPUT.tag</a:t>
            </a:r>
            <a:r>
              <a:rPr lang="en-US" sz="2200" dirty="0" smtClean="0">
                <a:solidFill>
                  <a:srgbClr val="FF0000"/>
                </a:solidFill>
              </a:rPr>
              <a:t>()]</a:t>
            </a:r>
            <a:r>
              <a:rPr lang="en-US" sz="2200" dirty="0" smtClean="0">
                <a:solidFill>
                  <a:schemeClr val="accent1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GB" sz="2800" dirty="0" smtClean="0"/>
              <a:t>Tags contain important metadata:</a:t>
            </a:r>
          </a:p>
          <a:p>
            <a:pPr lvl="1" defTabSz="195263">
              <a:buFont typeface="Courier New" panose="02070309020205020404" pitchFamily="49" charset="0"/>
              <a:buChar char="o"/>
              <a:tabLst>
                <a:tab pos="2509838" algn="dec"/>
                <a:tab pos="2778125" algn="dec"/>
                <a:tab pos="3054350" algn="dec"/>
              </a:tabLst>
            </a:pPr>
            <a:r>
              <a:rPr lang="en-GB" sz="2200" dirty="0" smtClean="0">
                <a:solidFill>
                  <a:schemeClr val="accent1"/>
                </a:solidFill>
              </a:rPr>
              <a:t>Widget tags 	- choose which widget to display it with</a:t>
            </a:r>
          </a:p>
          <a:p>
            <a:pPr lvl="1">
              <a:buFont typeface="Courier New" panose="02070309020205020404" pitchFamily="49" charset="0"/>
              <a:buChar char="o"/>
              <a:tabLst>
                <a:tab pos="2509838" algn="dec"/>
              </a:tabLst>
            </a:pPr>
            <a:r>
              <a:rPr lang="en-GB" sz="2200" dirty="0" smtClean="0">
                <a:solidFill>
                  <a:schemeClr val="accent1"/>
                </a:solidFill>
              </a:rPr>
              <a:t>Group tags	   - create an expander around related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 smtClean="0">
                <a:solidFill>
                  <a:schemeClr val="accent1"/>
                </a:solidFill>
              </a:rPr>
              <a:t>Port tags	    - create the visual connections between blocks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 err="1" smtClean="0">
                <a:solidFill>
                  <a:schemeClr val="accent1"/>
                </a:solidFill>
              </a:rPr>
              <a:t>Config</a:t>
            </a:r>
            <a:r>
              <a:rPr lang="en-GB" sz="2200" dirty="0" smtClean="0">
                <a:solidFill>
                  <a:schemeClr val="accent1"/>
                </a:solidFill>
              </a:rPr>
              <a:t> tags   - turn on saving/loading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200" dirty="0"/>
              <a:t>See: </a:t>
            </a:r>
            <a:r>
              <a:rPr lang="en-GB" sz="2200" dirty="0">
                <a:hlinkClick r:id="rId3"/>
              </a:rPr>
              <a:t>https://pymalcolm.readthedocs.io/en/latest/reference/tags.html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9354</TotalTime>
  <Words>2633</Words>
  <Application>Microsoft Office PowerPoint</Application>
  <PresentationFormat>On-screen Show (4:3)</PresentationFormat>
  <Paragraphs>585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Hardware Triggered Scanning: Scanning Components</vt:lpstr>
      <vt:lpstr>Overview</vt:lpstr>
      <vt:lpstr>Block Structure</vt:lpstr>
      <vt:lpstr>Device Blocks</vt:lpstr>
      <vt:lpstr>Motion Demo</vt:lpstr>
      <vt:lpstr>Motion Block Definition</vt:lpstr>
      <vt:lpstr>Motion Example Structure</vt:lpstr>
      <vt:lpstr>Designs</vt:lpstr>
      <vt:lpstr>Designs continued</vt:lpstr>
      <vt:lpstr>How to Create a Device Part</vt:lpstr>
      <vt:lpstr>Motor Move Part Definition</vt:lpstr>
      <vt:lpstr>Part Definition Continued</vt:lpstr>
      <vt:lpstr>Running the Motion Demo</vt:lpstr>
      <vt:lpstr>Detector Demo</vt:lpstr>
      <vt:lpstr>Runnable Device Blocks</vt:lpstr>
      <vt:lpstr>Runnable Controller Details</vt:lpstr>
      <vt:lpstr>Runnable Controller States</vt:lpstr>
      <vt:lpstr>Hooks Overview</vt:lpstr>
      <vt:lpstr>Runnable Device Sequence Diagrams</vt:lpstr>
      <vt:lpstr>Detector Demo Structure</vt:lpstr>
      <vt:lpstr>Detector Block Definition</vt:lpstr>
      <vt:lpstr>Detector Demo Sequence Diagram</vt:lpstr>
      <vt:lpstr>How to Create a Runnable Device Part</vt:lpstr>
      <vt:lpstr>File Write Part: init</vt:lpstr>
      <vt:lpstr>Detector Demo Sequence Diagram</vt:lpstr>
      <vt:lpstr>File Write Part: on_configure</vt:lpstr>
      <vt:lpstr>Detector Demo Sequence Diagram</vt:lpstr>
      <vt:lpstr>File Write Part: on_run</vt:lpstr>
      <vt:lpstr>Detector Demo Sequence Diagram</vt:lpstr>
      <vt:lpstr>File Write Part: reset</vt:lpstr>
      <vt:lpstr>File Write Part: setup</vt:lpstr>
      <vt:lpstr>Additional Hooks</vt:lpstr>
      <vt:lpstr>Info Objects</vt:lpstr>
      <vt:lpstr>Info Objects Continued</vt:lpstr>
      <vt:lpstr>Info Objects Continued</vt:lpstr>
      <vt:lpstr>Detector Demo</vt:lpstr>
      <vt:lpstr>Scan Point Generator</vt:lpstr>
      <vt:lpstr>Scan Point Generator Example</vt:lpstr>
      <vt:lpstr>Preparing the Example</vt:lpstr>
      <vt:lpstr>Running the Example</vt:lpstr>
      <vt:lpstr>Checking the Results</vt:lpstr>
      <vt:lpstr>Recap: yaml chains</vt:lpstr>
      <vt:lpstr>Recap: yaml chains</vt:lpstr>
      <vt:lpstr>Practical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Malcolm training: Scanning components</dc:title>
  <dc:creator>Andy</dc:creator>
  <cp:lastModifiedBy>kfm</cp:lastModifiedBy>
  <cp:revision>619</cp:revision>
  <dcterms:created xsi:type="dcterms:W3CDTF">2011-07-20T16:41:11Z</dcterms:created>
  <dcterms:modified xsi:type="dcterms:W3CDTF">2020-01-06T14:47:09Z</dcterms:modified>
</cp:coreProperties>
</file>