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300" r:id="rId6"/>
    <p:sldId id="267" r:id="rId7"/>
    <p:sldId id="265" r:id="rId8"/>
    <p:sldId id="268" r:id="rId9"/>
    <p:sldId id="289" r:id="rId10"/>
    <p:sldId id="298" r:id="rId11"/>
    <p:sldId id="271" r:id="rId12"/>
    <p:sldId id="272" r:id="rId13"/>
    <p:sldId id="299" r:id="rId14"/>
    <p:sldId id="291" r:id="rId15"/>
    <p:sldId id="261" r:id="rId16"/>
    <p:sldId id="262" r:id="rId17"/>
    <p:sldId id="288" r:id="rId18"/>
    <p:sldId id="274" r:id="rId19"/>
    <p:sldId id="293" r:id="rId20"/>
    <p:sldId id="278" r:id="rId21"/>
    <p:sldId id="279" r:id="rId22"/>
    <p:sldId id="280" r:id="rId23"/>
    <p:sldId id="286" r:id="rId24"/>
    <p:sldId id="282" r:id="rId25"/>
    <p:sldId id="283" r:id="rId26"/>
    <p:sldId id="301" r:id="rId27"/>
    <p:sldId id="302" r:id="rId28"/>
    <p:sldId id="303" r:id="rId29"/>
    <p:sldId id="304" r:id="rId30"/>
    <p:sldId id="281" r:id="rId31"/>
    <p:sldId id="294" r:id="rId32"/>
    <p:sldId id="306" r:id="rId33"/>
    <p:sldId id="292" r:id="rId34"/>
    <p:sldId id="295" r:id="rId35"/>
    <p:sldId id="296" r:id="rId36"/>
    <p:sldId id="27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2674" autoAdjust="0"/>
  </p:normalViewPr>
  <p:slideViewPr>
    <p:cSldViewPr>
      <p:cViewPr>
        <p:scale>
          <a:sx n="100" d="100"/>
          <a:sy n="100" d="100"/>
        </p:scale>
        <p:origin x="-205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2472" y="5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3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3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02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5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91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66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062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3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114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09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06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324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95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379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22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1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008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6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8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9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516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322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302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33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843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75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4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4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50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30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Scanning Control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8/gui/SCA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en/latest/tutorials/scan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malcolm.readthedocs.io/en/malcolm4/tutorials/areadetector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en/latest/tutorials/areadetector.html#scan-block-design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New configure() Parameter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smtClean="0"/>
              <a:t>We are also going to add a new parameter to the configure() method:</a:t>
            </a:r>
          </a:p>
          <a:p>
            <a:pPr marL="457200" lvl="1" indent="0">
              <a:buNone/>
            </a:pPr>
            <a:r>
              <a:rPr lang="en-GB" sz="2400" smtClean="0">
                <a:solidFill>
                  <a:schemeClr val="accent1"/>
                </a:solidFill>
              </a:rPr>
              <a:t>exceptionStep</a:t>
            </a:r>
            <a:r>
              <a:rPr lang="en-GB" sz="2400" smtClean="0"/>
              <a:t> </a:t>
            </a:r>
            <a:r>
              <a:rPr lang="en-GB" sz="2400" smtClean="0">
                <a:solidFill>
                  <a:schemeClr val="accent2"/>
                </a:solidFill>
              </a:rPr>
              <a:t>#type: int</a:t>
            </a:r>
          </a:p>
          <a:p>
            <a:pPr lvl="1"/>
            <a:r>
              <a:rPr lang="en-GB" sz="2400" smtClean="0"/>
              <a:t>Raise an exception if the scan gets to this step</a:t>
            </a:r>
          </a:p>
          <a:p>
            <a:pPr marL="457200" lvl="1" indent="0">
              <a:buNone/>
            </a:pPr>
            <a:endParaRPr lang="en-GB" sz="2400" smtClean="0"/>
          </a:p>
          <a:p>
            <a:r>
              <a:rPr lang="en-GB" sz="2800" smtClean="0"/>
              <a:t>How to set this up?</a:t>
            </a:r>
          </a:p>
          <a:p>
            <a:pPr lvl="1"/>
            <a:r>
              <a:rPr lang="en-GB" sz="2400" smtClean="0"/>
              <a:t>Recall the PartRegistrar object used to register methods and attributes with the parent controller</a:t>
            </a:r>
          </a:p>
          <a:p>
            <a:pPr lvl="1"/>
            <a:r>
              <a:rPr lang="en-GB" sz="2400" smtClean="0"/>
              <a:t>Call </a:t>
            </a:r>
            <a:r>
              <a:rPr lang="en-GB" sz="2400" smtClean="0">
                <a:solidFill>
                  <a:schemeClr val="accent1"/>
                </a:solidFill>
              </a:rPr>
              <a:t>registrar.report(info) </a:t>
            </a:r>
            <a:r>
              <a:rPr lang="en-GB" sz="2400" smtClean="0"/>
              <a:t>to inform it about additional configure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9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Motion Child Part: setup()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8280920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demo/parts/motionchildpart.py (extract):</a:t>
            </a:r>
            <a:endParaRPr lang="en-GB" b="1"/>
          </a:p>
        </p:txBody>
      </p:sp>
      <p:sp>
        <p:nvSpPr>
          <p:cNvPr id="10" name="TextBox 9"/>
          <p:cNvSpPr txBox="1"/>
          <p:nvPr/>
        </p:nvSpPr>
        <p:spPr>
          <a:xfrm>
            <a:off x="539552" y="1844824"/>
            <a:ext cx="7992888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 smtClean="0">
                <a:solidFill>
                  <a:schemeClr val="accent1"/>
                </a:solidFill>
              </a:rPr>
              <a:t>class </a:t>
            </a:r>
            <a:r>
              <a:rPr lang="en-GB" sz="2000" dirty="0" err="1" smtClean="0">
                <a:solidFill>
                  <a:schemeClr val="accent1"/>
                </a:solidFill>
              </a:rPr>
              <a:t>MotionChildPart</a:t>
            </a:r>
            <a:r>
              <a:rPr lang="en-GB" sz="2000" dirty="0" smtClean="0">
                <a:solidFill>
                  <a:schemeClr val="accent1"/>
                </a:solidFill>
              </a:rPr>
              <a:t>(</a:t>
            </a:r>
            <a:r>
              <a:rPr lang="en-GB" sz="2000" dirty="0" err="1" smtClean="0">
                <a:solidFill>
                  <a:schemeClr val="accent1"/>
                </a:solidFill>
              </a:rPr>
              <a:t>builtin.parts.ChildPart</a:t>
            </a:r>
            <a:r>
              <a:rPr lang="en-GB" sz="2000" dirty="0" smtClean="0">
                <a:solidFill>
                  <a:schemeClr val="accent1"/>
                </a:solidFill>
              </a:rPr>
              <a:t>):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 err="1" smtClean="0">
                <a:solidFill>
                  <a:schemeClr val="accent1"/>
                </a:solidFill>
              </a:rPr>
              <a:t>def</a:t>
            </a:r>
            <a:r>
              <a:rPr lang="en-GB" sz="2000" dirty="0" smtClean="0">
                <a:solidFill>
                  <a:schemeClr val="accent1"/>
                </a:solidFill>
              </a:rPr>
              <a:t> </a:t>
            </a:r>
            <a:r>
              <a:rPr lang="en-GB" sz="2000" b="1" dirty="0">
                <a:solidFill>
                  <a:schemeClr val="accent1"/>
                </a:solidFill>
              </a:rPr>
              <a:t>setup</a:t>
            </a:r>
            <a:r>
              <a:rPr lang="en-GB" sz="2000" dirty="0">
                <a:solidFill>
                  <a:schemeClr val="accent1"/>
                </a:solidFill>
              </a:rPr>
              <a:t>(self, registrar):</a:t>
            </a:r>
          </a:p>
          <a:p>
            <a:r>
              <a:rPr lang="en-GB" sz="2000" dirty="0">
                <a:solidFill>
                  <a:schemeClr val="accent2"/>
                </a:solidFill>
              </a:rPr>
              <a:t>        # type: (</a:t>
            </a:r>
            <a:r>
              <a:rPr lang="en-GB" sz="2000" dirty="0" err="1">
                <a:solidFill>
                  <a:schemeClr val="accent2"/>
                </a:solidFill>
              </a:rPr>
              <a:t>PartRegistrar</a:t>
            </a:r>
            <a:r>
              <a:rPr lang="en-GB" sz="2000" dirty="0">
                <a:solidFill>
                  <a:schemeClr val="accent2"/>
                </a:solidFill>
              </a:rPr>
              <a:t>) -&gt; None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        </a:t>
            </a:r>
            <a:r>
              <a:rPr lang="en-GB" sz="2000" dirty="0" smtClean="0">
                <a:solidFill>
                  <a:schemeClr val="accent1"/>
                </a:solidFill>
              </a:rPr>
              <a:t>super(</a:t>
            </a:r>
            <a:r>
              <a:rPr lang="en-GB" sz="2000" dirty="0" err="1" smtClean="0">
                <a:solidFill>
                  <a:schemeClr val="accent1"/>
                </a:solidFill>
              </a:rPr>
              <a:t>MotionChildPart</a:t>
            </a:r>
            <a:r>
              <a:rPr lang="en-GB" sz="2000" dirty="0">
                <a:solidFill>
                  <a:schemeClr val="accent1"/>
                </a:solidFill>
              </a:rPr>
              <a:t>, self).setup(registrar</a:t>
            </a:r>
            <a:r>
              <a:rPr lang="en-GB" sz="20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        </a:t>
            </a:r>
            <a:r>
              <a:rPr lang="en-GB" sz="2000" dirty="0" err="1">
                <a:solidFill>
                  <a:schemeClr val="accent1"/>
                </a:solidFill>
              </a:rPr>
              <a:t>registrar.hook</a:t>
            </a:r>
            <a:r>
              <a:rPr lang="en-GB" sz="2000" dirty="0">
                <a:solidFill>
                  <a:schemeClr val="accent1"/>
                </a:solidFill>
              </a:rPr>
              <a:t>(</a:t>
            </a:r>
            <a:r>
              <a:rPr lang="en-GB" sz="2000" dirty="0" err="1">
                <a:solidFill>
                  <a:schemeClr val="accent1"/>
                </a:solidFill>
              </a:rPr>
              <a:t>scanning.hooks.PreConfigureHook</a:t>
            </a:r>
            <a:r>
              <a:rPr lang="en-GB" sz="2000" dirty="0">
                <a:solidFill>
                  <a:schemeClr val="accent1"/>
                </a:solidFill>
              </a:rPr>
              <a:t>, </a:t>
            </a:r>
            <a:r>
              <a:rPr lang="en-GB" sz="2000" dirty="0" err="1">
                <a:solidFill>
                  <a:schemeClr val="accent1"/>
                </a:solidFill>
              </a:rPr>
              <a:t>self.reload</a:t>
            </a:r>
            <a:r>
              <a:rPr lang="en-GB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        </a:t>
            </a:r>
            <a:r>
              <a:rPr lang="en-GB" sz="2000" dirty="0" err="1">
                <a:solidFill>
                  <a:schemeClr val="accent1"/>
                </a:solidFill>
              </a:rPr>
              <a:t>registrar.hook</a:t>
            </a:r>
            <a:r>
              <a:rPr lang="en-GB" sz="2000" dirty="0">
                <a:solidFill>
                  <a:schemeClr val="accent1"/>
                </a:solidFill>
              </a:rPr>
              <a:t>((</a:t>
            </a:r>
            <a:r>
              <a:rPr lang="en-GB" sz="2000" dirty="0" err="1">
                <a:solidFill>
                  <a:schemeClr val="accent1"/>
                </a:solidFill>
              </a:rPr>
              <a:t>scanning.hooks.ConfigureHook</a:t>
            </a:r>
            <a:r>
              <a:rPr lang="en-GB" sz="2000" dirty="0">
                <a:solidFill>
                  <a:schemeClr val="accent1"/>
                </a:solidFill>
              </a:rPr>
              <a:t>,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                        </a:t>
            </a:r>
            <a:r>
              <a:rPr lang="en-GB" sz="2000" dirty="0" err="1">
                <a:solidFill>
                  <a:schemeClr val="accent1"/>
                </a:solidFill>
              </a:rPr>
              <a:t>scanning.hooks.PostRunArmedHook</a:t>
            </a:r>
            <a:r>
              <a:rPr lang="en-GB" sz="2000" dirty="0">
                <a:solidFill>
                  <a:schemeClr val="accent1"/>
                </a:solidFill>
              </a:rPr>
              <a:t>,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                        </a:t>
            </a:r>
            <a:r>
              <a:rPr lang="en-GB" sz="2000" dirty="0" err="1">
                <a:solidFill>
                  <a:schemeClr val="accent1"/>
                </a:solidFill>
              </a:rPr>
              <a:t>scanning.hooks.SeekHook</a:t>
            </a:r>
            <a:r>
              <a:rPr lang="en-GB" sz="2000" dirty="0">
                <a:solidFill>
                  <a:schemeClr val="accent1"/>
                </a:solidFill>
              </a:rPr>
              <a:t>), </a:t>
            </a:r>
            <a:r>
              <a:rPr lang="en-GB" sz="2000" dirty="0" err="1">
                <a:solidFill>
                  <a:schemeClr val="accent1"/>
                </a:solidFill>
              </a:rPr>
              <a:t>self.configure</a:t>
            </a:r>
            <a:r>
              <a:rPr lang="en-GB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        </a:t>
            </a:r>
            <a:r>
              <a:rPr lang="en-GB" sz="2000" dirty="0" err="1">
                <a:solidFill>
                  <a:schemeClr val="accent1"/>
                </a:solidFill>
              </a:rPr>
              <a:t>registrar.hook</a:t>
            </a:r>
            <a:r>
              <a:rPr lang="en-GB" sz="2000" dirty="0">
                <a:solidFill>
                  <a:schemeClr val="accent1"/>
                </a:solidFill>
              </a:rPr>
              <a:t>((</a:t>
            </a:r>
            <a:r>
              <a:rPr lang="en-GB" sz="2000" dirty="0" err="1">
                <a:solidFill>
                  <a:schemeClr val="accent1"/>
                </a:solidFill>
              </a:rPr>
              <a:t>scanning.hooks.RunHook</a:t>
            </a:r>
            <a:r>
              <a:rPr lang="en-GB" sz="2000" dirty="0">
                <a:solidFill>
                  <a:schemeClr val="accent1"/>
                </a:solidFill>
              </a:rPr>
              <a:t>,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                        </a:t>
            </a:r>
            <a:r>
              <a:rPr lang="en-GB" sz="2000" dirty="0" err="1">
                <a:solidFill>
                  <a:schemeClr val="accent1"/>
                </a:solidFill>
              </a:rPr>
              <a:t>scanning.hooks.ResumeHook</a:t>
            </a:r>
            <a:r>
              <a:rPr lang="en-GB" sz="2000" dirty="0">
                <a:solidFill>
                  <a:schemeClr val="accent1"/>
                </a:solidFill>
              </a:rPr>
              <a:t>), </a:t>
            </a:r>
            <a:r>
              <a:rPr lang="en-GB" sz="2000" dirty="0" err="1" smtClean="0">
                <a:solidFill>
                  <a:schemeClr val="accent1"/>
                </a:solidFill>
              </a:rPr>
              <a:t>self.on_run</a:t>
            </a:r>
            <a:r>
              <a:rPr lang="en-GB" sz="2000" dirty="0" smtClean="0">
                <a:solidFill>
                  <a:schemeClr val="accent1"/>
                </a:solidFill>
              </a:rPr>
              <a:t>)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        </a:t>
            </a:r>
            <a:r>
              <a:rPr lang="en-GB" sz="2000" dirty="0">
                <a:solidFill>
                  <a:srgbClr val="00B050"/>
                </a:solidFill>
              </a:rPr>
              <a:t># Tell the controller to expose some extra configure parameters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      </a:t>
            </a:r>
            <a:r>
              <a:rPr lang="en-GB" sz="2000" dirty="0" smtClean="0">
                <a:solidFill>
                  <a:schemeClr val="accent1"/>
                </a:solidFill>
              </a:rPr>
              <a:t>  </a:t>
            </a:r>
            <a:r>
              <a:rPr lang="en-GB" sz="2000" dirty="0" err="1" smtClean="0">
                <a:solidFill>
                  <a:schemeClr val="accent1"/>
                </a:solidFill>
              </a:rPr>
              <a:t>registrar.report</a:t>
            </a:r>
            <a:r>
              <a:rPr lang="en-GB" sz="2000" dirty="0" smtClean="0">
                <a:solidFill>
                  <a:schemeClr val="accent1"/>
                </a:solidFill>
              </a:rPr>
              <a:t>(</a:t>
            </a:r>
            <a:r>
              <a:rPr lang="en-GB" sz="2000" dirty="0" err="1" smtClean="0">
                <a:solidFill>
                  <a:schemeClr val="accent1"/>
                </a:solidFill>
              </a:rPr>
              <a:t>scanning.hooks.ConfigureHook</a:t>
            </a:r>
            <a:endParaRPr lang="en-GB" sz="2000" dirty="0" smtClean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smtClean="0">
                <a:solidFill>
                  <a:schemeClr val="accent1"/>
                </a:solidFill>
              </a:rPr>
              <a:t>                       .</a:t>
            </a:r>
            <a:r>
              <a:rPr lang="en-GB" sz="2000" dirty="0" err="1" smtClean="0">
                <a:solidFill>
                  <a:schemeClr val="accent1"/>
                </a:solidFill>
              </a:rPr>
              <a:t>create_info</a:t>
            </a:r>
            <a:r>
              <a:rPr lang="en-GB" sz="2000" dirty="0" smtClean="0">
                <a:solidFill>
                  <a:schemeClr val="accent1"/>
                </a:solidFill>
              </a:rPr>
              <a:t>(</a:t>
            </a:r>
            <a:r>
              <a:rPr lang="en-GB" sz="2000" dirty="0" err="1" smtClean="0">
                <a:solidFill>
                  <a:schemeClr val="accent1"/>
                </a:solidFill>
              </a:rPr>
              <a:t>self.on_configure</a:t>
            </a:r>
            <a:r>
              <a:rPr lang="en-GB" sz="2000" dirty="0">
                <a:solidFill>
                  <a:schemeClr val="accent1"/>
                </a:solidFill>
              </a:rPr>
              <a:t>))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Motion Child Part: </a:t>
            </a:r>
            <a:r>
              <a:rPr lang="en-GB" dirty="0" err="1" smtClean="0"/>
              <a:t>on_configure</a:t>
            </a:r>
            <a:r>
              <a:rPr lang="en-GB" dirty="0" smtClean="0"/>
              <a:t>(…)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8280920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demo/parts/motionchildpart.py </a:t>
            </a:r>
            <a:r>
              <a:rPr lang="en-GB" b="1" smtClean="0"/>
              <a:t>(continued):</a:t>
            </a:r>
            <a:endParaRPr lang="en-GB" b="1"/>
          </a:p>
        </p:txBody>
      </p:sp>
      <p:sp>
        <p:nvSpPr>
          <p:cNvPr id="10" name="TextBox 9"/>
          <p:cNvSpPr txBox="1"/>
          <p:nvPr/>
        </p:nvSpPr>
        <p:spPr>
          <a:xfrm>
            <a:off x="539552" y="184482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@</a:t>
            </a:r>
            <a:r>
              <a:rPr lang="en-GB" dirty="0" err="1">
                <a:solidFill>
                  <a:schemeClr val="accent2"/>
                </a:solidFill>
              </a:rPr>
              <a:t>add_call_types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 smtClean="0">
                <a:solidFill>
                  <a:schemeClr val="accent1"/>
                </a:solidFill>
              </a:rPr>
              <a:t>def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b="1" dirty="0" err="1" smtClean="0">
                <a:solidFill>
                  <a:schemeClr val="accent1"/>
                </a:solidFill>
              </a:rPr>
              <a:t>on_configure</a:t>
            </a:r>
            <a:r>
              <a:rPr lang="en-GB" dirty="0" smtClean="0">
                <a:solidFill>
                  <a:schemeClr val="accent1"/>
                </a:solidFill>
              </a:rPr>
              <a:t>(self</a:t>
            </a:r>
            <a:r>
              <a:rPr lang="en-GB" dirty="0">
                <a:solidFill>
                  <a:schemeClr val="accent1"/>
                </a:solidFill>
              </a:rPr>
              <a:t>,</a:t>
            </a:r>
          </a:p>
          <a:p>
            <a:pPr>
              <a:tabLst>
                <a:tab pos="3051175" algn="l"/>
              </a:tabLst>
            </a:pPr>
            <a:r>
              <a:rPr lang="en-GB" dirty="0">
                <a:solidFill>
                  <a:schemeClr val="accent1"/>
                </a:solidFill>
              </a:rPr>
              <a:t>                  </a:t>
            </a:r>
            <a:r>
              <a:rPr lang="en-GB" dirty="0" err="1">
                <a:solidFill>
                  <a:schemeClr val="accent1"/>
                </a:solidFill>
              </a:rPr>
              <a:t>completed_steps</a:t>
            </a:r>
            <a:r>
              <a:rPr lang="en-GB" dirty="0" smtClean="0">
                <a:solidFill>
                  <a:schemeClr val="accent1"/>
                </a:solidFill>
              </a:rPr>
              <a:t>,	</a:t>
            </a:r>
            <a:r>
              <a:rPr lang="en-GB" dirty="0" smtClean="0">
                <a:solidFill>
                  <a:schemeClr val="accent2"/>
                </a:solidFill>
              </a:rPr>
              <a:t># </a:t>
            </a:r>
            <a:r>
              <a:rPr lang="en-GB" dirty="0">
                <a:solidFill>
                  <a:schemeClr val="accent2"/>
                </a:solidFill>
              </a:rPr>
              <a:t>type: </a:t>
            </a:r>
            <a:r>
              <a:rPr lang="en-GB" dirty="0" err="1">
                <a:solidFill>
                  <a:schemeClr val="accent2"/>
                </a:solidFill>
              </a:rPr>
              <a:t>scanning.hooks.ACompletedSteps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                 </a:t>
            </a:r>
            <a:r>
              <a:rPr lang="en-GB" dirty="0" err="1">
                <a:solidFill>
                  <a:schemeClr val="accent1"/>
                </a:solidFill>
              </a:rPr>
              <a:t>steps_to_do</a:t>
            </a:r>
            <a:r>
              <a:rPr lang="en-GB" dirty="0">
                <a:solidFill>
                  <a:schemeClr val="accent1"/>
                </a:solidFill>
              </a:rPr>
              <a:t>,  </a:t>
            </a:r>
            <a:r>
              <a:rPr lang="en-GB" dirty="0" smtClean="0">
                <a:solidFill>
                  <a:schemeClr val="accent1"/>
                </a:solidFill>
              </a:rPr>
              <a:t>          </a:t>
            </a:r>
            <a:r>
              <a:rPr lang="en-GB" dirty="0" smtClean="0">
                <a:solidFill>
                  <a:schemeClr val="accent2"/>
                </a:solidFill>
              </a:rPr>
              <a:t># </a:t>
            </a:r>
            <a:r>
              <a:rPr lang="en-GB" dirty="0">
                <a:solidFill>
                  <a:schemeClr val="accent2"/>
                </a:solidFill>
              </a:rPr>
              <a:t>type: </a:t>
            </a:r>
            <a:r>
              <a:rPr lang="en-GB" dirty="0" err="1">
                <a:solidFill>
                  <a:schemeClr val="accent2"/>
                </a:solidFill>
              </a:rPr>
              <a:t>scanning.hooks.AStepsToDo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                  generator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dirty="0" smtClean="0">
                <a:solidFill>
                  <a:schemeClr val="accent1"/>
                </a:solidFill>
              </a:rPr>
              <a:t>                </a:t>
            </a:r>
            <a:r>
              <a:rPr lang="en-GB" dirty="0" smtClean="0">
                <a:solidFill>
                  <a:schemeClr val="accent2"/>
                </a:solidFill>
              </a:rPr>
              <a:t># </a:t>
            </a:r>
            <a:r>
              <a:rPr lang="en-GB" dirty="0">
                <a:solidFill>
                  <a:schemeClr val="accent2"/>
                </a:solidFill>
              </a:rPr>
              <a:t>type: </a:t>
            </a:r>
            <a:r>
              <a:rPr lang="en-GB" dirty="0" err="1">
                <a:solidFill>
                  <a:schemeClr val="accent2"/>
                </a:solidFill>
              </a:rPr>
              <a:t>scanning.hooks.AGenerator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                 </a:t>
            </a:r>
            <a:r>
              <a:rPr lang="en-GB" dirty="0" err="1">
                <a:solidFill>
                  <a:schemeClr val="accent1"/>
                </a:solidFill>
              </a:rPr>
              <a:t>axesToMove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dirty="0" smtClean="0">
                <a:solidFill>
                  <a:schemeClr val="accent1"/>
                </a:solidFill>
              </a:rPr>
              <a:t>           </a:t>
            </a:r>
            <a:r>
              <a:rPr lang="en-GB" dirty="0" smtClean="0">
                <a:solidFill>
                  <a:schemeClr val="accent2"/>
                </a:solidFill>
              </a:rPr>
              <a:t># </a:t>
            </a:r>
            <a:r>
              <a:rPr lang="en-GB" dirty="0">
                <a:solidFill>
                  <a:schemeClr val="accent2"/>
                </a:solidFill>
              </a:rPr>
              <a:t>type: </a:t>
            </a:r>
            <a:r>
              <a:rPr lang="en-GB" dirty="0" err="1">
                <a:solidFill>
                  <a:schemeClr val="accent2"/>
                </a:solidFill>
              </a:rPr>
              <a:t>scanning.hooks.AAxesToMove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                 </a:t>
            </a:r>
            <a:r>
              <a:rPr lang="en-GB" dirty="0" err="1">
                <a:solidFill>
                  <a:schemeClr val="accent1"/>
                </a:solidFill>
              </a:rPr>
              <a:t>exceptionStep</a:t>
            </a:r>
            <a:r>
              <a:rPr lang="en-GB" dirty="0">
                <a:solidFill>
                  <a:schemeClr val="accent1"/>
                </a:solidFill>
              </a:rPr>
              <a:t>=0,  </a:t>
            </a:r>
            <a:r>
              <a:rPr lang="en-GB" dirty="0" smtClean="0">
                <a:solidFill>
                  <a:schemeClr val="accent1"/>
                </a:solidFill>
              </a:rPr>
              <a:t>  </a:t>
            </a:r>
            <a:r>
              <a:rPr lang="en-GB" dirty="0" smtClean="0">
                <a:solidFill>
                  <a:schemeClr val="accent2"/>
                </a:solidFill>
              </a:rPr>
              <a:t># </a:t>
            </a:r>
            <a:r>
              <a:rPr lang="en-GB" dirty="0">
                <a:solidFill>
                  <a:schemeClr val="accent2"/>
                </a:solidFill>
              </a:rPr>
              <a:t>type: </a:t>
            </a:r>
            <a:r>
              <a:rPr lang="en-GB" dirty="0" err="1">
                <a:solidFill>
                  <a:schemeClr val="accent2"/>
                </a:solidFill>
              </a:rPr>
              <a:t>AExceptionStep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                 </a:t>
            </a:r>
            <a:r>
              <a:rPr lang="en-GB" dirty="0" smtClean="0">
                <a:solidFill>
                  <a:schemeClr val="accent1"/>
                </a:solidFill>
              </a:rPr>
              <a:t>):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        </a:t>
            </a:r>
            <a:r>
              <a:rPr lang="en-GB" dirty="0" smtClean="0">
                <a:solidFill>
                  <a:srgbClr val="00B050"/>
                </a:solidFill>
              </a:rPr>
              <a:t># Store the parameters inside the class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 err="1" smtClean="0">
                <a:solidFill>
                  <a:schemeClr val="accent1"/>
                </a:solidFill>
              </a:rPr>
              <a:t>self</a:t>
            </a:r>
            <a:r>
              <a:rPr lang="en-US" dirty="0" err="1">
                <a:solidFill>
                  <a:schemeClr val="accent1"/>
                </a:solidFill>
              </a:rPr>
              <a:t>._generator</a:t>
            </a:r>
            <a:r>
              <a:rPr lang="en-US" dirty="0">
                <a:solidFill>
                  <a:schemeClr val="accent1"/>
                </a:solidFill>
              </a:rPr>
              <a:t> = generator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self._</a:t>
            </a:r>
            <a:r>
              <a:rPr lang="en-US" dirty="0" err="1">
                <a:solidFill>
                  <a:schemeClr val="accent1"/>
                </a:solidFill>
              </a:rPr>
              <a:t>completed_steps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completed_steps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self._</a:t>
            </a:r>
            <a:r>
              <a:rPr lang="en-US" dirty="0" err="1">
                <a:solidFill>
                  <a:schemeClr val="accent1"/>
                </a:solidFill>
              </a:rPr>
              <a:t>steps_to_do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steps_to_do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self._</a:t>
            </a:r>
            <a:r>
              <a:rPr lang="en-US" dirty="0" err="1">
                <a:solidFill>
                  <a:schemeClr val="accent1"/>
                </a:solidFill>
              </a:rPr>
              <a:t>exception_step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exceptionStep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self._</a:t>
            </a:r>
            <a:r>
              <a:rPr lang="en-US" dirty="0" err="1">
                <a:solidFill>
                  <a:schemeClr val="accent1"/>
                </a:solidFill>
              </a:rPr>
              <a:t>axes_to_move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axesToMove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 err="1" smtClean="0">
                <a:solidFill>
                  <a:schemeClr val="accent1"/>
                </a:solidFill>
              </a:rPr>
              <a:t>self</a:t>
            </a:r>
            <a:r>
              <a:rPr lang="en-US" dirty="0" err="1">
                <a:solidFill>
                  <a:schemeClr val="accent1"/>
                </a:solidFill>
              </a:rPr>
              <a:t>._movers</a:t>
            </a:r>
            <a:r>
              <a:rPr lang="en-US" dirty="0">
                <a:solidFill>
                  <a:schemeClr val="accent1"/>
                </a:solidFill>
              </a:rPr>
              <a:t> = {axis: </a:t>
            </a:r>
            <a:r>
              <a:rPr lang="en-US" dirty="0" err="1">
                <a:solidFill>
                  <a:schemeClr val="accent1"/>
                </a:solidFill>
              </a:rPr>
              <a:t>MaybeMover</a:t>
            </a:r>
            <a:r>
              <a:rPr lang="en-US" dirty="0">
                <a:solidFill>
                  <a:schemeClr val="accent1"/>
                </a:solidFill>
              </a:rPr>
              <a:t>(child, axis) </a:t>
            </a:r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1"/>
                </a:solidFill>
              </a:rPr>
              <a:t> axis </a:t>
            </a:r>
            <a:r>
              <a:rPr lang="en-US" b="1" dirty="0">
                <a:solidFill>
                  <a:schemeClr val="accent1"/>
                </a:solidFill>
              </a:rPr>
              <a:t>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axesToMove</a:t>
            </a:r>
            <a:r>
              <a:rPr lang="en-US" dirty="0">
                <a:solidFill>
                  <a:schemeClr val="accent1"/>
                </a:solidFill>
              </a:rPr>
              <a:t>}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Motion Child Part: </a:t>
            </a:r>
            <a:r>
              <a:rPr lang="en-GB" dirty="0" err="1" smtClean="0"/>
              <a:t>on_run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How to be notified when both motors have finished moving?</a:t>
            </a:r>
          </a:p>
          <a:p>
            <a:endParaRPr lang="en-GB" sz="2800" dirty="0" smtClean="0"/>
          </a:p>
          <a:p>
            <a:pPr marL="285750" indent="-285750"/>
            <a:r>
              <a:rPr lang="en-GB" sz="2800" i="1" dirty="0" smtClean="0"/>
              <a:t> </a:t>
            </a:r>
            <a:r>
              <a:rPr lang="en-GB" sz="2800" i="1" dirty="0" smtClean="0">
                <a:solidFill>
                  <a:schemeClr val="accent1"/>
                </a:solidFill>
              </a:rPr>
              <a:t>&lt;method&gt;_</a:t>
            </a:r>
            <a:r>
              <a:rPr lang="en-GB" sz="2800" i="1" dirty="0" err="1" smtClean="0">
                <a:solidFill>
                  <a:schemeClr val="accent1"/>
                </a:solidFill>
              </a:rPr>
              <a:t>async</a:t>
            </a:r>
            <a:r>
              <a:rPr lang="en-GB" sz="2800" i="1" dirty="0" smtClean="0">
                <a:solidFill>
                  <a:schemeClr val="accent1"/>
                </a:solidFill>
              </a:rPr>
              <a:t> </a:t>
            </a:r>
            <a:r>
              <a:rPr lang="en-GB" sz="2800" dirty="0" smtClean="0"/>
              <a:t>is an asynchronous method which kicks off the specified Method and returns a </a:t>
            </a:r>
            <a:r>
              <a:rPr lang="en-GB" sz="2800" i="1" dirty="0" smtClean="0">
                <a:solidFill>
                  <a:schemeClr val="accent1"/>
                </a:solidFill>
              </a:rPr>
              <a:t>Future</a:t>
            </a:r>
            <a:r>
              <a:rPr lang="en-GB" sz="2800" dirty="0" smtClean="0"/>
              <a:t> object that can be waited on</a:t>
            </a:r>
          </a:p>
          <a:p>
            <a:pPr marL="285750" indent="-285750"/>
            <a:endParaRPr lang="en-GB" sz="2800" dirty="0"/>
          </a:p>
          <a:p>
            <a:pPr marL="285750" indent="-285750"/>
            <a:r>
              <a:rPr lang="en-GB" sz="2800" dirty="0" smtClean="0"/>
              <a:t>These can </a:t>
            </a:r>
            <a:r>
              <a:rPr lang="en-GB" sz="2800" dirty="0"/>
              <a:t>be used to start a number of long running processes </a:t>
            </a:r>
            <a:r>
              <a:rPr lang="en-GB" sz="2800" dirty="0" smtClean="0"/>
              <a:t>simultaneously</a:t>
            </a:r>
          </a:p>
          <a:p>
            <a:pPr marL="285750" indent="-285750"/>
            <a:endParaRPr lang="en-GB" sz="2800" dirty="0" smtClean="0"/>
          </a:p>
          <a:p>
            <a:pPr marL="285750" indent="-285750"/>
            <a:r>
              <a:rPr lang="en-US" sz="2800" dirty="0" smtClean="0"/>
              <a:t>The </a:t>
            </a:r>
            <a:r>
              <a:rPr lang="en-US" sz="2800" dirty="0" err="1" smtClean="0"/>
              <a:t>MaybeMover</a:t>
            </a:r>
            <a:r>
              <a:rPr lang="en-US" sz="2800" dirty="0" smtClean="0"/>
              <a:t> helper class defines an asynchronous method, </a:t>
            </a:r>
            <a:r>
              <a:rPr lang="en-US" sz="2800" i="1" dirty="0" err="1" smtClean="0">
                <a:solidFill>
                  <a:schemeClr val="accent1"/>
                </a:solidFill>
              </a:rPr>
              <a:t>maybe_move_async</a:t>
            </a:r>
            <a:r>
              <a:rPr lang="en-US" sz="2800" i="1" dirty="0" smtClean="0">
                <a:solidFill>
                  <a:schemeClr val="accent1"/>
                </a:solidFill>
              </a:rPr>
              <a:t>()</a:t>
            </a:r>
            <a:r>
              <a:rPr lang="en-US" sz="2800" dirty="0" smtClean="0"/>
              <a:t>, which will move the motor if the demand position differs from the current position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Motion Child Part: </a:t>
            </a:r>
            <a:r>
              <a:rPr lang="en-GB" dirty="0" err="1" smtClean="0"/>
              <a:t>on_run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8280920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demo/parts/motionchildpart.py: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761699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/>
              <a:t>on_run</a:t>
            </a:r>
            <a:r>
              <a:rPr lang="en-US" dirty="0"/>
              <a:t>(self, context): </a:t>
            </a:r>
            <a:endParaRPr lang="en-US" dirty="0" smtClean="0"/>
          </a:p>
          <a:p>
            <a:r>
              <a:rPr lang="en-US" i="1" dirty="0" smtClean="0"/>
              <a:t>  </a:t>
            </a:r>
            <a:r>
              <a:rPr lang="en-US" i="1" dirty="0" smtClean="0">
                <a:solidFill>
                  <a:srgbClr val="FF0000"/>
                </a:solidFill>
              </a:rPr>
              <a:t># </a:t>
            </a:r>
            <a:r>
              <a:rPr lang="en-US" i="1" dirty="0">
                <a:solidFill>
                  <a:srgbClr val="FF0000"/>
                </a:solidFill>
              </a:rPr>
              <a:t>type: (</a:t>
            </a:r>
            <a:r>
              <a:rPr lang="en-US" i="1" dirty="0" err="1">
                <a:solidFill>
                  <a:srgbClr val="FF0000"/>
                </a:solidFill>
              </a:rPr>
              <a:t>scanning.hooks.AContext</a:t>
            </a:r>
            <a:r>
              <a:rPr lang="en-US" i="1" dirty="0">
                <a:solidFill>
                  <a:srgbClr val="FF0000"/>
                </a:solidFill>
              </a:rPr>
              <a:t>) -&gt; None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i="1" dirty="0" smtClean="0"/>
              <a:t>  </a:t>
            </a:r>
            <a:r>
              <a:rPr lang="en-US" i="1" dirty="0" smtClean="0">
                <a:solidFill>
                  <a:srgbClr val="00B050"/>
                </a:solidFill>
              </a:rPr>
              <a:t># </a:t>
            </a:r>
            <a:r>
              <a:rPr lang="en-US" i="1" dirty="0">
                <a:solidFill>
                  <a:srgbClr val="00B050"/>
                </a:solidFill>
              </a:rPr>
              <a:t>Start time so everything is </a:t>
            </a:r>
            <a:r>
              <a:rPr lang="en-US" i="1" dirty="0" smtClean="0">
                <a:solidFill>
                  <a:srgbClr val="00B050"/>
                </a:solidFill>
              </a:rPr>
              <a:t>relative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for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in range(self._</a:t>
            </a:r>
            <a:r>
              <a:rPr lang="en-US" dirty="0" err="1" smtClean="0">
                <a:solidFill>
                  <a:schemeClr val="accent1"/>
                </a:solidFill>
              </a:rPr>
              <a:t>completed_steps</a:t>
            </a:r>
            <a:r>
              <a:rPr lang="en-US" dirty="0" smtClean="0">
                <a:solidFill>
                  <a:schemeClr val="accent1"/>
                </a:solidFill>
              </a:rPr>
              <a:t>, self</a:t>
            </a:r>
            <a:r>
              <a:rPr lang="en-US" dirty="0">
                <a:solidFill>
                  <a:schemeClr val="accent1"/>
                </a:solidFill>
              </a:rPr>
              <a:t>._</a:t>
            </a:r>
            <a:r>
              <a:rPr lang="en-US" dirty="0" err="1">
                <a:solidFill>
                  <a:schemeClr val="accent1"/>
                </a:solidFill>
              </a:rPr>
              <a:t>completed_steps</a:t>
            </a:r>
            <a:r>
              <a:rPr lang="en-US" dirty="0">
                <a:solidFill>
                  <a:schemeClr val="accent1"/>
                </a:solidFill>
              </a:rPr>
              <a:t> + self._</a:t>
            </a:r>
            <a:r>
              <a:rPr lang="en-US" dirty="0" err="1">
                <a:solidFill>
                  <a:schemeClr val="accent1"/>
                </a:solidFill>
              </a:rPr>
              <a:t>steps_to_do</a:t>
            </a:r>
            <a:r>
              <a:rPr lang="en-US" dirty="0" smtClean="0">
                <a:solidFill>
                  <a:schemeClr val="accent1"/>
                </a:solidFill>
              </a:rPr>
              <a:t>):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smtClean="0">
                <a:solidFill>
                  <a:srgbClr val="00B050"/>
                </a:solidFill>
              </a:rPr>
              <a:t>…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GB" dirty="0">
                <a:solidFill>
                  <a:schemeClr val="accent1"/>
                </a:solidFill>
              </a:rPr>
              <a:t>fs = []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GB" b="1" dirty="0">
                <a:solidFill>
                  <a:schemeClr val="accent1"/>
                </a:solidFill>
              </a:rPr>
              <a:t>for</a:t>
            </a:r>
            <a:r>
              <a:rPr lang="en-GB" dirty="0">
                <a:solidFill>
                  <a:schemeClr val="accent1"/>
                </a:solidFill>
              </a:rPr>
              <a:t> axis, mover </a:t>
            </a:r>
            <a:r>
              <a:rPr lang="en-GB" b="1" dirty="0">
                <a:solidFill>
                  <a:schemeClr val="accent1"/>
                </a:solidFill>
              </a:rPr>
              <a:t>in</a:t>
            </a:r>
            <a:r>
              <a:rPr lang="en-GB" dirty="0">
                <a:solidFill>
                  <a:schemeClr val="accent1"/>
                </a:solidFill>
              </a:rPr>
              <a:t> self._</a:t>
            </a:r>
            <a:r>
              <a:rPr lang="en-GB" dirty="0" err="1">
                <a:solidFill>
                  <a:schemeClr val="accent1"/>
                </a:solidFill>
              </a:rPr>
              <a:t>movers.items</a:t>
            </a:r>
            <a:r>
              <a:rPr lang="en-GB" dirty="0">
                <a:solidFill>
                  <a:schemeClr val="accent1"/>
                </a:solidFill>
              </a:rPr>
              <a:t>(): 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     </a:t>
            </a:r>
            <a:r>
              <a:rPr lang="en-GB" dirty="0" err="1" smtClean="0">
                <a:solidFill>
                  <a:schemeClr val="accent1"/>
                </a:solidFill>
              </a:rPr>
              <a:t>mover.maybe_move_async</a:t>
            </a:r>
            <a:r>
              <a:rPr lang="en-GB" dirty="0" smtClean="0">
                <a:solidFill>
                  <a:schemeClr val="accent1"/>
                </a:solidFill>
              </a:rPr>
              <a:t>(fs, </a:t>
            </a:r>
            <a:r>
              <a:rPr lang="en-GB" dirty="0" err="1" smtClean="0">
                <a:solidFill>
                  <a:schemeClr val="accent1"/>
                </a:solidFill>
              </a:rPr>
              <a:t>point.lower</a:t>
            </a:r>
            <a:r>
              <a:rPr lang="en-GB" dirty="0" smtClean="0">
                <a:solidFill>
                  <a:schemeClr val="accent1"/>
                </a:solidFill>
              </a:rPr>
              <a:t>[axis</a:t>
            </a:r>
            <a:r>
              <a:rPr lang="en-GB" dirty="0">
                <a:solidFill>
                  <a:schemeClr val="accent1"/>
                </a:solidFill>
              </a:rPr>
              <a:t>]) 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     </a:t>
            </a:r>
            <a:r>
              <a:rPr lang="en-GB" dirty="0" err="1" smtClean="0">
                <a:solidFill>
                  <a:schemeClr val="accent1"/>
                </a:solidFill>
              </a:rPr>
              <a:t>mover.maybe_move_async</a:t>
            </a:r>
            <a:r>
              <a:rPr lang="en-GB" dirty="0" smtClean="0">
                <a:solidFill>
                  <a:schemeClr val="accent1"/>
                </a:solidFill>
              </a:rPr>
              <a:t>(fs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dirty="0" err="1">
                <a:solidFill>
                  <a:schemeClr val="accent1"/>
                </a:solidFill>
              </a:rPr>
              <a:t>point.upper</a:t>
            </a:r>
            <a:r>
              <a:rPr lang="en-GB" dirty="0">
                <a:solidFill>
                  <a:schemeClr val="accent1"/>
                </a:solidFill>
              </a:rPr>
              <a:t>[axis], </a:t>
            </a:r>
            <a:r>
              <a:rPr lang="en-GB" dirty="0" err="1">
                <a:solidFill>
                  <a:schemeClr val="accent1"/>
                </a:solidFill>
              </a:rPr>
              <a:t>move_duration</a:t>
            </a:r>
            <a:r>
              <a:rPr lang="en-GB" dirty="0">
                <a:solidFill>
                  <a:schemeClr val="accent1"/>
                </a:solidFill>
              </a:rPr>
              <a:t>) 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i="1" dirty="0" smtClean="0">
                <a:solidFill>
                  <a:schemeClr val="accent1"/>
                </a:solidFill>
              </a:rPr>
              <a:t>   </a:t>
            </a:r>
            <a:r>
              <a:rPr lang="en-GB" i="1" dirty="0" smtClean="0">
                <a:solidFill>
                  <a:srgbClr val="00B050"/>
                </a:solidFill>
              </a:rPr>
              <a:t># </a:t>
            </a:r>
            <a:r>
              <a:rPr lang="en-GB" i="1" dirty="0">
                <a:solidFill>
                  <a:srgbClr val="00B050"/>
                </a:solidFill>
              </a:rPr>
              <a:t>Wait for the moves to complete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endParaRPr lang="en-GB" dirty="0" smtClean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 </a:t>
            </a:r>
            <a:r>
              <a:rPr lang="en-GB" dirty="0" err="1" smtClean="0">
                <a:solidFill>
                  <a:schemeClr val="accent1"/>
                </a:solidFill>
              </a:rPr>
              <a:t>context.wait_all_futures</a:t>
            </a:r>
            <a:r>
              <a:rPr lang="en-GB" dirty="0" smtClean="0">
                <a:solidFill>
                  <a:schemeClr val="accent1"/>
                </a:solidFill>
              </a:rPr>
              <a:t>(fs</a:t>
            </a:r>
            <a:r>
              <a:rPr lang="en-GB" dirty="0">
                <a:solidFill>
                  <a:schemeClr val="accent1"/>
                </a:solidFill>
              </a:rPr>
              <a:t>) 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i="1" dirty="0" smtClean="0">
                <a:solidFill>
                  <a:schemeClr val="accent1"/>
                </a:solidFill>
              </a:rPr>
              <a:t>   </a:t>
            </a:r>
            <a:r>
              <a:rPr lang="en-GB" i="1" dirty="0" smtClean="0">
                <a:solidFill>
                  <a:srgbClr val="00B050"/>
                </a:solidFill>
              </a:rPr>
              <a:t># </a:t>
            </a:r>
            <a:r>
              <a:rPr lang="en-GB" i="1" dirty="0">
                <a:solidFill>
                  <a:srgbClr val="00B050"/>
                </a:solidFill>
              </a:rPr>
              <a:t>Update the point as being </a:t>
            </a:r>
            <a:r>
              <a:rPr lang="en-GB" i="1" dirty="0" smtClean="0">
                <a:solidFill>
                  <a:srgbClr val="00B050"/>
                </a:solidFill>
              </a:rPr>
              <a:t>complete</a:t>
            </a:r>
            <a:endParaRPr lang="en-GB" dirty="0" smtClean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    </a:t>
            </a:r>
            <a:r>
              <a:rPr lang="en-GB" dirty="0" err="1" smtClean="0">
                <a:solidFill>
                  <a:schemeClr val="accent1"/>
                </a:solidFill>
              </a:rPr>
              <a:t>self.registrar.report</a:t>
            </a:r>
            <a:r>
              <a:rPr lang="en-GB" dirty="0" smtClean="0">
                <a:solidFill>
                  <a:schemeClr val="accent1"/>
                </a:solidFill>
              </a:rPr>
              <a:t>(</a:t>
            </a:r>
            <a:r>
              <a:rPr lang="en-GB" dirty="0" err="1" smtClean="0">
                <a:solidFill>
                  <a:schemeClr val="accent1"/>
                </a:solidFill>
              </a:rPr>
              <a:t>scanning.infos.RunProgressInfo</a:t>
            </a:r>
            <a:r>
              <a:rPr lang="en-GB" dirty="0" smtClean="0">
                <a:solidFill>
                  <a:schemeClr val="accent1"/>
                </a:solidFill>
              </a:rPr>
              <a:t>(</a:t>
            </a:r>
            <a:r>
              <a:rPr lang="en-GB" dirty="0" err="1" smtClean="0">
                <a:solidFill>
                  <a:schemeClr val="accent1"/>
                </a:solidFill>
              </a:rPr>
              <a:t>i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+ 1)) 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    # </a:t>
            </a:r>
            <a:r>
              <a:rPr lang="en-GB" i="1" dirty="0">
                <a:solidFill>
                  <a:srgbClr val="00B050"/>
                </a:solidFill>
              </a:rPr>
              <a:t>If this is the exception step then blow up</a:t>
            </a:r>
            <a:r>
              <a:rPr lang="en-GB" dirty="0">
                <a:solidFill>
                  <a:srgbClr val="00B050"/>
                </a:solidFill>
              </a:rPr>
              <a:t> </a:t>
            </a:r>
            <a:endParaRPr lang="en-GB" dirty="0" smtClean="0">
              <a:solidFill>
                <a:srgbClr val="00B050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   assert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 + 1 != self._</a:t>
            </a:r>
            <a:r>
              <a:rPr lang="en-GB" dirty="0" err="1">
                <a:solidFill>
                  <a:schemeClr val="accent1"/>
                </a:solidFill>
              </a:rPr>
              <a:t>exception_step</a:t>
            </a:r>
            <a:r>
              <a:rPr lang="en-GB" dirty="0">
                <a:solidFill>
                  <a:schemeClr val="accent1"/>
                </a:solidFill>
              </a:rPr>
              <a:t>, \ 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      "</a:t>
            </a:r>
            <a:r>
              <a:rPr lang="en-GB" dirty="0">
                <a:solidFill>
                  <a:schemeClr val="accent1"/>
                </a:solidFill>
              </a:rPr>
              <a:t>Raising exception at step </a:t>
            </a:r>
            <a:r>
              <a:rPr lang="en-GB" i="1" dirty="0">
                <a:solidFill>
                  <a:schemeClr val="accent1"/>
                </a:solidFill>
              </a:rPr>
              <a:t>%s</a:t>
            </a:r>
            <a:r>
              <a:rPr lang="en-GB" dirty="0">
                <a:solidFill>
                  <a:schemeClr val="accent1"/>
                </a:solidFill>
              </a:rPr>
              <a:t>" % self._</a:t>
            </a:r>
            <a:r>
              <a:rPr lang="en-GB" dirty="0" err="1">
                <a:solidFill>
                  <a:schemeClr val="accent1"/>
                </a:solidFill>
              </a:rPr>
              <a:t>exception_step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 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Preparing the Example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accent1"/>
                </a:solidFill>
              </a:rPr>
              <a:t>./</a:t>
            </a:r>
            <a:r>
              <a:rPr lang="en-GB" sz="2800" dirty="0">
                <a:solidFill>
                  <a:schemeClr val="accent1"/>
                </a:solidFill>
              </a:rPr>
              <a:t>malcolm/imalcolm.py </a:t>
            </a:r>
            <a:r>
              <a:rPr lang="en-GB" sz="2800" dirty="0" err="1" smtClean="0">
                <a:solidFill>
                  <a:schemeClr val="accent1"/>
                </a:solidFill>
              </a:rPr>
              <a:t>malcolm</a:t>
            </a:r>
            <a:r>
              <a:rPr lang="en-GB" sz="2800" dirty="0" smtClean="0">
                <a:solidFill>
                  <a:schemeClr val="accent1"/>
                </a:solidFill>
              </a:rPr>
              <a:t>/modules/demo/DEMO-</a:t>
            </a:r>
            <a:r>
              <a:rPr lang="en-GB" sz="2800" dirty="0" err="1" smtClean="0">
                <a:solidFill>
                  <a:schemeClr val="accent1"/>
                </a:solidFill>
              </a:rPr>
              <a:t>SCANNING.yaml</a:t>
            </a:r>
            <a:endParaRPr lang="en-GB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&gt;&gt;&gt; from </a:t>
            </a:r>
            <a:r>
              <a:rPr lang="en-US" sz="1800" dirty="0" err="1">
                <a:solidFill>
                  <a:schemeClr val="accent1"/>
                </a:solidFill>
              </a:rPr>
              <a:t>scanpointgenerator</a:t>
            </a:r>
            <a:r>
              <a:rPr lang="en-US" sz="1800" dirty="0">
                <a:solidFill>
                  <a:schemeClr val="accent1"/>
                </a:solidFill>
              </a:rPr>
              <a:t> import </a:t>
            </a:r>
            <a:r>
              <a:rPr lang="en-US" sz="1800" dirty="0" err="1">
                <a:solidFill>
                  <a:schemeClr val="accent1"/>
                </a:solidFill>
              </a:rPr>
              <a:t>LineGenerator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CompoundGenerator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&gt;&gt;&gt; </a:t>
            </a:r>
            <a:r>
              <a:rPr lang="en-US" sz="1800" dirty="0" smtClean="0">
                <a:solidFill>
                  <a:schemeClr val="accent1"/>
                </a:solidFill>
              </a:rPr>
              <a:t>from </a:t>
            </a:r>
            <a:r>
              <a:rPr lang="en-US" sz="1800" dirty="0" err="1" smtClean="0">
                <a:solidFill>
                  <a:schemeClr val="accent1"/>
                </a:solidFill>
              </a:rPr>
              <a:t>annotypes</a:t>
            </a:r>
            <a:r>
              <a:rPr lang="en-US" sz="1800" dirty="0" smtClean="0">
                <a:solidFill>
                  <a:schemeClr val="accent1"/>
                </a:solidFill>
              </a:rPr>
              <a:t> import </a:t>
            </a:r>
            <a:r>
              <a:rPr lang="en-US" sz="1800" dirty="0" err="1" smtClean="0">
                <a:solidFill>
                  <a:schemeClr val="accent1"/>
                </a:solidFill>
              </a:rPr>
              <a:t>json_encode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&gt;&gt;&gt; </a:t>
            </a:r>
            <a:r>
              <a:rPr lang="en-US" sz="1800" dirty="0" err="1" smtClean="0">
                <a:solidFill>
                  <a:schemeClr val="accent1"/>
                </a:solidFill>
              </a:rPr>
              <a:t>yline</a:t>
            </a:r>
            <a:r>
              <a:rPr lang="en-US" sz="1800" dirty="0" smtClean="0">
                <a:solidFill>
                  <a:schemeClr val="accent1"/>
                </a:solidFill>
              </a:rPr>
              <a:t> = </a:t>
            </a:r>
            <a:r>
              <a:rPr lang="en-US" sz="1800" dirty="0" err="1" smtClean="0">
                <a:solidFill>
                  <a:schemeClr val="accent1"/>
                </a:solidFill>
              </a:rPr>
              <a:t>LineGenerator</a:t>
            </a:r>
            <a:r>
              <a:rPr lang="en-US" sz="1800" dirty="0" smtClean="0">
                <a:solidFill>
                  <a:schemeClr val="accent1"/>
                </a:solidFill>
              </a:rPr>
              <a:t>("y", "mm", -1, -0, 6)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&gt;&gt;&gt; </a:t>
            </a:r>
            <a:r>
              <a:rPr lang="en-US" sz="1800" dirty="0" err="1" smtClean="0">
                <a:solidFill>
                  <a:schemeClr val="accent1"/>
                </a:solidFill>
              </a:rPr>
              <a:t>xline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= </a:t>
            </a:r>
            <a:r>
              <a:rPr lang="en-US" sz="1800" dirty="0" err="1">
                <a:solidFill>
                  <a:schemeClr val="accent1"/>
                </a:solidFill>
              </a:rPr>
              <a:t>LineGenerator</a:t>
            </a:r>
            <a:r>
              <a:rPr lang="en-US" sz="1800" dirty="0">
                <a:solidFill>
                  <a:schemeClr val="accent1"/>
                </a:solidFill>
              </a:rPr>
              <a:t>("x", "mm", </a:t>
            </a:r>
            <a:r>
              <a:rPr lang="en-US" sz="1800" dirty="0" smtClean="0">
                <a:solidFill>
                  <a:schemeClr val="accent1"/>
                </a:solidFill>
              </a:rPr>
              <a:t>4, 5, 5, </a:t>
            </a:r>
            <a:r>
              <a:rPr lang="en-US" sz="1800" dirty="0">
                <a:solidFill>
                  <a:schemeClr val="accent1"/>
                </a:solidFill>
              </a:rPr>
              <a:t>alternate=True</a:t>
            </a:r>
            <a:r>
              <a:rPr lang="en-US" sz="1800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&gt;&gt;&gt; generator = </a:t>
            </a:r>
            <a:r>
              <a:rPr lang="en-US" sz="1800" dirty="0" err="1">
                <a:solidFill>
                  <a:schemeClr val="accent1"/>
                </a:solidFill>
              </a:rPr>
              <a:t>CompoundGenerator</a:t>
            </a:r>
            <a:r>
              <a:rPr lang="en-US" sz="1800" dirty="0">
                <a:solidFill>
                  <a:schemeClr val="accent1"/>
                </a:solidFill>
              </a:rPr>
              <a:t>([</a:t>
            </a:r>
            <a:r>
              <a:rPr lang="en-US" sz="1800" dirty="0" err="1">
                <a:solidFill>
                  <a:schemeClr val="accent1"/>
                </a:solidFill>
              </a:rPr>
              <a:t>yline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xline</a:t>
            </a:r>
            <a:r>
              <a:rPr lang="en-US" sz="1800" dirty="0">
                <a:solidFill>
                  <a:schemeClr val="accent1"/>
                </a:solidFill>
              </a:rPr>
              <a:t>], </a:t>
            </a:r>
            <a:r>
              <a:rPr lang="en-US" sz="1800" dirty="0" smtClean="0">
                <a:solidFill>
                  <a:schemeClr val="accent1"/>
                </a:solidFill>
              </a:rPr>
              <a:t>duration=0.5)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&gt;&gt;&gt; </a:t>
            </a:r>
            <a:r>
              <a:rPr lang="en-US" sz="1800" dirty="0" err="1" smtClean="0">
                <a:solidFill>
                  <a:schemeClr val="accent1"/>
                </a:solidFill>
              </a:rPr>
              <a:t>json_encode</a:t>
            </a:r>
            <a:r>
              <a:rPr lang="en-US" sz="1800" dirty="0" smtClean="0">
                <a:solidFill>
                  <a:schemeClr val="accent1"/>
                </a:solidFill>
              </a:rPr>
              <a:t>(generator)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Copy </a:t>
            </a:r>
            <a:r>
              <a:rPr lang="en-US" sz="2800" dirty="0"/>
              <a:t>the JSON output to the </a:t>
            </a:r>
            <a:r>
              <a:rPr lang="en-US" sz="2800" dirty="0" smtClean="0"/>
              <a:t>clipboard</a:t>
            </a:r>
            <a:endParaRPr lang="en-US" sz="2800" dirty="0"/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Running the Example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4709119"/>
          </a:xfrm>
        </p:spPr>
        <p:txBody>
          <a:bodyPr>
            <a:normAutofit/>
          </a:bodyPr>
          <a:lstStyle/>
          <a:p>
            <a:r>
              <a:rPr lang="en-GB" sz="2800"/>
              <a:t>Open </a:t>
            </a:r>
            <a:r>
              <a:rPr lang="en-GB" sz="2800" smtClean="0">
                <a:hlinkClick r:id="rId3"/>
              </a:rPr>
              <a:t>http://localhost:8008/gui/SCAN</a:t>
            </a:r>
            <a:endParaRPr lang="en-GB" sz="2800" smtClean="0"/>
          </a:p>
          <a:p>
            <a:r>
              <a:rPr lang="en-GB" sz="2800" smtClean="0"/>
              <a:t>Expand the </a:t>
            </a:r>
            <a:r>
              <a:rPr lang="en-GB" sz="2800" smtClean="0">
                <a:solidFill>
                  <a:schemeClr val="accent1"/>
                </a:solidFill>
              </a:rPr>
              <a:t>Configure</a:t>
            </a:r>
            <a:r>
              <a:rPr lang="en-GB" sz="2800" i="1" smtClean="0"/>
              <a:t> </a:t>
            </a:r>
            <a:r>
              <a:rPr lang="en-GB" sz="2800" smtClean="0"/>
              <a:t>method and edit</a:t>
            </a:r>
            <a:r>
              <a:rPr lang="en-GB" sz="2800" i="1" smtClean="0"/>
              <a:t> </a:t>
            </a:r>
            <a:r>
              <a:rPr lang="en-GB" sz="2800" smtClean="0"/>
              <a:t>the generator field to paste in the JSON code</a:t>
            </a:r>
          </a:p>
          <a:p>
            <a:r>
              <a:rPr lang="en-GB" sz="2800"/>
              <a:t>Set </a:t>
            </a:r>
            <a:r>
              <a:rPr lang="en-GB" sz="2800">
                <a:solidFill>
                  <a:schemeClr val="accent1"/>
                </a:solidFill>
              </a:rPr>
              <a:t>fileDir</a:t>
            </a:r>
            <a:r>
              <a:rPr lang="en-GB" sz="2800"/>
              <a:t> to /tmp</a:t>
            </a:r>
          </a:p>
          <a:p>
            <a:r>
              <a:rPr lang="en-US" sz="2800"/>
              <a:t>Press </a:t>
            </a:r>
            <a:r>
              <a:rPr lang="en-US" sz="2800" smtClean="0">
                <a:solidFill>
                  <a:schemeClr val="accent1"/>
                </a:solidFill>
              </a:rPr>
              <a:t>Configure</a:t>
            </a:r>
            <a:r>
              <a:rPr lang="en-US" sz="2800" smtClean="0"/>
              <a:t> and then </a:t>
            </a:r>
            <a:r>
              <a:rPr lang="en-US" sz="2800" smtClean="0">
                <a:solidFill>
                  <a:schemeClr val="accent1"/>
                </a:solidFill>
              </a:rPr>
              <a:t>Run</a:t>
            </a:r>
            <a:endParaRPr lang="en-US" sz="2800"/>
          </a:p>
          <a:p>
            <a:r>
              <a:rPr lang="en-US" sz="2800" smtClean="0"/>
              <a:t>Watch </a:t>
            </a:r>
            <a:r>
              <a:rPr lang="en-US" sz="2800"/>
              <a:t>the </a:t>
            </a:r>
            <a:r>
              <a:rPr lang="en-US" sz="2800" smtClean="0"/>
              <a:t>MOTION counter blocks as they perform the snake scan</a:t>
            </a:r>
            <a:endParaRPr lang="en-US" sz="2800"/>
          </a:p>
          <a:p>
            <a:r>
              <a:rPr lang="en-US" sz="2800"/>
              <a:t>Check a new HDF file is written to /</a:t>
            </a:r>
            <a:r>
              <a:rPr lang="en-US" sz="2800" smtClean="0"/>
              <a:t>tmp/DET.h5 </a:t>
            </a:r>
            <a:r>
              <a:rPr lang="en-US" sz="2800"/>
              <a:t>by the DETECTOR device block</a:t>
            </a:r>
          </a:p>
          <a:p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Scanning Demo Screenshot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4" t="11293"/>
          <a:stretch/>
        </p:blipFill>
        <p:spPr>
          <a:xfrm>
            <a:off x="2045874" y="1433416"/>
            <a:ext cx="5052252" cy="439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Controlling Detectors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smtClean="0"/>
              <a:t>EPICS AreaDetector is responsible for setting up the detector and writing the data</a:t>
            </a:r>
          </a:p>
          <a:p>
            <a:r>
              <a:rPr lang="en-GB" sz="2800" smtClean="0"/>
              <a:t>Malcolm’s role is supervisory:</a:t>
            </a:r>
          </a:p>
          <a:p>
            <a:pPr lvl="1"/>
            <a:r>
              <a:rPr lang="en-GB" smtClean="0">
                <a:solidFill>
                  <a:schemeClr val="accent1"/>
                </a:solidFill>
              </a:rPr>
              <a:t>Configures the plugin chain</a:t>
            </a:r>
          </a:p>
          <a:p>
            <a:pPr lvl="1"/>
            <a:r>
              <a:rPr lang="en-GB" smtClean="0">
                <a:solidFill>
                  <a:schemeClr val="accent1"/>
                </a:solidFill>
              </a:rPr>
              <a:t>Sets up the detector parameters</a:t>
            </a:r>
          </a:p>
          <a:p>
            <a:pPr lvl="1"/>
            <a:r>
              <a:rPr lang="en-GB" smtClean="0">
                <a:solidFill>
                  <a:schemeClr val="accent1"/>
                </a:solidFill>
              </a:rPr>
              <a:t>Starts acquiring</a:t>
            </a:r>
          </a:p>
          <a:p>
            <a:r>
              <a:rPr lang="en-GB" sz="2800" smtClean="0"/>
              <a:t>Each detector is a ‘runnable’ device block</a:t>
            </a:r>
          </a:p>
          <a:p>
            <a:r>
              <a:rPr lang="en-GB" sz="2800" smtClean="0"/>
              <a:t>The detector driver and plugins are hardware blocks</a:t>
            </a:r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0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AreaDetector Demo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We will use the AreaDetector </a:t>
            </a:r>
            <a:r>
              <a:rPr lang="en-GB" i="1" smtClean="0"/>
              <a:t>simDetector</a:t>
            </a:r>
          </a:p>
          <a:p>
            <a:r>
              <a:rPr lang="en-GB" smtClean="0"/>
              <a:t>Use case: multi-dimensional continuous scan</a:t>
            </a:r>
          </a:p>
          <a:p>
            <a:pPr lvl="1"/>
            <a:r>
              <a:rPr lang="en-GB" smtClean="0"/>
              <a:t>Read the data from the simulated detector</a:t>
            </a:r>
          </a:p>
          <a:p>
            <a:pPr lvl="1"/>
            <a:r>
              <a:rPr lang="en-GB" smtClean="0"/>
              <a:t>Calculate statistics</a:t>
            </a:r>
          </a:p>
          <a:p>
            <a:pPr lvl="1"/>
            <a:r>
              <a:rPr lang="en-GB" smtClean="0"/>
              <a:t>Write them to a HDF5 file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7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This topic will cover how to co-ordinate multiple device blocks to perform a scan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2500" dirty="0" smtClean="0">
                <a:hlinkClick r:id="rId3"/>
              </a:rPr>
              <a:t>https://pymalcolm.readthedocs.io/en/latest/tutorials/scanning.html</a:t>
            </a:r>
            <a:endParaRPr lang="en-GB" sz="2500" dirty="0" smtClean="0"/>
          </a:p>
          <a:p>
            <a:pPr>
              <a:spcAft>
                <a:spcPts val="600"/>
              </a:spcAft>
            </a:pPr>
            <a:r>
              <a:rPr lang="en-GB" sz="2800" dirty="0" smtClean="0"/>
              <a:t>We will also look at Malcolm’s role in configuring detectors and </a:t>
            </a:r>
            <a:r>
              <a:rPr lang="en-GB" sz="2800" dirty="0" err="1" smtClean="0"/>
              <a:t>AreaDetector</a:t>
            </a:r>
            <a:r>
              <a:rPr lang="en-GB" sz="2800" dirty="0" smtClean="0"/>
              <a:t> plugin chains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2500" dirty="0" smtClean="0">
                <a:hlinkClick r:id="rId4"/>
              </a:rPr>
              <a:t>https</a:t>
            </a:r>
            <a:r>
              <a:rPr lang="en-GB" sz="2500" dirty="0">
                <a:hlinkClick r:id="rId4"/>
              </a:rPr>
              <a:t>://</a:t>
            </a:r>
            <a:r>
              <a:rPr lang="en-GB" sz="2500" dirty="0" smtClean="0">
                <a:hlinkClick r:id="rId4"/>
              </a:rPr>
              <a:t>pymalcolm.readthedocs.io/en/latest/tutorials/areadetector.html</a:t>
            </a:r>
            <a:endParaRPr lang="en-GB" sz="2500" dirty="0"/>
          </a:p>
          <a:p>
            <a:pPr lvl="1">
              <a:spcAft>
                <a:spcPts val="600"/>
              </a:spcAft>
            </a:pPr>
            <a:endParaRPr lang="en-GB" sz="2400" dirty="0" smtClean="0"/>
          </a:p>
          <a:p>
            <a:pPr marL="0" indent="0">
              <a:spcAft>
                <a:spcPts val="600"/>
              </a:spcAft>
              <a:buNone/>
            </a:pP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Plugin Chain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20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751213" y="1844824"/>
            <a:ext cx="7637211" cy="864096"/>
            <a:chOff x="751213" y="1844824"/>
            <a:chExt cx="7637211" cy="864096"/>
          </a:xfrm>
        </p:grpSpPr>
        <p:sp>
          <p:nvSpPr>
            <p:cNvPr id="7" name="Rectangle 6"/>
            <p:cNvSpPr/>
            <p:nvPr/>
          </p:nvSpPr>
          <p:spPr>
            <a:xfrm>
              <a:off x="751213" y="1844824"/>
              <a:ext cx="1368152" cy="8640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schemeClr val="tx1"/>
                  </a:solidFill>
                </a:rPr>
                <a:t>DETECTOR: DRV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9445" y="1844824"/>
              <a:ext cx="1368152" cy="8640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schemeClr val="tx1"/>
                  </a:solidFill>
                </a:rPr>
                <a:t>DETECTOR: POS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27677" y="1844824"/>
              <a:ext cx="1368152" cy="8640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schemeClr val="tx1"/>
                  </a:solidFill>
                </a:rPr>
                <a:t>DETECTOR: STAT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0272" y="1844824"/>
              <a:ext cx="1368152" cy="8640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schemeClr val="tx1"/>
                  </a:solidFill>
                </a:rPr>
                <a:t>DETECTOR: HDF</a:t>
              </a: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>
              <a:off x="2119365" y="2276872"/>
              <a:ext cx="72008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207597" y="2276872"/>
              <a:ext cx="72008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295829" y="2276872"/>
              <a:ext cx="72008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5189" y="3650428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1) </a:t>
            </a:r>
            <a:r>
              <a:rPr lang="en-GB" smtClean="0">
                <a:solidFill>
                  <a:schemeClr val="accent1"/>
                </a:solidFill>
              </a:rPr>
              <a:t>simDetector</a:t>
            </a:r>
            <a:r>
              <a:rPr lang="en-GB" smtClean="0"/>
              <a:t> driver creates the NDArrays, each with a unique ID</a:t>
            </a:r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669548" y="3646824"/>
            <a:ext cx="1898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2) </a:t>
            </a:r>
            <a:r>
              <a:rPr lang="en-GB" smtClean="0">
                <a:solidFill>
                  <a:schemeClr val="accent1"/>
                </a:solidFill>
              </a:rPr>
              <a:t>NDPosPlugin</a:t>
            </a:r>
            <a:r>
              <a:rPr lang="en-GB" smtClean="0"/>
              <a:t> tags each array with attributes that define its position within the dataset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701207" y="3650428"/>
            <a:ext cx="1974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3) </a:t>
            </a:r>
            <a:r>
              <a:rPr lang="en-GB" smtClean="0">
                <a:solidFill>
                  <a:schemeClr val="accent1"/>
                </a:solidFill>
              </a:rPr>
              <a:t>NDPluginStats</a:t>
            </a:r>
            <a:r>
              <a:rPr lang="en-GB" smtClean="0"/>
              <a:t> attaches statistics calculated from the data to each NDArray</a:t>
            </a: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6804248" y="3637852"/>
            <a:ext cx="1974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4) </a:t>
            </a:r>
            <a:r>
              <a:rPr lang="en-GB" smtClean="0">
                <a:solidFill>
                  <a:schemeClr val="accent1"/>
                </a:solidFill>
              </a:rPr>
              <a:t>NDFileHDF5</a:t>
            </a:r>
            <a:r>
              <a:rPr lang="en-GB" smtClean="0"/>
              <a:t> plugin writes the data to disk, using the attached attributes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AD Process Structure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192688" cy="504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Process Definition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4608512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demo/DEMO-AREADETECTOR.yaml (Part I)</a:t>
            </a:r>
            <a:endParaRPr lang="en-GB" b="1"/>
          </a:p>
        </p:txBody>
      </p:sp>
      <p:sp>
        <p:nvSpPr>
          <p:cNvPr id="9" name="TextBox 8"/>
          <p:cNvSpPr txBox="1"/>
          <p:nvPr/>
        </p:nvSpPr>
        <p:spPr>
          <a:xfrm>
            <a:off x="5148064" y="1782108"/>
            <a:ext cx="374441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GB" sz="2000" smtClean="0"/>
              <a:t>Run the specified shell command and stores the result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Export environment variables needed to talk to EPICS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smtClean="0"/>
          </a:p>
          <a:p>
            <a:endParaRPr lang="en-GB" sz="2000" smtClean="0"/>
          </a:p>
          <a:p>
            <a:endParaRPr lang="en-GB" sz="2000"/>
          </a:p>
          <a:p>
            <a:endParaRPr lang="en-GB" sz="20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Define a $(config_dir) variable and set it to /tmp</a:t>
            </a:r>
            <a:endParaRPr lang="en-GB" sz="2000"/>
          </a:p>
        </p:txBody>
      </p:sp>
      <p:sp>
        <p:nvSpPr>
          <p:cNvPr id="12" name="TextBox 11"/>
          <p:cNvSpPr txBox="1"/>
          <p:nvPr/>
        </p:nvSpPr>
        <p:spPr>
          <a:xfrm>
            <a:off x="479170" y="1710858"/>
            <a:ext cx="5028934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- builtin.defines.cmd_string:</a:t>
            </a:r>
          </a:p>
          <a:p>
            <a:r>
              <a:rPr lang="en-GB">
                <a:solidFill>
                  <a:schemeClr val="accent1"/>
                </a:solidFill>
              </a:rPr>
              <a:t>    name: </a:t>
            </a:r>
            <a:r>
              <a:rPr lang="en-GB" smtClean="0">
                <a:solidFill>
                  <a:schemeClr val="accent1"/>
                </a:solidFill>
              </a:rPr>
              <a:t>hostname</a:t>
            </a:r>
          </a:p>
          <a:p>
            <a:pPr>
              <a:spcAft>
                <a:spcPts val="1200"/>
              </a:spcAft>
            </a:pPr>
            <a:r>
              <a:rPr lang="en-GB">
                <a:solidFill>
                  <a:schemeClr val="accent1"/>
                </a:solidFill>
              </a:rPr>
              <a:t> </a:t>
            </a:r>
            <a:r>
              <a:rPr lang="en-GB" smtClean="0">
                <a:solidFill>
                  <a:schemeClr val="accent1"/>
                </a:solidFill>
              </a:rPr>
              <a:t>   cmd: hostname –s</a:t>
            </a:r>
          </a:p>
          <a:p>
            <a:r>
              <a:rPr lang="en-GB">
                <a:solidFill>
                  <a:schemeClr val="accent1"/>
                </a:solidFill>
              </a:rPr>
              <a:t>- builtin.defines.export_env_string:</a:t>
            </a:r>
          </a:p>
          <a:p>
            <a:r>
              <a:rPr lang="en-GB">
                <a:solidFill>
                  <a:schemeClr val="accent1"/>
                </a:solidFill>
              </a:rPr>
              <a:t>    name: EPICS_CA_SERVER_PORT</a:t>
            </a:r>
          </a:p>
          <a:p>
            <a:pPr>
              <a:spcAft>
                <a:spcPts val="1200"/>
              </a:spcAft>
            </a:pPr>
            <a:r>
              <a:rPr lang="en-GB">
                <a:solidFill>
                  <a:schemeClr val="accent1"/>
                </a:solidFill>
              </a:rPr>
              <a:t>    value: </a:t>
            </a:r>
            <a:r>
              <a:rPr lang="en-GB" smtClean="0">
                <a:solidFill>
                  <a:schemeClr val="accent1"/>
                </a:solidFill>
              </a:rPr>
              <a:t>6064</a:t>
            </a:r>
          </a:p>
          <a:p>
            <a:r>
              <a:rPr lang="en-GB">
                <a:solidFill>
                  <a:schemeClr val="accent1"/>
                </a:solidFill>
              </a:rPr>
              <a:t>- builtin.defines.export_env_string:</a:t>
            </a:r>
          </a:p>
          <a:p>
            <a:r>
              <a:rPr lang="en-GB">
                <a:solidFill>
                  <a:schemeClr val="accent1"/>
                </a:solidFill>
              </a:rPr>
              <a:t>    name: </a:t>
            </a:r>
            <a:r>
              <a:rPr lang="en-GB" smtClean="0">
                <a:solidFill>
                  <a:schemeClr val="accent1"/>
                </a:solidFill>
              </a:rPr>
              <a:t>EPICS_CA_REPEATER_PORT</a:t>
            </a:r>
            <a:endParaRPr lang="en-GB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en-GB">
                <a:solidFill>
                  <a:schemeClr val="accent1"/>
                </a:solidFill>
              </a:rPr>
              <a:t>    value: </a:t>
            </a:r>
            <a:r>
              <a:rPr lang="en-GB" smtClean="0">
                <a:solidFill>
                  <a:schemeClr val="accent1"/>
                </a:solidFill>
              </a:rPr>
              <a:t>6065</a:t>
            </a:r>
          </a:p>
          <a:p>
            <a:r>
              <a:rPr lang="en-US">
                <a:solidFill>
                  <a:schemeClr val="accent1"/>
                </a:solidFill>
              </a:rPr>
              <a:t>- builtin.defines.string:</a:t>
            </a:r>
          </a:p>
          <a:p>
            <a:r>
              <a:rPr lang="en-US">
                <a:solidFill>
                  <a:schemeClr val="accent1"/>
                </a:solidFill>
              </a:rPr>
              <a:t>    name: config_dir</a:t>
            </a:r>
          </a:p>
          <a:p>
            <a:r>
              <a:rPr lang="en-US">
                <a:solidFill>
                  <a:schemeClr val="accent1"/>
                </a:solidFill>
              </a:rPr>
              <a:t>    value: /tmp</a:t>
            </a:r>
            <a:endParaRPr lang="en-GB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endParaRPr lang="en-GB" sz="17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Process Definition Cont..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4608512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demo/DEMO-AREADETECTOR.yaml (Part II)</a:t>
            </a:r>
            <a:endParaRPr lang="en-GB" b="1"/>
          </a:p>
        </p:txBody>
      </p:sp>
      <p:sp>
        <p:nvSpPr>
          <p:cNvPr id="9" name="TextBox 8"/>
          <p:cNvSpPr txBox="1"/>
          <p:nvPr/>
        </p:nvSpPr>
        <p:spPr>
          <a:xfrm>
            <a:off x="5148064" y="1782108"/>
            <a:ext cx="38884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2000" smtClean="0"/>
              <a:t>Instantiate the child motion and detector blocks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smtClean="0"/>
          </a:p>
          <a:p>
            <a:endParaRPr lang="en-GB" sz="2000" smtClean="0"/>
          </a:p>
          <a:p>
            <a:endParaRPr lang="en-GB" sz="20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Instantiate a </a:t>
            </a:r>
            <a:r>
              <a:rPr lang="en-GB" sz="2000" i="1" smtClean="0"/>
              <a:t>sim_detector_runnable_block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GB" sz="2000" i="1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>
                <a:solidFill>
                  <a:srgbClr val="FF0000"/>
                </a:solidFill>
              </a:rPr>
              <a:t>Provide PV name information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170" y="1710858"/>
            <a:ext cx="502893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1"/>
                </a:solidFill>
              </a:rPr>
              <a:t>- demo.blocks.motion_block:</a:t>
            </a:r>
          </a:p>
          <a:p>
            <a:r>
              <a:rPr lang="en-GB">
                <a:solidFill>
                  <a:schemeClr val="accent1"/>
                </a:solidFill>
              </a:rPr>
              <a:t>    mri: $(hostname)-ML-MOT-01</a:t>
            </a:r>
          </a:p>
          <a:p>
            <a:pPr>
              <a:spcAft>
                <a:spcPts val="600"/>
              </a:spcAft>
            </a:pPr>
            <a:r>
              <a:rPr lang="en-GB">
                <a:solidFill>
                  <a:schemeClr val="accent1"/>
                </a:solidFill>
              </a:rPr>
              <a:t>    config_dir: $(config_dir</a:t>
            </a:r>
            <a:r>
              <a:rPr lang="en-GB" smtClean="0">
                <a:solidFill>
                  <a:schemeClr val="accent1"/>
                </a:solidFill>
              </a:rPr>
              <a:t>)</a:t>
            </a:r>
            <a:endParaRPr lang="en-GB">
              <a:solidFill>
                <a:schemeClr val="accent1"/>
              </a:solidFill>
            </a:endParaRPr>
          </a:p>
          <a:p>
            <a:r>
              <a:rPr lang="en-GB" b="1">
                <a:solidFill>
                  <a:schemeClr val="accent1"/>
                </a:solidFill>
              </a:rPr>
              <a:t>- demo.blocks.detector_block:</a:t>
            </a:r>
          </a:p>
          <a:p>
            <a:r>
              <a:rPr lang="en-GB">
                <a:solidFill>
                  <a:schemeClr val="accent1"/>
                </a:solidFill>
              </a:rPr>
              <a:t>    mri: $(hostname)-ML-DET-01</a:t>
            </a:r>
          </a:p>
          <a:p>
            <a:r>
              <a:rPr lang="en-GB">
                <a:solidFill>
                  <a:schemeClr val="accent1"/>
                </a:solidFill>
              </a:rPr>
              <a:t>    config_dir: $(config_dir)</a:t>
            </a:r>
          </a:p>
          <a:p>
            <a:pPr>
              <a:spcAft>
                <a:spcPts val="600"/>
              </a:spcAft>
            </a:pPr>
            <a:r>
              <a:rPr lang="en-GB">
                <a:solidFill>
                  <a:schemeClr val="accent1"/>
                </a:solidFill>
              </a:rPr>
              <a:t>    label: Interference </a:t>
            </a:r>
            <a:r>
              <a:rPr lang="en-GB" smtClean="0">
                <a:solidFill>
                  <a:schemeClr val="accent1"/>
                </a:solidFill>
              </a:rPr>
              <a:t>detector</a:t>
            </a:r>
          </a:p>
          <a:p>
            <a:r>
              <a:rPr lang="en-GB" b="1" smtClean="0">
                <a:solidFill>
                  <a:schemeClr val="accent1"/>
                </a:solidFill>
              </a:rPr>
              <a:t>- ADSimDetector.blocks</a:t>
            </a:r>
          </a:p>
          <a:p>
            <a:r>
              <a:rPr lang="en-GB" b="1">
                <a:solidFill>
                  <a:schemeClr val="accent1"/>
                </a:solidFill>
              </a:rPr>
              <a:t> </a:t>
            </a:r>
            <a:r>
              <a:rPr lang="en-GB" b="1" smtClean="0">
                <a:solidFill>
                  <a:schemeClr val="accent1"/>
                </a:solidFill>
              </a:rPr>
              <a:t>            .</a:t>
            </a:r>
            <a:r>
              <a:rPr lang="en-GB" b="1">
                <a:solidFill>
                  <a:schemeClr val="accent1"/>
                </a:solidFill>
              </a:rPr>
              <a:t>sim_detector_runnable_block:</a:t>
            </a:r>
          </a:p>
          <a:p>
            <a:r>
              <a:rPr lang="en-GB">
                <a:solidFill>
                  <a:schemeClr val="accent1"/>
                </a:solidFill>
              </a:rPr>
              <a:t>    mri_prefix: $(hostname)-ML-DET-02</a:t>
            </a:r>
          </a:p>
          <a:p>
            <a:r>
              <a:rPr lang="en-GB">
                <a:solidFill>
                  <a:schemeClr val="accent1"/>
                </a:solidFill>
              </a:rPr>
              <a:t>    config_dir: $(config_dir)</a:t>
            </a:r>
          </a:p>
          <a:p>
            <a:r>
              <a:rPr lang="en-GB">
                <a:solidFill>
                  <a:schemeClr val="accent1"/>
                </a:solidFill>
              </a:rPr>
              <a:t>    </a:t>
            </a:r>
            <a:r>
              <a:rPr lang="en-GB">
                <a:solidFill>
                  <a:srgbClr val="FF0000"/>
                </a:solidFill>
              </a:rPr>
              <a:t>pv_prefix: $(hostname)-AD-SIM-01</a:t>
            </a:r>
          </a:p>
          <a:p>
            <a:r>
              <a:rPr lang="en-GB">
                <a:solidFill>
                  <a:schemeClr val="accent1"/>
                </a:solidFill>
              </a:rPr>
              <a:t>    label: Ramp detector</a:t>
            </a:r>
          </a:p>
          <a:p>
            <a:r>
              <a:rPr lang="en-GB">
                <a:solidFill>
                  <a:schemeClr val="accent1"/>
                </a:solidFill>
              </a:rPr>
              <a:t>    </a:t>
            </a:r>
            <a:r>
              <a:rPr lang="en-GB">
                <a:solidFill>
                  <a:srgbClr val="FF0000"/>
                </a:solidFill>
              </a:rPr>
              <a:t>drv_suffix: CAM</a:t>
            </a:r>
          </a:p>
        </p:txBody>
      </p:sp>
    </p:spTree>
    <p:extLst>
      <p:ext uri="{BB962C8B-B14F-4D97-AF65-F5344CB8AC3E}">
        <p14:creationId xmlns:p14="http://schemas.microsoft.com/office/powerpoint/2010/main" val="333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Detector Device Block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800" smtClean="0"/>
              <a:t>Instantiates a </a:t>
            </a:r>
            <a:r>
              <a:rPr lang="en-GB" sz="2800" i="1" smtClean="0">
                <a:solidFill>
                  <a:schemeClr val="accent1"/>
                </a:solidFill>
              </a:rPr>
              <a:t>RunnableController</a:t>
            </a:r>
          </a:p>
          <a:p>
            <a:pPr>
              <a:spcAft>
                <a:spcPts val="600"/>
              </a:spcAft>
            </a:pPr>
            <a:r>
              <a:rPr lang="en-GB" sz="2800" smtClean="0"/>
              <a:t>Plus one block and one part for each element in the hardware layer (driver and plugins). For example:</a:t>
            </a:r>
          </a:p>
          <a:p>
            <a:pPr marL="800100" lvl="2" indent="0">
              <a:buNone/>
            </a:pPr>
            <a:r>
              <a:rPr lang="en-GB">
                <a:solidFill>
                  <a:schemeClr val="accent1"/>
                </a:solidFill>
              </a:rPr>
              <a:t>- ADCore.blocks.stats_plugin_block:</a:t>
            </a:r>
          </a:p>
          <a:p>
            <a:pPr marL="800100" lvl="2" indent="0">
              <a:buNone/>
            </a:pPr>
            <a:r>
              <a:rPr lang="en-GB">
                <a:solidFill>
                  <a:schemeClr val="accent1"/>
                </a:solidFill>
              </a:rPr>
              <a:t>    mri: $(mri_prefix):STAT</a:t>
            </a:r>
          </a:p>
          <a:p>
            <a:pPr marL="800100" lvl="2" indent="0">
              <a:buNone/>
            </a:pPr>
            <a:r>
              <a:rPr lang="en-GB">
                <a:solidFill>
                  <a:schemeClr val="accent1"/>
                </a:solidFill>
              </a:rPr>
              <a:t>    prefix: $(pv_prefix):STAT</a:t>
            </a:r>
          </a:p>
          <a:p>
            <a:pPr marL="800100" lvl="2" indent="0">
              <a:buNone/>
            </a:pPr>
            <a:r>
              <a:rPr lang="en-GB">
                <a:solidFill>
                  <a:schemeClr val="accent1"/>
                </a:solidFill>
              </a:rPr>
              <a:t>- ADCore.parts.StatsPluginPart:</a:t>
            </a:r>
          </a:p>
          <a:p>
            <a:pPr marL="800100" lvl="2" indent="0">
              <a:buNone/>
            </a:pPr>
            <a:r>
              <a:rPr lang="en-GB">
                <a:solidFill>
                  <a:schemeClr val="accent1"/>
                </a:solidFill>
              </a:rPr>
              <a:t>    name: STAT</a:t>
            </a:r>
          </a:p>
          <a:p>
            <a:pPr marL="800100" lvl="2" indent="0"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    mri: $(mri_prefix):</a:t>
            </a:r>
            <a:r>
              <a:rPr lang="en-GB" smtClean="0">
                <a:solidFill>
                  <a:schemeClr val="accent1"/>
                </a:solidFill>
              </a:rPr>
              <a:t>STAT</a:t>
            </a:r>
            <a:endParaRPr lang="en-GB" smtClean="0"/>
          </a:p>
          <a:p>
            <a:pPr>
              <a:spcAft>
                <a:spcPts val="600"/>
              </a:spcAft>
            </a:pPr>
            <a:r>
              <a:rPr lang="en-GB" sz="2800" smtClean="0"/>
              <a:t>An include file pulls in commonly used items:</a:t>
            </a:r>
          </a:p>
          <a:p>
            <a:pPr marL="800100" lvl="2" indent="0">
              <a:buNone/>
            </a:pPr>
            <a:r>
              <a:rPr lang="en-GB">
                <a:solidFill>
                  <a:schemeClr val="accent1"/>
                </a:solidFill>
              </a:rPr>
              <a:t>- ADCore.includes.filewriting_collection:</a:t>
            </a:r>
          </a:p>
          <a:p>
            <a:pPr marL="800100" lvl="2" indent="0">
              <a:buNone/>
            </a:pPr>
            <a:r>
              <a:rPr lang="en-GB">
                <a:solidFill>
                  <a:schemeClr val="accent1"/>
                </a:solidFill>
              </a:rPr>
              <a:t>    pv_prefix: $(pv_prefix)</a:t>
            </a:r>
          </a:p>
          <a:p>
            <a:pPr marL="800100" lvl="2" indent="0">
              <a:buNone/>
            </a:pPr>
            <a:r>
              <a:rPr lang="en-GB">
                <a:solidFill>
                  <a:schemeClr val="accent1"/>
                </a:solidFill>
              </a:rPr>
              <a:t>    mri_prefix: $(mri_prefix)</a:t>
            </a:r>
          </a:p>
          <a:p>
            <a:pPr marL="400050" lvl="1" indent="0">
              <a:buNone/>
            </a:pPr>
            <a:endParaRPr lang="en-GB" sz="150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Hardware Blocks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GB" sz="2800" smtClean="0"/>
              <a:t>EPICS PV interface specified using Parts in the </a:t>
            </a:r>
            <a:r>
              <a:rPr lang="en-GB" sz="2800" i="1" smtClean="0"/>
              <a:t>ca </a:t>
            </a:r>
            <a:r>
              <a:rPr lang="en-GB" sz="2800" smtClean="0"/>
              <a:t>module</a:t>
            </a:r>
          </a:p>
          <a:p>
            <a:pPr>
              <a:spcAft>
                <a:spcPts val="600"/>
              </a:spcAft>
            </a:pPr>
            <a:r>
              <a:rPr lang="en-GB" sz="2800" smtClean="0"/>
              <a:t>These wrap up related PVs into methods and attributes:</a:t>
            </a:r>
            <a:endParaRPr lang="en-GB" smtClean="0"/>
          </a:p>
          <a:p>
            <a:pPr marL="400050" lvl="1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- ca.parts.CALongPart:</a:t>
            </a:r>
          </a:p>
          <a:p>
            <a:pPr marL="400050" lvl="1" indent="0">
              <a:buNone/>
            </a:pPr>
            <a:r>
              <a:rPr lang="en-US" sz="2400">
                <a:solidFill>
                  <a:schemeClr val="accent1"/>
                </a:solidFill>
              </a:rPr>
              <a:t>    name: numImages</a:t>
            </a:r>
          </a:p>
          <a:p>
            <a:pPr marL="400050" lvl="1" indent="0">
              <a:buNone/>
            </a:pPr>
            <a:r>
              <a:rPr lang="en-US" sz="2400">
                <a:solidFill>
                  <a:schemeClr val="accent1"/>
                </a:solidFill>
              </a:rPr>
              <a:t>    description: Number of images to take if imageMode=Multiple</a:t>
            </a:r>
          </a:p>
          <a:p>
            <a:pPr marL="400050" lvl="1" indent="0">
              <a:buNone/>
            </a:pPr>
            <a:r>
              <a:rPr lang="en-US" sz="2400">
                <a:solidFill>
                  <a:schemeClr val="accent1"/>
                </a:solidFill>
              </a:rPr>
              <a:t>    pv: $(prefix):NumImages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    rbv_suffix: _</a:t>
            </a:r>
            <a:r>
              <a:rPr lang="en-US" sz="2400" smtClean="0">
                <a:solidFill>
                  <a:schemeClr val="accent1"/>
                </a:solidFill>
              </a:rPr>
              <a:t>RBV</a:t>
            </a:r>
            <a:endParaRPr lang="en-US" sz="240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- ca.parts.CAActionPart:</a:t>
            </a:r>
          </a:p>
          <a:p>
            <a:pPr marL="400050" lvl="1" indent="0">
              <a:buNone/>
            </a:pPr>
            <a:r>
              <a:rPr lang="en-US" sz="2400">
                <a:solidFill>
                  <a:schemeClr val="accent1"/>
                </a:solidFill>
              </a:rPr>
              <a:t>    name: stop</a:t>
            </a:r>
          </a:p>
          <a:p>
            <a:pPr marL="400050" lvl="1" indent="0">
              <a:buNone/>
            </a:pPr>
            <a:r>
              <a:rPr lang="en-US" sz="2400">
                <a:solidFill>
                  <a:schemeClr val="accent1"/>
                </a:solidFill>
              </a:rPr>
              <a:t>    description: Stop acquisition</a:t>
            </a:r>
          </a:p>
          <a:p>
            <a:pPr marL="400050" lvl="1" indent="0">
              <a:buNone/>
            </a:pPr>
            <a:r>
              <a:rPr lang="en-US" sz="2400">
                <a:solidFill>
                  <a:schemeClr val="accent1"/>
                </a:solidFill>
              </a:rPr>
              <a:t>    pv: $(prefix):Acquire</a:t>
            </a:r>
          </a:p>
          <a:p>
            <a:pPr marL="400050" lvl="1" indent="0">
              <a:buNone/>
            </a:pPr>
            <a:r>
              <a:rPr lang="en-US" sz="2400">
                <a:solidFill>
                  <a:schemeClr val="accent1"/>
                </a:solidFill>
              </a:rPr>
              <a:t>    value: 0</a:t>
            </a:r>
          </a:p>
          <a:p>
            <a:pPr marL="400050" lvl="1" indent="0">
              <a:buNone/>
            </a:pPr>
            <a:r>
              <a:rPr lang="en-US" sz="2400">
                <a:solidFill>
                  <a:schemeClr val="accent1"/>
                </a:solidFill>
              </a:rPr>
              <a:t>    wait: </a:t>
            </a:r>
            <a:r>
              <a:rPr lang="en-US" sz="2400" smtClean="0">
                <a:solidFill>
                  <a:schemeClr val="accent1"/>
                </a:solidFill>
              </a:rPr>
              <a:t>False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Preparing the Example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 smtClean="0"/>
              <a:t>From the launcher, run the following and hit ‘Start IOC’: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1"/>
                </a:solidFill>
              </a:rPr>
              <a:t>Utilities -&gt; GDA </a:t>
            </a:r>
            <a:r>
              <a:rPr lang="en-GB" sz="2800" dirty="0" err="1" smtClean="0">
                <a:solidFill>
                  <a:schemeClr val="accent1"/>
                </a:solidFill>
              </a:rPr>
              <a:t>AreaDetector</a:t>
            </a:r>
            <a:r>
              <a:rPr lang="en-GB" sz="2800" dirty="0" smtClean="0">
                <a:solidFill>
                  <a:schemeClr val="accent1"/>
                </a:solidFill>
              </a:rPr>
              <a:t> Simulation</a:t>
            </a:r>
          </a:p>
          <a:p>
            <a:pPr marL="0" indent="0">
              <a:buNone/>
            </a:pPr>
            <a:endParaRPr lang="en-GB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1"/>
                </a:solidFill>
              </a:rPr>
              <a:t>./</a:t>
            </a:r>
            <a:r>
              <a:rPr lang="en-GB" sz="2800" dirty="0">
                <a:solidFill>
                  <a:schemeClr val="accent1"/>
                </a:solidFill>
              </a:rPr>
              <a:t>malcolm/imalcolm.py </a:t>
            </a:r>
            <a:r>
              <a:rPr lang="en-GB" sz="2800" dirty="0" err="1" smtClean="0">
                <a:solidFill>
                  <a:schemeClr val="accent1"/>
                </a:solidFill>
              </a:rPr>
              <a:t>malcolm</a:t>
            </a:r>
            <a:r>
              <a:rPr lang="en-GB" sz="2800" dirty="0" smtClean="0">
                <a:solidFill>
                  <a:schemeClr val="accent1"/>
                </a:solidFill>
              </a:rPr>
              <a:t>/modules/demo/DEMO-</a:t>
            </a:r>
            <a:r>
              <a:rPr lang="en-GB" sz="2800" dirty="0" err="1" smtClean="0">
                <a:solidFill>
                  <a:schemeClr val="accent1"/>
                </a:solidFill>
              </a:rPr>
              <a:t>AREADETECTOR.yaml</a:t>
            </a:r>
            <a:endParaRPr lang="en-GB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&gt;&gt;&gt; from </a:t>
            </a:r>
            <a:r>
              <a:rPr lang="en-US" sz="2000" dirty="0" err="1">
                <a:solidFill>
                  <a:schemeClr val="accent1"/>
                </a:solidFill>
              </a:rPr>
              <a:t>scanpointgenerator</a:t>
            </a:r>
            <a:r>
              <a:rPr lang="en-US" sz="2000" dirty="0">
                <a:solidFill>
                  <a:schemeClr val="accent1"/>
                </a:solidFill>
              </a:rPr>
              <a:t> import </a:t>
            </a:r>
            <a:r>
              <a:rPr lang="en-US" sz="2000" dirty="0" err="1">
                <a:solidFill>
                  <a:schemeClr val="accent1"/>
                </a:solidFill>
              </a:rPr>
              <a:t>LineGenerator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CompoundGenerator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&gt;&gt;&gt; scan </a:t>
            </a:r>
            <a:r>
              <a:rPr lang="en-US" sz="2000" dirty="0">
                <a:solidFill>
                  <a:schemeClr val="accent1"/>
                </a:solidFill>
              </a:rPr>
              <a:t>= </a:t>
            </a:r>
            <a:r>
              <a:rPr lang="en-US" sz="2000" dirty="0" err="1">
                <a:solidFill>
                  <a:schemeClr val="accent1"/>
                </a:solidFill>
              </a:rPr>
              <a:t>self.block_view</a:t>
            </a:r>
            <a:r>
              <a:rPr lang="en-US" sz="2000" dirty="0" smtClean="0">
                <a:solidFill>
                  <a:schemeClr val="accent1"/>
                </a:solidFill>
              </a:rPr>
              <a:t>(“&lt;hostname&gt;-ML-SCAN-01")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&gt;&gt;&gt; </a:t>
            </a:r>
            <a:r>
              <a:rPr lang="en-US" sz="2000" dirty="0" err="1">
                <a:solidFill>
                  <a:schemeClr val="accent1"/>
                </a:solidFill>
              </a:rPr>
              <a:t>yline</a:t>
            </a:r>
            <a:r>
              <a:rPr lang="en-US" sz="2000" dirty="0">
                <a:solidFill>
                  <a:schemeClr val="accent1"/>
                </a:solidFill>
              </a:rPr>
              <a:t> = </a:t>
            </a:r>
            <a:r>
              <a:rPr lang="en-US" sz="2000" dirty="0" err="1">
                <a:solidFill>
                  <a:schemeClr val="accent1"/>
                </a:solidFill>
              </a:rPr>
              <a:t>LineGenerator</a:t>
            </a:r>
            <a:r>
              <a:rPr lang="en-US" sz="2000" dirty="0">
                <a:solidFill>
                  <a:schemeClr val="accent1"/>
                </a:solidFill>
              </a:rPr>
              <a:t>("y", "mm", -1, 0, 6)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&gt;&gt;&gt; </a:t>
            </a:r>
            <a:r>
              <a:rPr lang="en-US" sz="2000" dirty="0" err="1" smtClean="0">
                <a:solidFill>
                  <a:schemeClr val="accent1"/>
                </a:solidFill>
              </a:rPr>
              <a:t>xline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= </a:t>
            </a:r>
            <a:r>
              <a:rPr lang="en-US" sz="2000" dirty="0" err="1">
                <a:solidFill>
                  <a:schemeClr val="accent1"/>
                </a:solidFill>
              </a:rPr>
              <a:t>LineGenerator</a:t>
            </a:r>
            <a:r>
              <a:rPr lang="en-US" sz="2000" dirty="0">
                <a:solidFill>
                  <a:schemeClr val="accent1"/>
                </a:solidFill>
              </a:rPr>
              <a:t>("x", "mm", </a:t>
            </a:r>
            <a:r>
              <a:rPr lang="en-US" sz="2000" dirty="0" smtClean="0">
                <a:solidFill>
                  <a:schemeClr val="accent1"/>
                </a:solidFill>
              </a:rPr>
              <a:t>4, 5, 5, </a:t>
            </a:r>
            <a:r>
              <a:rPr lang="en-US" sz="2000" dirty="0">
                <a:solidFill>
                  <a:schemeClr val="accent1"/>
                </a:solidFill>
              </a:rPr>
              <a:t>alternate=True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&gt;&gt;&gt; generator = </a:t>
            </a:r>
            <a:r>
              <a:rPr lang="en-US" sz="2000" dirty="0" err="1">
                <a:solidFill>
                  <a:schemeClr val="accent1"/>
                </a:solidFill>
              </a:rPr>
              <a:t>CompoundGenerator</a:t>
            </a:r>
            <a:r>
              <a:rPr lang="en-US" sz="2000" dirty="0">
                <a:solidFill>
                  <a:schemeClr val="accent1"/>
                </a:solidFill>
              </a:rPr>
              <a:t>([</a:t>
            </a:r>
            <a:r>
              <a:rPr lang="en-US" sz="2000" dirty="0" err="1">
                <a:solidFill>
                  <a:schemeClr val="accent1"/>
                </a:solidFill>
              </a:rPr>
              <a:t>yline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xline</a:t>
            </a:r>
            <a:r>
              <a:rPr lang="en-US" sz="2000" dirty="0">
                <a:solidFill>
                  <a:schemeClr val="accent1"/>
                </a:solidFill>
              </a:rPr>
              <a:t>], [], [], duration=0.5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&gt;&gt;&gt; </a:t>
            </a:r>
            <a:r>
              <a:rPr lang="en-US" sz="2000" dirty="0" err="1" smtClean="0">
                <a:solidFill>
                  <a:schemeClr val="accent1"/>
                </a:solidFill>
              </a:rPr>
              <a:t>scan.configure</a:t>
            </a:r>
            <a:r>
              <a:rPr lang="en-US" sz="2000" dirty="0" smtClean="0">
                <a:solidFill>
                  <a:schemeClr val="accent1"/>
                </a:solidFill>
              </a:rPr>
              <a:t>(generator, </a:t>
            </a:r>
            <a:r>
              <a:rPr lang="en-US" sz="2000" dirty="0" err="1" smtClean="0">
                <a:solidFill>
                  <a:schemeClr val="accent1"/>
                </a:solidFill>
              </a:rPr>
              <a:t>fileDir</a:t>
            </a:r>
            <a:r>
              <a:rPr lang="en-US" sz="2000" dirty="0" smtClean="0">
                <a:solidFill>
                  <a:schemeClr val="accent1"/>
                </a:solidFill>
              </a:rPr>
              <a:t>="/</a:t>
            </a:r>
            <a:r>
              <a:rPr lang="en-US" sz="2000" dirty="0" err="1">
                <a:solidFill>
                  <a:schemeClr val="accent1"/>
                </a:solidFill>
              </a:rPr>
              <a:t>tmp</a:t>
            </a:r>
            <a:r>
              <a:rPr lang="en-US" sz="2000" dirty="0" smtClean="0">
                <a:solidFill>
                  <a:schemeClr val="accent1"/>
                </a:solidFill>
              </a:rPr>
              <a:t>")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Running the Example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sz="2800" smtClean="0"/>
              <a:t>Query the scan block’s datasets:</a:t>
            </a:r>
          </a:p>
          <a:p>
            <a:pPr marL="400050" lvl="1" indent="0">
              <a:buNone/>
            </a:pPr>
            <a:r>
              <a:rPr lang="en-US" sz="2200">
                <a:solidFill>
                  <a:schemeClr val="accent1"/>
                </a:solidFill>
              </a:rPr>
              <a:t>&gt;&gt;&gt; from </a:t>
            </a:r>
            <a:r>
              <a:rPr lang="en-US" sz="2200" smtClean="0">
                <a:solidFill>
                  <a:schemeClr val="accent1"/>
                </a:solidFill>
              </a:rPr>
              <a:t>annotypes  import  json_encode</a:t>
            </a:r>
          </a:p>
          <a:p>
            <a:pPr marL="400050" lvl="1" indent="0">
              <a:buNone/>
            </a:pPr>
            <a:r>
              <a:rPr lang="en-US" sz="2200" smtClean="0">
                <a:solidFill>
                  <a:schemeClr val="accent1"/>
                </a:solidFill>
              </a:rPr>
              <a:t>&gt;&gt;&gt; print(json_encode(scan.datasets.value ,indent=4))</a:t>
            </a:r>
          </a:p>
          <a:p>
            <a:pPr lvl="1"/>
            <a:r>
              <a:rPr lang="en-US" sz="2400" smtClean="0"/>
              <a:t>Note there are now datasets from both detectors, as well as the motor demand positions</a:t>
            </a:r>
          </a:p>
          <a:p>
            <a:pPr marL="457200" lvl="1" indent="0">
              <a:buNone/>
            </a:pPr>
            <a:endParaRPr lang="en-US" sz="2400" smtClean="0"/>
          </a:p>
          <a:p>
            <a:r>
              <a:rPr lang="en-US" sz="2800" smtClean="0"/>
              <a:t>Monitor one of the datasets from a new terminal and start the scan from the Malcolm terminal:</a:t>
            </a:r>
          </a:p>
          <a:p>
            <a:pPr marL="400050" lvl="1" indent="0">
              <a:buNone/>
            </a:pPr>
            <a:r>
              <a:rPr lang="en-US" sz="2200" smtClean="0">
                <a:solidFill>
                  <a:schemeClr val="accent1"/>
                </a:solidFill>
              </a:rPr>
              <a:t>h5watch /tmp/INTERFERENCE.h5/entry/uid</a:t>
            </a:r>
          </a:p>
          <a:p>
            <a:pPr marL="400050" lvl="1" indent="0">
              <a:buNone/>
            </a:pPr>
            <a:r>
              <a:rPr lang="en-US" sz="2200" smtClean="0">
                <a:solidFill>
                  <a:schemeClr val="accent1"/>
                </a:solidFill>
              </a:rPr>
              <a:t>&gt;&gt;&gt; scan.run()</a:t>
            </a:r>
            <a:endParaRPr lang="en-US" sz="220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Unique IDs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the scan is finished:</a:t>
            </a:r>
            <a:endParaRPr lang="en-GB" dirty="0"/>
          </a:p>
          <a:p>
            <a:pPr lvl="1"/>
            <a:r>
              <a:rPr lang="en-GB" dirty="0" smtClean="0"/>
              <a:t>First reset the scan to close the files:</a:t>
            </a:r>
          </a:p>
          <a:p>
            <a:pPr marL="857250" lvl="2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&gt;&gt;&gt; </a:t>
            </a:r>
            <a:r>
              <a:rPr lang="en-GB" dirty="0" err="1" smtClean="0">
                <a:solidFill>
                  <a:schemeClr val="accent1"/>
                </a:solidFill>
              </a:rPr>
              <a:t>scan.reset</a:t>
            </a:r>
            <a:r>
              <a:rPr lang="en-GB" dirty="0" smtClean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GB" dirty="0" smtClean="0"/>
              <a:t>Print the </a:t>
            </a:r>
            <a:r>
              <a:rPr lang="en-GB" dirty="0"/>
              <a:t>file </a:t>
            </a:r>
            <a:r>
              <a:rPr lang="en-GB" dirty="0" smtClean="0"/>
              <a:t>contents for the RAMP detector: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h5dump -n /</a:t>
            </a:r>
            <a:r>
              <a:rPr lang="en-GB" dirty="0" err="1" smtClean="0">
                <a:solidFill>
                  <a:schemeClr val="accent1"/>
                </a:solidFill>
              </a:rPr>
              <a:t>tmp</a:t>
            </a:r>
            <a:r>
              <a:rPr lang="en-GB" dirty="0" smtClean="0">
                <a:solidFill>
                  <a:schemeClr val="accent1"/>
                </a:solidFill>
              </a:rPr>
              <a:t>/RAMP.h5</a:t>
            </a:r>
          </a:p>
          <a:p>
            <a:pPr lvl="1"/>
            <a:r>
              <a:rPr lang="en-GB" dirty="0" smtClean="0"/>
              <a:t>Then </a:t>
            </a:r>
            <a:r>
              <a:rPr lang="en-GB" dirty="0"/>
              <a:t>look at the </a:t>
            </a:r>
            <a:r>
              <a:rPr lang="en-GB" dirty="0" err="1"/>
              <a:t>UniqueID</a:t>
            </a:r>
            <a:r>
              <a:rPr lang="en-GB" dirty="0"/>
              <a:t> dataset:</a:t>
            </a:r>
          </a:p>
          <a:p>
            <a:pPr marL="914400" lvl="2" indent="0">
              <a:buNone/>
            </a:pPr>
            <a:r>
              <a:rPr lang="en-GB" dirty="0">
                <a:solidFill>
                  <a:schemeClr val="accent1"/>
                </a:solidFill>
              </a:rPr>
              <a:t>h5dump -d /</a:t>
            </a:r>
            <a:r>
              <a:rPr lang="en-GB" dirty="0" smtClean="0">
                <a:solidFill>
                  <a:schemeClr val="accent1"/>
                </a:solidFill>
              </a:rPr>
              <a:t>entry/</a:t>
            </a:r>
            <a:r>
              <a:rPr lang="en-GB" dirty="0" err="1" smtClean="0">
                <a:solidFill>
                  <a:schemeClr val="accent1"/>
                </a:solidFill>
              </a:rPr>
              <a:t>NDAttributes</a:t>
            </a:r>
            <a:r>
              <a:rPr lang="en-GB" dirty="0" smtClean="0">
                <a:solidFill>
                  <a:schemeClr val="accent1"/>
                </a:solidFill>
              </a:rPr>
              <a:t>/</a:t>
            </a:r>
            <a:r>
              <a:rPr lang="en-GB" dirty="0" err="1" smtClean="0">
                <a:solidFill>
                  <a:schemeClr val="accent1"/>
                </a:solidFill>
              </a:rPr>
              <a:t>NDArrayUniqueId</a:t>
            </a:r>
            <a:r>
              <a:rPr lang="en-GB" dirty="0" smtClean="0">
                <a:solidFill>
                  <a:schemeClr val="accent1"/>
                </a:solidFill>
              </a:rPr>
              <a:t> /</a:t>
            </a:r>
            <a:r>
              <a:rPr lang="en-GB" dirty="0" err="1" smtClean="0">
                <a:solidFill>
                  <a:schemeClr val="accent1"/>
                </a:solidFill>
              </a:rPr>
              <a:t>tmp</a:t>
            </a:r>
            <a:r>
              <a:rPr lang="en-GB" dirty="0" smtClean="0">
                <a:solidFill>
                  <a:schemeClr val="accent1"/>
                </a:solidFill>
              </a:rPr>
              <a:t>/RAMP.h5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Unique IDs cont.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400" smtClean="0"/>
              <a:t>Notice the ‘snake scan’ ordering of the frames: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smtClean="0"/>
              <a:t>DATASET </a:t>
            </a:r>
            <a:r>
              <a:rPr lang="en-US" sz="1800"/>
              <a:t>"/entry/NDAttributes/NDArrayUniqueId"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DATATYPE  H5T_STD_I32LE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DATASPACE  SIMPLE { ( 6, 5, 1, 1 ) / ( H5S_UNLIMITED, H5S_UNLIMITED, 1, </a:t>
            </a:r>
            <a:r>
              <a:rPr lang="en-US" sz="1800" smtClean="0"/>
              <a:t>1) }</a:t>
            </a:r>
            <a:endParaRPr lang="en-US" sz="180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DATA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(0,0,0,0): </a:t>
            </a:r>
            <a:r>
              <a:rPr lang="en-US" sz="1800">
                <a:solidFill>
                  <a:srgbClr val="FF0000"/>
                </a:solidFill>
              </a:rPr>
              <a:t>1</a:t>
            </a:r>
            <a:r>
              <a:rPr lang="en-US" sz="1800" smtClean="0">
                <a:solidFill>
                  <a:srgbClr val="FF0000"/>
                </a:solidFill>
              </a:rPr>
              <a:t>,</a:t>
            </a:r>
            <a:endParaRPr lang="en-US" sz="180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(0,1,0,0): </a:t>
            </a:r>
            <a:r>
              <a:rPr lang="en-US" sz="1800">
                <a:solidFill>
                  <a:srgbClr val="FF0000"/>
                </a:solidFill>
              </a:rPr>
              <a:t>2,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(0,2,0,0): </a:t>
            </a:r>
            <a:r>
              <a:rPr lang="en-US" sz="1800" smtClean="0">
                <a:solidFill>
                  <a:srgbClr val="FF0000"/>
                </a:solidFill>
              </a:rPr>
              <a:t>3,</a:t>
            </a:r>
            <a:r>
              <a:rPr lang="en-US" sz="1800" smtClean="0"/>
              <a:t>         </a:t>
            </a:r>
            <a:r>
              <a:rPr lang="en-US" sz="1800" smtClean="0">
                <a:solidFill>
                  <a:srgbClr val="FF0000"/>
                </a:solidFill>
              </a:rPr>
              <a:t>First row written left-to-right</a:t>
            </a:r>
            <a:endParaRPr lang="en-US" sz="180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(0,3,0,0): </a:t>
            </a:r>
            <a:r>
              <a:rPr lang="en-US" sz="1800">
                <a:solidFill>
                  <a:srgbClr val="FF0000"/>
                </a:solidFill>
              </a:rPr>
              <a:t>4,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(0,4,0,0): </a:t>
            </a:r>
            <a:r>
              <a:rPr lang="en-US" sz="1800">
                <a:solidFill>
                  <a:srgbClr val="FF0000"/>
                </a:solidFill>
              </a:rPr>
              <a:t>5,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(1,0,0,0): </a:t>
            </a:r>
            <a:r>
              <a:rPr lang="en-US" sz="1800">
                <a:solidFill>
                  <a:srgbClr val="FF0000"/>
                </a:solidFill>
              </a:rPr>
              <a:t>10,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(1,1,0,0): </a:t>
            </a:r>
            <a:r>
              <a:rPr lang="en-US" sz="1800">
                <a:solidFill>
                  <a:srgbClr val="FF0000"/>
                </a:solidFill>
              </a:rPr>
              <a:t>9,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(1,2,0,0): </a:t>
            </a:r>
            <a:r>
              <a:rPr lang="en-US" sz="1800">
                <a:solidFill>
                  <a:srgbClr val="FF0000"/>
                </a:solidFill>
              </a:rPr>
              <a:t>8</a:t>
            </a:r>
            <a:r>
              <a:rPr lang="en-US" sz="1800" smtClean="0">
                <a:solidFill>
                  <a:srgbClr val="FF0000"/>
                </a:solidFill>
              </a:rPr>
              <a:t>,         Second row written right-to-left</a:t>
            </a:r>
            <a:endParaRPr lang="en-US" sz="180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(1,3,0,0): </a:t>
            </a:r>
            <a:r>
              <a:rPr lang="en-US" sz="1800">
                <a:solidFill>
                  <a:srgbClr val="FF0000"/>
                </a:solidFill>
              </a:rPr>
              <a:t>7,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(1,4,0,0): </a:t>
            </a:r>
            <a:r>
              <a:rPr lang="en-US" sz="1800">
                <a:solidFill>
                  <a:srgbClr val="FF0000"/>
                </a:solidFill>
              </a:rPr>
              <a:t>6,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/>
              <a:t>   </a:t>
            </a:r>
            <a:r>
              <a:rPr lang="en-US" sz="1800" smtClean="0"/>
              <a:t>……….</a:t>
            </a:r>
            <a:endParaRPr lang="en-GB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0" name="Right Brace 9"/>
          <p:cNvSpPr/>
          <p:nvPr/>
        </p:nvSpPr>
        <p:spPr>
          <a:xfrm>
            <a:off x="2267744" y="3315481"/>
            <a:ext cx="288032" cy="1253014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/>
          <p:cNvSpPr/>
          <p:nvPr/>
        </p:nvSpPr>
        <p:spPr>
          <a:xfrm>
            <a:off x="2276128" y="4712511"/>
            <a:ext cx="288032" cy="1273487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Scanning Demo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mtClean="0"/>
              <a:t>So far we have created </a:t>
            </a:r>
            <a:r>
              <a:rPr lang="en-GB" i="1" smtClean="0">
                <a:solidFill>
                  <a:schemeClr val="accent1"/>
                </a:solidFill>
              </a:rPr>
              <a:t>hardware</a:t>
            </a:r>
            <a:r>
              <a:rPr lang="en-GB" i="1" smtClean="0"/>
              <a:t> blocks </a:t>
            </a:r>
            <a:r>
              <a:rPr lang="en-GB" smtClean="0"/>
              <a:t>and</a:t>
            </a:r>
            <a:r>
              <a:rPr lang="en-GB" i="1" smtClean="0"/>
              <a:t> </a:t>
            </a:r>
            <a:r>
              <a:rPr lang="en-GB" smtClean="0"/>
              <a:t> </a:t>
            </a:r>
            <a:r>
              <a:rPr lang="en-GB" i="1" smtClean="0">
                <a:solidFill>
                  <a:schemeClr val="accent1"/>
                </a:solidFill>
              </a:rPr>
              <a:t>device blocks</a:t>
            </a:r>
            <a:endParaRPr lang="en-GB" i="1"/>
          </a:p>
          <a:p>
            <a:r>
              <a:rPr lang="en-GB" smtClean="0"/>
              <a:t>The next step is to co-ordinate device blocks by creating an additional </a:t>
            </a:r>
            <a:r>
              <a:rPr lang="en-GB" i="1" smtClean="0">
                <a:solidFill>
                  <a:schemeClr val="accent1"/>
                </a:solidFill>
              </a:rPr>
              <a:t>scan layer block</a:t>
            </a:r>
            <a:endParaRPr lang="en-GB" i="1"/>
          </a:p>
          <a:p>
            <a:r>
              <a:rPr lang="en-GB" smtClean="0"/>
              <a:t>Like the detector, this uses a </a:t>
            </a:r>
            <a:r>
              <a:rPr lang="en-GB" i="1" smtClean="0">
                <a:solidFill>
                  <a:schemeClr val="accent1"/>
                </a:solidFill>
              </a:rPr>
              <a:t>RunnableController</a:t>
            </a:r>
            <a:r>
              <a:rPr lang="en-GB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mtClean="0">
                <a:solidFill>
                  <a:schemeClr val="accent1"/>
                </a:solidFill>
              </a:rPr>
              <a:t>configure(params)</a:t>
            </a:r>
          </a:p>
          <a:p>
            <a:pPr marL="914400" lvl="2" indent="0">
              <a:buNone/>
            </a:pPr>
            <a:r>
              <a:rPr lang="en-GB" smtClean="0"/>
              <a:t> </a:t>
            </a:r>
            <a:r>
              <a:rPr lang="en-GB"/>
              <a:t>– </a:t>
            </a:r>
            <a:r>
              <a:rPr lang="en-GB" smtClean="0"/>
              <a:t>Configure all children, report child datasets</a:t>
            </a:r>
            <a:endParaRPr lang="en-GB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mtClean="0">
                <a:solidFill>
                  <a:schemeClr val="accent1"/>
                </a:solidFill>
              </a:rPr>
              <a:t>run()</a:t>
            </a:r>
          </a:p>
          <a:p>
            <a:pPr marL="914400" lvl="2" indent="0">
              <a:buNone/>
            </a:pPr>
            <a:r>
              <a:rPr lang="en-GB" smtClean="0"/>
              <a:t>– Start children running simultaneously, monitor status and report progress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GB" sz="2800" b="1" dirty="0" smtClean="0"/>
              <a:t>Recall:</a:t>
            </a:r>
            <a:r>
              <a:rPr lang="en-GB" sz="2800" dirty="0" smtClean="0"/>
              <a:t> Designs describe the layout of a device block and the settings of its child blocks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They allow plugin chains to be application specific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They are saved as JSON files in the </a:t>
            </a:r>
            <a:r>
              <a:rPr lang="en-GB" sz="2800" dirty="0" err="1" smtClean="0"/>
              <a:t>config_dir</a:t>
            </a:r>
            <a:endParaRPr lang="en-GB" sz="2800" dirty="0" smtClean="0"/>
          </a:p>
          <a:p>
            <a:pPr>
              <a:spcAft>
                <a:spcPts val="600"/>
              </a:spcAft>
            </a:pPr>
            <a:r>
              <a:rPr lang="en-GB" sz="2800" dirty="0" smtClean="0"/>
              <a:t>Use </a:t>
            </a:r>
            <a:r>
              <a:rPr lang="en-GB" sz="2800" dirty="0"/>
              <a:t>the </a:t>
            </a:r>
            <a:r>
              <a:rPr lang="en-GB" sz="2800" i="1" dirty="0" err="1">
                <a:solidFill>
                  <a:schemeClr val="accent1"/>
                </a:solidFill>
              </a:rPr>
              <a:t>config</a:t>
            </a:r>
            <a:r>
              <a:rPr lang="en-GB" sz="2800" i="1" dirty="0"/>
              <a:t> </a:t>
            </a:r>
            <a:r>
              <a:rPr lang="en-GB" sz="2800" dirty="0"/>
              <a:t>tag when defining the attribute in the Part to specify that it should be saved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All writeable </a:t>
            </a:r>
            <a:r>
              <a:rPr lang="en-GB" sz="2800" dirty="0" err="1"/>
              <a:t>CAParts</a:t>
            </a:r>
            <a:r>
              <a:rPr lang="en-GB" sz="2800" dirty="0"/>
              <a:t> are tagged as </a:t>
            </a:r>
            <a:r>
              <a:rPr lang="en-GB" sz="2800" i="1" dirty="0" err="1">
                <a:solidFill>
                  <a:schemeClr val="accent1"/>
                </a:solidFill>
              </a:rPr>
              <a:t>config</a:t>
            </a:r>
            <a:r>
              <a:rPr lang="en-GB" sz="2800" dirty="0"/>
              <a:t> attributes by </a:t>
            </a:r>
            <a:r>
              <a:rPr lang="en-GB" sz="2800" dirty="0" smtClean="0"/>
              <a:t>default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This can be disabled by the class author</a:t>
            </a:r>
            <a:endParaRPr lang="en-GB" sz="2800" dirty="0"/>
          </a:p>
          <a:p>
            <a:pPr>
              <a:spcAft>
                <a:spcPts val="600"/>
              </a:spcAft>
            </a:pPr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on Designs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6" y="1628476"/>
            <a:ext cx="5260150" cy="2542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08" y="3429000"/>
            <a:ext cx="4341712" cy="293508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61946" y="3375395"/>
            <a:ext cx="172819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193904" y="4329100"/>
            <a:ext cx="172819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069832" y="4177643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arrayCallbacks</a:t>
            </a:r>
            <a:r>
              <a:rPr lang="en-GB" dirty="0" smtClean="0"/>
              <a:t> </a:t>
            </a:r>
            <a:r>
              <a:rPr lang="en-GB" b="1" dirty="0" smtClean="0"/>
              <a:t>must</a:t>
            </a:r>
            <a:r>
              <a:rPr lang="en-GB" dirty="0" smtClean="0"/>
              <a:t> be true to pass on data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61946" y="4239491"/>
            <a:ext cx="291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dir</a:t>
            </a:r>
            <a:r>
              <a:rPr lang="en-GB" dirty="0" smtClean="0"/>
              <a:t> set in the .</a:t>
            </a:r>
            <a:r>
              <a:rPr lang="en-GB" dirty="0" err="1" smtClean="0"/>
              <a:t>yaml</a:t>
            </a:r>
            <a:r>
              <a:rPr lang="en-GB" dirty="0" smtClean="0"/>
              <a:t>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2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on Designs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7"/>
          <a:stretch/>
        </p:blipFill>
        <p:spPr>
          <a:xfrm>
            <a:off x="2915816" y="1211958"/>
            <a:ext cx="5730113" cy="3810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5022363"/>
            <a:ext cx="5351831" cy="142669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34988" y="5451611"/>
            <a:ext cx="172819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580112" y="5313982"/>
            <a:ext cx="328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Some plugin </a:t>
            </a:r>
            <a:r>
              <a:rPr lang="en-GB" b="1" dirty="0"/>
              <a:t>attributes </a:t>
            </a:r>
            <a:r>
              <a:rPr lang="en-GB" dirty="0"/>
              <a:t>are set during </a:t>
            </a:r>
            <a:r>
              <a:rPr lang="en-GB" i="1" dirty="0"/>
              <a:t>configure() </a:t>
            </a:r>
            <a:r>
              <a:rPr lang="en-GB" dirty="0"/>
              <a:t>so are excluded from the design</a:t>
            </a:r>
            <a:endParaRPr lang="en-GB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4988" y="234888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Settings</a:t>
            </a:r>
            <a:r>
              <a:rPr lang="en-GB" sz="2400" dirty="0" smtClean="0"/>
              <a:t> (e.g. plugin chain wiring) are saved by the </a:t>
            </a:r>
            <a:r>
              <a:rPr lang="en-GB" sz="2400" i="1" dirty="0" smtClean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463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Template Designs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Read-only designs provided by Malcolm</a:t>
            </a:r>
          </a:p>
          <a:p>
            <a:r>
              <a:rPr lang="en-GB" smtClean="0"/>
              <a:t>Used as starting points for applications</a:t>
            </a:r>
          </a:p>
          <a:p>
            <a:r>
              <a:rPr lang="en-GB" smtClean="0"/>
              <a:t>Named with the prefix </a:t>
            </a:r>
            <a:r>
              <a:rPr lang="en-GB" smtClean="0">
                <a:solidFill>
                  <a:schemeClr val="accent1"/>
                </a:solidFill>
              </a:rPr>
              <a:t>template_</a:t>
            </a:r>
          </a:p>
          <a:p>
            <a:r>
              <a:rPr lang="en-GB" smtClean="0"/>
              <a:t>Example:</a:t>
            </a:r>
            <a:r>
              <a:rPr lang="en-GB" smtClean="0">
                <a:solidFill>
                  <a:schemeClr val="accent1"/>
                </a:solidFill>
              </a:rPr>
              <a:t> template_software_triggered:</a:t>
            </a:r>
          </a:p>
          <a:p>
            <a:pPr lvl="1"/>
            <a:r>
              <a:rPr lang="en-GB" smtClean="0"/>
              <a:t>Sets up the plugin chain correctly</a:t>
            </a:r>
          </a:p>
          <a:p>
            <a:pPr lvl="1"/>
            <a:r>
              <a:rPr lang="en-GB" smtClean="0"/>
              <a:t>Configures default trigger mode, gains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Scan Level Designs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GB" sz="4000" smtClean="0"/>
              <a:t>Device blocks have designs for different scenarios</a:t>
            </a:r>
          </a:p>
          <a:p>
            <a:pPr>
              <a:spcAft>
                <a:spcPts val="1200"/>
              </a:spcAft>
            </a:pPr>
            <a:r>
              <a:rPr lang="en-GB" sz="4000" smtClean="0"/>
              <a:t>Scan block design specifies the required combination of device block designs</a:t>
            </a:r>
          </a:p>
          <a:p>
            <a:pPr marL="800100" lvl="2" indent="0">
              <a:buNone/>
            </a:pPr>
            <a:r>
              <a:rPr lang="en-GB" sz="2900" smtClean="0">
                <a:solidFill>
                  <a:schemeClr val="accent1"/>
                </a:solidFill>
              </a:rPr>
              <a:t>"</a:t>
            </a:r>
            <a:r>
              <a:rPr lang="en-GB" sz="2900">
                <a:solidFill>
                  <a:schemeClr val="accent1"/>
                </a:solidFill>
              </a:rPr>
              <a:t>children": {</a:t>
            </a:r>
          </a:p>
          <a:p>
            <a:pPr marL="800100" lvl="2" indent="0">
              <a:buNone/>
            </a:pPr>
            <a:r>
              <a:rPr lang="en-GB" sz="2900">
                <a:solidFill>
                  <a:schemeClr val="accent1"/>
                </a:solidFill>
              </a:rPr>
              <a:t>    </a:t>
            </a:r>
            <a:r>
              <a:rPr lang="en-GB" sz="2900" smtClean="0">
                <a:solidFill>
                  <a:schemeClr val="accent1"/>
                </a:solidFill>
              </a:rPr>
              <a:t>“DETECTOR1": </a:t>
            </a:r>
            <a:r>
              <a:rPr lang="en-GB" sz="2900">
                <a:solidFill>
                  <a:schemeClr val="accent1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GB" sz="2900">
                <a:solidFill>
                  <a:schemeClr val="accent1"/>
                </a:solidFill>
              </a:rPr>
              <a:t>      "design": </a:t>
            </a:r>
            <a:r>
              <a:rPr lang="en-GB" sz="2900" smtClean="0">
                <a:solidFill>
                  <a:schemeClr val="accent1"/>
                </a:solidFill>
              </a:rPr>
              <a:t>"</a:t>
            </a:r>
            <a:r>
              <a:rPr lang="en-GB" sz="2900">
                <a:solidFill>
                  <a:schemeClr val="accent1"/>
                </a:solidFill>
              </a:rPr>
              <a:t> template_software_triggered.json </a:t>
            </a:r>
            <a:r>
              <a:rPr lang="en-GB" sz="2900" smtClean="0">
                <a:solidFill>
                  <a:schemeClr val="accent1"/>
                </a:solidFill>
              </a:rPr>
              <a:t>"</a:t>
            </a:r>
            <a:endParaRPr lang="en-GB" sz="2900">
              <a:solidFill>
                <a:schemeClr val="accent1"/>
              </a:solidFill>
            </a:endParaRPr>
          </a:p>
          <a:p>
            <a:pPr marL="800100" lvl="2" indent="0">
              <a:buNone/>
            </a:pPr>
            <a:r>
              <a:rPr lang="en-GB" sz="2900">
                <a:solidFill>
                  <a:schemeClr val="accent1"/>
                </a:solidFill>
              </a:rPr>
              <a:t>    }, </a:t>
            </a:r>
          </a:p>
          <a:p>
            <a:pPr marL="800100" lvl="2" indent="0">
              <a:buNone/>
            </a:pPr>
            <a:r>
              <a:rPr lang="en-GB" sz="2900">
                <a:solidFill>
                  <a:schemeClr val="accent1"/>
                </a:solidFill>
              </a:rPr>
              <a:t>    </a:t>
            </a:r>
            <a:r>
              <a:rPr lang="en-GB" sz="2900" smtClean="0">
                <a:solidFill>
                  <a:schemeClr val="accent1"/>
                </a:solidFill>
              </a:rPr>
              <a:t>“DETECTOR2": </a:t>
            </a:r>
            <a:r>
              <a:rPr lang="en-GB" sz="2900">
                <a:solidFill>
                  <a:schemeClr val="accent1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GB" sz="2900">
                <a:solidFill>
                  <a:schemeClr val="accent1"/>
                </a:solidFill>
              </a:rPr>
              <a:t>      "design": "template_software_triggered.json"</a:t>
            </a:r>
          </a:p>
          <a:p>
            <a:pPr marL="800100" lvl="2" indent="0">
              <a:buNone/>
            </a:pPr>
            <a:r>
              <a:rPr lang="en-GB" sz="2900">
                <a:solidFill>
                  <a:schemeClr val="accent1"/>
                </a:solidFill>
              </a:rPr>
              <a:t>    }, </a:t>
            </a:r>
          </a:p>
          <a:p>
            <a:pPr marL="800100" lvl="2" indent="0">
              <a:buNone/>
            </a:pPr>
            <a:r>
              <a:rPr lang="en-GB" sz="2900">
                <a:solidFill>
                  <a:schemeClr val="accent1"/>
                </a:solidFill>
              </a:rPr>
              <a:t>    "</a:t>
            </a:r>
            <a:r>
              <a:rPr lang="en-GB" sz="2900" smtClean="0">
                <a:solidFill>
                  <a:schemeClr val="accent1"/>
                </a:solidFill>
              </a:rPr>
              <a:t>MOTOR": </a:t>
            </a:r>
            <a:r>
              <a:rPr lang="en-GB" sz="2900">
                <a:solidFill>
                  <a:schemeClr val="accent1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GB" sz="2900">
                <a:solidFill>
                  <a:schemeClr val="accent1"/>
                </a:solidFill>
              </a:rPr>
              <a:t>      "design": </a:t>
            </a:r>
            <a:r>
              <a:rPr lang="en-GB" sz="2900" smtClean="0">
                <a:solidFill>
                  <a:schemeClr val="accent1"/>
                </a:solidFill>
              </a:rPr>
              <a:t>“hkl_geometry.json"</a:t>
            </a:r>
            <a:endParaRPr lang="en-GB" sz="2900">
              <a:solidFill>
                <a:schemeClr val="accent1"/>
              </a:solidFill>
            </a:endParaRPr>
          </a:p>
          <a:p>
            <a:pPr marL="800100" lvl="2" indent="0">
              <a:buNone/>
            </a:pPr>
            <a:r>
              <a:rPr lang="en-GB" sz="2900">
                <a:solidFill>
                  <a:schemeClr val="accent1"/>
                </a:solidFill>
              </a:rPr>
              <a:t> 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Initial Designs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800" dirty="0" smtClean="0"/>
              <a:t>Both </a:t>
            </a:r>
            <a:r>
              <a:rPr lang="en-GB" sz="2800" i="1" dirty="0" smtClean="0">
                <a:solidFill>
                  <a:schemeClr val="accent1"/>
                </a:solidFill>
              </a:rPr>
              <a:t>Manager</a:t>
            </a:r>
            <a:r>
              <a:rPr lang="en-GB" sz="2800" dirty="0" smtClean="0">
                <a:solidFill>
                  <a:schemeClr val="accent1"/>
                </a:solidFill>
              </a:rPr>
              <a:t> </a:t>
            </a:r>
            <a:r>
              <a:rPr lang="en-GB" sz="2800" dirty="0" smtClean="0"/>
              <a:t>and </a:t>
            </a:r>
            <a:r>
              <a:rPr lang="en-GB" sz="2800" i="1" dirty="0" smtClean="0">
                <a:solidFill>
                  <a:schemeClr val="accent1"/>
                </a:solidFill>
              </a:rPr>
              <a:t>Runnable</a:t>
            </a:r>
            <a:r>
              <a:rPr lang="en-GB" sz="2800" dirty="0" smtClean="0">
                <a:solidFill>
                  <a:schemeClr val="accent1"/>
                </a:solidFill>
              </a:rPr>
              <a:t> </a:t>
            </a:r>
            <a:r>
              <a:rPr lang="en-GB" sz="2800" dirty="0" smtClean="0"/>
              <a:t>Controllers can take an </a:t>
            </a:r>
            <a:r>
              <a:rPr lang="en-GB" sz="2800" i="1" dirty="0" err="1" smtClean="0">
                <a:solidFill>
                  <a:schemeClr val="accent1"/>
                </a:solidFill>
              </a:rPr>
              <a:t>initial_design</a:t>
            </a:r>
            <a:r>
              <a:rPr lang="en-GB" sz="2800" dirty="0" smtClean="0"/>
              <a:t> parameter</a:t>
            </a:r>
          </a:p>
          <a:p>
            <a:r>
              <a:rPr lang="en-GB" sz="2800" b="1" dirty="0" smtClean="0"/>
              <a:t>Device layer </a:t>
            </a:r>
            <a:r>
              <a:rPr lang="en-GB" sz="2800" dirty="0" smtClean="0"/>
              <a:t>blocks load their </a:t>
            </a:r>
            <a:r>
              <a:rPr lang="en-GB" sz="2800" dirty="0" err="1" smtClean="0"/>
              <a:t>initial_design</a:t>
            </a:r>
            <a:r>
              <a:rPr lang="en-GB" sz="2800" dirty="0" smtClean="0"/>
              <a:t> when Malcolm starts up</a:t>
            </a:r>
          </a:p>
          <a:p>
            <a:pPr lvl="1">
              <a:spcAft>
                <a:spcPts val="1200"/>
              </a:spcAft>
            </a:pPr>
            <a:r>
              <a:rPr lang="en-GB" dirty="0" smtClean="0">
                <a:solidFill>
                  <a:srgbClr val="FF0000"/>
                </a:solidFill>
              </a:rPr>
              <a:t>Warning: this means EPICS PVs may be written to!</a:t>
            </a:r>
          </a:p>
          <a:p>
            <a:r>
              <a:rPr lang="en-GB" sz="2800" b="1" dirty="0" smtClean="0"/>
              <a:t>Scan layer </a:t>
            </a:r>
            <a:r>
              <a:rPr lang="en-GB" sz="2800" dirty="0" smtClean="0"/>
              <a:t>blocks load their </a:t>
            </a:r>
            <a:r>
              <a:rPr lang="en-GB" sz="2800" dirty="0" err="1" smtClean="0"/>
              <a:t>childrens</a:t>
            </a:r>
            <a:r>
              <a:rPr lang="en-GB" sz="2800" dirty="0" smtClean="0"/>
              <a:t>’ designs at the beginning of every scan</a:t>
            </a:r>
          </a:p>
          <a:p>
            <a:pPr marL="457200" lvl="1" indent="0">
              <a:buNone/>
            </a:pPr>
            <a:r>
              <a:rPr lang="en-GB" sz="1800" dirty="0" smtClean="0">
                <a:hlinkClick r:id="rId3"/>
              </a:rPr>
              <a:t>https</a:t>
            </a:r>
            <a:r>
              <a:rPr lang="en-GB" sz="1800">
                <a:hlinkClick r:id="rId3"/>
              </a:rPr>
              <a:t>://</a:t>
            </a:r>
            <a:r>
              <a:rPr lang="en-GB" sz="1800" smtClean="0">
                <a:hlinkClick r:id="rId3"/>
              </a:rPr>
              <a:t>pymalcolm.readthedocs.io/en/latest/tutorials/areadetector.html#scan-block-design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Practical Exercises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GB" sz="2800" smtClean="0"/>
              <a:t>Experiment with the ‘pause and rewind’ feature to redo part of the scan in the Detector demo. What happens to the UniqueId dataset?</a:t>
            </a:r>
          </a:p>
          <a:p>
            <a:pPr lvl="1"/>
            <a:r>
              <a:rPr lang="en-GB" sz="2400" smtClean="0">
                <a:solidFill>
                  <a:schemeClr val="accent1"/>
                </a:solidFill>
              </a:rPr>
              <a:t>Hint: set the ‘last good step’ attribute, then press ‘pause’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6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55" y="116632"/>
            <a:ext cx="5548362" cy="629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51520" y="1700808"/>
            <a:ext cx="3288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/>
              <a:t>Block</a:t>
            </a:r>
          </a:p>
          <a:p>
            <a:r>
              <a:rPr lang="en-GB" sz="4000" smtClean="0"/>
              <a:t>Hierarchy</a:t>
            </a:r>
            <a:endParaRPr lang="en-GB" sz="4000"/>
          </a:p>
        </p:txBody>
      </p:sp>
    </p:spTree>
    <p:extLst>
      <p:ext uri="{BB962C8B-B14F-4D97-AF65-F5344CB8AC3E}">
        <p14:creationId xmlns:p14="http://schemas.microsoft.com/office/powerpoint/2010/main" val="26663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SCAN Block Functionality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/>
              <a:t>The SCAN block uses two parts to control its children (MOT and DET)</a:t>
            </a:r>
          </a:p>
          <a:p>
            <a:r>
              <a:rPr lang="en-GB" sz="2800" smtClean="0"/>
              <a:t>A new </a:t>
            </a:r>
            <a:r>
              <a:rPr lang="en-GB" sz="2800" i="1" smtClean="0">
                <a:solidFill>
                  <a:schemeClr val="accent1"/>
                </a:solidFill>
              </a:rPr>
              <a:t>SimultaneousAxesPart</a:t>
            </a:r>
            <a:r>
              <a:rPr lang="en-GB" sz="2800" smtClean="0"/>
              <a:t> verifies the requested axes can be scanned simultaneously</a:t>
            </a:r>
          </a:p>
          <a:p>
            <a:r>
              <a:rPr lang="en-GB" sz="2800" smtClean="0"/>
              <a:t>A </a:t>
            </a:r>
            <a:r>
              <a:rPr lang="en-GB" sz="2800" i="1" smtClean="0">
                <a:solidFill>
                  <a:schemeClr val="accent1"/>
                </a:solidFill>
              </a:rPr>
              <a:t>DatasetTablePart</a:t>
            </a:r>
            <a:r>
              <a:rPr lang="en-GB" sz="2800" smtClean="0"/>
              <a:t> reports the child datasets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" b="70246"/>
          <a:stretch/>
        </p:blipFill>
        <p:spPr bwMode="auto">
          <a:xfrm>
            <a:off x="1313624" y="4005064"/>
            <a:ext cx="661609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4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Process Definition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539552" y="1772816"/>
            <a:ext cx="4392488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demo/DEMO-SCANNING.yaml (extract)</a:t>
            </a:r>
            <a:endParaRPr lang="en-GB" b="1"/>
          </a:p>
        </p:txBody>
      </p:sp>
      <p:sp>
        <p:nvSpPr>
          <p:cNvPr id="9" name="TextBox 8"/>
          <p:cNvSpPr txBox="1"/>
          <p:nvPr/>
        </p:nvSpPr>
        <p:spPr>
          <a:xfrm>
            <a:off x="5004048" y="1782108"/>
            <a:ext cx="38884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GB" sz="2000" smtClean="0"/>
              <a:t>Create a config_dir variable that can be shared between blocks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Instantiate the motion and detector device blocks as before</a:t>
            </a:r>
            <a:endParaRPr lang="en-GB" sz="20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/>
          </a:p>
          <a:p>
            <a:pPr>
              <a:spcAft>
                <a:spcPts val="1200"/>
              </a:spcAft>
            </a:pPr>
            <a:endParaRPr lang="en-GB" sz="2000" smtClean="0"/>
          </a:p>
          <a:p>
            <a:pPr>
              <a:spcAft>
                <a:spcPts val="1200"/>
              </a:spcAft>
            </a:pPr>
            <a:endParaRPr lang="en-GB" sz="20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Instantiate a new scan block to sit on top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9170" y="1817733"/>
            <a:ext cx="4596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accent1"/>
                </a:solidFill>
              </a:rPr>
              <a:t>- builtin.defines.string:</a:t>
            </a:r>
          </a:p>
          <a:p>
            <a:r>
              <a:rPr lang="en-GB" smtClean="0">
                <a:solidFill>
                  <a:schemeClr val="accent1"/>
                </a:solidFill>
              </a:rPr>
              <a:t>    name: config_dir</a:t>
            </a:r>
          </a:p>
          <a:p>
            <a:pPr>
              <a:spcAft>
                <a:spcPts val="1200"/>
              </a:spcAft>
            </a:pPr>
            <a:r>
              <a:rPr lang="en-GB" smtClean="0">
                <a:solidFill>
                  <a:schemeClr val="accent1"/>
                </a:solidFill>
              </a:rPr>
              <a:t>    value: /tmp</a:t>
            </a:r>
          </a:p>
          <a:p>
            <a:r>
              <a:rPr lang="en-US" smtClean="0">
                <a:solidFill>
                  <a:schemeClr val="accent1"/>
                </a:solidFill>
              </a:rPr>
              <a:t>- demo.blocks.motion_block:</a:t>
            </a:r>
          </a:p>
          <a:p>
            <a:r>
              <a:rPr lang="en-US" smtClean="0">
                <a:solidFill>
                  <a:schemeClr val="accent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</a:rPr>
              <a:t>mri: </a:t>
            </a:r>
            <a:r>
              <a:rPr lang="en-US" smtClean="0">
                <a:solidFill>
                  <a:schemeClr val="accent1"/>
                </a:solidFill>
              </a:rPr>
              <a:t>MOTION</a:t>
            </a:r>
          </a:p>
          <a:p>
            <a:pPr>
              <a:spcAft>
                <a:spcPts val="1200"/>
              </a:spcAft>
            </a:pPr>
            <a:r>
              <a:rPr lang="en-US" smtClean="0">
                <a:solidFill>
                  <a:schemeClr val="accent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</a:rPr>
              <a:t>config_dir: $(config_dir</a:t>
            </a:r>
            <a:r>
              <a:rPr lang="en-US" smtClean="0">
                <a:solidFill>
                  <a:schemeClr val="accent1"/>
                </a:solidFill>
              </a:rPr>
              <a:t>)</a:t>
            </a:r>
          </a:p>
          <a:p>
            <a:r>
              <a:rPr lang="en-US" smtClean="0">
                <a:solidFill>
                  <a:schemeClr val="accent1"/>
                </a:solidFill>
              </a:rPr>
              <a:t>- </a:t>
            </a:r>
            <a:r>
              <a:rPr lang="en-US">
                <a:solidFill>
                  <a:schemeClr val="accent1"/>
                </a:solidFill>
              </a:rPr>
              <a:t>demo.blocks.detector_block:</a:t>
            </a:r>
          </a:p>
          <a:p>
            <a:r>
              <a:rPr lang="en-US">
                <a:solidFill>
                  <a:schemeClr val="accent1"/>
                </a:solidFill>
              </a:rPr>
              <a:t>    mri: DETECTOR</a:t>
            </a:r>
          </a:p>
          <a:p>
            <a:pPr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</a:rPr>
              <a:t>    config_dir: $(config_dir</a:t>
            </a:r>
            <a:r>
              <a:rPr lang="en-US" smtClean="0">
                <a:solidFill>
                  <a:schemeClr val="accent1"/>
                </a:solidFill>
              </a:rPr>
              <a:t>)</a:t>
            </a:r>
          </a:p>
          <a:p>
            <a:r>
              <a:rPr lang="en-US">
                <a:solidFill>
                  <a:schemeClr val="accent1"/>
                </a:solidFill>
              </a:rPr>
              <a:t>- demo.blocks.scan_1det_block:</a:t>
            </a:r>
          </a:p>
          <a:p>
            <a:r>
              <a:rPr lang="en-US">
                <a:solidFill>
                  <a:schemeClr val="accent1"/>
                </a:solidFill>
              </a:rPr>
              <a:t>    mri: SCAN</a:t>
            </a:r>
          </a:p>
          <a:p>
            <a:r>
              <a:rPr lang="en-US">
                <a:solidFill>
                  <a:schemeClr val="accent1"/>
                </a:solidFill>
              </a:rPr>
              <a:t>    config_dir: $(config_dir)</a:t>
            </a:r>
          </a:p>
          <a:p>
            <a:pPr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</a:rPr>
              <a:t>    label: Mapping x, y with demo </a:t>
            </a:r>
            <a:r>
              <a:rPr lang="en-US" smtClean="0">
                <a:solidFill>
                  <a:schemeClr val="accent1"/>
                </a:solidFill>
              </a:rPr>
              <a:t>det.</a:t>
            </a:r>
          </a:p>
        </p:txBody>
      </p:sp>
    </p:spTree>
    <p:extLst>
      <p:ext uri="{BB962C8B-B14F-4D97-AF65-F5344CB8AC3E}">
        <p14:creationId xmlns:p14="http://schemas.microsoft.com/office/powerpoint/2010/main" val="6300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Scan Block Definition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Folded Corner 7"/>
          <p:cNvSpPr/>
          <p:nvPr/>
        </p:nvSpPr>
        <p:spPr>
          <a:xfrm>
            <a:off x="539552" y="1772816"/>
            <a:ext cx="4032448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9552" y="1772816"/>
            <a:ext cx="446449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endParaRPr lang="en-GB" sz="1500">
              <a:solidFill>
                <a:schemeClr val="accent1"/>
              </a:solidFill>
            </a:endParaRPr>
          </a:p>
          <a:p>
            <a:endParaRPr lang="en-GB" sz="160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demo/blocks/scan_1det_block.yaml (Extract)</a:t>
            </a:r>
            <a:endParaRPr lang="en-GB" b="1"/>
          </a:p>
        </p:txBody>
      </p:sp>
      <p:sp>
        <p:nvSpPr>
          <p:cNvPr id="15" name="Rectangle 14"/>
          <p:cNvSpPr/>
          <p:nvPr/>
        </p:nvSpPr>
        <p:spPr>
          <a:xfrm>
            <a:off x="518604" y="1693897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builtin.parameters.string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accent1"/>
                </a:solidFill>
              </a:rPr>
              <a:t>    name: </a:t>
            </a:r>
            <a:r>
              <a:rPr lang="en-GB" dirty="0" err="1">
                <a:solidFill>
                  <a:schemeClr val="accent1"/>
                </a:solidFill>
              </a:rPr>
              <a:t>mri</a:t>
            </a:r>
            <a:endParaRPr lang="en-GB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accent1"/>
                </a:solidFill>
              </a:rPr>
              <a:t>    description: MRI for created </a:t>
            </a:r>
            <a:r>
              <a:rPr lang="en-GB" dirty="0" smtClean="0">
                <a:solidFill>
                  <a:schemeClr val="accent1"/>
                </a:solidFill>
              </a:rPr>
              <a:t>block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builtin.parameters.string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accent1"/>
                </a:solidFill>
              </a:rPr>
              <a:t>    name: </a:t>
            </a:r>
            <a:r>
              <a:rPr lang="en-GB" dirty="0" err="1">
                <a:solidFill>
                  <a:schemeClr val="accent1"/>
                </a:solidFill>
              </a:rPr>
              <a:t>config_dir</a:t>
            </a:r>
            <a:endParaRPr lang="en-GB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accent1"/>
                </a:solidFill>
              </a:rPr>
              <a:t>    description: Where to store </a:t>
            </a:r>
            <a:r>
              <a:rPr lang="en-GB" dirty="0" err="1" smtClean="0">
                <a:solidFill>
                  <a:schemeClr val="accent1"/>
                </a:solidFill>
              </a:rPr>
              <a:t>configs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scanning.controllers.RunnableController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mri</a:t>
            </a:r>
            <a:r>
              <a:rPr lang="en-GB" dirty="0">
                <a:solidFill>
                  <a:schemeClr val="accent1"/>
                </a:solidFill>
              </a:rPr>
              <a:t>: $(</a:t>
            </a:r>
            <a:r>
              <a:rPr lang="en-GB" dirty="0" err="1">
                <a:solidFill>
                  <a:schemeClr val="accent1"/>
                </a:solidFill>
              </a:rPr>
              <a:t>mri</a:t>
            </a:r>
            <a:r>
              <a:rPr lang="en-GB" dirty="0">
                <a:solidFill>
                  <a:schemeClr val="accent1"/>
                </a:solidFill>
              </a:rPr>
              <a:t>)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config_dir</a:t>
            </a:r>
            <a:r>
              <a:rPr lang="en-GB" dirty="0">
                <a:solidFill>
                  <a:schemeClr val="accent1"/>
                </a:solidFill>
              </a:rPr>
              <a:t>: $(</a:t>
            </a:r>
            <a:r>
              <a:rPr lang="en-GB" dirty="0" err="1">
                <a:solidFill>
                  <a:schemeClr val="accent1"/>
                </a:solidFill>
              </a:rPr>
              <a:t>config_dir</a:t>
            </a:r>
            <a:r>
              <a:rPr lang="en-GB" dirty="0">
                <a:solidFill>
                  <a:schemeClr val="accent1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GB" dirty="0" smtClean="0">
                <a:solidFill>
                  <a:schemeClr val="accent1"/>
                </a:solidFill>
              </a:rPr>
              <a:t>    description: Demo scan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- </a:t>
            </a:r>
            <a:r>
              <a:rPr lang="en-GB" dirty="0" err="1" smtClean="0">
                <a:solidFill>
                  <a:schemeClr val="accent1"/>
                </a:solidFill>
              </a:rPr>
              <a:t>builtin.parts.LabelPart</a:t>
            </a:r>
            <a:r>
              <a:rPr lang="en-GB" dirty="0" smtClean="0">
                <a:solidFill>
                  <a:schemeClr val="accent1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GB" dirty="0" smtClean="0">
                <a:solidFill>
                  <a:schemeClr val="accent1"/>
                </a:solidFill>
              </a:rPr>
              <a:t>    </a:t>
            </a:r>
            <a:r>
              <a:rPr lang="en-GB" dirty="0">
                <a:solidFill>
                  <a:schemeClr val="accent1"/>
                </a:solidFill>
              </a:rPr>
              <a:t>value: $(label</a:t>
            </a:r>
            <a:r>
              <a:rPr lang="en-GB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GB" dirty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scanning.parts.DatasetTablePart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accent1"/>
                </a:solidFill>
              </a:rPr>
              <a:t>    name: </a:t>
            </a:r>
            <a:r>
              <a:rPr lang="en-GB" dirty="0" smtClean="0">
                <a:solidFill>
                  <a:schemeClr val="accent1"/>
                </a:solidFill>
              </a:rPr>
              <a:t>DSET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1772816"/>
            <a:ext cx="4248472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Specify the parameters to be supplied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GB" sz="20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Use a </a:t>
            </a:r>
            <a:r>
              <a:rPr lang="en-GB" sz="2000" i="1" smtClean="0"/>
              <a:t>RunnableController </a:t>
            </a:r>
            <a:r>
              <a:rPr lang="en-GB" sz="2000" smtClean="0"/>
              <a:t>to construct the block</a:t>
            </a:r>
          </a:p>
          <a:p>
            <a:pPr lvl="1"/>
            <a:endParaRPr lang="en-GB" sz="2000" smtClean="0"/>
          </a:p>
          <a:p>
            <a:pPr lvl="1"/>
            <a:endParaRPr lang="en-GB" sz="200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2000" smtClean="0"/>
              <a:t>Instantiate a </a:t>
            </a:r>
            <a:r>
              <a:rPr lang="en-GB" sz="2000" i="1" smtClean="0"/>
              <a:t>LabelPart and DatasetTablePart </a:t>
            </a:r>
            <a:r>
              <a:rPr lang="en-GB" sz="2000" smtClean="0"/>
              <a:t>as before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20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Scan Block Continued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Components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" name="Folded Corner 7"/>
          <p:cNvSpPr/>
          <p:nvPr/>
        </p:nvSpPr>
        <p:spPr>
          <a:xfrm>
            <a:off x="539552" y="1772816"/>
            <a:ext cx="4032448" cy="446449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demo/blocks/scan_1det_block.yaml</a:t>
            </a:r>
            <a:endParaRPr lang="en-GB" b="1"/>
          </a:p>
        </p:txBody>
      </p:sp>
      <p:sp>
        <p:nvSpPr>
          <p:cNvPr id="13" name="TextBox 12"/>
          <p:cNvSpPr txBox="1"/>
          <p:nvPr/>
        </p:nvSpPr>
        <p:spPr>
          <a:xfrm>
            <a:off x="4644008" y="178210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mtClean="0"/>
          </a:p>
          <a:p>
            <a:pPr lvl="1"/>
            <a:endParaRPr lang="en-GB" smtClean="0"/>
          </a:p>
        </p:txBody>
      </p:sp>
      <p:sp>
        <p:nvSpPr>
          <p:cNvPr id="3" name="Rectangle 2"/>
          <p:cNvSpPr/>
          <p:nvPr/>
        </p:nvSpPr>
        <p:spPr>
          <a:xfrm>
            <a:off x="539552" y="1782108"/>
            <a:ext cx="403244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scanning.parts.SimultaneousAxesPart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accent1"/>
                </a:solidFill>
              </a:rPr>
              <a:t>    value: [x, y]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scanning.parts.DetectorChildPart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accent1"/>
                </a:solidFill>
              </a:rPr>
              <a:t>    name: DET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mri</a:t>
            </a:r>
            <a:r>
              <a:rPr lang="en-GB" dirty="0">
                <a:solidFill>
                  <a:schemeClr val="accent1"/>
                </a:solidFill>
              </a:rPr>
              <a:t>: DETECTOR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initial_visibility</a:t>
            </a:r>
            <a:r>
              <a:rPr lang="en-GB" dirty="0">
                <a:solidFill>
                  <a:schemeClr val="accent1"/>
                </a:solidFill>
              </a:rPr>
              <a:t>: True</a:t>
            </a:r>
          </a:p>
          <a:p>
            <a:r>
              <a:rPr lang="en-GB" dirty="0">
                <a:solidFill>
                  <a:schemeClr val="accent1"/>
                </a:solidFill>
              </a:rPr>
              <a:t>- </a:t>
            </a:r>
            <a:r>
              <a:rPr lang="en-GB" dirty="0" err="1">
                <a:solidFill>
                  <a:schemeClr val="accent1"/>
                </a:solidFill>
              </a:rPr>
              <a:t>demo.parts.MotionChildPart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accent1"/>
                </a:solidFill>
              </a:rPr>
              <a:t>    name: MOT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mri</a:t>
            </a:r>
            <a:r>
              <a:rPr lang="en-GB" dirty="0">
                <a:solidFill>
                  <a:schemeClr val="accent1"/>
                </a:solidFill>
              </a:rPr>
              <a:t>: MOTION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 err="1">
                <a:solidFill>
                  <a:schemeClr val="accent1"/>
                </a:solidFill>
              </a:rPr>
              <a:t>initial_visibility</a:t>
            </a:r>
            <a:r>
              <a:rPr lang="en-GB" dirty="0">
                <a:solidFill>
                  <a:schemeClr val="accent1"/>
                </a:solidFill>
              </a:rPr>
              <a:t>: 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8" y="1782108"/>
            <a:ext cx="4248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/>
              <a:t>Instantiate a new part which checks the requested motion axes are allowed to be scanned simultaneously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Create parts for controlling the child blocks, passing in the MRI for each 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New Hook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As before, we are going to hook into </a:t>
            </a:r>
            <a:r>
              <a:rPr lang="en-GB" sz="2800" smtClean="0">
                <a:solidFill>
                  <a:schemeClr val="accent1"/>
                </a:solidFill>
              </a:rPr>
              <a:t>ConfigureHook, RunHook, ResumeHook</a:t>
            </a:r>
            <a:r>
              <a:rPr lang="en-GB" sz="2800" smtClean="0"/>
              <a:t> etc.</a:t>
            </a:r>
          </a:p>
          <a:p>
            <a:pPr marL="0" indent="0">
              <a:buNone/>
            </a:pPr>
            <a:endParaRPr lang="en-GB" sz="2800" smtClean="0"/>
          </a:p>
          <a:p>
            <a:r>
              <a:rPr lang="en-GB" sz="2800" smtClean="0"/>
              <a:t>New hook: </a:t>
            </a:r>
            <a:r>
              <a:rPr lang="en-GB" sz="2800" b="1" smtClean="0">
                <a:solidFill>
                  <a:schemeClr val="accent1"/>
                </a:solidFill>
              </a:rPr>
              <a:t>PreConfigureHook</a:t>
            </a:r>
            <a:endParaRPr lang="en-GB" sz="2800" b="1">
              <a:solidFill>
                <a:schemeClr val="accent1"/>
              </a:solidFill>
            </a:endParaRPr>
          </a:p>
          <a:p>
            <a:pPr lvl="1"/>
            <a:r>
              <a:rPr lang="en-GB" sz="2400"/>
              <a:t>Called at the start of configure()</a:t>
            </a:r>
          </a:p>
          <a:p>
            <a:pPr lvl="1"/>
            <a:r>
              <a:rPr lang="en-GB" sz="2400"/>
              <a:t>Use the superclass ChildPart </a:t>
            </a:r>
            <a:r>
              <a:rPr lang="en-GB" sz="2400">
                <a:solidFill>
                  <a:schemeClr val="accent1"/>
                </a:solidFill>
              </a:rPr>
              <a:t>reload()</a:t>
            </a:r>
            <a:r>
              <a:rPr lang="en-GB" sz="2400"/>
              <a:t> function to load the last saved design to the child block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Scanning Control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11515</TotalTime>
  <Words>2345</Words>
  <Application>Microsoft Office PowerPoint</Application>
  <PresentationFormat>On-screen Show (4:3)</PresentationFormat>
  <Paragraphs>506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Hardware Triggered Scanning: Scanning Control</vt:lpstr>
      <vt:lpstr>Overview</vt:lpstr>
      <vt:lpstr>Scanning Demo</vt:lpstr>
      <vt:lpstr>PowerPoint Presentation</vt:lpstr>
      <vt:lpstr>SCAN Block Functionality</vt:lpstr>
      <vt:lpstr>Process Definition</vt:lpstr>
      <vt:lpstr>Scan Block Definition</vt:lpstr>
      <vt:lpstr>Scan Block Continued</vt:lpstr>
      <vt:lpstr>New Hook</vt:lpstr>
      <vt:lpstr>New configure() Parameter</vt:lpstr>
      <vt:lpstr>Motion Child Part: setup()</vt:lpstr>
      <vt:lpstr>Motion Child Part: on_configure(…)</vt:lpstr>
      <vt:lpstr>Motion Child Part: on_run()</vt:lpstr>
      <vt:lpstr>Motion Child Part: on_run()</vt:lpstr>
      <vt:lpstr>Preparing the Example</vt:lpstr>
      <vt:lpstr>Running the Example</vt:lpstr>
      <vt:lpstr>Scanning Demo Screenshot</vt:lpstr>
      <vt:lpstr>Controlling Detectors</vt:lpstr>
      <vt:lpstr>AreaDetector Demo</vt:lpstr>
      <vt:lpstr>Plugin Chain</vt:lpstr>
      <vt:lpstr>AD Process Structure</vt:lpstr>
      <vt:lpstr>Process Definition</vt:lpstr>
      <vt:lpstr>Process Definition Cont..</vt:lpstr>
      <vt:lpstr>Detector Device Block</vt:lpstr>
      <vt:lpstr>Hardware Blocks</vt:lpstr>
      <vt:lpstr>Preparing the Example</vt:lpstr>
      <vt:lpstr>Running the Example</vt:lpstr>
      <vt:lpstr>Unique IDs</vt:lpstr>
      <vt:lpstr>Unique IDs cont.</vt:lpstr>
      <vt:lpstr>Designs</vt:lpstr>
      <vt:lpstr>More on Designs</vt:lpstr>
      <vt:lpstr>More on Designs</vt:lpstr>
      <vt:lpstr>Template Designs</vt:lpstr>
      <vt:lpstr>Scan Level Designs</vt:lpstr>
      <vt:lpstr>Initial Designs</vt:lpstr>
      <vt:lpstr>Practical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Malcolm training: Scanning control</dc:title>
  <dc:creator>Andy</dc:creator>
  <cp:lastModifiedBy>kfm</cp:lastModifiedBy>
  <cp:revision>480</cp:revision>
  <dcterms:created xsi:type="dcterms:W3CDTF">2011-07-20T16:41:11Z</dcterms:created>
  <dcterms:modified xsi:type="dcterms:W3CDTF">2020-01-06T14:47:23Z</dcterms:modified>
</cp:coreProperties>
</file>