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2" r:id="rId4"/>
    <p:sldId id="258" r:id="rId5"/>
    <p:sldId id="286" r:id="rId6"/>
    <p:sldId id="259" r:id="rId7"/>
    <p:sldId id="257" r:id="rId8"/>
    <p:sldId id="273" r:id="rId9"/>
    <p:sldId id="274" r:id="rId10"/>
    <p:sldId id="261" r:id="rId11"/>
    <p:sldId id="285" r:id="rId12"/>
    <p:sldId id="264" r:id="rId13"/>
    <p:sldId id="265" r:id="rId14"/>
    <p:sldId id="270" r:id="rId15"/>
    <p:sldId id="263" r:id="rId16"/>
    <p:sldId id="269" r:id="rId17"/>
    <p:sldId id="301" r:id="rId18"/>
    <p:sldId id="266" r:id="rId19"/>
    <p:sldId id="267" r:id="rId20"/>
    <p:sldId id="300" r:id="rId21"/>
    <p:sldId id="288" r:id="rId22"/>
    <p:sldId id="271" r:id="rId23"/>
    <p:sldId id="287" r:id="rId24"/>
    <p:sldId id="272" r:id="rId25"/>
    <p:sldId id="276" r:id="rId26"/>
    <p:sldId id="298" r:id="rId27"/>
    <p:sldId id="275" r:id="rId28"/>
    <p:sldId id="299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93" r:id="rId37"/>
    <p:sldId id="292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4584" autoAdjust="0"/>
  </p:normalViewPr>
  <p:slideViewPr>
    <p:cSldViewPr>
      <p:cViewPr varScale="1">
        <p:scale>
          <a:sx n="90" d="100"/>
          <a:sy n="90" d="100"/>
        </p:scale>
        <p:origin x="-22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2472" y="5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3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8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6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7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2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9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7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50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51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61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79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29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72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0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29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29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47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06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85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53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87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39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1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6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3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7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7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44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12th February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Malcolm on Beamlines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en/latest/tutorials/pma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malcolm.readthedocs.io/en/latest/tutorials/pma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From the Classroom to the Beamline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Deploying Malcolm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directory </a:t>
            </a:r>
            <a:r>
              <a:rPr lang="en-GB" sz="2800" dirty="0" err="1" smtClean="0">
                <a:solidFill>
                  <a:schemeClr val="accent1"/>
                </a:solidFill>
              </a:rPr>
              <a:t>etc</a:t>
            </a:r>
            <a:r>
              <a:rPr lang="en-GB" sz="2800" dirty="0" smtClean="0">
                <a:solidFill>
                  <a:schemeClr val="accent1"/>
                </a:solidFill>
              </a:rPr>
              <a:t>/</a:t>
            </a:r>
            <a:r>
              <a:rPr lang="en-GB" sz="2800" dirty="0" err="1" smtClean="0">
                <a:solidFill>
                  <a:schemeClr val="accent1"/>
                </a:solidFill>
              </a:rPr>
              <a:t>malcolm</a:t>
            </a:r>
            <a:r>
              <a:rPr lang="en-GB" sz="2800" dirty="0" smtClean="0"/>
              <a:t> in the BL IOC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subdir </a:t>
            </a:r>
            <a:r>
              <a:rPr lang="en-GB" sz="2800" dirty="0" smtClean="0">
                <a:solidFill>
                  <a:schemeClr val="accent1"/>
                </a:solidFill>
              </a:rPr>
              <a:t>blocks</a:t>
            </a:r>
            <a:r>
              <a:rPr lang="en-GB" sz="2800" dirty="0" smtClean="0"/>
              <a:t> for the BL specific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block definitions </a:t>
            </a:r>
            <a:r>
              <a:rPr lang="en-GB" sz="2800" dirty="0"/>
              <a:t>for each </a:t>
            </a:r>
            <a:r>
              <a:rPr lang="en-GB" sz="2800" dirty="0" smtClean="0"/>
              <a:t>Geobrick </a:t>
            </a:r>
            <a:r>
              <a:rPr lang="en-GB" sz="2800" dirty="0"/>
              <a:t>and </a:t>
            </a:r>
            <a:r>
              <a:rPr lang="en-GB" sz="2800" dirty="0" smtClean="0"/>
              <a:t>the top level scan block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the process definition:                                </a:t>
            </a:r>
            <a:r>
              <a:rPr lang="en-GB" sz="2800" dirty="0" err="1" smtClean="0">
                <a:solidFill>
                  <a:schemeClr val="accent1"/>
                </a:solidFill>
              </a:rPr>
              <a:t>etc</a:t>
            </a:r>
            <a:r>
              <a:rPr lang="en-GB" sz="2800" dirty="0" smtClean="0">
                <a:solidFill>
                  <a:schemeClr val="accent1"/>
                </a:solidFill>
              </a:rPr>
              <a:t>/</a:t>
            </a:r>
            <a:r>
              <a:rPr lang="en-GB" sz="2800" dirty="0" err="1" smtClean="0">
                <a:solidFill>
                  <a:schemeClr val="accent1"/>
                </a:solidFill>
              </a:rPr>
              <a:t>malcolm</a:t>
            </a:r>
            <a:r>
              <a:rPr lang="en-GB" sz="2800" dirty="0" smtClean="0">
                <a:solidFill>
                  <a:schemeClr val="accent1"/>
                </a:solidFill>
              </a:rPr>
              <a:t>/BLxxI-ML-MALC-01.yaml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600" dirty="0" smtClean="0"/>
              <a:t>See the PMAC tutorial: </a:t>
            </a:r>
            <a:r>
              <a:rPr lang="en-GB" sz="2200" dirty="0" smtClean="0">
                <a:solidFill>
                  <a:schemeClr val="accent1"/>
                </a:solidFill>
                <a:hlinkClick r:id="rId3"/>
              </a:rPr>
              <a:t>https</a:t>
            </a:r>
            <a:r>
              <a:rPr lang="en-GB" sz="2200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en-GB" sz="2200" dirty="0" smtClean="0">
                <a:solidFill>
                  <a:schemeClr val="accent1"/>
                </a:solidFill>
                <a:hlinkClick r:id="rId3"/>
              </a:rPr>
              <a:t>pymalcolm.readthedocs.io/en/latest/tutorials/pmac.html</a:t>
            </a:r>
            <a:endParaRPr lang="en-GB" sz="2200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Geobrick Blocks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Construct using a </a:t>
            </a:r>
            <a:r>
              <a:rPr lang="en-GB" dirty="0" err="1" smtClean="0">
                <a:solidFill>
                  <a:schemeClr val="accent1"/>
                </a:solidFill>
              </a:rPr>
              <a:t>ManagerController</a:t>
            </a:r>
            <a:endParaRPr lang="en-GB" dirty="0" smtClean="0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en-GB" dirty="0" smtClean="0"/>
              <a:t>Use includes files to pull in the correct Blocks and Parts: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# Raw motor Blocks and their corresponding Parts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- </a:t>
            </a:r>
            <a:r>
              <a:rPr lang="en-GB" sz="1900" dirty="0" err="1">
                <a:solidFill>
                  <a:schemeClr val="accent1"/>
                </a:solidFill>
              </a:rPr>
              <a:t>pmac.includes.rawmotor_collection</a:t>
            </a:r>
            <a:r>
              <a:rPr lang="en-GB" sz="1900" dirty="0">
                <a:solidFill>
                  <a:schemeClr val="accent1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mri</a:t>
            </a:r>
            <a:r>
              <a:rPr lang="en-GB" sz="1900" dirty="0">
                <a:solidFill>
                  <a:schemeClr val="accent1"/>
                </a:solidFill>
              </a:rPr>
              <a:t>: </a:t>
            </a:r>
            <a:r>
              <a:rPr lang="en-GB" sz="1900" dirty="0" smtClean="0">
                <a:solidFill>
                  <a:schemeClr val="accent1"/>
                </a:solidFill>
              </a:rPr>
              <a:t>BLxxvimI-ML-STAGE-01:X</a:t>
            </a:r>
            <a:endParaRPr lang="en-GB" sz="1900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pv_prefix</a:t>
            </a:r>
            <a:r>
              <a:rPr lang="en-GB" sz="1900" dirty="0">
                <a:solidFill>
                  <a:schemeClr val="accent1"/>
                </a:solidFill>
              </a:rPr>
              <a:t>: </a:t>
            </a:r>
            <a:r>
              <a:rPr lang="en-GB" sz="1900" dirty="0" smtClean="0">
                <a:solidFill>
                  <a:schemeClr val="accent1"/>
                </a:solidFill>
              </a:rPr>
              <a:t>BLxxI-MO-MAP-01:STAGE:X</a:t>
            </a:r>
            <a:endParaRPr lang="en-GB" sz="1900" dirty="0">
              <a:solidFill>
                <a:schemeClr val="accent1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scannable</a:t>
            </a:r>
            <a:r>
              <a:rPr lang="en-GB" sz="1900" dirty="0">
                <a:solidFill>
                  <a:schemeClr val="accent1"/>
                </a:solidFill>
              </a:rPr>
              <a:t>: </a:t>
            </a:r>
            <a:r>
              <a:rPr lang="en-GB" sz="1900" dirty="0" err="1">
                <a:solidFill>
                  <a:schemeClr val="accent1"/>
                </a:solidFill>
              </a:rPr>
              <a:t>stagex</a:t>
            </a:r>
            <a:endParaRPr lang="en-GB" sz="1900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# Co-ordinate system Block and its corresponding Part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- </a:t>
            </a:r>
            <a:r>
              <a:rPr lang="en-GB" sz="1900" dirty="0" err="1">
                <a:solidFill>
                  <a:schemeClr val="accent1"/>
                </a:solidFill>
              </a:rPr>
              <a:t>pmac.includes.cs_collection</a:t>
            </a:r>
            <a:r>
              <a:rPr lang="en-GB" sz="1900" dirty="0">
                <a:solidFill>
                  <a:schemeClr val="accent1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mri_prefix</a:t>
            </a:r>
            <a:r>
              <a:rPr lang="en-GB" sz="1900" dirty="0">
                <a:solidFill>
                  <a:schemeClr val="accent1"/>
                </a:solidFill>
              </a:rPr>
              <a:t>: $(</a:t>
            </a:r>
            <a:r>
              <a:rPr lang="en-GB" sz="1900" dirty="0" err="1">
                <a:solidFill>
                  <a:schemeClr val="accent1"/>
                </a:solidFill>
              </a:rPr>
              <a:t>mri_prefix</a:t>
            </a:r>
            <a:r>
              <a:rPr lang="en-GB" sz="1900" dirty="0">
                <a:solidFill>
                  <a:schemeClr val="accent1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pv_prefix</a:t>
            </a:r>
            <a:r>
              <a:rPr lang="en-GB" sz="1900" dirty="0">
                <a:solidFill>
                  <a:schemeClr val="accent1"/>
                </a:solidFill>
              </a:rPr>
              <a:t>: $(</a:t>
            </a:r>
            <a:r>
              <a:rPr lang="en-GB" sz="1900" dirty="0" err="1">
                <a:solidFill>
                  <a:schemeClr val="accent1"/>
                </a:solidFill>
              </a:rPr>
              <a:t>pv_prefix</a:t>
            </a:r>
            <a:r>
              <a:rPr lang="en-GB" sz="1900" dirty="0">
                <a:solidFill>
                  <a:schemeClr val="accent1"/>
                </a:solidFill>
              </a:rPr>
              <a:t>)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cs</a:t>
            </a:r>
            <a:r>
              <a:rPr lang="en-GB" sz="1900" dirty="0">
                <a:solidFill>
                  <a:schemeClr val="accent1"/>
                </a:solidFill>
              </a:rPr>
              <a:t>: </a:t>
            </a:r>
            <a:r>
              <a:rPr lang="en-GB" sz="1900" dirty="0" smtClean="0">
                <a:solidFill>
                  <a:schemeClr val="accent1"/>
                </a:solidFill>
              </a:rPr>
              <a:t>1</a:t>
            </a:r>
            <a:endParaRPr lang="en-GB" sz="1900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GB" sz="1900" dirty="0">
                <a:solidFill>
                  <a:srgbClr val="00B050"/>
                </a:solidFill>
              </a:rPr>
              <a:t># Trajectory scan and status Blocks and their corresponding Parts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- </a:t>
            </a:r>
            <a:r>
              <a:rPr lang="en-GB" sz="1900" dirty="0" err="1">
                <a:solidFill>
                  <a:schemeClr val="accent1"/>
                </a:solidFill>
              </a:rPr>
              <a:t>pmac.includes.trajectory_collection</a:t>
            </a:r>
            <a:r>
              <a:rPr lang="en-GB" sz="1900" dirty="0">
                <a:solidFill>
                  <a:schemeClr val="accent1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mri_prefix</a:t>
            </a:r>
            <a:r>
              <a:rPr lang="en-GB" sz="1900" dirty="0">
                <a:solidFill>
                  <a:schemeClr val="accent1"/>
                </a:solidFill>
              </a:rPr>
              <a:t>: $(</a:t>
            </a:r>
            <a:r>
              <a:rPr lang="en-GB" sz="1900" dirty="0" err="1">
                <a:solidFill>
                  <a:schemeClr val="accent1"/>
                </a:solidFill>
              </a:rPr>
              <a:t>mri_prefix</a:t>
            </a:r>
            <a:r>
              <a:rPr lang="en-GB" sz="1900" dirty="0">
                <a:solidFill>
                  <a:schemeClr val="accent1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GB" sz="1900" dirty="0">
                <a:solidFill>
                  <a:schemeClr val="accent1"/>
                </a:solidFill>
              </a:rPr>
              <a:t>    </a:t>
            </a:r>
            <a:r>
              <a:rPr lang="en-GB" sz="1900" dirty="0" err="1">
                <a:solidFill>
                  <a:schemeClr val="accent1"/>
                </a:solidFill>
              </a:rPr>
              <a:t>pv_prefix</a:t>
            </a:r>
            <a:r>
              <a:rPr lang="en-GB" sz="1900" dirty="0">
                <a:solidFill>
                  <a:schemeClr val="accent1"/>
                </a:solidFill>
              </a:rPr>
              <a:t>: $(</a:t>
            </a:r>
            <a:r>
              <a:rPr lang="en-GB" sz="1900" dirty="0" err="1">
                <a:solidFill>
                  <a:schemeClr val="accent1"/>
                </a:solidFill>
              </a:rPr>
              <a:t>pv_prefix</a:t>
            </a:r>
            <a:r>
              <a:rPr lang="en-GB" sz="19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6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Geobrick Blocks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smtClean="0"/>
              <a:t>Locate the .yaml file for the Malcolm process running on the test rig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smtClean="0"/>
              <a:t>Drill down to find the block definition for the Geobrick and inspect 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smtClean="0"/>
              <a:t>Continue drilling down through the include statements to find the YAML for the motor records. What additional (runtime) fields of the motor record are accessed by Malcolm?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Block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smtClean="0"/>
              <a:t>As in the scanning tutorial, this uses a </a:t>
            </a:r>
            <a:r>
              <a:rPr lang="en-GB" sz="2400" smtClean="0">
                <a:solidFill>
                  <a:schemeClr val="accent1"/>
                </a:solidFill>
              </a:rPr>
              <a:t>RunnableController</a:t>
            </a:r>
          </a:p>
          <a:p>
            <a:pPr>
              <a:spcAft>
                <a:spcPts val="1200"/>
              </a:spcAft>
            </a:pPr>
            <a:r>
              <a:rPr lang="en-GB" sz="2400" smtClean="0"/>
              <a:t>We add an </a:t>
            </a:r>
            <a:r>
              <a:rPr lang="en-GB" sz="2400" smtClean="0">
                <a:solidFill>
                  <a:schemeClr val="accent1"/>
                </a:solidFill>
              </a:rPr>
              <a:t>initial_design</a:t>
            </a:r>
            <a:r>
              <a:rPr lang="en-GB" sz="2400" smtClean="0"/>
              <a:t> parameter to pass to the controller *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accent1"/>
                </a:solidFill>
              </a:rPr>
              <a:t>- builtin.parameters.string: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accent1"/>
                </a:solidFill>
              </a:rPr>
              <a:t>    name: config_dir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    description: Where to store saved configs</a:t>
            </a:r>
            <a:endParaRPr lang="en-GB" sz="2000" smtClean="0">
              <a:solidFill>
                <a:schemeClr val="accent1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smtClean="0">
                <a:solidFill>
                  <a:schemeClr val="accent1"/>
                </a:solidFill>
              </a:rPr>
              <a:t>- </a:t>
            </a:r>
            <a:r>
              <a:rPr lang="en-GB" sz="2000">
                <a:solidFill>
                  <a:schemeClr val="accent1"/>
                </a:solidFill>
              </a:rPr>
              <a:t>builtin.parameters.string: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    name: </a:t>
            </a:r>
            <a:r>
              <a:rPr lang="en-GB" sz="2000" b="1">
                <a:solidFill>
                  <a:schemeClr val="accent1"/>
                </a:solidFill>
              </a:rPr>
              <a:t>initial_design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>
                <a:solidFill>
                  <a:schemeClr val="accent1"/>
                </a:solidFill>
              </a:rPr>
              <a:t>    description: Initial design to load for the </a:t>
            </a:r>
            <a:r>
              <a:rPr lang="en-GB" sz="2000" smtClean="0">
                <a:solidFill>
                  <a:schemeClr val="accent1"/>
                </a:solidFill>
              </a:rPr>
              <a:t>scan</a:t>
            </a:r>
            <a:endParaRPr lang="en-GB" sz="2000">
              <a:solidFill>
                <a:schemeClr val="accent1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- scanning.controllers.RunnableController: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    mri: $(mri_prefix)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    config_dir: $(config_dir)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solidFill>
                  <a:schemeClr val="accent1"/>
                </a:solidFill>
              </a:rPr>
              <a:t>    description</a:t>
            </a:r>
            <a:r>
              <a:rPr lang="en-GB" sz="2000" smtClean="0">
                <a:solidFill>
                  <a:schemeClr val="accent1"/>
                </a:solidFill>
              </a:rPr>
              <a:t>: </a:t>
            </a:r>
            <a:r>
              <a:rPr lang="en-GB" sz="2000">
                <a:solidFill>
                  <a:schemeClr val="accent1"/>
                </a:solidFill>
              </a:rPr>
              <a:t>Hardware triggered </a:t>
            </a:r>
            <a:r>
              <a:rPr lang="en-GB" sz="2000" smtClean="0">
                <a:solidFill>
                  <a:schemeClr val="accent1"/>
                </a:solidFill>
              </a:rPr>
              <a:t>scan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>
                <a:solidFill>
                  <a:schemeClr val="accent1"/>
                </a:solidFill>
              </a:rPr>
              <a:t> </a:t>
            </a:r>
            <a:r>
              <a:rPr lang="en-GB" sz="2000" b="1" smtClean="0">
                <a:solidFill>
                  <a:schemeClr val="accent1"/>
                </a:solidFill>
              </a:rPr>
              <a:t>   initial_design</a:t>
            </a:r>
            <a:r>
              <a:rPr lang="en-GB" sz="2000" b="1">
                <a:solidFill>
                  <a:schemeClr val="accent1"/>
                </a:solidFill>
              </a:rPr>
              <a:t>: $(initial_design)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3433186"/>
            <a:ext cx="2376264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mtClean="0"/>
              <a:t>* This means multiple instances can be used, each with a different starting configuration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Block Continued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800" smtClean="0"/>
              <a:t>We also need some same part definitions:</a:t>
            </a:r>
          </a:p>
          <a:p>
            <a:pPr lvl="1"/>
            <a:r>
              <a:rPr lang="en-US" sz="3200" smtClean="0">
                <a:solidFill>
                  <a:schemeClr val="accent1"/>
                </a:solidFill>
              </a:rPr>
              <a:t>LabelPart</a:t>
            </a:r>
          </a:p>
          <a:p>
            <a:pPr marL="857250" lvl="2" indent="0">
              <a:buNone/>
            </a:pPr>
            <a:r>
              <a:rPr lang="en-US" smtClean="0"/>
              <a:t>Provides a human readable </a:t>
            </a:r>
            <a:r>
              <a:rPr lang="en-US"/>
              <a:t>label for the Block. </a:t>
            </a:r>
            <a:r>
              <a:rPr lang="en-US" smtClean="0"/>
              <a:t>4 </a:t>
            </a:r>
            <a:r>
              <a:rPr lang="en-US"/>
              <a:t>or 5 words that describe the science case for this </a:t>
            </a:r>
            <a:r>
              <a:rPr lang="en-US" smtClean="0"/>
              <a:t>scan</a:t>
            </a:r>
            <a:endParaRPr lang="en-US"/>
          </a:p>
          <a:p>
            <a:pPr lvl="1"/>
            <a:r>
              <a:rPr lang="en-US" sz="3200" smtClean="0">
                <a:solidFill>
                  <a:schemeClr val="accent1"/>
                </a:solidFill>
              </a:rPr>
              <a:t>SimultaneousAxesPart</a:t>
            </a:r>
          </a:p>
          <a:p>
            <a:pPr marL="857250" lvl="2" indent="0">
              <a:buNone/>
            </a:pPr>
            <a:r>
              <a:rPr lang="en-US" smtClean="0"/>
              <a:t>Defines the superset </a:t>
            </a:r>
            <a:r>
              <a:rPr lang="en-US"/>
              <a:t>of all axes that can be supplied as axesToMove at </a:t>
            </a:r>
            <a:r>
              <a:rPr lang="en-US">
                <a:solidFill>
                  <a:schemeClr val="accent1"/>
                </a:solidFill>
              </a:rPr>
              <a:t>configure</a:t>
            </a:r>
            <a:r>
              <a:rPr lang="en-US" smtClean="0">
                <a:solidFill>
                  <a:schemeClr val="accent1"/>
                </a:solidFill>
              </a:rPr>
              <a:t>()</a:t>
            </a:r>
            <a:endParaRPr lang="en-US"/>
          </a:p>
          <a:p>
            <a:pPr lvl="1"/>
            <a:r>
              <a:rPr lang="en-US" sz="3200" smtClean="0">
                <a:solidFill>
                  <a:schemeClr val="accent1"/>
                </a:solidFill>
              </a:rPr>
              <a:t>DatasetTablePart</a:t>
            </a:r>
          </a:p>
          <a:p>
            <a:pPr marL="857250" lvl="2" indent="0">
              <a:buNone/>
            </a:pPr>
            <a:r>
              <a:rPr lang="en-US" smtClean="0"/>
              <a:t>Reports the </a:t>
            </a:r>
            <a:r>
              <a:rPr lang="en-US"/>
              <a:t>datasets that any detectors </a:t>
            </a:r>
            <a:r>
              <a:rPr lang="en-US" smtClean="0"/>
              <a:t>produce</a:t>
            </a:r>
            <a:endParaRPr lang="en-US"/>
          </a:p>
          <a:p>
            <a:pPr lvl="1"/>
            <a:r>
              <a:rPr lang="en-US" sz="3200" smtClean="0">
                <a:solidFill>
                  <a:schemeClr val="accent1"/>
                </a:solidFill>
              </a:rPr>
              <a:t>PmacChildPart</a:t>
            </a:r>
          </a:p>
          <a:p>
            <a:pPr marL="857250" lvl="2" indent="0">
              <a:buNone/>
            </a:pPr>
            <a:r>
              <a:rPr lang="en-US" smtClean="0"/>
              <a:t>Takes </a:t>
            </a:r>
            <a:r>
              <a:rPr lang="en-US"/>
              <a:t>the generator passed to </a:t>
            </a:r>
            <a:r>
              <a:rPr lang="en-US">
                <a:solidFill>
                  <a:schemeClr val="accent1"/>
                </a:solidFill>
              </a:rPr>
              <a:t>configure()</a:t>
            </a:r>
            <a:r>
              <a:rPr lang="en-US"/>
              <a:t>, and </a:t>
            </a:r>
            <a:r>
              <a:rPr lang="en-US" smtClean="0"/>
              <a:t>produces </a:t>
            </a:r>
            <a:r>
              <a:rPr lang="en-US"/>
              <a:t>trajectory scan points that can be passed down to a </a:t>
            </a:r>
            <a:r>
              <a:rPr lang="en-US" smtClean="0"/>
              <a:t>PMAC Block</a:t>
            </a:r>
            <a:endParaRPr lang="en-US"/>
          </a:p>
          <a:p>
            <a:pPr lvl="1"/>
            <a:r>
              <a:rPr lang="en-US" sz="3200" smtClean="0">
                <a:solidFill>
                  <a:schemeClr val="accent1"/>
                </a:solidFill>
              </a:rPr>
              <a:t>DetectorChildPart</a:t>
            </a:r>
          </a:p>
          <a:p>
            <a:pPr marL="857250" lvl="2" indent="0">
              <a:buNone/>
            </a:pPr>
            <a:r>
              <a:rPr lang="en-US" smtClean="0"/>
              <a:t>Controls </a:t>
            </a:r>
            <a:r>
              <a:rPr lang="en-US"/>
              <a:t>a </a:t>
            </a:r>
            <a:r>
              <a:rPr lang="en-US" smtClean="0"/>
              <a:t>detector (a </a:t>
            </a:r>
            <a:r>
              <a:rPr lang="en-US"/>
              <a:t>runnable child block with a datasets </a:t>
            </a:r>
            <a:r>
              <a:rPr lang="en-US" smtClean="0"/>
              <a:t>Attribute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Malcolm Process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85" y="1844824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</a:rPr>
              <a:t>#!/</a:t>
            </a:r>
            <a:r>
              <a:rPr lang="en-GB" sz="1800" dirty="0" smtClean="0">
                <a:solidFill>
                  <a:schemeClr val="accent1"/>
                </a:solidFill>
              </a:rPr>
              <a:t>dls_sw/prod/common/python/RHEL7-x86_64/pymalcolm/4-0/malcolm/imalcolm.py</a:t>
            </a:r>
          </a:p>
          <a:p>
            <a:pPr marL="0" indent="0">
              <a:buNone/>
            </a:pP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/>
                </a:solidFill>
              </a:rPr>
              <a:t>- </a:t>
            </a:r>
            <a:r>
              <a:rPr lang="en-US" sz="1800" dirty="0" err="1">
                <a:solidFill>
                  <a:schemeClr val="accent1"/>
                </a:solidFill>
              </a:rPr>
              <a:t>builtin.defines.module_path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/>
                </a:solidFill>
              </a:rPr>
              <a:t>    name: </a:t>
            </a:r>
            <a:r>
              <a:rPr lang="en-US" sz="1800" dirty="0" err="1">
                <a:solidFill>
                  <a:schemeClr val="accent1"/>
                </a:solidFill>
              </a:rPr>
              <a:t>BLxxI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/>
                </a:solidFill>
              </a:rPr>
              <a:t>    path: $(</a:t>
            </a:r>
            <a:r>
              <a:rPr lang="en-US" sz="1800" dirty="0" err="1">
                <a:solidFill>
                  <a:schemeClr val="accent1"/>
                </a:solidFill>
              </a:rPr>
              <a:t>yamldir</a:t>
            </a:r>
            <a:r>
              <a:rPr lang="en-US" sz="18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- </a:t>
            </a:r>
            <a:r>
              <a:rPr lang="en-GB" sz="1800" dirty="0" err="1">
                <a:solidFill>
                  <a:schemeClr val="accent1"/>
                </a:solidFill>
              </a:rPr>
              <a:t>builtin.defines.string</a:t>
            </a:r>
            <a:r>
              <a:rPr lang="en-GB" sz="18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name: 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value: /</a:t>
            </a:r>
            <a:r>
              <a:rPr lang="en-GB" sz="1800" dirty="0" err="1" smtClean="0">
                <a:solidFill>
                  <a:schemeClr val="accent1"/>
                </a:solidFill>
              </a:rPr>
              <a:t>dls_sw</a:t>
            </a:r>
            <a:r>
              <a:rPr lang="en-GB" sz="1800" dirty="0" smtClean="0">
                <a:solidFill>
                  <a:schemeClr val="accent1"/>
                </a:solidFill>
              </a:rPr>
              <a:t>/</a:t>
            </a:r>
            <a:r>
              <a:rPr lang="en-GB" sz="1800" dirty="0" err="1" smtClean="0">
                <a:solidFill>
                  <a:schemeClr val="accent1"/>
                </a:solidFill>
              </a:rPr>
              <a:t>ixx</a:t>
            </a:r>
            <a:r>
              <a:rPr lang="en-GB" sz="1800" dirty="0" smtClean="0">
                <a:solidFill>
                  <a:schemeClr val="accent1"/>
                </a:solidFill>
              </a:rPr>
              <a:t>/epics/</a:t>
            </a:r>
            <a:r>
              <a:rPr lang="en-GB" sz="1800" dirty="0" err="1" smtClean="0">
                <a:solidFill>
                  <a:schemeClr val="accent1"/>
                </a:solidFill>
              </a:rPr>
              <a:t>malcolm</a:t>
            </a:r>
            <a:endParaRPr lang="en-GB" sz="18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- BLxxI.blocks.brick01_block: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accent1"/>
                </a:solidFill>
              </a:rPr>
              <a:t>     </a:t>
            </a:r>
            <a:r>
              <a:rPr lang="en-GB" sz="1800" dirty="0" err="1" smtClean="0">
                <a:solidFill>
                  <a:schemeClr val="accent1"/>
                </a:solidFill>
              </a:rPr>
              <a:t>mri_prefix</a:t>
            </a:r>
            <a:r>
              <a:rPr lang="en-GB" sz="1800" dirty="0" smtClean="0">
                <a:solidFill>
                  <a:schemeClr val="accent1"/>
                </a:solidFill>
              </a:rPr>
              <a:t>: BLxxI-ML-BRICK-01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</a:t>
            </a:r>
            <a:r>
              <a:rPr lang="en-GB" sz="1800" dirty="0" smtClean="0">
                <a:solidFill>
                  <a:schemeClr val="accent1"/>
                </a:solidFill>
              </a:rPr>
              <a:t>    </a:t>
            </a:r>
            <a:r>
              <a:rPr lang="en-GB" sz="1800" dirty="0" err="1" smtClean="0">
                <a:solidFill>
                  <a:schemeClr val="accent1"/>
                </a:solidFill>
              </a:rPr>
              <a:t>pv_prefix</a:t>
            </a:r>
            <a:r>
              <a:rPr lang="en-GB" sz="1800" dirty="0" smtClean="0">
                <a:solidFill>
                  <a:schemeClr val="accent1"/>
                </a:solidFill>
              </a:rPr>
              <a:t>: BLxxI-MO-BRICK-01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</a:t>
            </a:r>
            <a:r>
              <a:rPr lang="en-GB" sz="1800" dirty="0" smtClean="0">
                <a:solidFill>
                  <a:schemeClr val="accent1"/>
                </a:solidFill>
              </a:rPr>
              <a:t>    </a:t>
            </a:r>
            <a:r>
              <a:rPr lang="en-GB" sz="1800" dirty="0" err="1" smtClean="0">
                <a:solidFill>
                  <a:schemeClr val="accent1"/>
                </a:solidFill>
              </a:rPr>
              <a:t>config_dir</a:t>
            </a:r>
            <a:r>
              <a:rPr lang="en-GB" sz="1800" dirty="0" smtClean="0">
                <a:solidFill>
                  <a:schemeClr val="accent1"/>
                </a:solidFill>
              </a:rPr>
              <a:t>: $(</a:t>
            </a:r>
            <a:r>
              <a:rPr lang="en-GB" sz="1800" dirty="0" err="1" smtClean="0">
                <a:solidFill>
                  <a:schemeClr val="accent1"/>
                </a:solidFill>
              </a:rPr>
              <a:t>config_dir</a:t>
            </a:r>
            <a:r>
              <a:rPr lang="en-GB" sz="1800" dirty="0" smtClean="0">
                <a:solidFill>
                  <a:schemeClr val="accent1"/>
                </a:solidFill>
              </a:rPr>
              <a:t>)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395536" y="1772816"/>
            <a:ext cx="4464496" cy="453650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3528" y="143302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BL/etc/malcolm/BLxxI-ML-MALC-01.yaml</a:t>
            </a:r>
            <a:endParaRPr lang="en-GB" b="1"/>
          </a:p>
        </p:txBody>
      </p:sp>
      <p:sp>
        <p:nvSpPr>
          <p:cNvPr id="9" name="TextBox 8"/>
          <p:cNvSpPr txBox="1"/>
          <p:nvPr/>
        </p:nvSpPr>
        <p:spPr>
          <a:xfrm>
            <a:off x="4860032" y="1782108"/>
            <a:ext cx="41044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smtClean="0"/>
              <a:t>Make it executable by providing the full path to imalcolm</a:t>
            </a:r>
          </a:p>
          <a:p>
            <a:pPr lvl="1"/>
            <a:endParaRPr lang="en-GB" sz="2000" smtClean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Define this directory as the BLxxI module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sz="200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Specify where designs are saved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00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smtClean="0"/>
              <a:t>Instantiate some Geobrick blocks (to be created in the blocks subdir)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Malcolm Process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85" y="1772816"/>
            <a:ext cx="4368339" cy="46567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- </a:t>
            </a:r>
            <a:r>
              <a:rPr lang="en-GB" sz="1800" b="1" dirty="0" err="1" smtClean="0">
                <a:solidFill>
                  <a:schemeClr val="accent1"/>
                </a:solidFill>
              </a:rPr>
              <a:t>ADPandABlocks.blocks</a:t>
            </a:r>
            <a:r>
              <a:rPr lang="en-GB" sz="1800" b="1" dirty="0" smtClean="0">
                <a:solidFill>
                  <a:schemeClr val="accent1"/>
                </a:solidFill>
              </a:rPr>
              <a:t>.                                          </a:t>
            </a:r>
            <a:r>
              <a:rPr lang="en-GB" sz="1800" b="1" dirty="0" err="1" smtClean="0">
                <a:solidFill>
                  <a:schemeClr val="accent1"/>
                </a:solidFill>
              </a:rPr>
              <a:t>panda_runnable_block</a:t>
            </a:r>
            <a:r>
              <a:rPr lang="en-GB" sz="18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mri_prefix</a:t>
            </a:r>
            <a:r>
              <a:rPr lang="en-GB" sz="1800" dirty="0">
                <a:solidFill>
                  <a:schemeClr val="accent1"/>
                </a:solidFill>
              </a:rPr>
              <a:t>: </a:t>
            </a:r>
            <a:r>
              <a:rPr lang="en-GB" sz="1800" dirty="0" smtClean="0">
                <a:solidFill>
                  <a:schemeClr val="accent1"/>
                </a:solidFill>
              </a:rPr>
              <a:t>BLxxP-ML-PANDA-01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pv_prefix</a:t>
            </a:r>
            <a:r>
              <a:rPr lang="en-GB" sz="1800" dirty="0">
                <a:solidFill>
                  <a:schemeClr val="accent1"/>
                </a:solidFill>
              </a:rPr>
              <a:t>: </a:t>
            </a:r>
            <a:r>
              <a:rPr lang="en-GB" sz="1800" dirty="0" smtClean="0">
                <a:solidFill>
                  <a:schemeClr val="accent1"/>
                </a:solidFill>
              </a:rPr>
              <a:t>BLxxP-MO-PANDA-01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hostname: </a:t>
            </a:r>
            <a:r>
              <a:rPr lang="en-GB" sz="1800" dirty="0" smtClean="0">
                <a:solidFill>
                  <a:schemeClr val="accent1"/>
                </a:solidFill>
              </a:rPr>
              <a:t>192.168.250.18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</a:t>
            </a:r>
            <a:r>
              <a:rPr lang="en-GB" sz="1800" dirty="0" smtClean="0">
                <a:solidFill>
                  <a:schemeClr val="accent1"/>
                </a:solidFill>
              </a:rPr>
              <a:t>   </a:t>
            </a:r>
            <a:r>
              <a:rPr lang="en-GB" sz="1800" dirty="0" err="1" smtClean="0">
                <a:solidFill>
                  <a:schemeClr val="accent1"/>
                </a:solidFill>
              </a:rPr>
              <a:t>config_dir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r>
              <a:rPr lang="en-GB" sz="18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chemeClr val="accent1"/>
                </a:solidFill>
              </a:rPr>
              <a:t>- </a:t>
            </a:r>
            <a:r>
              <a:rPr lang="en-GB" sz="1800" b="1" dirty="0" err="1" smtClean="0">
                <a:solidFill>
                  <a:schemeClr val="accent1"/>
                </a:solidFill>
              </a:rPr>
              <a:t>BLxxP.blocks.pmac_master_scan_block</a:t>
            </a:r>
            <a:r>
              <a:rPr lang="en-GB" sz="18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mri_prefix</a:t>
            </a:r>
            <a:r>
              <a:rPr lang="en-GB" sz="1800" dirty="0">
                <a:solidFill>
                  <a:schemeClr val="accent1"/>
                </a:solidFill>
              </a:rPr>
              <a:t>: </a:t>
            </a:r>
            <a:r>
              <a:rPr lang="en-GB" sz="1800" dirty="0" smtClean="0">
                <a:solidFill>
                  <a:schemeClr val="accent1"/>
                </a:solidFill>
              </a:rPr>
              <a:t>BLxxP-ML-SCAN-01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initial_design</a:t>
            </a:r>
            <a:r>
              <a:rPr lang="en-GB" sz="1800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395536" y="1772816"/>
            <a:ext cx="4464496" cy="465671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3528" y="14330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etc</a:t>
            </a:r>
            <a:r>
              <a:rPr lang="en-GB" b="1" dirty="0" smtClean="0"/>
              <a:t>/</a:t>
            </a:r>
            <a:r>
              <a:rPr lang="en-GB" b="1" dirty="0" err="1" smtClean="0"/>
              <a:t>malcolm</a:t>
            </a:r>
            <a:r>
              <a:rPr lang="en-GB" b="1" dirty="0" smtClean="0"/>
              <a:t>/BLxxP-ML-MALC-01.yaml </a:t>
            </a:r>
            <a:r>
              <a:rPr lang="en-GB" b="1" dirty="0" err="1" smtClean="0"/>
              <a:t>cont</a:t>
            </a:r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884888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Instantiate a block for the </a:t>
            </a:r>
            <a:r>
              <a:rPr lang="en-GB" sz="2000" dirty="0" err="1" smtClean="0"/>
              <a:t>PandA</a:t>
            </a:r>
            <a:r>
              <a:rPr lang="en-GB" sz="2000" dirty="0" smtClean="0"/>
              <a:t> (from the Malcolm </a:t>
            </a:r>
            <a:r>
              <a:rPr lang="en-GB" sz="2000" dirty="0" err="1" smtClean="0"/>
              <a:t>ADPandABlocks</a:t>
            </a:r>
            <a:r>
              <a:rPr lang="en-GB" sz="2000" dirty="0" smtClean="0"/>
              <a:t> module)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Instantiate a scan block (to be created in the blocks subdir)</a:t>
            </a:r>
            <a:endParaRPr lang="en-GB" sz="2000" dirty="0"/>
          </a:p>
          <a:p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0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Malcolm Process Definition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85" y="1772816"/>
            <a:ext cx="4368339" cy="46567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accent1"/>
                </a:solidFill>
              </a:rPr>
              <a:t># Scan the DLS redirector for IOCs to monitor, optional</a:t>
            </a:r>
            <a:br>
              <a:rPr lang="en-GB" sz="1800" dirty="0">
                <a:solidFill>
                  <a:schemeClr val="accent1"/>
                </a:solidFill>
              </a:rPr>
            </a:br>
            <a:r>
              <a:rPr lang="en-GB" sz="1800" dirty="0">
                <a:solidFill>
                  <a:schemeClr val="accent1"/>
                </a:solidFill>
              </a:rPr>
              <a:t>- </a:t>
            </a:r>
            <a:r>
              <a:rPr lang="en-GB" sz="1800" dirty="0" err="1">
                <a:solidFill>
                  <a:schemeClr val="accent1"/>
                </a:solidFill>
              </a:rPr>
              <a:t>system.defines.redirector_iocs</a:t>
            </a:r>
            <a:r>
              <a:rPr lang="en-GB" sz="1800" dirty="0">
                <a:solidFill>
                  <a:schemeClr val="accent1"/>
                </a:solidFill>
              </a:rPr>
              <a:t>:</a:t>
            </a:r>
            <a:br>
              <a:rPr lang="en-GB" sz="1800" dirty="0">
                <a:solidFill>
                  <a:schemeClr val="accent1"/>
                </a:solidFill>
              </a:rPr>
            </a:br>
            <a:r>
              <a:rPr lang="en-GB" sz="1800" dirty="0">
                <a:solidFill>
                  <a:schemeClr val="accent1"/>
                </a:solidFill>
              </a:rPr>
              <a:t>    name: </a:t>
            </a:r>
            <a:r>
              <a:rPr lang="en-GB" sz="1800" dirty="0" err="1">
                <a:solidFill>
                  <a:schemeClr val="accent1"/>
                </a:solidFill>
              </a:rPr>
              <a:t>iocs</a:t>
            </a:r>
            <a:r>
              <a:rPr lang="en-GB" sz="1800" dirty="0">
                <a:solidFill>
                  <a:schemeClr val="accent1"/>
                </a:solidFill>
              </a:rPr>
              <a:t/>
            </a:r>
            <a:br>
              <a:rPr lang="en-GB" sz="1800" dirty="0">
                <a:solidFill>
                  <a:schemeClr val="accent1"/>
                </a:solidFill>
              </a:rPr>
            </a:b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yamlname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yamlname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# Define the </a:t>
            </a:r>
            <a:r>
              <a:rPr lang="en-GB" sz="1800" dirty="0" err="1">
                <a:solidFill>
                  <a:schemeClr val="accent1"/>
                </a:solidFill>
              </a:rPr>
              <a:t>ServerComms</a:t>
            </a:r>
            <a:endParaRPr lang="en-GB" sz="18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accent1"/>
                </a:solidFill>
              </a:rPr>
              <a:t>- </a:t>
            </a:r>
            <a:r>
              <a:rPr lang="en-GB" sz="1800" b="1" dirty="0" err="1">
                <a:solidFill>
                  <a:schemeClr val="accent1"/>
                </a:solidFill>
              </a:rPr>
              <a:t>system.blocks.system_block</a:t>
            </a:r>
            <a:r>
              <a:rPr lang="en-GB" sz="18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mri_prefix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yamlname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iocs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iocs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pv_prefix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yamlname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</a:rPr>
              <a:t>    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r>
              <a:rPr lang="en-GB" sz="1800" dirty="0">
                <a:solidFill>
                  <a:schemeClr val="accent1"/>
                </a:solidFill>
              </a:rPr>
              <a:t>: $(</a:t>
            </a:r>
            <a:r>
              <a:rPr lang="en-GB" sz="1800" dirty="0" err="1">
                <a:solidFill>
                  <a:schemeClr val="accent1"/>
                </a:solidFill>
              </a:rPr>
              <a:t>config_dir</a:t>
            </a:r>
            <a:r>
              <a:rPr lang="en-GB" sz="18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395536" y="1772816"/>
            <a:ext cx="4464496" cy="465671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3528" y="14330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etc</a:t>
            </a:r>
            <a:r>
              <a:rPr lang="en-GB" b="1" dirty="0" smtClean="0"/>
              <a:t>/</a:t>
            </a:r>
            <a:r>
              <a:rPr lang="en-GB" b="1" dirty="0" err="1" smtClean="0"/>
              <a:t>malcolm</a:t>
            </a:r>
            <a:r>
              <a:rPr lang="en-GB" b="1" dirty="0" smtClean="0"/>
              <a:t>/BLxxP-ML-MALC-01.yaml </a:t>
            </a:r>
            <a:r>
              <a:rPr lang="en-GB" b="1" dirty="0" err="1" smtClean="0"/>
              <a:t>cont</a:t>
            </a:r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772816"/>
            <a:ext cx="41044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Define the </a:t>
            </a:r>
            <a:r>
              <a:rPr lang="en-GB" sz="2000" dirty="0" err="1" smtClean="0"/>
              <a:t>comms</a:t>
            </a:r>
            <a:r>
              <a:rPr lang="en-GB" sz="2000" dirty="0" smtClean="0"/>
              <a:t> interfaces (web server and </a:t>
            </a:r>
            <a:r>
              <a:rPr lang="en-GB" sz="2000" dirty="0" err="1" smtClean="0"/>
              <a:t>pvAccess</a:t>
            </a:r>
            <a:r>
              <a:rPr lang="en-GB" sz="2000" dirty="0" smtClean="0"/>
              <a:t> for GDA) using </a:t>
            </a:r>
            <a:r>
              <a:rPr lang="en-GB" sz="2000" dirty="0" err="1" smtClean="0"/>
              <a:t>system_block</a:t>
            </a:r>
            <a:endParaRPr lang="en-GB" sz="2000" dirty="0" smtClean="0"/>
          </a:p>
          <a:p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4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Malcolm Modules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mtClean="0"/>
              <a:t>To use our newly created beamline specific blocks, we need to declare them</a:t>
            </a:r>
          </a:p>
          <a:p>
            <a:r>
              <a:rPr lang="en-GB" sz="2400" smtClean="0"/>
              <a:t>To do this we make the blocks directory a </a:t>
            </a:r>
            <a:r>
              <a:rPr lang="en-GB" sz="2400" i="1" smtClean="0">
                <a:solidFill>
                  <a:schemeClr val="accent1"/>
                </a:solidFill>
              </a:rPr>
              <a:t>Python</a:t>
            </a:r>
            <a:r>
              <a:rPr lang="en-GB" sz="2400" smtClean="0"/>
              <a:t> </a:t>
            </a:r>
            <a:r>
              <a:rPr lang="en-GB" sz="2400" i="1" smtClean="0">
                <a:solidFill>
                  <a:schemeClr val="accent1"/>
                </a:solidFill>
              </a:rPr>
              <a:t>package</a:t>
            </a:r>
            <a:r>
              <a:rPr lang="en-GB" sz="2400" smtClean="0"/>
              <a:t> by creating </a:t>
            </a:r>
            <a:r>
              <a:rPr lang="en-GB" sz="2400" smtClean="0">
                <a:solidFill>
                  <a:schemeClr val="accent1"/>
                </a:solidFill>
              </a:rPr>
              <a:t>__init__.py</a:t>
            </a:r>
            <a:endParaRPr lang="en-GB" sz="2400" smtClean="0"/>
          </a:p>
          <a:p>
            <a:r>
              <a:rPr lang="en-GB" sz="2400" smtClean="0"/>
              <a:t>This is run by Python whenever the package is imported</a:t>
            </a:r>
          </a:p>
          <a:p>
            <a:r>
              <a:rPr lang="en-GB" sz="2400" smtClean="0"/>
              <a:t>We also create an empty </a:t>
            </a:r>
            <a:r>
              <a:rPr lang="en-GB" sz="2400" smtClean="0">
                <a:solidFill>
                  <a:schemeClr val="accent1"/>
                </a:solidFill>
              </a:rPr>
              <a:t>__init__.py </a:t>
            </a:r>
            <a:r>
              <a:rPr lang="en-GB" sz="2400" smtClean="0"/>
              <a:t>in the top level &lt;BL&gt;/etc/malcolm directory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Block Module __init__.py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The </a:t>
            </a:r>
            <a:r>
              <a:rPr lang="en-GB" sz="2400" smtClean="0">
                <a:solidFill>
                  <a:schemeClr val="accent1"/>
                </a:solidFill>
              </a:rPr>
              <a:t>__init__.py</a:t>
            </a:r>
            <a:r>
              <a:rPr lang="en-GB" sz="2400" smtClean="0"/>
              <a:t> for the Blocks module needs to map Block names to corresponding .yaml files:</a:t>
            </a:r>
          </a:p>
          <a:p>
            <a:endParaRPr lang="en-GB" sz="2000" smtClean="0"/>
          </a:p>
          <a:p>
            <a:pPr marL="0" indent="0">
              <a:spcAft>
                <a:spcPts val="1200"/>
              </a:spcAft>
              <a:buNone/>
            </a:pPr>
            <a:r>
              <a:rPr lang="en-GB" sz="2000" smtClean="0">
                <a:solidFill>
                  <a:schemeClr val="accent1"/>
                </a:solidFill>
              </a:rPr>
              <a:t>from </a:t>
            </a:r>
            <a:r>
              <a:rPr lang="en-GB" sz="2000">
                <a:solidFill>
                  <a:schemeClr val="accent1"/>
                </a:solidFill>
              </a:rPr>
              <a:t>malcolm.yamlutil import make_block_creator, </a:t>
            </a:r>
            <a:r>
              <a:rPr lang="en-GB" sz="2000" smtClean="0">
                <a:solidFill>
                  <a:schemeClr val="accent1"/>
                </a:solidFill>
              </a:rPr>
              <a:t>check_yaml_names</a:t>
            </a:r>
            <a:endParaRPr lang="en-GB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B050"/>
                </a:solidFill>
              </a:rPr>
              <a:t># Create some Block definitions from YAML files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1"/>
                </a:solidFill>
              </a:rPr>
              <a:t>brick01_block = make_block_creator</a:t>
            </a:r>
            <a:r>
              <a:rPr lang="en-GB" sz="2000" smtClean="0">
                <a:solidFill>
                  <a:schemeClr val="accent1"/>
                </a:solidFill>
              </a:rPr>
              <a:t>(__</a:t>
            </a:r>
            <a:r>
              <a:rPr lang="en-GB" sz="2000">
                <a:solidFill>
                  <a:schemeClr val="accent1"/>
                </a:solidFill>
              </a:rPr>
              <a:t>file__, "brick01_block.yaml")</a:t>
            </a:r>
          </a:p>
          <a:p>
            <a:pPr marL="0" indent="0">
              <a:buNone/>
            </a:pPr>
            <a:r>
              <a:rPr lang="en-GB" sz="2000" smtClean="0">
                <a:solidFill>
                  <a:schemeClr val="accent1"/>
                </a:solidFill>
              </a:rPr>
              <a:t>another_block </a:t>
            </a:r>
            <a:r>
              <a:rPr lang="en-GB" sz="2000">
                <a:solidFill>
                  <a:schemeClr val="accent1"/>
                </a:solidFill>
              </a:rPr>
              <a:t>= make_block_creator</a:t>
            </a:r>
            <a:r>
              <a:rPr lang="en-GB" sz="2000" smtClean="0">
                <a:solidFill>
                  <a:schemeClr val="accent1"/>
                </a:solidFill>
              </a:rPr>
              <a:t>(__</a:t>
            </a:r>
            <a:r>
              <a:rPr lang="en-GB" sz="2000">
                <a:solidFill>
                  <a:schemeClr val="accent1"/>
                </a:solidFill>
              </a:rPr>
              <a:t>file__, </a:t>
            </a:r>
            <a:r>
              <a:rPr lang="en-GB" sz="2000" smtClean="0">
                <a:solidFill>
                  <a:schemeClr val="accent1"/>
                </a:solidFill>
              </a:rPr>
              <a:t>“another_block.yaml")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000" smtClean="0">
                <a:solidFill>
                  <a:schemeClr val="accent1"/>
                </a:solidFill>
              </a:rPr>
              <a:t>……….</a:t>
            </a:r>
            <a:endParaRPr lang="en-GB" sz="2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B050"/>
                </a:solidFill>
              </a:rPr>
              <a:t># Expose all of the Block definitions, and nothing else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1"/>
                </a:solidFill>
              </a:rPr>
              <a:t>__all__ = check_yaml_names(globals())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 smtClean="0"/>
              <a:t>This topic will cover the control of real hardware to perform scans, including:</a:t>
            </a:r>
            <a:endParaRPr lang="en-GB" smtClean="0"/>
          </a:p>
          <a:p>
            <a:r>
              <a:rPr lang="en-GB" sz="2800"/>
              <a:t>Issues related to motion control</a:t>
            </a:r>
          </a:p>
          <a:p>
            <a:r>
              <a:rPr lang="en-GB" sz="2800" smtClean="0"/>
              <a:t>EPICS IOC prerequisites</a:t>
            </a:r>
          </a:p>
          <a:p>
            <a:r>
              <a:rPr lang="en-GB" sz="2800"/>
              <a:t>How to deploy Malcolm on </a:t>
            </a:r>
            <a:r>
              <a:rPr lang="en-GB" sz="2800" smtClean="0"/>
              <a:t>beamlines</a:t>
            </a:r>
            <a:endParaRPr lang="en-GB"/>
          </a:p>
          <a:p>
            <a:r>
              <a:rPr lang="en-GB" sz="2800" smtClean="0"/>
              <a:t>Triggering setup for the ‘PMAC as master’ scenario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Create a new Malcolm instance from scratch to do a scan using the motion controller and </a:t>
            </a:r>
            <a:r>
              <a:rPr lang="en-GB" sz="2400" dirty="0" err="1"/>
              <a:t>PandA</a:t>
            </a:r>
            <a:r>
              <a:rPr lang="en-GB" sz="2400" dirty="0"/>
              <a:t>, but no detector, on the test </a:t>
            </a:r>
            <a:r>
              <a:rPr lang="en-GB" sz="2400" dirty="0" smtClean="0"/>
              <a:t>rig.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We’ll use the IOC that is already running on the </a:t>
            </a:r>
            <a:r>
              <a:rPr lang="en-GB" sz="2400" dirty="0" err="1" smtClean="0"/>
              <a:t>testrig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This IOC is used to control the PMAC and provides </a:t>
            </a:r>
            <a:r>
              <a:rPr lang="en-GB" sz="2400" dirty="0" err="1" smtClean="0"/>
              <a:t>PandA</a:t>
            </a:r>
            <a:r>
              <a:rPr lang="en-GB" sz="2400" dirty="0" smtClean="0"/>
              <a:t> AD plugins. It provides:</a:t>
            </a:r>
          </a:p>
          <a:p>
            <a:r>
              <a:rPr lang="en-GB" sz="2400" dirty="0" smtClean="0"/>
              <a:t>A Geobrick controller template with PV prefix </a:t>
            </a:r>
            <a:br>
              <a:rPr lang="en-GB" sz="2400" dirty="0" smtClean="0"/>
            </a:br>
            <a:r>
              <a:rPr lang="en-GB" sz="2400" dirty="0" smtClean="0"/>
              <a:t>BLxxP-MO-BRICK-01</a:t>
            </a:r>
          </a:p>
          <a:p>
            <a:r>
              <a:rPr lang="en-GB" sz="2400" dirty="0" smtClean="0"/>
              <a:t>Raw axes with PV prefixes BLxxP-MO-STAGE-01:{X,A}</a:t>
            </a:r>
          </a:p>
          <a:p>
            <a:r>
              <a:rPr lang="en-GB" sz="2400" dirty="0" smtClean="0"/>
              <a:t>An </a:t>
            </a:r>
            <a:r>
              <a:rPr lang="en-GB" sz="2400" dirty="0" err="1" smtClean="0"/>
              <a:t>ADPandABlocks</a:t>
            </a:r>
            <a:r>
              <a:rPr lang="en-GB" sz="2400" dirty="0" smtClean="0"/>
              <a:t> template with PV prefix </a:t>
            </a:r>
            <a:br>
              <a:rPr lang="en-GB" sz="2400" dirty="0" smtClean="0"/>
            </a:br>
            <a:r>
              <a:rPr lang="en-GB" sz="2400" dirty="0" smtClean="0"/>
              <a:t>BLxxP-MO-PANDA-01</a:t>
            </a:r>
          </a:p>
          <a:p>
            <a:pPr lvl="1"/>
            <a:endParaRPr lang="en-GB" sz="2000" dirty="0" smtClean="0"/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59532" y="551723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can be copied from:</a:t>
            </a:r>
          </a:p>
          <a:p>
            <a:r>
              <a:rPr lang="en-GB" dirty="0">
                <a:hlinkClick r:id="rId2"/>
              </a:rPr>
              <a:t>https://pymalcolm.readthedocs.io/en/latest/tutorials/pmac.html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13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Exercise Part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200" dirty="0" smtClean="0"/>
              <a:t>Create </a:t>
            </a:r>
            <a:r>
              <a:rPr lang="en-GB" sz="2200" dirty="0"/>
              <a:t>the required directory structure in /scratch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Create a PMAC block in the blocks </a:t>
            </a:r>
            <a:r>
              <a:rPr lang="en-GB" sz="2200" dirty="0" smtClean="0"/>
              <a:t>subdir.  It needs: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builtin.controllers.ManagerController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one</a:t>
            </a:r>
            <a:r>
              <a:rPr lang="en-US" sz="1800" i="1" dirty="0" smtClean="0"/>
              <a:t>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pmac.includes.rawmotor_collection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per axis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</a:t>
            </a:r>
            <a:r>
              <a:rPr lang="en-US" sz="1800" i="1" dirty="0" smtClean="0"/>
              <a:t>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pmac.includes.cs_collection</a:t>
            </a:r>
            <a:endParaRPr lang="en-US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/>
              <a:t>a</a:t>
            </a:r>
            <a:r>
              <a:rPr lang="en-US" sz="1800" i="1" dirty="0" smtClean="0"/>
              <a:t>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pmac.includes.trajectory_collection</a:t>
            </a: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Create a scan block in the blocks </a:t>
            </a:r>
            <a:r>
              <a:rPr lang="en-GB" sz="2200" dirty="0" smtClean="0"/>
              <a:t>subdir. It needs: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scanning.controllers.RunnableController</a:t>
            </a:r>
            <a:endParaRPr lang="en-US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an empty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scanning.parts.SimultaneousAxesPart</a:t>
            </a:r>
            <a:endParaRPr lang="en-US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scanning.parts.DatasetTablePart</a:t>
            </a:r>
            <a:endParaRPr lang="en-US" sz="18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pmac.parts.PmacChildPart</a:t>
            </a:r>
            <a:r>
              <a:rPr lang="en-US" sz="1800" dirty="0" smtClean="0"/>
              <a:t> for the PMAC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 smtClean="0"/>
              <a:t>a </a:t>
            </a:r>
            <a:r>
              <a:rPr lang="en-US" sz="1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scanning.parts.DetectorChildPart</a:t>
            </a:r>
            <a:r>
              <a:rPr lang="en-US" sz="1800" dirty="0" smtClean="0"/>
              <a:t> for the detector and the </a:t>
            </a:r>
            <a:r>
              <a:rPr lang="en-US" sz="1800" dirty="0" err="1" smtClean="0"/>
              <a:t>PandA</a:t>
            </a:r>
            <a:endParaRPr lang="en-GB" sz="1800" dirty="0" smtClean="0"/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47501" y="5805264"/>
            <a:ext cx="775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Tip: Hard </a:t>
            </a:r>
            <a:r>
              <a:rPr lang="en-US" i="1" dirty="0"/>
              <a:t>coding </a:t>
            </a:r>
            <a:r>
              <a:rPr lang="en-US" i="1" dirty="0" smtClean="0"/>
              <a:t>prefixes instead </a:t>
            </a:r>
            <a:r>
              <a:rPr lang="en-US" i="1" dirty="0"/>
              <a:t>of passing </a:t>
            </a:r>
            <a:r>
              <a:rPr lang="en-US" i="1" dirty="0" smtClean="0"/>
              <a:t>them around as in the online tutorials</a:t>
            </a:r>
          </a:p>
          <a:p>
            <a:pPr marL="0" lvl="1"/>
            <a:r>
              <a:rPr lang="en-US" i="1" dirty="0" smtClean="0"/>
              <a:t> keeps things a bit simpler for now!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9551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Exercise Part </a:t>
            </a:r>
            <a:r>
              <a:rPr lang="en-GB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GB" sz="2400" dirty="0" smtClean="0"/>
              <a:t>Create </a:t>
            </a:r>
            <a:r>
              <a:rPr lang="en-GB" sz="2400" dirty="0"/>
              <a:t>the process definition </a:t>
            </a:r>
            <a:r>
              <a:rPr lang="en-GB" sz="2400" i="1" dirty="0" smtClean="0">
                <a:solidFill>
                  <a:schemeClr val="accent1"/>
                </a:solidFill>
              </a:rPr>
              <a:t>BLxxP-ML-MALC-01.yaml</a:t>
            </a:r>
            <a:endParaRPr lang="en-GB" sz="2400" i="1" dirty="0">
              <a:solidFill>
                <a:schemeClr val="accent1"/>
              </a:solidFill>
            </a:endParaRPr>
          </a:p>
          <a:p>
            <a:pPr marL="914400" lvl="1" indent="-514350"/>
            <a:r>
              <a:rPr lang="en-US" sz="2000" dirty="0"/>
              <a:t>Add a </a:t>
            </a:r>
            <a:r>
              <a:rPr lang="en-US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builtin.defines.module_path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(set to </a:t>
            </a:r>
            <a:r>
              <a:rPr lang="en-US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yamldir</a:t>
            </a:r>
            <a:r>
              <a:rPr lang="en-US" sz="2000" dirty="0"/>
              <a:t>) so that you can import your blocks.</a:t>
            </a:r>
          </a:p>
          <a:p>
            <a:pPr marL="914400" lvl="1" indent="-514350"/>
            <a:r>
              <a:rPr lang="en-GB" sz="2000" dirty="0" smtClean="0"/>
              <a:t>Instantiate </a:t>
            </a:r>
            <a:r>
              <a:rPr lang="en-GB" sz="2000" dirty="0"/>
              <a:t>PMAC and scan </a:t>
            </a:r>
            <a:r>
              <a:rPr lang="en-GB" sz="2000" dirty="0" smtClean="0"/>
              <a:t>blocks</a:t>
            </a:r>
          </a:p>
          <a:p>
            <a:pPr marL="914400" lvl="1" indent="-514350"/>
            <a:r>
              <a:rPr lang="en-GB" sz="2000" dirty="0" smtClean="0"/>
              <a:t>Instantiate </a:t>
            </a:r>
            <a:r>
              <a:rPr lang="en-GB" sz="2000" dirty="0"/>
              <a:t>an </a:t>
            </a:r>
            <a:r>
              <a:rPr lang="en-GB" sz="2000" i="1" dirty="0" err="1">
                <a:solidFill>
                  <a:schemeClr val="accent1"/>
                </a:solidFill>
              </a:rPr>
              <a:t>ADPandABlocks.blocks.panda_runnable_block</a:t>
            </a:r>
            <a:endParaRPr lang="en-GB" sz="2000" i="1" dirty="0">
              <a:solidFill>
                <a:schemeClr val="accent1"/>
              </a:solidFill>
            </a:endParaRPr>
          </a:p>
          <a:p>
            <a:pPr marL="914400" lvl="1" indent="-514350"/>
            <a:r>
              <a:rPr lang="en-GB" sz="2000" dirty="0"/>
              <a:t>Don’t forget the </a:t>
            </a:r>
            <a:r>
              <a:rPr lang="en-GB" sz="2000" dirty="0" err="1"/>
              <a:t>comms</a:t>
            </a:r>
            <a:r>
              <a:rPr lang="en-GB" sz="2000" dirty="0"/>
              <a:t> interfaces</a:t>
            </a:r>
          </a:p>
          <a:p>
            <a:pPr marL="914400" lvl="1" indent="-514350"/>
            <a:r>
              <a:rPr lang="en-US" sz="2000" dirty="0"/>
              <a:t>Make it </a:t>
            </a:r>
            <a:r>
              <a:rPr lang="en-US" sz="2000" dirty="0" smtClean="0"/>
              <a:t>executable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sz="2400" dirty="0" smtClean="0"/>
              <a:t>Try to start </a:t>
            </a:r>
            <a:r>
              <a:rPr lang="en-GB" sz="2400" dirty="0"/>
              <a:t>up Malcolm </a:t>
            </a:r>
            <a:r>
              <a:rPr lang="en-GB" sz="2400" dirty="0" smtClean="0"/>
              <a:t>and fix any errors</a:t>
            </a:r>
            <a:endParaRPr lang="en-GB" sz="2400" dirty="0"/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Make sure you modify the PV prefixes, host names </a:t>
            </a:r>
            <a:r>
              <a:rPr lang="en-GB" sz="1800" dirty="0" err="1">
                <a:solidFill>
                  <a:srgbClr val="FF0000"/>
                </a:solidFill>
              </a:rPr>
              <a:t>etc</a:t>
            </a:r>
            <a:r>
              <a:rPr lang="en-GB" sz="1800" dirty="0">
                <a:solidFill>
                  <a:srgbClr val="FF0000"/>
                </a:solidFill>
              </a:rPr>
              <a:t> to match your test rig!</a:t>
            </a:r>
          </a:p>
          <a:p>
            <a:pPr marL="914400" lvl="1" indent="-514350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Exercise Part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Problems?</a:t>
            </a:r>
          </a:p>
          <a:p>
            <a:pPr lvl="1"/>
            <a:r>
              <a:rPr lang="en-GB" dirty="0" smtClean="0"/>
              <a:t>Are your __init__.py files correct?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224325" y="2961595"/>
            <a:ext cx="61229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malcolm.yamlutil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make_block_creator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check_yaml_names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brick01_block =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make_block_creator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(__file__, "brick01_block.yaml")</a:t>
            </a:r>
          </a:p>
          <a:p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scan_block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make_block_creator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(__file__, "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scan_block.yaml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</a:p>
          <a:p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__all__ =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check_yaml_names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globals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</a:t>
            </a:r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24325" y="2639897"/>
            <a:ext cx="6122951" cy="1994331"/>
            <a:chOff x="683568" y="2658805"/>
            <a:chExt cx="6122951" cy="1994331"/>
          </a:xfrm>
        </p:grpSpPr>
        <p:sp>
          <p:nvSpPr>
            <p:cNvPr id="15" name="Folded Corner 14"/>
            <p:cNvSpPr/>
            <p:nvPr/>
          </p:nvSpPr>
          <p:spPr>
            <a:xfrm>
              <a:off x="684726" y="2961595"/>
              <a:ext cx="6121793" cy="1691541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568" y="2658805"/>
              <a:ext cx="6122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</a:t>
              </a:r>
              <a:r>
                <a:rPr lang="en-US" sz="1600" dirty="0" smtClean="0"/>
                <a:t>tc/malcolm/blocks/__init__.py: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74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Exercise Part 2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GB" sz="3400" dirty="0" smtClean="0"/>
              <a:t>Using the </a:t>
            </a:r>
            <a:r>
              <a:rPr lang="en-GB" sz="3400" dirty="0"/>
              <a:t>web </a:t>
            </a:r>
            <a:r>
              <a:rPr lang="en-GB" sz="3400" dirty="0" smtClean="0"/>
              <a:t>GUI, modify </a:t>
            </a:r>
            <a:r>
              <a:rPr lang="en-GB" sz="3400" dirty="0"/>
              <a:t>the brick design to assign the motors to </a:t>
            </a:r>
            <a:r>
              <a:rPr lang="en-GB" sz="3400" dirty="0" smtClean="0"/>
              <a:t>any two axes </a:t>
            </a:r>
            <a:r>
              <a:rPr lang="en-GB" sz="3400" dirty="0"/>
              <a:t>in the </a:t>
            </a:r>
            <a:r>
              <a:rPr lang="en-GB" sz="3400" dirty="0" smtClean="0"/>
              <a:t>CS and save the design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GB" sz="3400" dirty="0" smtClean="0"/>
              <a:t>Load </a:t>
            </a:r>
            <a:r>
              <a:rPr lang="en-GB" sz="3400" dirty="0"/>
              <a:t>the </a:t>
            </a:r>
            <a:r>
              <a:rPr lang="en-GB" sz="3400" dirty="0" err="1">
                <a:solidFill>
                  <a:schemeClr val="accent1"/>
                </a:solidFill>
              </a:rPr>
              <a:t>template_live_dead_framed_pcap</a:t>
            </a:r>
            <a:r>
              <a:rPr lang="en-GB" sz="3400" dirty="0"/>
              <a:t> design onto the </a:t>
            </a:r>
            <a:r>
              <a:rPr lang="en-GB" sz="3400" dirty="0" err="1"/>
              <a:t>PandA</a:t>
            </a:r>
            <a:r>
              <a:rPr lang="en-GB" sz="3400" dirty="0"/>
              <a:t> </a:t>
            </a:r>
            <a:r>
              <a:rPr lang="en-GB" sz="3400" dirty="0" smtClean="0"/>
              <a:t>block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GB" sz="3400" dirty="0" smtClean="0"/>
              <a:t>Setup the scan block:</a:t>
            </a:r>
          </a:p>
          <a:p>
            <a:pPr marL="1314450" lvl="2" indent="-514350"/>
            <a:r>
              <a:rPr lang="en-GB" sz="2600" dirty="0" smtClean="0"/>
              <a:t>Give a value to the </a:t>
            </a:r>
            <a:r>
              <a:rPr lang="en-GB" sz="2600" dirty="0" smtClean="0">
                <a:solidFill>
                  <a:schemeClr val="accent1"/>
                </a:solidFill>
              </a:rPr>
              <a:t>label </a:t>
            </a:r>
            <a:r>
              <a:rPr lang="en-GB" sz="2600" dirty="0" smtClean="0"/>
              <a:t>(e.g. “small stage tomography”)</a:t>
            </a:r>
            <a:endParaRPr lang="en-GB" sz="2600" dirty="0"/>
          </a:p>
          <a:p>
            <a:pPr marL="1314450" lvl="2" indent="-514350"/>
            <a:r>
              <a:rPr lang="en-GB" sz="2600" dirty="0"/>
              <a:t>Set </a:t>
            </a:r>
            <a:r>
              <a:rPr lang="en-GB" sz="2600" dirty="0" err="1">
                <a:solidFill>
                  <a:schemeClr val="accent1"/>
                </a:solidFill>
              </a:rPr>
              <a:t>SimultaneousAxes</a:t>
            </a:r>
            <a:r>
              <a:rPr lang="en-GB" sz="2600" dirty="0"/>
              <a:t> to the </a:t>
            </a:r>
            <a:r>
              <a:rPr lang="en-GB" sz="2600" dirty="0" err="1"/>
              <a:t>scannable</a:t>
            </a:r>
            <a:r>
              <a:rPr lang="en-GB" sz="2600" dirty="0"/>
              <a:t> names of the motors in the </a:t>
            </a:r>
            <a:r>
              <a:rPr lang="en-GB" sz="2600" dirty="0" smtClean="0"/>
              <a:t>CS</a:t>
            </a:r>
            <a:endParaRPr lang="en-GB" sz="2600" dirty="0"/>
          </a:p>
          <a:p>
            <a:pPr marL="1314450" lvl="2" indent="-514350">
              <a:spcAft>
                <a:spcPts val="600"/>
              </a:spcAft>
            </a:pPr>
            <a:r>
              <a:rPr lang="en-GB" sz="2600" dirty="0"/>
              <a:t>Save the design using a similar name to the </a:t>
            </a:r>
            <a:r>
              <a:rPr lang="en-GB" sz="2600" dirty="0" smtClean="0"/>
              <a:t>label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GB" sz="3400" dirty="0" smtClean="0"/>
              <a:t>Run a scan from the web GUI or console to check it works:</a:t>
            </a:r>
          </a:p>
          <a:p>
            <a:pPr marL="1314450" lvl="2" indent="-514350"/>
            <a:r>
              <a:rPr lang="en-GB" sz="2600" dirty="0"/>
              <a:t>Ensure the </a:t>
            </a:r>
            <a:r>
              <a:rPr lang="en-GB" sz="2600" dirty="0" smtClean="0"/>
              <a:t>scan path is within the physical motor limits for your rig!</a:t>
            </a:r>
            <a:endParaRPr lang="en-GB" sz="2600" dirty="0"/>
          </a:p>
          <a:p>
            <a:pPr marL="1314450" lvl="2" indent="-514350"/>
            <a:r>
              <a:rPr lang="en-GB" sz="2600" dirty="0" smtClean="0"/>
              <a:t>Suggest a duration of 0.005 for the </a:t>
            </a:r>
            <a:r>
              <a:rPr lang="en-GB" sz="2600" dirty="0" err="1" smtClean="0"/>
              <a:t>CompoundGenerator</a:t>
            </a:r>
            <a:r>
              <a:rPr lang="en-GB" sz="2600" dirty="0" smtClean="0"/>
              <a:t> to ensure a safe velocity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 startAt="6"/>
            </a:pPr>
            <a:r>
              <a:rPr lang="en-GB" sz="3400" dirty="0" smtClean="0"/>
              <a:t>Set the </a:t>
            </a:r>
            <a:r>
              <a:rPr lang="en-GB" sz="3400" dirty="0" err="1" smtClean="0">
                <a:solidFill>
                  <a:schemeClr val="accent1"/>
                </a:solidFill>
              </a:rPr>
              <a:t>initial_design</a:t>
            </a:r>
            <a:r>
              <a:rPr lang="en-GB" sz="3400" dirty="0" smtClean="0"/>
              <a:t> in your process definition and restart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signals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Recall the trigger setup: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4967549" cy="299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807" y="2132856"/>
            <a:ext cx="3380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‘Live’ </a:t>
            </a:r>
            <a:r>
              <a:rPr lang="en-GB" sz="2000" dirty="0"/>
              <a:t>signal sent at the start of each </a:t>
            </a:r>
            <a:r>
              <a:rPr lang="en-GB" sz="2000" dirty="0" smtClean="0"/>
              <a:t>point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‘Dead’ </a:t>
            </a:r>
            <a:r>
              <a:rPr lang="en-GB" sz="2000" dirty="0"/>
              <a:t>signal sent at the </a:t>
            </a:r>
            <a:r>
              <a:rPr lang="en-GB" sz="2000" dirty="0" smtClean="0"/>
              <a:t>end of each point if it doesn’t join the next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We want to capture the </a:t>
            </a:r>
            <a:r>
              <a:rPr lang="en-GB" sz="2000" b="1" dirty="0" smtClean="0"/>
              <a:t>average</a:t>
            </a:r>
            <a:r>
              <a:rPr lang="en-GB" sz="2000" dirty="0" smtClean="0"/>
              <a:t> positions at the end of every real frame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129155"/>
            <a:ext cx="4224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NO_PROGRAM = 0 # Do nothing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LIVE_PROGRAM = 1 # GPIO123 = 1, 0, 0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DEAD_PROGRAM = 2 # GPIO123 = 0, 1, 0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MID_PROGRAM = 4 # GPIO123 = 0, 0, 1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ZERO_PROGRAM = 8 # GPIO123 = 0, 0, 0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198" y="5075892"/>
            <a:ext cx="424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of triggers to their user programs: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5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signals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1260"/>
          <a:stretch/>
        </p:blipFill>
        <p:spPr>
          <a:xfrm>
            <a:off x="1255264" y="1340768"/>
            <a:ext cx="6633472" cy="50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35278"/>
          <a:stretch/>
        </p:blipFill>
        <p:spPr>
          <a:xfrm>
            <a:off x="686682" y="1700808"/>
            <a:ext cx="7770636" cy="3924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signals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8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PMAC as Master v. </a:t>
            </a:r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overarching designs to control a scan: PMAC or </a:t>
            </a:r>
            <a:r>
              <a:rPr lang="en-US" dirty="0" err="1" smtClean="0"/>
              <a:t>PandA</a:t>
            </a:r>
            <a:r>
              <a:rPr lang="en-US" dirty="0" smtClean="0"/>
              <a:t> as Master</a:t>
            </a:r>
          </a:p>
          <a:p>
            <a:r>
              <a:rPr lang="en-US" dirty="0" smtClean="0"/>
              <a:t>The Master is responsible for generating live and dead signals</a:t>
            </a:r>
          </a:p>
          <a:p>
            <a:r>
              <a:rPr lang="en-US" dirty="0" smtClean="0"/>
              <a:t>PMAC as Master is simpler, so start there</a:t>
            </a:r>
          </a:p>
          <a:p>
            <a:r>
              <a:rPr lang="en-US" dirty="0" smtClean="0"/>
              <a:t>Limited to 300 Hz</a:t>
            </a:r>
          </a:p>
          <a:p>
            <a:r>
              <a:rPr lang="en-US" dirty="0" smtClean="0"/>
              <a:t>If you need faster than this, go for </a:t>
            </a:r>
            <a:r>
              <a:rPr lang="en-US" dirty="0" err="1" smtClean="0"/>
              <a:t>PandA</a:t>
            </a:r>
            <a:r>
              <a:rPr lang="en-US" dirty="0" smtClean="0"/>
              <a:t> as Master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5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PandA Design </a:t>
            </a:r>
            <a:br>
              <a:rPr lang="en-GB" smtClean="0"/>
            </a:br>
            <a:r>
              <a:rPr lang="en-GB" smtClean="0"/>
              <a:t>(PMAC as master)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19672" y="3613956"/>
            <a:ext cx="614132" cy="46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2420888"/>
            <a:ext cx="2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‘Live frame’ signal from PMAC comes in to TTLIN1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254884" y="5122058"/>
            <a:ext cx="233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‘Dead frame’ signal comes in to TTLIN2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012281" y="4431145"/>
            <a:ext cx="608050" cy="50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Control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sz="2800" smtClean="0"/>
              <a:t>Setup each Geobrick with the standard DLS config</a:t>
            </a:r>
          </a:p>
          <a:p>
            <a:pPr>
              <a:spcAft>
                <a:spcPts val="1200"/>
              </a:spcAft>
            </a:pPr>
            <a:r>
              <a:rPr lang="en-GB" sz="2800" smtClean="0"/>
              <a:t>Make sure to include </a:t>
            </a:r>
            <a:r>
              <a:rPr lang="en-GB" sz="2800" smtClean="0">
                <a:solidFill>
                  <a:schemeClr val="accent1"/>
                </a:solidFill>
              </a:rPr>
              <a:t>Prog1</a:t>
            </a:r>
            <a:r>
              <a:rPr lang="en-GB" sz="2800" smtClean="0"/>
              <a:t> (trajectory scan) and </a:t>
            </a:r>
            <a:r>
              <a:rPr lang="en-GB" sz="2800" smtClean="0">
                <a:solidFill>
                  <a:schemeClr val="accent1"/>
                </a:solidFill>
              </a:rPr>
              <a:t>Prog10 </a:t>
            </a:r>
            <a:r>
              <a:rPr lang="en-GB" sz="2800" smtClean="0"/>
              <a:t>(co-ordinate system) motion programs</a:t>
            </a:r>
          </a:p>
          <a:p>
            <a:r>
              <a:rPr lang="en-GB" sz="2800" smtClean="0"/>
              <a:t>Take care to limit the maximum velocity and acceleration for programmed linear moves:</a:t>
            </a:r>
          </a:p>
          <a:p>
            <a:pPr lvl="1"/>
            <a:r>
              <a:rPr lang="en-GB" sz="2400">
                <a:solidFill>
                  <a:schemeClr val="accent1"/>
                </a:solidFill>
              </a:rPr>
              <a:t>i</a:t>
            </a:r>
            <a:r>
              <a:rPr lang="en-GB" sz="2400" smtClean="0">
                <a:solidFill>
                  <a:schemeClr val="accent1"/>
                </a:solidFill>
              </a:rPr>
              <a:t>xx16 – max velocity (counts / msec)</a:t>
            </a:r>
          </a:p>
          <a:p>
            <a:pPr lvl="1"/>
            <a:r>
              <a:rPr lang="en-GB" sz="2400" smtClean="0">
                <a:solidFill>
                  <a:schemeClr val="accent1"/>
                </a:solidFill>
              </a:rPr>
              <a:t>ixx17 – max acceleration (counts / msec</a:t>
            </a:r>
            <a:r>
              <a:rPr lang="en-GB" sz="2400" baseline="30000" smtClean="0">
                <a:solidFill>
                  <a:schemeClr val="accent1"/>
                </a:solidFill>
              </a:rPr>
              <a:t>2</a:t>
            </a:r>
            <a:r>
              <a:rPr lang="en-GB" sz="2400" smtClean="0">
                <a:solidFill>
                  <a:schemeClr val="accent1"/>
                </a:solidFill>
              </a:rPr>
              <a:t>)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Design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014663" y="3560683"/>
            <a:ext cx="598264" cy="41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422" y="2420888"/>
            <a:ext cx="2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Live signal triggers a short pulse sent to the detector on TTLOUT1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83794" y="2631380"/>
            <a:ext cx="624284" cy="50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Design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2420888"/>
            <a:ext cx="2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FrameGate</a:t>
            </a:r>
            <a:r>
              <a:rPr lang="en-GB" dirty="0" smtClean="0"/>
              <a:t> is set high by TTLIN1 (live) and reset by TTLIN2 (dead)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564856" y="3569495"/>
            <a:ext cx="607604" cy="53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Design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2420888"/>
            <a:ext cx="2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Lookup Table function block determines the end of frame from these signals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64944" y="4567238"/>
            <a:ext cx="630336" cy="747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Design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2300679"/>
            <a:ext cx="2774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Averages encoder positions</a:t>
            </a:r>
            <a:r>
              <a:rPr lang="en-GB" dirty="0"/>
              <a:t> </a:t>
            </a:r>
            <a:r>
              <a:rPr lang="en-GB" dirty="0" smtClean="0"/>
              <a:t>while the gate is high, transferring it to the client when the trigger signal is asserted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869" y="3278982"/>
            <a:ext cx="622440" cy="525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58" y="1383633"/>
            <a:ext cx="6369040" cy="503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Design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2564904"/>
            <a:ext cx="277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Finally, the values are fed into the </a:t>
            </a:r>
            <a:r>
              <a:rPr lang="en-GB" dirty="0" err="1" smtClean="0"/>
              <a:t>PandA</a:t>
            </a:r>
            <a:r>
              <a:rPr lang="en-GB" dirty="0" smtClean="0"/>
              <a:t> </a:t>
            </a:r>
            <a:r>
              <a:rPr lang="en-GB" dirty="0" err="1" smtClean="0"/>
              <a:t>AreaDetector</a:t>
            </a:r>
            <a:r>
              <a:rPr lang="en-GB" dirty="0" smtClean="0"/>
              <a:t> chain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586539" y="4238626"/>
            <a:ext cx="631120" cy="401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3696" y="5110163"/>
            <a:ext cx="621544" cy="40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b="9927"/>
          <a:stretch/>
        </p:blipFill>
        <p:spPr>
          <a:xfrm>
            <a:off x="1475655" y="1481572"/>
            <a:ext cx="6192690" cy="46492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68240" y="2204864"/>
            <a:ext cx="2556088" cy="313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435164" y="5341620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before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8550" r="4375" b="16974"/>
          <a:stretch/>
        </p:blipFill>
        <p:spPr>
          <a:xfrm>
            <a:off x="1452563" y="1738714"/>
            <a:ext cx="6238875" cy="43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88670" y="2095500"/>
            <a:ext cx="964406" cy="154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1342509"/>
            <a:ext cx="260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table generates</a:t>
            </a:r>
            <a:br>
              <a:rPr lang="en-US" dirty="0" smtClean="0"/>
            </a:br>
            <a:r>
              <a:rPr lang="en-US" dirty="0" smtClean="0"/>
              <a:t>the live and dead signals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 – </a:t>
            </a:r>
            <a:r>
              <a:rPr lang="en-US" dirty="0" err="1" smtClean="0"/>
              <a:t>seq</a:t>
            </a:r>
            <a:r>
              <a:rPr lang="en-US" dirty="0" smtClean="0"/>
              <a:t> table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r="23031" b="46850"/>
          <a:stretch/>
        </p:blipFill>
        <p:spPr>
          <a:xfrm>
            <a:off x="872401" y="1844824"/>
            <a:ext cx="7399198" cy="3960440"/>
          </a:xfrm>
        </p:spPr>
      </p:pic>
      <p:sp>
        <p:nvSpPr>
          <p:cNvPr id="3" name="TextBox 2"/>
          <p:cNvSpPr txBox="1"/>
          <p:nvPr/>
        </p:nvSpPr>
        <p:spPr>
          <a:xfrm>
            <a:off x="6300192" y="1268760"/>
            <a:ext cx="11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signal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34775" y="126876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 signal</a:t>
            </a:r>
            <a:endParaRPr lang="en-GB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6871502" y="1638092"/>
            <a:ext cx="436802" cy="730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7956376" y="1638092"/>
            <a:ext cx="110944" cy="730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8550" r="4375" b="16974"/>
          <a:stretch/>
        </p:blipFill>
        <p:spPr>
          <a:xfrm>
            <a:off x="1452563" y="1738714"/>
            <a:ext cx="6238875" cy="43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384675"/>
            <a:ext cx="939800" cy="150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652120" y="1340768"/>
            <a:ext cx="309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sequence</a:t>
            </a:r>
            <a:br>
              <a:rPr lang="en-US" dirty="0" smtClean="0"/>
            </a:br>
            <a:r>
              <a:rPr lang="en-US" dirty="0" smtClean="0"/>
              <a:t>table used for double buffering</a:t>
            </a:r>
            <a:br>
              <a:rPr lang="en-US" dirty="0" smtClean="0"/>
            </a:br>
            <a:r>
              <a:rPr lang="en-US" dirty="0" smtClean="0"/>
              <a:t>for large trajectories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8550" r="4375" b="16974"/>
          <a:stretch/>
        </p:blipFill>
        <p:spPr>
          <a:xfrm>
            <a:off x="1452563" y="1738714"/>
            <a:ext cx="6238875" cy="43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30148" y="1762124"/>
            <a:ext cx="958321" cy="116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62238" y="3968576"/>
            <a:ext cx="950118" cy="833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300192" y="2654300"/>
            <a:ext cx="954683" cy="1168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99201" y="4098924"/>
            <a:ext cx="952778" cy="1177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083595" y="4886326"/>
            <a:ext cx="938212" cy="1154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52120" y="1340768"/>
            <a:ext cx="248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all logic to control</a:t>
            </a:r>
            <a:br>
              <a:rPr lang="en-US" dirty="0" smtClean="0"/>
            </a:br>
            <a:r>
              <a:rPr lang="en-US" dirty="0" smtClean="0"/>
              <a:t>the double buffering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0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EPICS Requirements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 smtClean="0"/>
              <a:t>One or more motion IOCs should be setup to control the Geobricks involved in the scan</a:t>
            </a:r>
            <a:endParaRPr lang="en-GB" smtClean="0"/>
          </a:p>
          <a:p>
            <a:pPr marL="57150" indent="0">
              <a:buNone/>
            </a:pPr>
            <a:r>
              <a:rPr lang="en-GB" sz="2400" smtClean="0"/>
              <a:t>Instantiate:</a:t>
            </a:r>
          </a:p>
          <a:p>
            <a:pPr marL="514350" indent="-457200">
              <a:buFont typeface="+mj-lt"/>
              <a:buAutoNum type="arabicPeriod"/>
            </a:pPr>
            <a:r>
              <a:rPr lang="en-GB" sz="2000" i="1" smtClean="0">
                <a:solidFill>
                  <a:schemeClr val="accent1"/>
                </a:solidFill>
              </a:rPr>
              <a:t>pmacController</a:t>
            </a:r>
            <a:r>
              <a:rPr lang="en-GB" sz="2000" smtClean="0">
                <a:solidFill>
                  <a:schemeClr val="accent1"/>
                </a:solidFill>
              </a:rPr>
              <a:t> </a:t>
            </a:r>
            <a:r>
              <a:rPr lang="en-GB" sz="2000" smtClean="0"/>
              <a:t>template from the EPICS pmac module for each Geobrick with prefix </a:t>
            </a:r>
            <a:r>
              <a:rPr lang="en-GB" sz="2000" smtClean="0">
                <a:solidFill>
                  <a:srgbClr val="C00000"/>
                </a:solidFill>
              </a:rPr>
              <a:t>BLxxP-MO-BRICK-nn</a:t>
            </a:r>
          </a:p>
          <a:p>
            <a:pPr marL="514350" indent="-457200">
              <a:buFont typeface="+mj-lt"/>
              <a:buAutoNum type="arabicPeriod"/>
            </a:pPr>
            <a:r>
              <a:rPr lang="en-GB" sz="2000" i="1" smtClean="0">
                <a:solidFill>
                  <a:schemeClr val="accent1"/>
                </a:solidFill>
              </a:rPr>
              <a:t>pmacControllerTrajectory</a:t>
            </a:r>
            <a:r>
              <a:rPr lang="en-GB" sz="2000" smtClean="0">
                <a:solidFill>
                  <a:schemeClr val="accent1"/>
                </a:solidFill>
              </a:rPr>
              <a:t> </a:t>
            </a:r>
            <a:r>
              <a:rPr lang="en-GB" sz="2000" smtClean="0"/>
              <a:t>template with the same prefix</a:t>
            </a:r>
          </a:p>
          <a:p>
            <a:pPr marL="514350" indent="-457200">
              <a:buFont typeface="+mj-lt"/>
              <a:buAutoNum type="arabicPeriod"/>
            </a:pPr>
            <a:r>
              <a:rPr lang="en-GB" sz="2000" i="1" smtClean="0">
                <a:solidFill>
                  <a:schemeClr val="accent1"/>
                </a:solidFill>
              </a:rPr>
              <a:t>pmacCsController</a:t>
            </a:r>
            <a:r>
              <a:rPr lang="en-GB" sz="2000" smtClean="0"/>
              <a:t> template for each co-ordinate system (at least one)</a:t>
            </a:r>
          </a:p>
          <a:p>
            <a:pPr marL="514350" indent="-457200">
              <a:buFont typeface="+mj-lt"/>
              <a:buAutoNum type="arabicPeriod"/>
            </a:pPr>
            <a:r>
              <a:rPr lang="en-GB" sz="2000" i="1" smtClean="0">
                <a:solidFill>
                  <a:schemeClr val="accent1"/>
                </a:solidFill>
              </a:rPr>
              <a:t>dls_pmac_asyn_motor </a:t>
            </a:r>
            <a:r>
              <a:rPr lang="en-GB" sz="2000" smtClean="0"/>
              <a:t>template for each motor axis</a:t>
            </a:r>
          </a:p>
          <a:p>
            <a:pPr marL="514350" indent="-457200">
              <a:buFont typeface="+mj-lt"/>
              <a:buAutoNum type="arabicPeriod"/>
            </a:pPr>
            <a:r>
              <a:rPr lang="en-GB" sz="2000" i="1" smtClean="0">
                <a:solidFill>
                  <a:schemeClr val="accent1"/>
                </a:solidFill>
              </a:rPr>
              <a:t>dls_pmac_cs_asyn_motor </a:t>
            </a:r>
            <a:r>
              <a:rPr lang="en-GB" sz="2000" smtClean="0"/>
              <a:t>template for each cs axis</a:t>
            </a:r>
          </a:p>
          <a:p>
            <a:pPr marL="57150" indent="0">
              <a:buNone/>
            </a:pPr>
            <a:endParaRPr lang="en-GB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18550" r="4375" b="16974"/>
          <a:stretch/>
        </p:blipFill>
        <p:spPr>
          <a:xfrm>
            <a:off x="1452563" y="1738714"/>
            <a:ext cx="6238875" cy="43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PandA</a:t>
            </a:r>
            <a:r>
              <a:rPr lang="en-US" dirty="0" smtClean="0"/>
              <a:t> as Master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527176" y="3317875"/>
            <a:ext cx="939800" cy="768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628699" y="1340768"/>
            <a:ext cx="304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a motion gate signal</a:t>
            </a:r>
            <a:br>
              <a:rPr lang="en-US" dirty="0" smtClean="0"/>
            </a:br>
            <a:r>
              <a:rPr lang="en-US" dirty="0" smtClean="0"/>
              <a:t>from the PMAC to use instead </a:t>
            </a:r>
            <a:br>
              <a:rPr lang="en-US" dirty="0" smtClean="0"/>
            </a:br>
            <a:r>
              <a:rPr lang="en-US" dirty="0" smtClean="0"/>
              <a:t>of position compare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trigger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>
          <a:xfrm>
            <a:off x="1491348" y="1412776"/>
            <a:ext cx="6104988" cy="49684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868144" y="314096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between position compare and motion gate on the PCOMP 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EPICS Requirements Cont.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Malcolm </a:t>
            </a:r>
            <a:r>
              <a:rPr lang="en-GB" sz="2800"/>
              <a:t>uses the </a:t>
            </a:r>
            <a:r>
              <a:rPr lang="en-GB" sz="2800" b="1"/>
              <a:t>VMAX, ACCL, ERES, EGU</a:t>
            </a:r>
            <a:r>
              <a:rPr lang="en-GB" sz="2800"/>
              <a:t> and </a:t>
            </a:r>
            <a:r>
              <a:rPr lang="en-GB" sz="2800" b="1"/>
              <a:t>OFF</a:t>
            </a:r>
            <a:r>
              <a:rPr lang="en-GB" sz="2800"/>
              <a:t> design fields of the motor </a:t>
            </a:r>
            <a:r>
              <a:rPr lang="en-GB" sz="2800" smtClean="0"/>
              <a:t>record</a:t>
            </a:r>
          </a:p>
          <a:p>
            <a:r>
              <a:rPr lang="en-GB" sz="2800" smtClean="0"/>
              <a:t>VMAX is used to calculate an appropriate velocity for moving the motors to the start positions</a:t>
            </a:r>
            <a:endParaRPr lang="en-GB" sz="280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EPICS Requirements Cont.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PandA interface</a:t>
            </a:r>
          </a:p>
          <a:p>
            <a:pPr marL="0" indent="0">
              <a:buNone/>
            </a:pPr>
            <a:r>
              <a:rPr lang="en-GB" sz="2400" smtClean="0"/>
              <a:t>Recall: PandA box is also a source of AreaDetector data…</a:t>
            </a:r>
          </a:p>
          <a:p>
            <a:r>
              <a:rPr lang="en-GB" sz="2000" smtClean="0"/>
              <a:t>Instantiate </a:t>
            </a:r>
            <a:r>
              <a:rPr lang="en-GB" sz="2000" i="1" smtClean="0">
                <a:solidFill>
                  <a:schemeClr val="accent1"/>
                </a:solidFill>
              </a:rPr>
              <a:t>ADPandABlocks </a:t>
            </a:r>
            <a:r>
              <a:rPr lang="en-GB" sz="2000" smtClean="0"/>
              <a:t>template</a:t>
            </a:r>
            <a:r>
              <a:rPr lang="en-GB" sz="2000" smtClean="0">
                <a:solidFill>
                  <a:schemeClr val="accent1"/>
                </a:solidFill>
              </a:rPr>
              <a:t> </a:t>
            </a:r>
            <a:r>
              <a:rPr lang="en-GB" sz="2000" smtClean="0"/>
              <a:t>from the ADPandaBlocks module with prefix </a:t>
            </a:r>
            <a:r>
              <a:rPr lang="en-GB" sz="2000" smtClean="0">
                <a:solidFill>
                  <a:srgbClr val="C00000"/>
                </a:solidFill>
              </a:rPr>
              <a:t>BLxxI-MO-PANDA-nn:DRV:</a:t>
            </a:r>
          </a:p>
          <a:p>
            <a:r>
              <a:rPr lang="en-GB" sz="2000" smtClean="0"/>
              <a:t>Setup the </a:t>
            </a:r>
            <a:r>
              <a:rPr lang="en-GB" sz="2000" i="1" smtClean="0">
                <a:solidFill>
                  <a:schemeClr val="accent1"/>
                </a:solidFill>
              </a:rPr>
              <a:t>NDPosPlugin</a:t>
            </a:r>
            <a:r>
              <a:rPr lang="en-GB" sz="2000" smtClean="0">
                <a:solidFill>
                  <a:schemeClr val="accent1"/>
                </a:solidFill>
              </a:rPr>
              <a:t> and </a:t>
            </a:r>
            <a:r>
              <a:rPr lang="en-GB" sz="2000" i="1" smtClean="0">
                <a:solidFill>
                  <a:schemeClr val="accent1"/>
                </a:solidFill>
              </a:rPr>
              <a:t>NDFileHDF5</a:t>
            </a:r>
            <a:r>
              <a:rPr lang="en-GB" sz="2000" smtClean="0">
                <a:solidFill>
                  <a:schemeClr val="accent1"/>
                </a:solidFill>
              </a:rPr>
              <a:t> </a:t>
            </a:r>
            <a:r>
              <a:rPr lang="en-GB" sz="2000" smtClean="0"/>
              <a:t>AreaDetector</a:t>
            </a:r>
            <a:r>
              <a:rPr lang="en-GB" sz="2000" smtClean="0">
                <a:solidFill>
                  <a:schemeClr val="accent1"/>
                </a:solidFill>
              </a:rPr>
              <a:t> </a:t>
            </a:r>
            <a:r>
              <a:rPr lang="en-GB" sz="2000" smtClean="0"/>
              <a:t>plugins with prefixes </a:t>
            </a:r>
            <a:r>
              <a:rPr lang="en-GB" sz="2000" smtClean="0">
                <a:solidFill>
                  <a:srgbClr val="C00000"/>
                </a:solidFill>
              </a:rPr>
              <a:t>BLxxI-MO-PANDA-nn:POS</a:t>
            </a:r>
            <a:r>
              <a:rPr lang="en-GB" sz="2000">
                <a:solidFill>
                  <a:srgbClr val="C00000"/>
                </a:solidFill>
              </a:rPr>
              <a:t>:</a:t>
            </a:r>
            <a:r>
              <a:rPr lang="en-GB" sz="2000"/>
              <a:t> </a:t>
            </a:r>
            <a:r>
              <a:rPr lang="en-GB" sz="2000" smtClean="0"/>
              <a:t>and </a:t>
            </a:r>
            <a:r>
              <a:rPr lang="en-GB" sz="2000" smtClean="0">
                <a:solidFill>
                  <a:srgbClr val="C00000"/>
                </a:solidFill>
              </a:rPr>
              <a:t>BLxxI-MO-PANDA-nn:HDF5:</a:t>
            </a:r>
          </a:p>
          <a:p>
            <a:pPr marL="457200" lvl="1" indent="0">
              <a:buNone/>
            </a:pPr>
            <a:endParaRPr lang="en-GB" sz="2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mtClean="0"/>
              <a:t>Detectors</a:t>
            </a:r>
          </a:p>
          <a:p>
            <a:r>
              <a:rPr lang="en-GB" sz="2000" smtClean="0"/>
              <a:t>Setup an additional AreaDetector plugin chain for each detector</a:t>
            </a:r>
          </a:p>
          <a:p>
            <a:endParaRPr lang="en-GB" sz="2400" smtClean="0">
              <a:solidFill>
                <a:schemeClr val="accent2"/>
              </a:solidFill>
            </a:endParaRPr>
          </a:p>
          <a:p>
            <a:endParaRPr lang="en-GB" sz="240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Example IOC Configuration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15" y="1592095"/>
            <a:ext cx="8219256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smtClean="0"/>
              <a:t>Typical iocbuilder file: ADPandABlocks setup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6165304"/>
            <a:ext cx="2133600" cy="365125"/>
          </a:xfrm>
        </p:spPr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1" y="2204864"/>
            <a:ext cx="8675683" cy="3488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Example IOC Configuration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smtClean="0"/>
              <a:t>Typical iocbuilder file: NDPosPlugin setup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5636"/>
            <a:ext cx="8460431" cy="3138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1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Example IOC Configuration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smtClean="0"/>
              <a:t>Typical iocbuilder file: NDFileHDF5 setup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12th February 2019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 on Beamlines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79"/>
            <a:ext cx="8533999" cy="3168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15622</TotalTime>
  <Words>2021</Words>
  <Application>Microsoft Office PowerPoint</Application>
  <PresentationFormat>On-screen Show (4:3)</PresentationFormat>
  <Paragraphs>425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Hardware Triggered Scanning: From the Classroom to the Beamline</vt:lpstr>
      <vt:lpstr>Overview</vt:lpstr>
      <vt:lpstr>Motion Control</vt:lpstr>
      <vt:lpstr>EPICS Requirements</vt:lpstr>
      <vt:lpstr>EPICS Requirements Cont.</vt:lpstr>
      <vt:lpstr>EPICS Requirements Cont.</vt:lpstr>
      <vt:lpstr>Example IOC Configuration</vt:lpstr>
      <vt:lpstr>Example IOC Configuration</vt:lpstr>
      <vt:lpstr>Example IOC Configuration</vt:lpstr>
      <vt:lpstr>Deploying Malcolm</vt:lpstr>
      <vt:lpstr>Geobrick Blocks</vt:lpstr>
      <vt:lpstr>Geobrick Blocks</vt:lpstr>
      <vt:lpstr>Scan Block</vt:lpstr>
      <vt:lpstr>Scan Block Continued</vt:lpstr>
      <vt:lpstr>Malcolm Process Definition</vt:lpstr>
      <vt:lpstr>Malcolm Process Definition</vt:lpstr>
      <vt:lpstr>Malcolm Process Definition</vt:lpstr>
      <vt:lpstr>Malcolm Modules</vt:lpstr>
      <vt:lpstr>Block Module __init__.py</vt:lpstr>
      <vt:lpstr>Final Exercise</vt:lpstr>
      <vt:lpstr>Final Exercise Part 1</vt:lpstr>
      <vt:lpstr>Final Exercise Part 1</vt:lpstr>
      <vt:lpstr>Final Exercise Part 1</vt:lpstr>
      <vt:lpstr>Final Exercise Part 2</vt:lpstr>
      <vt:lpstr>Check signals</vt:lpstr>
      <vt:lpstr>Check signals</vt:lpstr>
      <vt:lpstr>Check signals</vt:lpstr>
      <vt:lpstr>PMAC as Master v. PandA as Master</vt:lpstr>
      <vt:lpstr>PandA Design  (PMAC as master)</vt:lpstr>
      <vt:lpstr>PandA Design</vt:lpstr>
      <vt:lpstr>PandA Design</vt:lpstr>
      <vt:lpstr>PandA Design</vt:lpstr>
      <vt:lpstr>PandA Design</vt:lpstr>
      <vt:lpstr>PandA Design</vt:lpstr>
      <vt:lpstr>PandA as Master</vt:lpstr>
      <vt:lpstr>PandA as Master</vt:lpstr>
      <vt:lpstr>PandA as Master – seq table</vt:lpstr>
      <vt:lpstr>PandA as Master</vt:lpstr>
      <vt:lpstr>PandA as Master</vt:lpstr>
      <vt:lpstr>PandA as Master</vt:lpstr>
      <vt:lpstr>Row trigger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Malcolm training: beamlines</dc:title>
  <dc:creator>Andy</dc:creator>
  <cp:lastModifiedBy>kfm</cp:lastModifiedBy>
  <cp:revision>451</cp:revision>
  <dcterms:created xsi:type="dcterms:W3CDTF">2011-07-20T16:41:11Z</dcterms:created>
  <dcterms:modified xsi:type="dcterms:W3CDTF">2020-01-06T14:47:36Z</dcterms:modified>
</cp:coreProperties>
</file>