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1" r:id="rId4"/>
    <p:sldId id="259" r:id="rId5"/>
    <p:sldId id="265" r:id="rId6"/>
    <p:sldId id="260" r:id="rId7"/>
    <p:sldId id="266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87" autoAdjust="0"/>
  </p:normalViewPr>
  <p:slideViewPr>
    <p:cSldViewPr>
      <p:cViewPr>
        <p:scale>
          <a:sx n="90" d="100"/>
          <a:sy n="90" d="100"/>
        </p:scale>
        <p:origin x="-2244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50" d="100"/>
          <a:sy n="150" d="100"/>
        </p:scale>
        <p:origin x="-2472" y="60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0F0E0-E0D6-477B-8650-2B800AAB2BC5}" type="datetimeFigureOut">
              <a:rPr lang="en-GB" smtClean="0"/>
              <a:pPr/>
              <a:t>06/01/2020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8F392-ED89-4DE4-B043-1F2BE82D719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99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592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167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7" name="Picture 24" descr="oscienc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304800"/>
            <a:ext cx="1220788" cy="1054100"/>
          </a:xfrm>
          <a:prstGeom prst="rect">
            <a:avLst/>
          </a:prstGeom>
          <a:noFill/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AA8EE4-3517-417E-9899-798BC4F4451E}" type="datetime1">
              <a:rPr lang="en-US" smtClean="0"/>
              <a:t>1/6/2020</a:t>
            </a:fld>
            <a:endParaRPr lang="en-GB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Exercise Solutions</a:t>
            </a:r>
            <a:endParaRPr lang="en-GB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331640" y="1772816"/>
            <a:ext cx="6336704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2B07A-F009-4CAE-9268-CEEA6EEB2F93}" type="datetime1">
              <a:rPr lang="en-US" smtClean="0"/>
              <a:t>1/6/2020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Exercise Solutions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915E-2D5F-46CF-AC2C-18580298D060}" type="datetime1">
              <a:rPr lang="en-US" smtClean="0"/>
              <a:t>1/6/2020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Exercise Solutions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60350"/>
            <a:ext cx="61206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5B2C83-D8A0-4B2B-9409-8B5CD18CA20F}" type="datetime1">
              <a:rPr lang="en-US" smtClean="0"/>
              <a:t>1/6/2020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Exercise Solutions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4" descr="oscienc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304800"/>
            <a:ext cx="1220788" cy="10541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2F48-7C26-4CF3-B64D-5870673B0B79}" type="datetime1">
              <a:rPr lang="en-US" smtClean="0"/>
              <a:t>1/6/2020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Exercise Solutions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C7BE2-A03A-4150-9CC0-75AB9998158E}" type="datetime1">
              <a:rPr lang="en-US" smtClean="0"/>
              <a:t>1/6/2020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Exercise Solutions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C18-3546-4422-834D-F2A354D64F4E}" type="datetime1">
              <a:rPr lang="en-US" smtClean="0"/>
              <a:t>1/6/2020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Exercise Solutions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E030-4D6E-432F-A0C6-8D67DDC2AD65}" type="datetime1">
              <a:rPr lang="en-US" smtClean="0"/>
              <a:t>1/6/2020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Exercise Solutions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A743-76C3-4757-AF1A-2458A05450E3}" type="datetime1">
              <a:rPr lang="en-US" smtClean="0"/>
              <a:t>1/6/2020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Exercise Solutions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4CD-38BC-42CC-9458-728BC7147A45}" type="datetime1">
              <a:rPr lang="en-US" smtClean="0"/>
              <a:t>1/6/2020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Exercise Solutions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7094-C14E-4AA0-AFC1-26914331175B}" type="datetime1">
              <a:rPr lang="en-US" smtClean="0"/>
              <a:t>1/6/2020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Exercise Solutions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47BC8-BF18-4DCE-8084-13DDF5B1682A}" type="datetime1">
              <a:rPr lang="en-US" smtClean="0"/>
              <a:t>1/6/2020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Exercise Solutions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Hardware Triggered Scanning:</a:t>
            </a:r>
            <a:br>
              <a:rPr lang="en-GB" smtClean="0"/>
            </a:br>
            <a:r>
              <a:rPr lang="en-GB" smtClean="0"/>
              <a:t>Exercise Solutions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b="1" smtClean="0">
                <a:latin typeface="+mj-lt"/>
              </a:rPr>
              <a:t>Emma Arandjelovic</a:t>
            </a:r>
            <a:endParaRPr lang="en-GB" b="1" dirty="0" smtClean="0">
              <a:latin typeface="+mj-lt"/>
            </a:endParaRPr>
          </a:p>
          <a:p>
            <a:r>
              <a:rPr lang="en-GB" b="1" dirty="0" smtClean="0">
                <a:latin typeface="+mj-lt"/>
              </a:rPr>
              <a:t>Observatory Sciences Limited</a:t>
            </a:r>
            <a:endParaRPr lang="en-GB" b="1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641E-95C9-43E8-81BC-68BFF515CA2B}" type="datetime1">
              <a:rPr lang="en-US" smtClean="0"/>
              <a:t>1/6/2020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Exercise Solutions</a:t>
            </a:r>
            <a:endParaRPr lang="en-GB" dirty="0"/>
          </a:p>
        </p:txBody>
      </p:sp>
      <p:pic>
        <p:nvPicPr>
          <p:cNvPr id="7" name="Picture 4" descr="C:\Users\ela\AppData\Local\Microsoft\Windows\INetCache\IE\2JP38HXU\Interactive_icon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76672"/>
            <a:ext cx="496445" cy="74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Exercise 1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mtClean="0"/>
              <a:t>Modify demo/parts/hellopart.py:</a:t>
            </a:r>
          </a:p>
          <a:p>
            <a:pPr marL="0" indent="0">
              <a:buNone/>
            </a:pPr>
            <a:r>
              <a:rPr lang="en-US" sz="2000" smtClean="0">
                <a:solidFill>
                  <a:schemeClr val="accent1"/>
                </a:solidFill>
              </a:rPr>
              <a:t>  def </a:t>
            </a:r>
            <a:r>
              <a:rPr lang="en-US" sz="2000">
                <a:solidFill>
                  <a:schemeClr val="accent1"/>
                </a:solidFill>
              </a:rPr>
              <a:t>greet(self, name=None, sleep=0):</a:t>
            </a:r>
          </a:p>
          <a:p>
            <a:pPr marL="400050" lvl="1" indent="0">
              <a:buNone/>
            </a:pPr>
            <a:r>
              <a:rPr lang="en-US" sz="2000">
                <a:solidFill>
                  <a:schemeClr val="accent2"/>
                </a:solidFill>
              </a:rPr>
              <a:t> </a:t>
            </a:r>
            <a:r>
              <a:rPr lang="en-US" sz="2000" smtClean="0">
                <a:solidFill>
                  <a:schemeClr val="accent2"/>
                </a:solidFill>
              </a:rPr>
              <a:t># </a:t>
            </a:r>
            <a:r>
              <a:rPr lang="en-US" sz="2000">
                <a:solidFill>
                  <a:schemeClr val="accent2"/>
                </a:solidFill>
              </a:rPr>
              <a:t>type: (AName, ASleep) -&gt; AGreeting</a:t>
            </a:r>
          </a:p>
          <a:p>
            <a:pPr marL="400050" lvl="1" indent="0">
              <a:buNone/>
            </a:pPr>
            <a:r>
              <a:rPr lang="en-US" sz="2000">
                <a:solidFill>
                  <a:srgbClr val="00B050"/>
                </a:solidFill>
              </a:rPr>
              <a:t> </a:t>
            </a:r>
            <a:r>
              <a:rPr lang="en-US" sz="2000" smtClean="0">
                <a:solidFill>
                  <a:srgbClr val="00B050"/>
                </a:solidFill>
              </a:rPr>
              <a:t>"""</a:t>
            </a:r>
            <a:r>
              <a:rPr lang="en-US" sz="2000">
                <a:solidFill>
                  <a:srgbClr val="00B050"/>
                </a:solidFill>
              </a:rPr>
              <a:t>Optionally sleep &lt;sleep&gt; seconds, then return a greeting </a:t>
            </a:r>
            <a:r>
              <a:rPr lang="en-US" sz="2000" smtClean="0">
                <a:solidFill>
                  <a:srgbClr val="00B050"/>
                </a:solidFill>
              </a:rPr>
              <a:t>to &lt;name</a:t>
            </a:r>
            <a:r>
              <a:rPr lang="en-US" sz="2000">
                <a:solidFill>
                  <a:srgbClr val="00B050"/>
                </a:solidFill>
              </a:rPr>
              <a:t>&gt;"""</a:t>
            </a:r>
          </a:p>
          <a:p>
            <a:pPr marL="400050" lvl="1" indent="0">
              <a:buNone/>
            </a:pPr>
            <a:r>
              <a:rPr lang="en-US" sz="2000">
                <a:solidFill>
                  <a:schemeClr val="accent1"/>
                </a:solidFill>
              </a:rPr>
              <a:t>        print("Manufacturing greeting...")</a:t>
            </a:r>
          </a:p>
          <a:p>
            <a:pPr marL="400050" lvl="1" indent="0">
              <a:buNone/>
            </a:pPr>
            <a:r>
              <a:rPr lang="en-US" sz="2000">
                <a:solidFill>
                  <a:schemeClr val="accent1"/>
                </a:solidFill>
              </a:rPr>
              <a:t>        sleep_for(sleep)</a:t>
            </a:r>
          </a:p>
          <a:p>
            <a:pPr marL="400050" lvl="1" indent="0">
              <a:buNone/>
            </a:pPr>
            <a:r>
              <a:rPr lang="en-US" sz="2000" b="1" smtClean="0">
                <a:solidFill>
                  <a:schemeClr val="accent1"/>
                </a:solidFill>
              </a:rPr>
              <a:t>        if </a:t>
            </a:r>
            <a:r>
              <a:rPr lang="en-US" sz="2000" b="1">
                <a:solidFill>
                  <a:schemeClr val="accent1"/>
                </a:solidFill>
              </a:rPr>
              <a:t>name == "":</a:t>
            </a:r>
          </a:p>
          <a:p>
            <a:pPr marL="400050" lvl="1" indent="0">
              <a:buNone/>
            </a:pPr>
            <a:r>
              <a:rPr lang="en-US" sz="2000" b="1">
                <a:solidFill>
                  <a:schemeClr val="accent1"/>
                </a:solidFill>
              </a:rPr>
              <a:t>                self.error</a:t>
            </a:r>
            <a:r>
              <a:rPr lang="en-US" sz="2000" b="1" smtClean="0">
                <a:solidFill>
                  <a:schemeClr val="accent1"/>
                </a:solidFill>
              </a:rPr>
              <a:t>()</a:t>
            </a:r>
          </a:p>
          <a:p>
            <a:pPr marL="400050" lvl="1" indent="0">
              <a:buNone/>
            </a:pPr>
            <a:r>
              <a:rPr lang="en-US" sz="2000">
                <a:solidFill>
                  <a:schemeClr val="accent1"/>
                </a:solidFill>
              </a:rPr>
              <a:t> </a:t>
            </a:r>
            <a:r>
              <a:rPr lang="en-US" sz="2000" smtClean="0">
                <a:solidFill>
                  <a:schemeClr val="accent1"/>
                </a:solidFill>
              </a:rPr>
              <a:t>       greeting </a:t>
            </a:r>
            <a:r>
              <a:rPr lang="en-US" sz="2000">
                <a:solidFill>
                  <a:schemeClr val="accent1"/>
                </a:solidFill>
              </a:rPr>
              <a:t>= "Hello %s" % name</a:t>
            </a:r>
          </a:p>
          <a:p>
            <a:pPr marL="400050" lvl="1" indent="0">
              <a:buNone/>
            </a:pPr>
            <a:r>
              <a:rPr lang="en-US" sz="2000">
                <a:solidFill>
                  <a:schemeClr val="accent1"/>
                </a:solidFill>
              </a:rPr>
              <a:t>        return greeting</a:t>
            </a:r>
          </a:p>
          <a:p>
            <a:pPr marL="914400" lvl="1" indent="-514350">
              <a:buFont typeface="+mj-lt"/>
              <a:buAutoNum type="arabicPeriod"/>
            </a:pP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3742-C3BD-4A1D-809F-8FFE3D9615D5}" type="datetime1">
              <a:rPr lang="en-US" smtClean="0"/>
              <a:t>1/6/2020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Exercise Solutions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4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Exercise 2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415B-03E3-4751-9778-D913D82EE0AD}" type="datetime1">
              <a:rPr lang="en-US" smtClean="0"/>
              <a:t>1/6/2020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Exercise Solutions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20" y="1600200"/>
            <a:ext cx="7618559" cy="452596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75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Exercise 3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sz="2800" smtClean="0"/>
              <a:t>Modify demo/parts/counterpart.py</a:t>
            </a:r>
            <a:r>
              <a:rPr lang="en-GB" sz="2800" i="1" smtClean="0"/>
              <a:t> </a:t>
            </a:r>
            <a:r>
              <a:rPr lang="en-GB" sz="2800" smtClean="0"/>
              <a:t>to add the new method:</a:t>
            </a:r>
            <a:endParaRPr lang="en-US" sz="2800"/>
          </a:p>
          <a:p>
            <a:pPr marL="800100" lvl="2" indent="0">
              <a:buNone/>
            </a:pPr>
            <a:r>
              <a:rPr lang="en-US" sz="2000" b="1">
                <a:solidFill>
                  <a:schemeClr val="accent1"/>
                </a:solidFill>
              </a:rPr>
              <a:t>def decrement(self):</a:t>
            </a:r>
          </a:p>
          <a:p>
            <a:pPr marL="800100" lvl="2" indent="0">
              <a:buNone/>
            </a:pPr>
            <a:r>
              <a:rPr lang="en-US" sz="2000" b="1">
                <a:solidFill>
                  <a:srgbClr val="00B050"/>
                </a:solidFill>
              </a:rPr>
              <a:t>        </a:t>
            </a:r>
            <a:r>
              <a:rPr lang="en-US" sz="2000" b="1" smtClean="0">
                <a:solidFill>
                  <a:srgbClr val="00B050"/>
                </a:solidFill>
              </a:rPr>
              <a:t>"""Subtract </a:t>
            </a:r>
            <a:r>
              <a:rPr lang="en-US" sz="2000" b="1">
                <a:solidFill>
                  <a:srgbClr val="00B050"/>
                </a:solidFill>
              </a:rPr>
              <a:t>delta from the counter </a:t>
            </a:r>
            <a:r>
              <a:rPr lang="en-US" sz="2000" b="1" smtClean="0">
                <a:solidFill>
                  <a:srgbClr val="00B050"/>
                </a:solidFill>
              </a:rPr>
              <a:t>attribute"""</a:t>
            </a:r>
            <a:endParaRPr lang="en-US" sz="2000" b="1">
              <a:solidFill>
                <a:srgbClr val="00B050"/>
              </a:solidFill>
            </a:endParaRPr>
          </a:p>
          <a:p>
            <a:pPr marL="800100" lvl="2" indent="0">
              <a:buNone/>
            </a:pPr>
            <a:r>
              <a:rPr lang="en-US" sz="2000" b="1">
                <a:solidFill>
                  <a:schemeClr val="accent1"/>
                </a:solidFill>
              </a:rPr>
              <a:t>        self.counter.set_value(self.counter.value - self.delta.value</a:t>
            </a:r>
            <a:r>
              <a:rPr lang="en-US" sz="2000" b="1" smtClean="0">
                <a:solidFill>
                  <a:schemeClr val="accent1"/>
                </a:solidFill>
              </a:rPr>
              <a:t>)</a:t>
            </a:r>
          </a:p>
          <a:p>
            <a:pPr marL="800100" lvl="2" indent="0">
              <a:buNone/>
            </a:pPr>
            <a:endParaRPr lang="en-US" sz="2000" b="1" smtClean="0">
              <a:solidFill>
                <a:schemeClr val="accent1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smtClean="0"/>
              <a:t>Register this new method with the PartRegistrar in the setup method: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chemeClr val="accent1"/>
                </a:solidFill>
              </a:rPr>
              <a:t>registrar.add_method_model(self.decrement</a:t>
            </a:r>
            <a:r>
              <a:rPr lang="en-US" sz="2000" b="1">
                <a:solidFill>
                  <a:schemeClr val="accent1"/>
                </a:solidFill>
              </a:rPr>
              <a:t>)</a:t>
            </a:r>
            <a:endParaRPr lang="en-GB" sz="2000" b="1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0B4F-2928-459A-AEC1-6F24AECA6E54}" type="datetime1">
              <a:rPr lang="en-US" smtClean="0"/>
              <a:t>1/6/2020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Exercise Solutions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30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Exercise 4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 numCol="2" spcCol="360000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sz="2000" smtClean="0"/>
              <a:t>Modify </a:t>
            </a:r>
            <a:r>
              <a:rPr lang="en-GB" sz="2000" i="1" smtClean="0"/>
              <a:t>motion_block.yaml </a:t>
            </a:r>
            <a:r>
              <a:rPr lang="en-GB" sz="2000" smtClean="0"/>
              <a:t>to create the new parameters and pass them to MotorMovePart:</a:t>
            </a:r>
            <a:endParaRPr lang="en-US" sz="2000"/>
          </a:p>
          <a:p>
            <a:pPr marL="0" indent="0">
              <a:buNone/>
            </a:pPr>
            <a:r>
              <a:rPr lang="en-US" sz="1800" b="1">
                <a:solidFill>
                  <a:schemeClr val="accent1"/>
                </a:solidFill>
              </a:rPr>
              <a:t>- builtin.parameters.float64: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solidFill>
                  <a:schemeClr val="accent1"/>
                </a:solidFill>
              </a:rPr>
              <a:t>    name: high_limit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solidFill>
                  <a:schemeClr val="accent1"/>
                </a:solidFill>
              </a:rPr>
              <a:t>    description: High s/w </a:t>
            </a:r>
            <a:r>
              <a:rPr lang="en-US" sz="1800" b="1" smtClean="0">
                <a:solidFill>
                  <a:schemeClr val="accent1"/>
                </a:solidFill>
              </a:rPr>
              <a:t>limit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solidFill>
                  <a:schemeClr val="accent1"/>
                </a:solidFill>
              </a:rPr>
              <a:t> </a:t>
            </a:r>
            <a:r>
              <a:rPr lang="en-US" sz="1800" b="1" smtClean="0">
                <a:solidFill>
                  <a:schemeClr val="accent1"/>
                </a:solidFill>
              </a:rPr>
              <a:t>   default: 0</a:t>
            </a:r>
            <a:endParaRPr lang="en-US" sz="1800" b="1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b="1">
                <a:solidFill>
                  <a:schemeClr val="accent1"/>
                </a:solidFill>
              </a:rPr>
              <a:t>- builtin.parameters.float64: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solidFill>
                  <a:schemeClr val="accent1"/>
                </a:solidFill>
              </a:rPr>
              <a:t>    name: low_limit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solidFill>
                  <a:schemeClr val="accent1"/>
                </a:solidFill>
              </a:rPr>
              <a:t>    description: Low s/w </a:t>
            </a:r>
            <a:r>
              <a:rPr lang="en-US" sz="1800" b="1" smtClean="0">
                <a:solidFill>
                  <a:schemeClr val="accent1"/>
                </a:solidFill>
              </a:rPr>
              <a:t>limit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solidFill>
                  <a:schemeClr val="accent1"/>
                </a:solidFill>
              </a:rPr>
              <a:t> </a:t>
            </a:r>
            <a:r>
              <a:rPr lang="en-US" sz="1800" b="1" smtClean="0">
                <a:solidFill>
                  <a:schemeClr val="accent1"/>
                </a:solidFill>
              </a:rPr>
              <a:t>   default: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solidFill>
                  <a:schemeClr val="accent1"/>
                </a:solidFill>
              </a:rPr>
              <a:t>- </a:t>
            </a:r>
            <a:r>
              <a:rPr lang="en-US" sz="1800" b="1">
                <a:solidFill>
                  <a:schemeClr val="accent1"/>
                </a:solidFill>
              </a:rPr>
              <a:t>demo.parts.MotorMovePart: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solidFill>
                  <a:schemeClr val="accent1"/>
                </a:solidFill>
              </a:rPr>
              <a:t>    name: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solidFill>
                  <a:schemeClr val="accent1"/>
                </a:solidFill>
              </a:rPr>
              <a:t>    mri: $(mri):COUNTERX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solidFill>
                  <a:schemeClr val="accent1"/>
                </a:solidFill>
              </a:rPr>
              <a:t>    hi: $(</a:t>
            </a:r>
            <a:r>
              <a:rPr lang="en-US" sz="1800" b="1" smtClean="0">
                <a:solidFill>
                  <a:schemeClr val="accent1"/>
                </a:solidFill>
              </a:rPr>
              <a:t>high_limit)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solidFill>
                  <a:schemeClr val="accent1"/>
                </a:solidFill>
              </a:rPr>
              <a:t>    lo</a:t>
            </a:r>
            <a:r>
              <a:rPr lang="en-US" sz="1800" b="1">
                <a:solidFill>
                  <a:schemeClr val="accent1"/>
                </a:solidFill>
              </a:rPr>
              <a:t>: $(low_limit</a:t>
            </a:r>
            <a:r>
              <a:rPr lang="en-US" sz="1800" b="1" smtClean="0">
                <a:solidFill>
                  <a:schemeClr val="accent1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smtClean="0"/>
              <a:t>Provide values for the limits in    </a:t>
            </a:r>
            <a:r>
              <a:rPr lang="en-US" sz="2000" i="1" smtClean="0"/>
              <a:t>DEMO-MOTION.yaml</a:t>
            </a:r>
            <a:r>
              <a:rPr lang="en-US" sz="200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smtClean="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</a:rPr>
              <a:t>- demo.blocks.motion_block: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solidFill>
                  <a:schemeClr val="accent1"/>
                </a:solidFill>
              </a:rPr>
              <a:t>    mri: MOTION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solidFill>
                  <a:schemeClr val="accent1"/>
                </a:solidFill>
              </a:rPr>
              <a:t>    config_dir: /tmp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solidFill>
                  <a:schemeClr val="accent1"/>
                </a:solidFill>
              </a:rPr>
              <a:t>    high_limit: 20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solidFill>
                  <a:schemeClr val="accent1"/>
                </a:solidFill>
              </a:rPr>
              <a:t>    low_limit: 0</a:t>
            </a:r>
            <a:endParaRPr lang="en-GB" sz="1800" b="1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0B4F-2928-459A-AEC1-6F24AECA6E54}" type="datetime1">
              <a:rPr lang="en-US" smtClean="0"/>
              <a:t>1/6/2020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Exercise Solutions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08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Exercise </a:t>
            </a:r>
            <a:r>
              <a:rPr lang="en-GB"/>
              <a:t>4</a:t>
            </a:r>
            <a:r>
              <a:rPr lang="en-GB" smtClean="0"/>
              <a:t> (continued)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smtClean="0"/>
              <a:t>Modify </a:t>
            </a:r>
            <a:r>
              <a:rPr lang="en-US" sz="1800" i="1" smtClean="0"/>
              <a:t>motormovepart.py </a:t>
            </a:r>
            <a:r>
              <a:rPr lang="en-US" sz="1800" smtClean="0"/>
              <a:t>to </a:t>
            </a:r>
            <a:r>
              <a:rPr lang="en-US" sz="1800"/>
              <a:t>use the new parameter: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>
                <a:solidFill>
                  <a:schemeClr val="accent1"/>
                </a:solidFill>
              </a:rPr>
              <a:t>with Anno("High s/w limit"):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>
                <a:solidFill>
                  <a:schemeClr val="accent1"/>
                </a:solidFill>
              </a:rPr>
              <a:t>    AHi = float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>
                <a:solidFill>
                  <a:schemeClr val="accent1"/>
                </a:solidFill>
              </a:rPr>
              <a:t>with Anno("Low s/w limit"):</a:t>
            </a:r>
          </a:p>
          <a:p>
            <a:pPr marL="80010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solidFill>
                  <a:schemeClr val="accent1"/>
                </a:solidFill>
              </a:rPr>
              <a:t>    ALo = float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>
                <a:solidFill>
                  <a:schemeClr val="accent1"/>
                </a:solidFill>
              </a:rPr>
              <a:t>def __init__(self, name, mri</a:t>
            </a:r>
            <a:r>
              <a:rPr lang="en-US" sz="1600" b="1">
                <a:solidFill>
                  <a:schemeClr val="accent1"/>
                </a:solidFill>
              </a:rPr>
              <a:t>, </a:t>
            </a:r>
            <a:r>
              <a:rPr lang="en-US" sz="1600" b="1" smtClean="0">
                <a:solidFill>
                  <a:schemeClr val="accent1"/>
                </a:solidFill>
              </a:rPr>
              <a:t>hi=0, lo=0</a:t>
            </a:r>
            <a:r>
              <a:rPr lang="en-US" sz="1600" smtClean="0">
                <a:solidFill>
                  <a:schemeClr val="accent1"/>
                </a:solidFill>
              </a:rPr>
              <a:t>):</a:t>
            </a:r>
            <a:endParaRPr lang="en-US" sz="1600">
              <a:solidFill>
                <a:schemeClr val="accent1"/>
              </a:solidFill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>
                <a:solidFill>
                  <a:schemeClr val="accent1"/>
                </a:solidFill>
              </a:rPr>
              <a:t>        </a:t>
            </a:r>
            <a:r>
              <a:rPr lang="en-US" sz="1600" smtClean="0">
                <a:solidFill>
                  <a:schemeClr val="accent1"/>
                </a:solidFill>
              </a:rPr>
              <a:t>….</a:t>
            </a:r>
            <a:endParaRPr lang="en-US" sz="1600">
              <a:solidFill>
                <a:schemeClr val="accent1"/>
              </a:solidFill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>
                <a:solidFill>
                  <a:schemeClr val="accent1"/>
                </a:solidFill>
              </a:rPr>
              <a:t>        self.hi = hi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>
                <a:solidFill>
                  <a:schemeClr val="accent1"/>
                </a:solidFill>
              </a:rPr>
              <a:t>        self.lo = lo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>
                <a:solidFill>
                  <a:schemeClr val="accent1"/>
                </a:solidFill>
              </a:rPr>
              <a:t>        if (hi==0 and lo==0):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>
                <a:solidFill>
                  <a:schemeClr val="accent1"/>
                </a:solidFill>
              </a:rPr>
              <a:t>            self.limits_enabled = False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>
                <a:solidFill>
                  <a:schemeClr val="accent1"/>
                </a:solidFill>
              </a:rPr>
              <a:t>        else:</a:t>
            </a:r>
          </a:p>
          <a:p>
            <a:pPr marL="80010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>
                <a:solidFill>
                  <a:schemeClr val="accent1"/>
                </a:solidFill>
              </a:rPr>
              <a:t>            self.limits_enabled = True </a:t>
            </a:r>
            <a:endParaRPr lang="en-US" sz="1600" b="1" smtClean="0">
              <a:solidFill>
                <a:schemeClr val="accent1"/>
              </a:solidFill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smtClean="0">
                <a:solidFill>
                  <a:schemeClr val="accent1"/>
                </a:solidFill>
              </a:rPr>
              <a:t>def move(self, context, demand):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smtClean="0">
                <a:solidFill>
                  <a:schemeClr val="accent1"/>
                </a:solidFill>
              </a:rPr>
              <a:t>        ….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smtClean="0">
                <a:solidFill>
                  <a:schemeClr val="accent1"/>
                </a:solidFill>
              </a:rPr>
              <a:t>	</a:t>
            </a:r>
            <a:r>
              <a:rPr lang="en-US" sz="1600" b="1" smtClean="0">
                <a:solidFill>
                  <a:schemeClr val="accent1"/>
                </a:solidFill>
              </a:rPr>
              <a:t>     if </a:t>
            </a:r>
            <a:r>
              <a:rPr lang="en-US" sz="1600" b="1">
                <a:solidFill>
                  <a:schemeClr val="accent1"/>
                </a:solidFill>
              </a:rPr>
              <a:t>(self.limits_enabled and (demand&gt;self.hi or demand&lt;self.lo)):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>
                <a:solidFill>
                  <a:schemeClr val="accent1"/>
                </a:solidFill>
              </a:rPr>
              <a:t>               raise RuntimeError("Motor demand out of range!")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8C8A-C1A5-4F00-8C65-4B67FE701851}" type="datetime1">
              <a:rPr lang="en-US" smtClean="0"/>
              <a:t>1/6/2020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Exercise Solutions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86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Exercise 5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B2C83-D8A0-4B2B-9409-8B5CD18CA20F}" type="datetime1">
              <a:rPr lang="en-US" smtClean="0"/>
              <a:t>1/6/2020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Exercise Solutions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90104"/>
            <a:ext cx="4595565" cy="3471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356992"/>
            <a:ext cx="2892666" cy="2921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55576" y="1412776"/>
            <a:ext cx="684076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mtClean="0"/>
              <a:t>Example for a 10x10 map:</a:t>
            </a:r>
          </a:p>
          <a:p>
            <a:r>
              <a:rPr lang="en-GB" smtClean="0"/>
              <a:t>&gt;&gt;&gt; xline </a:t>
            </a:r>
            <a:r>
              <a:rPr lang="en-GB"/>
              <a:t>= LineGenerator("x","mm",0,10,10</a:t>
            </a:r>
            <a:r>
              <a:rPr lang="en-GB" smtClean="0"/>
              <a:t>)</a:t>
            </a:r>
            <a:endParaRPr lang="en-GB"/>
          </a:p>
          <a:p>
            <a:r>
              <a:rPr lang="en-GB" smtClean="0"/>
              <a:t>&gt;&gt;&gt; yline </a:t>
            </a:r>
            <a:r>
              <a:rPr lang="en-GB"/>
              <a:t>= LineGenerator("y","mm",0,10,10</a:t>
            </a:r>
            <a:r>
              <a:rPr lang="en-GB" smtClean="0"/>
              <a:t>)</a:t>
            </a:r>
            <a:endParaRPr lang="en-GB"/>
          </a:p>
          <a:p>
            <a:r>
              <a:rPr lang="en-GB" smtClean="0"/>
              <a:t>&gt;&gt;&gt; generator </a:t>
            </a:r>
            <a:r>
              <a:rPr lang="en-GB"/>
              <a:t>= CompoundGenerator([yline,xline],[],[],duration=0.01</a:t>
            </a:r>
            <a:r>
              <a:rPr lang="en-GB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39450" y="2780928"/>
            <a:ext cx="289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 &gt;&gt;&gt; im.shape</a:t>
            </a:r>
          </a:p>
          <a:p>
            <a:r>
              <a:rPr lang="en-GB" smtClean="0"/>
              <a:t>        (10, 10, 1, 1)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07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Exercise 6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sz="6000"/>
              <a:t>[p47user@localhost demo]$ h5dump -d /entry/NDAttributes/NDArrayUniqueId /</a:t>
            </a:r>
            <a:r>
              <a:rPr lang="en-GB" sz="6000" smtClean="0"/>
              <a:t>tmp/RAMP.h5</a:t>
            </a:r>
          </a:p>
          <a:p>
            <a:pPr marL="0" indent="0">
              <a:buNone/>
            </a:pPr>
            <a:r>
              <a:rPr lang="en-GB" sz="6000" smtClean="0"/>
              <a:t>HDF5 </a:t>
            </a:r>
            <a:r>
              <a:rPr lang="en-GB" sz="6000"/>
              <a:t>"/tmp/RAMP.h5" {</a:t>
            </a:r>
          </a:p>
          <a:p>
            <a:pPr marL="0" indent="0">
              <a:buNone/>
            </a:pPr>
            <a:r>
              <a:rPr lang="en-GB" sz="6000"/>
              <a:t>DATASET "/entry/NDAttributes/NDArrayUniqueId" {</a:t>
            </a:r>
          </a:p>
          <a:p>
            <a:pPr marL="0" indent="0">
              <a:buNone/>
            </a:pPr>
            <a:r>
              <a:rPr lang="en-GB" sz="6000"/>
              <a:t>   DATATYPE  H5T_STD_I32LE</a:t>
            </a:r>
          </a:p>
          <a:p>
            <a:pPr marL="0" indent="0">
              <a:buNone/>
            </a:pPr>
            <a:r>
              <a:rPr lang="en-GB" sz="6000"/>
              <a:t>   DATASPACE  SIMPLE { ( 6, 6, 1, 1 ) / ( H5S_UNLIMITED, H5S_UNLIMITED, 1, 1 ) }</a:t>
            </a:r>
          </a:p>
          <a:p>
            <a:pPr marL="0" indent="0">
              <a:buNone/>
            </a:pPr>
            <a:r>
              <a:rPr lang="en-GB" sz="6000"/>
              <a:t>   DATA {</a:t>
            </a:r>
          </a:p>
          <a:p>
            <a:pPr marL="0" indent="0">
              <a:buNone/>
            </a:pPr>
            <a:r>
              <a:rPr lang="en-GB" sz="6000"/>
              <a:t>   (0,0,0,0): 1,</a:t>
            </a:r>
          </a:p>
          <a:p>
            <a:pPr marL="0" indent="0">
              <a:buNone/>
            </a:pPr>
            <a:r>
              <a:rPr lang="en-GB" sz="6000"/>
              <a:t>   (0,1,0,0): 2,</a:t>
            </a:r>
          </a:p>
          <a:p>
            <a:pPr marL="0" indent="0">
              <a:buNone/>
            </a:pPr>
            <a:r>
              <a:rPr lang="en-GB" sz="6000"/>
              <a:t>   (0,2,0,0): 3,</a:t>
            </a:r>
          </a:p>
          <a:p>
            <a:pPr marL="0" indent="0">
              <a:buNone/>
            </a:pPr>
            <a:r>
              <a:rPr lang="en-GB" sz="6000"/>
              <a:t>   (0,3,0,0): 4,</a:t>
            </a:r>
          </a:p>
          <a:p>
            <a:pPr marL="0" indent="0">
              <a:buNone/>
            </a:pPr>
            <a:r>
              <a:rPr lang="en-GB" sz="6000"/>
              <a:t>   (0,4,0,0): 5,</a:t>
            </a:r>
          </a:p>
          <a:p>
            <a:pPr marL="0" indent="0">
              <a:buNone/>
            </a:pPr>
            <a:r>
              <a:rPr lang="en-GB" sz="6000"/>
              <a:t>   (0,5,0,0): 6,</a:t>
            </a:r>
          </a:p>
          <a:p>
            <a:pPr marL="0" indent="0">
              <a:buNone/>
            </a:pPr>
            <a:r>
              <a:rPr lang="en-GB" sz="6000"/>
              <a:t>   (1,0,0,0): 7,</a:t>
            </a:r>
          </a:p>
          <a:p>
            <a:pPr marL="0" indent="0">
              <a:buNone/>
            </a:pPr>
            <a:r>
              <a:rPr lang="en-GB" sz="6000"/>
              <a:t>   (1,1,0,0): 8,</a:t>
            </a:r>
          </a:p>
          <a:p>
            <a:pPr marL="0" indent="0">
              <a:buNone/>
            </a:pPr>
            <a:r>
              <a:rPr lang="en-GB" sz="6000"/>
              <a:t>   (1,2,0,0): 9</a:t>
            </a:r>
            <a:r>
              <a:rPr lang="en-GB" sz="6000" smtClean="0"/>
              <a:t>,	     Notice the unique IDs skip the bad frames (‘last good step’ was set to 10)</a:t>
            </a:r>
            <a:endParaRPr lang="en-GB" sz="6000"/>
          </a:p>
          <a:p>
            <a:pPr marL="0" indent="0">
              <a:buNone/>
            </a:pPr>
            <a:r>
              <a:rPr lang="en-GB" sz="6000" b="1">
                <a:solidFill>
                  <a:srgbClr val="FF0000"/>
                </a:solidFill>
              </a:rPr>
              <a:t>   (1,3,0,0): 10,</a:t>
            </a:r>
          </a:p>
          <a:p>
            <a:pPr marL="0" indent="0">
              <a:buNone/>
            </a:pPr>
            <a:r>
              <a:rPr lang="en-GB" sz="6000" b="1">
                <a:solidFill>
                  <a:srgbClr val="FF0000"/>
                </a:solidFill>
              </a:rPr>
              <a:t>   (1,4,0,0): 37,</a:t>
            </a:r>
          </a:p>
          <a:p>
            <a:pPr marL="0" indent="0">
              <a:buNone/>
            </a:pPr>
            <a:r>
              <a:rPr lang="en-GB" sz="6000"/>
              <a:t>   (1,5,0,0): 38,</a:t>
            </a:r>
          </a:p>
          <a:p>
            <a:pPr marL="0" indent="0">
              <a:buNone/>
            </a:pPr>
            <a:r>
              <a:rPr lang="en-GB" sz="6000"/>
              <a:t>   (2,0,0,0): 39,</a:t>
            </a:r>
          </a:p>
          <a:p>
            <a:pPr marL="0" indent="0">
              <a:buNone/>
            </a:pPr>
            <a:r>
              <a:rPr lang="en-GB" sz="6000"/>
              <a:t>   (2,1,0,0): 40</a:t>
            </a:r>
            <a:r>
              <a:rPr lang="en-GB" sz="6000" smtClean="0"/>
              <a:t>, …..</a:t>
            </a:r>
            <a:endParaRPr lang="en-GB" sz="6000"/>
          </a:p>
          <a:p>
            <a:pPr marL="0" indent="0">
              <a:buNone/>
            </a:pP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B2C83-D8A0-4B2B-9409-8B5CD18CA20F}" type="datetime1">
              <a:rPr lang="en-US" smtClean="0"/>
              <a:t>1/6/2020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Exercise Solutions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8</a:t>
            </a:fld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695423" y="5013176"/>
            <a:ext cx="792088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8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OSL</Template>
  <TotalTime>1778</TotalTime>
  <Words>511</Words>
  <Application>Microsoft Office PowerPoint</Application>
  <PresentationFormat>On-screen Show (4:3)</PresentationFormat>
  <Paragraphs>117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OSL</vt:lpstr>
      <vt:lpstr>Hardware Triggered Scanning: Exercise Solutions</vt:lpstr>
      <vt:lpstr>Exercise 1</vt:lpstr>
      <vt:lpstr>Exercise 2</vt:lpstr>
      <vt:lpstr>Exercise 3</vt:lpstr>
      <vt:lpstr>Exercise 4</vt:lpstr>
      <vt:lpstr>Exercise 4 (continued)</vt:lpstr>
      <vt:lpstr>Exercise 5</vt:lpstr>
      <vt:lpstr>Exercise 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Triggered Scanning: Exercise Solutions</dc:title>
  <dc:creator>Windows User</dc:creator>
  <cp:lastModifiedBy>kfm</cp:lastModifiedBy>
  <cp:revision>50</cp:revision>
  <dcterms:created xsi:type="dcterms:W3CDTF">2019-06-04T10:58:56Z</dcterms:created>
  <dcterms:modified xsi:type="dcterms:W3CDTF">2020-01-06T14:47:50Z</dcterms:modified>
</cp:coreProperties>
</file>