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21"/>
  </p:notesMasterIdLst>
  <p:handoutMasterIdLst>
    <p:handoutMasterId r:id="rId22"/>
  </p:handoutMasterIdLst>
  <p:sldIdLst>
    <p:sldId id="256" r:id="rId5"/>
    <p:sldId id="257"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2/15/2024</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2/15/2024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2/15/2024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2/15/2024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2/15/2024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2/15/2024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2/15/2024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2/15/2024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image" Target="../media/image24.tmp"/><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tmp"/><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image" Target="../media/image30.tmp"/><Relationship Id="rId1" Type="http://schemas.openxmlformats.org/officeDocument/2006/relationships/slideLayout" Target="../slideLayouts/slideLayout6.xml"/><Relationship Id="rId6" Type="http://schemas.openxmlformats.org/officeDocument/2006/relationships/image" Target="../media/image34.png"/><Relationship Id="rId5" Type="http://schemas.openxmlformats.org/officeDocument/2006/relationships/image" Target="../media/image33.tmp"/><Relationship Id="rId4" Type="http://schemas.openxmlformats.org/officeDocument/2006/relationships/image" Target="../media/image32.tmp"/></Relationships>
</file>

<file path=ppt/slides/_rels/slide15.xml.rels><?xml version="1.0" encoding="UTF-8" standalone="yes"?>
<Relationships xmlns="http://schemas.openxmlformats.org/package/2006/relationships"><Relationship Id="rId2" Type="http://schemas.openxmlformats.org/officeDocument/2006/relationships/image" Target="../media/image35.tmp"/><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tmp"/><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12.tmp"/><Relationship Id="rId3" Type="http://schemas.openxmlformats.org/officeDocument/2006/relationships/image" Target="../media/image7.tmp"/><Relationship Id="rId7" Type="http://schemas.openxmlformats.org/officeDocument/2006/relationships/image" Target="../media/image11.tmp"/><Relationship Id="rId2" Type="http://schemas.openxmlformats.org/officeDocument/2006/relationships/image" Target="../media/image6.tmp"/><Relationship Id="rId1" Type="http://schemas.openxmlformats.org/officeDocument/2006/relationships/slideLayout" Target="../slideLayouts/slideLayout6.xml"/><Relationship Id="rId6" Type="http://schemas.openxmlformats.org/officeDocument/2006/relationships/image" Target="../media/image10.tmp"/><Relationship Id="rId5" Type="http://schemas.openxmlformats.org/officeDocument/2006/relationships/image" Target="../media/image9.tmp"/><Relationship Id="rId4" Type="http://schemas.openxmlformats.org/officeDocument/2006/relationships/image" Target="../media/image8.tmp"/><Relationship Id="rId9" Type="http://schemas.openxmlformats.org/officeDocument/2006/relationships/image" Target="../media/image13.tmp"/></Relationships>
</file>

<file path=ppt/slides/_rels/slide6.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6.xml"/><Relationship Id="rId4" Type="http://schemas.openxmlformats.org/officeDocument/2006/relationships/image" Target="../media/image16.tmp"/></Relationships>
</file>

<file path=ppt/slides/_rels/slide7.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6.xml"/><Relationship Id="rId4" Type="http://schemas.openxmlformats.org/officeDocument/2006/relationships/image" Target="../media/image21.tmp"/></Relationships>
</file>

<file path=ppt/slides/_rels/slide9.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          Nick’s  Hard CTF</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sz="2400" dirty="0">
                <a:solidFill>
                  <a:srgbClr val="7CEBFF"/>
                </a:solidFill>
              </a:rPr>
              <a:t>                                              (Network Analysis)</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778241-D580-851E-7CAD-7A04EC7AF827}"/>
              </a:ext>
            </a:extLst>
          </p:cNvPr>
          <p:cNvSpPr txBox="1"/>
          <p:nvPr/>
        </p:nvSpPr>
        <p:spPr>
          <a:xfrm>
            <a:off x="513184" y="699796"/>
            <a:ext cx="11028783" cy="1200329"/>
          </a:xfrm>
          <a:prstGeom prst="rect">
            <a:avLst/>
          </a:prstGeom>
          <a:noFill/>
        </p:spPr>
        <p:txBody>
          <a:bodyPr wrap="square" rtlCol="0">
            <a:spAutoFit/>
          </a:bodyPr>
          <a:lstStyle/>
          <a:p>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 O</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pening up each packet to look for the flag </a:t>
            </a:r>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is </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time consuming,... </a:t>
            </a:r>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Total of 363 packets! Way to many.</a:t>
            </a:r>
            <a:b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We will filter for FTP first before resorting to doing that.</a:t>
            </a:r>
            <a:b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Click on “Info” column in order to group the information and organize it to read it better.</a:t>
            </a:r>
            <a:b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Look at the results to discover the FLAG and add it to your notes. </a:t>
            </a:r>
            <a:endParaRPr lang="en-US" dirty="0">
              <a:solidFill>
                <a:schemeClr val="bg1"/>
              </a:solidFill>
            </a:endParaRPr>
          </a:p>
        </p:txBody>
      </p:sp>
      <p:pic>
        <p:nvPicPr>
          <p:cNvPr id="5" name="Picture 4">
            <a:extLst>
              <a:ext uri="{FF2B5EF4-FFF2-40B4-BE49-F238E27FC236}">
                <a16:creationId xmlns:a16="http://schemas.microsoft.com/office/drawing/2014/main" id="{0BB55C37-82AC-8899-0729-E5879356AC29}"/>
              </a:ext>
            </a:extLst>
          </p:cNvPr>
          <p:cNvPicPr>
            <a:picLocks noChangeAspect="1"/>
          </p:cNvPicPr>
          <p:nvPr/>
        </p:nvPicPr>
        <p:blipFill>
          <a:blip r:embed="rId2"/>
          <a:stretch>
            <a:fillRect/>
          </a:stretch>
        </p:blipFill>
        <p:spPr>
          <a:xfrm>
            <a:off x="436553" y="1856267"/>
            <a:ext cx="11299190" cy="4301937"/>
          </a:xfrm>
          <a:prstGeom prst="rect">
            <a:avLst/>
          </a:prstGeom>
        </p:spPr>
      </p:pic>
      <p:sp>
        <p:nvSpPr>
          <p:cNvPr id="8" name="Rectangle 7">
            <a:extLst>
              <a:ext uri="{FF2B5EF4-FFF2-40B4-BE49-F238E27FC236}">
                <a16:creationId xmlns:a16="http://schemas.microsoft.com/office/drawing/2014/main" id="{CB0E656A-33B6-E228-30EB-224AEDDC928C}"/>
              </a:ext>
            </a:extLst>
          </p:cNvPr>
          <p:cNvSpPr/>
          <p:nvPr/>
        </p:nvSpPr>
        <p:spPr>
          <a:xfrm>
            <a:off x="667639" y="2295331"/>
            <a:ext cx="365760" cy="214848"/>
          </a:xfrm>
          <a:prstGeom prst="rect">
            <a:avLst/>
          </a:prstGeom>
          <a:solidFill>
            <a:srgbClr val="E71224">
              <a:alpha val="5000"/>
            </a:srgbClr>
          </a:solidFill>
          <a:ln w="36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E71224"/>
              </a:solidFill>
            </a:endParaRPr>
          </a:p>
        </p:txBody>
      </p:sp>
      <p:sp>
        <p:nvSpPr>
          <p:cNvPr id="10" name="Rectangle 9">
            <a:extLst>
              <a:ext uri="{FF2B5EF4-FFF2-40B4-BE49-F238E27FC236}">
                <a16:creationId xmlns:a16="http://schemas.microsoft.com/office/drawing/2014/main" id="{BBAB791C-0293-12F7-1025-726E9BF18914}"/>
              </a:ext>
            </a:extLst>
          </p:cNvPr>
          <p:cNvSpPr/>
          <p:nvPr/>
        </p:nvSpPr>
        <p:spPr>
          <a:xfrm>
            <a:off x="3918507" y="2595750"/>
            <a:ext cx="914400" cy="250081"/>
          </a:xfrm>
          <a:prstGeom prst="rect">
            <a:avLst/>
          </a:prstGeom>
          <a:solidFill>
            <a:srgbClr val="E71224">
              <a:alpha val="5000"/>
            </a:srgbClr>
          </a:solidFill>
          <a:ln w="36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E71224"/>
              </a:solidFill>
            </a:endParaRPr>
          </a:p>
        </p:txBody>
      </p:sp>
      <p:cxnSp>
        <p:nvCxnSpPr>
          <p:cNvPr id="13" name="Straight Connector 12">
            <a:extLst>
              <a:ext uri="{FF2B5EF4-FFF2-40B4-BE49-F238E27FC236}">
                <a16:creationId xmlns:a16="http://schemas.microsoft.com/office/drawing/2014/main" id="{FA6F539C-FCCF-B85D-3642-E7CD8AB222E9}"/>
              </a:ext>
            </a:extLst>
          </p:cNvPr>
          <p:cNvCxnSpPr>
            <a:cxnSpLocks/>
          </p:cNvCxnSpPr>
          <p:nvPr/>
        </p:nvCxnSpPr>
        <p:spPr>
          <a:xfrm flipH="1">
            <a:off x="4963668" y="2701440"/>
            <a:ext cx="783984" cy="0"/>
          </a:xfrm>
          <a:prstGeom prst="line">
            <a:avLst/>
          </a:prstGeom>
          <a:solidFill>
            <a:srgbClr val="E71224">
              <a:alpha val="5000"/>
            </a:srgbClr>
          </a:solidFill>
          <a:ln w="36000">
            <a:solidFill>
              <a:srgbClr val="E71224"/>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414DD50-8604-E537-2087-36ADE4BA2D40}"/>
              </a:ext>
            </a:extLst>
          </p:cNvPr>
          <p:cNvSpPr/>
          <p:nvPr/>
        </p:nvSpPr>
        <p:spPr>
          <a:xfrm>
            <a:off x="9013371" y="4281567"/>
            <a:ext cx="1684238" cy="271771"/>
          </a:xfrm>
          <a:prstGeom prst="rect">
            <a:avLst/>
          </a:prstGeom>
          <a:solidFill>
            <a:srgbClr val="E71224">
              <a:alpha val="5000"/>
            </a:srgbClr>
          </a:solidFill>
          <a:ln w="36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E71224"/>
              </a:solidFill>
            </a:endParaRPr>
          </a:p>
        </p:txBody>
      </p:sp>
      <p:cxnSp>
        <p:nvCxnSpPr>
          <p:cNvPr id="17" name="Straight Connector 16">
            <a:extLst>
              <a:ext uri="{FF2B5EF4-FFF2-40B4-BE49-F238E27FC236}">
                <a16:creationId xmlns:a16="http://schemas.microsoft.com/office/drawing/2014/main" id="{1F379C24-F1C9-0EBC-139A-78D657FB9EB8}"/>
              </a:ext>
            </a:extLst>
          </p:cNvPr>
          <p:cNvCxnSpPr/>
          <p:nvPr/>
        </p:nvCxnSpPr>
        <p:spPr>
          <a:xfrm rot="10800000">
            <a:off x="1150316" y="2402396"/>
            <a:ext cx="548640" cy="0"/>
          </a:xfrm>
          <a:prstGeom prst="line">
            <a:avLst/>
          </a:prstGeom>
          <a:solidFill>
            <a:srgbClr val="E71224">
              <a:alpha val="5000"/>
            </a:srgbClr>
          </a:solidFill>
          <a:ln w="36000">
            <a:solidFill>
              <a:srgbClr val="E71224"/>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651DF00-1921-54DF-F71E-F48353B9B922}"/>
              </a:ext>
            </a:extLst>
          </p:cNvPr>
          <p:cNvSpPr txBox="1"/>
          <p:nvPr/>
        </p:nvSpPr>
        <p:spPr>
          <a:xfrm>
            <a:off x="5710330" y="2521102"/>
            <a:ext cx="1101012" cy="369332"/>
          </a:xfrm>
          <a:prstGeom prst="rect">
            <a:avLst/>
          </a:prstGeom>
          <a:noFill/>
        </p:spPr>
        <p:txBody>
          <a:bodyPr wrap="square" rtlCol="0">
            <a:spAutoFit/>
          </a:bodyPr>
          <a:lstStyle/>
          <a:p>
            <a:r>
              <a:rPr lang="en-US" b="1" dirty="0">
                <a:solidFill>
                  <a:srgbClr val="FF0000"/>
                </a:solidFill>
              </a:rPr>
              <a:t>Click</a:t>
            </a:r>
          </a:p>
        </p:txBody>
      </p:sp>
      <p:cxnSp>
        <p:nvCxnSpPr>
          <p:cNvPr id="21" name="Straight Connector 20">
            <a:extLst>
              <a:ext uri="{FF2B5EF4-FFF2-40B4-BE49-F238E27FC236}">
                <a16:creationId xmlns:a16="http://schemas.microsoft.com/office/drawing/2014/main" id="{07676757-1056-F2C2-ED9D-3BF5730363C3}"/>
              </a:ext>
            </a:extLst>
          </p:cNvPr>
          <p:cNvCxnSpPr>
            <a:cxnSpLocks/>
          </p:cNvCxnSpPr>
          <p:nvPr/>
        </p:nvCxnSpPr>
        <p:spPr>
          <a:xfrm>
            <a:off x="8444208" y="3704257"/>
            <a:ext cx="896419" cy="429205"/>
          </a:xfrm>
          <a:prstGeom prst="line">
            <a:avLst/>
          </a:prstGeom>
          <a:solidFill>
            <a:srgbClr val="E71224">
              <a:alpha val="5000"/>
            </a:srgbClr>
          </a:solidFill>
          <a:ln w="76200">
            <a:solidFill>
              <a:srgbClr val="E71224"/>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335E41B-6705-7639-9153-AA017A59C703}"/>
              </a:ext>
            </a:extLst>
          </p:cNvPr>
          <p:cNvSpPr txBox="1"/>
          <p:nvPr/>
        </p:nvSpPr>
        <p:spPr>
          <a:xfrm>
            <a:off x="6727381" y="3256386"/>
            <a:ext cx="1875453" cy="769441"/>
          </a:xfrm>
          <a:prstGeom prst="rect">
            <a:avLst/>
          </a:prstGeom>
          <a:noFill/>
        </p:spPr>
        <p:txBody>
          <a:bodyPr wrap="square" rtlCol="0">
            <a:spAutoFit/>
          </a:bodyPr>
          <a:lstStyle/>
          <a:p>
            <a:r>
              <a:rPr lang="en-US" sz="4400" b="1" dirty="0">
                <a:solidFill>
                  <a:srgbClr val="FF0000"/>
                </a:solidFill>
              </a:rPr>
              <a:t>FLAG</a:t>
            </a:r>
          </a:p>
        </p:txBody>
      </p:sp>
    </p:spTree>
    <p:extLst>
      <p:ext uri="{BB962C8B-B14F-4D97-AF65-F5344CB8AC3E}">
        <p14:creationId xmlns:p14="http://schemas.microsoft.com/office/powerpoint/2010/main" val="2226051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9E808C-80AB-94FB-3F8F-F42343F75CFA}"/>
              </a:ext>
            </a:extLst>
          </p:cNvPr>
          <p:cNvSpPr txBox="1"/>
          <p:nvPr/>
        </p:nvSpPr>
        <p:spPr>
          <a:xfrm>
            <a:off x="531845" y="671803"/>
            <a:ext cx="11019453" cy="1015663"/>
          </a:xfrm>
          <a:prstGeom prst="rect">
            <a:avLst/>
          </a:prstGeom>
          <a:noFill/>
        </p:spPr>
        <p:txBody>
          <a:bodyPr wrap="square" rtlCol="0">
            <a:spAutoFit/>
          </a:bodyPr>
          <a:lstStyle/>
          <a:p>
            <a:r>
              <a:rPr lang="en-US" sz="2000" dirty="0">
                <a:solidFill>
                  <a:schemeClr val="bg1"/>
                </a:solidFill>
              </a:rPr>
              <a:t>- Read 4</a:t>
            </a:r>
            <a:r>
              <a:rPr lang="en-US" sz="2000" baseline="30000" dirty="0">
                <a:solidFill>
                  <a:schemeClr val="bg1"/>
                </a:solidFill>
              </a:rPr>
              <a:t>nd</a:t>
            </a:r>
            <a:r>
              <a:rPr lang="en-US" sz="2000" dirty="0">
                <a:solidFill>
                  <a:schemeClr val="bg1"/>
                </a:solidFill>
              </a:rPr>
              <a:t> hint to help discover what to filter for.</a:t>
            </a:r>
            <a:br>
              <a:rPr lang="en-US" sz="2000" dirty="0">
                <a:solidFill>
                  <a:schemeClr val="bg1"/>
                </a:solidFill>
              </a:rPr>
            </a:br>
            <a:r>
              <a:rPr lang="en-US" sz="2000" dirty="0">
                <a:solidFill>
                  <a:schemeClr val="bg1"/>
                </a:solidFill>
              </a:rPr>
              <a:t>- The hint provides a clue that we should filter for TCP.  We will go ahead and do exactly that.</a:t>
            </a:r>
            <a:br>
              <a:rPr lang="en-US" sz="2000" dirty="0">
                <a:solidFill>
                  <a:schemeClr val="bg1"/>
                </a:solidFill>
              </a:rPr>
            </a:br>
            <a:r>
              <a:rPr lang="en-US" sz="2000" dirty="0">
                <a:solidFill>
                  <a:schemeClr val="bg1"/>
                </a:solidFill>
              </a:rPr>
              <a:t>- Click on the “protocol” column to discover that TCP apparently isn’t the only protocol in the results.</a:t>
            </a:r>
            <a:endParaRPr lang="en-US" sz="2000" dirty="0"/>
          </a:p>
        </p:txBody>
      </p:sp>
      <p:pic>
        <p:nvPicPr>
          <p:cNvPr id="5" name="Picture 4">
            <a:extLst>
              <a:ext uri="{FF2B5EF4-FFF2-40B4-BE49-F238E27FC236}">
                <a16:creationId xmlns:a16="http://schemas.microsoft.com/office/drawing/2014/main" id="{856EDEA9-503C-06B4-A8F6-265BC7D28278}"/>
              </a:ext>
            </a:extLst>
          </p:cNvPr>
          <p:cNvPicPr>
            <a:picLocks noChangeAspect="1"/>
          </p:cNvPicPr>
          <p:nvPr/>
        </p:nvPicPr>
        <p:blipFill>
          <a:blip r:embed="rId2"/>
          <a:stretch>
            <a:fillRect/>
          </a:stretch>
        </p:blipFill>
        <p:spPr>
          <a:xfrm>
            <a:off x="432875" y="1844139"/>
            <a:ext cx="11227280" cy="4884677"/>
          </a:xfrm>
          <a:prstGeom prst="rect">
            <a:avLst/>
          </a:prstGeom>
        </p:spPr>
      </p:pic>
      <p:sp>
        <p:nvSpPr>
          <p:cNvPr id="7" name="Rectangle 6">
            <a:extLst>
              <a:ext uri="{FF2B5EF4-FFF2-40B4-BE49-F238E27FC236}">
                <a16:creationId xmlns:a16="http://schemas.microsoft.com/office/drawing/2014/main" id="{DCEBC96C-1379-8068-C88E-54E5FCF05B18}"/>
              </a:ext>
            </a:extLst>
          </p:cNvPr>
          <p:cNvSpPr/>
          <p:nvPr/>
        </p:nvSpPr>
        <p:spPr>
          <a:xfrm>
            <a:off x="677880" y="2306520"/>
            <a:ext cx="548640" cy="365760"/>
          </a:xfrm>
          <a:prstGeom prst="rect">
            <a:avLst/>
          </a:prstGeom>
          <a:solidFill>
            <a:srgbClr val="E71224">
              <a:alpha val="5000"/>
            </a:srgbClr>
          </a:solidFill>
          <a:ln w="36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E71224"/>
              </a:solidFill>
            </a:endParaRPr>
          </a:p>
        </p:txBody>
      </p:sp>
      <p:cxnSp>
        <p:nvCxnSpPr>
          <p:cNvPr id="9" name="Straight Connector 8">
            <a:extLst>
              <a:ext uri="{FF2B5EF4-FFF2-40B4-BE49-F238E27FC236}">
                <a16:creationId xmlns:a16="http://schemas.microsoft.com/office/drawing/2014/main" id="{29721FC5-3A28-C6E4-612D-73238333196A}"/>
              </a:ext>
            </a:extLst>
          </p:cNvPr>
          <p:cNvCxnSpPr/>
          <p:nvPr/>
        </p:nvCxnSpPr>
        <p:spPr>
          <a:xfrm rot="10800000">
            <a:off x="1479240" y="2472840"/>
            <a:ext cx="731520" cy="0"/>
          </a:xfrm>
          <a:prstGeom prst="line">
            <a:avLst/>
          </a:prstGeom>
          <a:solidFill>
            <a:srgbClr val="E71224">
              <a:alpha val="5000"/>
            </a:srgbClr>
          </a:solidFill>
          <a:ln w="36000">
            <a:solidFill>
              <a:srgbClr val="E71224"/>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6BE1731-A232-677F-5EE2-7D6563A5BBFD}"/>
              </a:ext>
            </a:extLst>
          </p:cNvPr>
          <p:cNvSpPr/>
          <p:nvPr/>
        </p:nvSpPr>
        <p:spPr>
          <a:xfrm>
            <a:off x="7537262" y="2717884"/>
            <a:ext cx="822967" cy="267913"/>
          </a:xfrm>
          <a:prstGeom prst="rect">
            <a:avLst/>
          </a:prstGeom>
          <a:solidFill>
            <a:srgbClr val="E71224">
              <a:alpha val="5000"/>
            </a:srgbClr>
          </a:solidFill>
          <a:ln w="36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E71224"/>
              </a:solidFill>
            </a:endParaRPr>
          </a:p>
        </p:txBody>
      </p:sp>
      <p:sp>
        <p:nvSpPr>
          <p:cNvPr id="13" name="Rectangle 12">
            <a:extLst>
              <a:ext uri="{FF2B5EF4-FFF2-40B4-BE49-F238E27FC236}">
                <a16:creationId xmlns:a16="http://schemas.microsoft.com/office/drawing/2014/main" id="{9D3F75EA-FA85-01BA-D8CA-0140A0DA50E0}"/>
              </a:ext>
            </a:extLst>
          </p:cNvPr>
          <p:cNvSpPr/>
          <p:nvPr/>
        </p:nvSpPr>
        <p:spPr>
          <a:xfrm>
            <a:off x="7436498" y="3554966"/>
            <a:ext cx="1166326" cy="2845830"/>
          </a:xfrm>
          <a:prstGeom prst="rect">
            <a:avLst/>
          </a:prstGeom>
          <a:solidFill>
            <a:srgbClr val="E71224">
              <a:alpha val="5000"/>
            </a:srgbClr>
          </a:solidFill>
          <a:ln w="762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E71224"/>
              </a:solidFill>
            </a:endParaRPr>
          </a:p>
        </p:txBody>
      </p:sp>
      <p:cxnSp>
        <p:nvCxnSpPr>
          <p:cNvPr id="15" name="Straight Connector 14">
            <a:extLst>
              <a:ext uri="{FF2B5EF4-FFF2-40B4-BE49-F238E27FC236}">
                <a16:creationId xmlns:a16="http://schemas.microsoft.com/office/drawing/2014/main" id="{9CE7D935-A2C4-A5BC-7227-6B775076C157}"/>
              </a:ext>
            </a:extLst>
          </p:cNvPr>
          <p:cNvCxnSpPr/>
          <p:nvPr/>
        </p:nvCxnSpPr>
        <p:spPr>
          <a:xfrm rot="10800000">
            <a:off x="8470945" y="2859718"/>
            <a:ext cx="365760" cy="0"/>
          </a:xfrm>
          <a:prstGeom prst="line">
            <a:avLst/>
          </a:prstGeom>
          <a:solidFill>
            <a:srgbClr val="E71224">
              <a:alpha val="5000"/>
            </a:srgbClr>
          </a:solidFill>
          <a:ln w="36000">
            <a:solidFill>
              <a:srgbClr val="E71224"/>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9FE513F-BA0F-1E1C-A944-471AD882677B}"/>
              </a:ext>
            </a:extLst>
          </p:cNvPr>
          <p:cNvSpPr txBox="1"/>
          <p:nvPr/>
        </p:nvSpPr>
        <p:spPr>
          <a:xfrm>
            <a:off x="8808091" y="2643236"/>
            <a:ext cx="699796" cy="369332"/>
          </a:xfrm>
          <a:prstGeom prst="rect">
            <a:avLst/>
          </a:prstGeom>
          <a:noFill/>
        </p:spPr>
        <p:txBody>
          <a:bodyPr wrap="square" rtlCol="0">
            <a:spAutoFit/>
          </a:bodyPr>
          <a:lstStyle/>
          <a:p>
            <a:r>
              <a:rPr lang="en-US" dirty="0">
                <a:solidFill>
                  <a:srgbClr val="FF0000"/>
                </a:solidFill>
              </a:rPr>
              <a:t>click</a:t>
            </a:r>
          </a:p>
        </p:txBody>
      </p:sp>
      <p:cxnSp>
        <p:nvCxnSpPr>
          <p:cNvPr id="18" name="Straight Connector 17">
            <a:extLst>
              <a:ext uri="{FF2B5EF4-FFF2-40B4-BE49-F238E27FC236}">
                <a16:creationId xmlns:a16="http://schemas.microsoft.com/office/drawing/2014/main" id="{C0461CAB-C3F3-3748-C3DF-4351ABE0246B}"/>
              </a:ext>
            </a:extLst>
          </p:cNvPr>
          <p:cNvCxnSpPr/>
          <p:nvPr/>
        </p:nvCxnSpPr>
        <p:spPr>
          <a:xfrm rot="-7925790">
            <a:off x="8702536" y="5264280"/>
            <a:ext cx="731520" cy="0"/>
          </a:xfrm>
          <a:prstGeom prst="line">
            <a:avLst/>
          </a:prstGeom>
          <a:solidFill>
            <a:srgbClr val="E71224">
              <a:alpha val="5000"/>
            </a:srgbClr>
          </a:solidFill>
          <a:ln w="76200">
            <a:solidFill>
              <a:srgbClr val="E71224"/>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B3E5AF5-030C-27C3-1765-D99FA07A8889}"/>
              </a:ext>
            </a:extLst>
          </p:cNvPr>
          <p:cNvSpPr txBox="1"/>
          <p:nvPr/>
        </p:nvSpPr>
        <p:spPr>
          <a:xfrm>
            <a:off x="9106678" y="5533043"/>
            <a:ext cx="1595534" cy="646331"/>
          </a:xfrm>
          <a:prstGeom prst="rect">
            <a:avLst/>
          </a:prstGeom>
          <a:noFill/>
        </p:spPr>
        <p:txBody>
          <a:bodyPr wrap="square" rtlCol="0">
            <a:spAutoFit/>
          </a:bodyPr>
          <a:lstStyle/>
          <a:p>
            <a:r>
              <a:rPr lang="en-US" sz="3600" b="1" dirty="0">
                <a:solidFill>
                  <a:srgbClr val="FF0000"/>
                </a:solidFill>
              </a:rPr>
              <a:t>WHY?</a:t>
            </a:r>
          </a:p>
        </p:txBody>
      </p:sp>
      <p:pic>
        <p:nvPicPr>
          <p:cNvPr id="21" name="Picture 20">
            <a:extLst>
              <a:ext uri="{FF2B5EF4-FFF2-40B4-BE49-F238E27FC236}">
                <a16:creationId xmlns:a16="http://schemas.microsoft.com/office/drawing/2014/main" id="{FFE60658-C3E7-91E1-0C2E-5B3DD9771BD8}"/>
              </a:ext>
            </a:extLst>
          </p:cNvPr>
          <p:cNvPicPr>
            <a:picLocks noChangeAspect="1"/>
          </p:cNvPicPr>
          <p:nvPr/>
        </p:nvPicPr>
        <p:blipFill>
          <a:blip r:embed="rId3"/>
          <a:stretch>
            <a:fillRect/>
          </a:stretch>
        </p:blipFill>
        <p:spPr>
          <a:xfrm>
            <a:off x="8653825" y="6205899"/>
            <a:ext cx="3358205" cy="625627"/>
          </a:xfrm>
          <a:prstGeom prst="rect">
            <a:avLst/>
          </a:prstGeom>
        </p:spPr>
      </p:pic>
      <p:sp>
        <p:nvSpPr>
          <p:cNvPr id="23" name="Rectangle 22">
            <a:extLst>
              <a:ext uri="{FF2B5EF4-FFF2-40B4-BE49-F238E27FC236}">
                <a16:creationId xmlns:a16="http://schemas.microsoft.com/office/drawing/2014/main" id="{7A218328-57F5-173F-32E5-16E7D56EA497}"/>
              </a:ext>
            </a:extLst>
          </p:cNvPr>
          <p:cNvSpPr/>
          <p:nvPr/>
        </p:nvSpPr>
        <p:spPr>
          <a:xfrm>
            <a:off x="9963750" y="6249992"/>
            <a:ext cx="1400936" cy="548640"/>
          </a:xfrm>
          <a:prstGeom prst="rect">
            <a:avLst/>
          </a:prstGeom>
          <a:solidFill>
            <a:srgbClr val="E71224">
              <a:alpha val="5000"/>
            </a:srgbClr>
          </a:solidFill>
          <a:ln w="36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E71224"/>
              </a:solidFill>
            </a:endParaRPr>
          </a:p>
        </p:txBody>
      </p:sp>
    </p:spTree>
    <p:extLst>
      <p:ext uri="{BB962C8B-B14F-4D97-AF65-F5344CB8AC3E}">
        <p14:creationId xmlns:p14="http://schemas.microsoft.com/office/powerpoint/2010/main" val="3540996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DADB7E-B526-5D78-825B-67EE4A72D595}"/>
              </a:ext>
            </a:extLst>
          </p:cNvPr>
          <p:cNvSpPr txBox="1"/>
          <p:nvPr/>
        </p:nvSpPr>
        <p:spPr>
          <a:xfrm>
            <a:off x="522514" y="746449"/>
            <a:ext cx="11084768" cy="923330"/>
          </a:xfrm>
          <a:prstGeom prst="rect">
            <a:avLst/>
          </a:prstGeom>
          <a:noFill/>
        </p:spPr>
        <p:txBody>
          <a:bodyPr wrap="square" rtlCol="0">
            <a:spAutoFit/>
          </a:bodyPr>
          <a:lstStyle/>
          <a:p>
            <a:r>
              <a:rPr lang="en-US" dirty="0">
                <a:solidFill>
                  <a:schemeClr val="bg1"/>
                </a:solidFill>
              </a:rPr>
              <a:t>- Create a new column to display the source ports of all packets.</a:t>
            </a:r>
            <a:br>
              <a:rPr lang="en-US" dirty="0">
                <a:solidFill>
                  <a:schemeClr val="bg1"/>
                </a:solidFill>
              </a:rPr>
            </a:br>
            <a:r>
              <a:rPr lang="en-US" dirty="0">
                <a:solidFill>
                  <a:schemeClr val="bg1"/>
                </a:solidFill>
              </a:rPr>
              <a:t>- Click “edit”,… “preferences”,… and a new window will appear.</a:t>
            </a:r>
            <a:br>
              <a:rPr lang="en-US" dirty="0">
                <a:solidFill>
                  <a:schemeClr val="bg1"/>
                </a:solidFill>
              </a:rPr>
            </a:br>
            <a:r>
              <a:rPr lang="en-US" dirty="0">
                <a:solidFill>
                  <a:schemeClr val="bg1"/>
                </a:solidFill>
              </a:rPr>
              <a:t>-  “Columns”,… “+” button,… add configurations,… press “OK”.</a:t>
            </a:r>
          </a:p>
        </p:txBody>
      </p:sp>
      <p:pic>
        <p:nvPicPr>
          <p:cNvPr id="7" name="Picture 6">
            <a:extLst>
              <a:ext uri="{FF2B5EF4-FFF2-40B4-BE49-F238E27FC236}">
                <a16:creationId xmlns:a16="http://schemas.microsoft.com/office/drawing/2014/main" id="{5F535F53-7A01-17DC-25B1-764BB46B96F3}"/>
              </a:ext>
            </a:extLst>
          </p:cNvPr>
          <p:cNvPicPr>
            <a:picLocks noChangeAspect="1"/>
          </p:cNvPicPr>
          <p:nvPr/>
        </p:nvPicPr>
        <p:blipFill>
          <a:blip r:embed="rId2"/>
          <a:stretch>
            <a:fillRect/>
          </a:stretch>
        </p:blipFill>
        <p:spPr>
          <a:xfrm>
            <a:off x="436649" y="2388636"/>
            <a:ext cx="4014053" cy="4469364"/>
          </a:xfrm>
          <a:prstGeom prst="rect">
            <a:avLst/>
          </a:prstGeom>
        </p:spPr>
      </p:pic>
      <p:sp>
        <p:nvSpPr>
          <p:cNvPr id="12" name="Rectangle 11">
            <a:extLst>
              <a:ext uri="{FF2B5EF4-FFF2-40B4-BE49-F238E27FC236}">
                <a16:creationId xmlns:a16="http://schemas.microsoft.com/office/drawing/2014/main" id="{BFED3DBE-1E9E-5C4F-330C-3095B7A1717E}"/>
              </a:ext>
            </a:extLst>
          </p:cNvPr>
          <p:cNvSpPr/>
          <p:nvPr/>
        </p:nvSpPr>
        <p:spPr>
          <a:xfrm>
            <a:off x="862676" y="2371680"/>
            <a:ext cx="312980" cy="203569"/>
          </a:xfrm>
          <a:prstGeom prst="rect">
            <a:avLst/>
          </a:prstGeom>
          <a:solidFill>
            <a:srgbClr val="E71224">
              <a:alpha val="5000"/>
            </a:srgbClr>
          </a:solidFill>
          <a:ln w="36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E71224"/>
              </a:solidFill>
            </a:endParaRPr>
          </a:p>
        </p:txBody>
      </p:sp>
      <p:cxnSp>
        <p:nvCxnSpPr>
          <p:cNvPr id="15" name="Straight Connector 14">
            <a:extLst>
              <a:ext uri="{FF2B5EF4-FFF2-40B4-BE49-F238E27FC236}">
                <a16:creationId xmlns:a16="http://schemas.microsoft.com/office/drawing/2014/main" id="{64F4D2C7-17AD-0378-6E9E-4ABBF4F3BAA1}"/>
              </a:ext>
            </a:extLst>
          </p:cNvPr>
          <p:cNvCxnSpPr>
            <a:cxnSpLocks/>
          </p:cNvCxnSpPr>
          <p:nvPr/>
        </p:nvCxnSpPr>
        <p:spPr>
          <a:xfrm flipH="1">
            <a:off x="1231642" y="2052732"/>
            <a:ext cx="326572" cy="253631"/>
          </a:xfrm>
          <a:prstGeom prst="line">
            <a:avLst/>
          </a:prstGeom>
          <a:solidFill>
            <a:srgbClr val="E71224">
              <a:alpha val="5000"/>
            </a:srgbClr>
          </a:solidFill>
          <a:ln w="36000">
            <a:solidFill>
              <a:srgbClr val="E71224"/>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2A68713-2326-D82F-6571-9BD5BF90470D}"/>
              </a:ext>
            </a:extLst>
          </p:cNvPr>
          <p:cNvCxnSpPr/>
          <p:nvPr/>
        </p:nvCxnSpPr>
        <p:spPr>
          <a:xfrm rot="10800000">
            <a:off x="4219839" y="6666028"/>
            <a:ext cx="548640" cy="0"/>
          </a:xfrm>
          <a:prstGeom prst="line">
            <a:avLst/>
          </a:prstGeom>
          <a:solidFill>
            <a:srgbClr val="E71224">
              <a:alpha val="5000"/>
            </a:srgbClr>
          </a:solidFill>
          <a:ln w="36000">
            <a:solidFill>
              <a:srgbClr val="E71224"/>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45F5AEF-B971-CCFA-4934-776DD015E613}"/>
              </a:ext>
            </a:extLst>
          </p:cNvPr>
          <p:cNvSpPr txBox="1"/>
          <p:nvPr/>
        </p:nvSpPr>
        <p:spPr>
          <a:xfrm>
            <a:off x="1511548" y="1775940"/>
            <a:ext cx="681135" cy="369332"/>
          </a:xfrm>
          <a:prstGeom prst="rect">
            <a:avLst/>
          </a:prstGeom>
          <a:noFill/>
        </p:spPr>
        <p:txBody>
          <a:bodyPr wrap="square" rtlCol="0">
            <a:spAutoFit/>
          </a:bodyPr>
          <a:lstStyle/>
          <a:p>
            <a:r>
              <a:rPr lang="en-US" dirty="0">
                <a:solidFill>
                  <a:srgbClr val="FF0000"/>
                </a:solidFill>
              </a:rPr>
              <a:t>click</a:t>
            </a:r>
          </a:p>
        </p:txBody>
      </p:sp>
      <p:sp>
        <p:nvSpPr>
          <p:cNvPr id="20" name="TextBox 19">
            <a:extLst>
              <a:ext uri="{FF2B5EF4-FFF2-40B4-BE49-F238E27FC236}">
                <a16:creationId xmlns:a16="http://schemas.microsoft.com/office/drawing/2014/main" id="{673F3EF9-6EBB-87CC-6B18-6A65BA8813A0}"/>
              </a:ext>
            </a:extLst>
          </p:cNvPr>
          <p:cNvSpPr txBox="1"/>
          <p:nvPr/>
        </p:nvSpPr>
        <p:spPr>
          <a:xfrm>
            <a:off x="4743046" y="6434707"/>
            <a:ext cx="681135" cy="369332"/>
          </a:xfrm>
          <a:prstGeom prst="rect">
            <a:avLst/>
          </a:prstGeom>
          <a:noFill/>
        </p:spPr>
        <p:txBody>
          <a:bodyPr wrap="square" rtlCol="0">
            <a:spAutoFit/>
          </a:bodyPr>
          <a:lstStyle/>
          <a:p>
            <a:r>
              <a:rPr lang="en-US" dirty="0">
                <a:solidFill>
                  <a:srgbClr val="FF0000"/>
                </a:solidFill>
              </a:rPr>
              <a:t>click</a:t>
            </a:r>
          </a:p>
        </p:txBody>
      </p:sp>
      <p:pic>
        <p:nvPicPr>
          <p:cNvPr id="22" name="Picture 21">
            <a:extLst>
              <a:ext uri="{FF2B5EF4-FFF2-40B4-BE49-F238E27FC236}">
                <a16:creationId xmlns:a16="http://schemas.microsoft.com/office/drawing/2014/main" id="{5BCB3E82-D855-CF8B-5FCC-D9FA88C92FEC}"/>
              </a:ext>
            </a:extLst>
          </p:cNvPr>
          <p:cNvPicPr>
            <a:picLocks noChangeAspect="1"/>
          </p:cNvPicPr>
          <p:nvPr/>
        </p:nvPicPr>
        <p:blipFill>
          <a:blip r:embed="rId3"/>
          <a:stretch>
            <a:fillRect/>
          </a:stretch>
        </p:blipFill>
        <p:spPr>
          <a:xfrm>
            <a:off x="5424181" y="1909288"/>
            <a:ext cx="6677623" cy="4894734"/>
          </a:xfrm>
          <a:prstGeom prst="rect">
            <a:avLst/>
          </a:prstGeom>
        </p:spPr>
      </p:pic>
      <p:sp>
        <p:nvSpPr>
          <p:cNvPr id="24" name="Rectangle 23">
            <a:extLst>
              <a:ext uri="{FF2B5EF4-FFF2-40B4-BE49-F238E27FC236}">
                <a16:creationId xmlns:a16="http://schemas.microsoft.com/office/drawing/2014/main" id="{408E664F-5BDB-F9DB-FBE3-478C60CE1717}"/>
              </a:ext>
            </a:extLst>
          </p:cNvPr>
          <p:cNvSpPr/>
          <p:nvPr/>
        </p:nvSpPr>
        <p:spPr>
          <a:xfrm>
            <a:off x="5859629" y="2388635"/>
            <a:ext cx="543656" cy="188315"/>
          </a:xfrm>
          <a:prstGeom prst="rect">
            <a:avLst/>
          </a:prstGeom>
          <a:solidFill>
            <a:srgbClr val="E71224">
              <a:alpha val="5000"/>
            </a:srgbClr>
          </a:solidFill>
          <a:ln w="36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E71224"/>
              </a:solidFill>
            </a:endParaRPr>
          </a:p>
        </p:txBody>
      </p:sp>
      <p:sp>
        <p:nvSpPr>
          <p:cNvPr id="27" name="Rectangle 26">
            <a:extLst>
              <a:ext uri="{FF2B5EF4-FFF2-40B4-BE49-F238E27FC236}">
                <a16:creationId xmlns:a16="http://schemas.microsoft.com/office/drawing/2014/main" id="{E2348570-9D15-1584-53AD-A0261D44A9DC}"/>
              </a:ext>
            </a:extLst>
          </p:cNvPr>
          <p:cNvSpPr/>
          <p:nvPr/>
        </p:nvSpPr>
        <p:spPr>
          <a:xfrm>
            <a:off x="6863912" y="6180920"/>
            <a:ext cx="264675" cy="210552"/>
          </a:xfrm>
          <a:prstGeom prst="rect">
            <a:avLst/>
          </a:prstGeom>
          <a:solidFill>
            <a:srgbClr val="E71224">
              <a:alpha val="5000"/>
            </a:srgbClr>
          </a:solidFill>
          <a:ln w="36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E71224"/>
              </a:solidFill>
            </a:endParaRPr>
          </a:p>
        </p:txBody>
      </p:sp>
      <p:sp>
        <p:nvSpPr>
          <p:cNvPr id="29" name="Rectangle 28">
            <a:extLst>
              <a:ext uri="{FF2B5EF4-FFF2-40B4-BE49-F238E27FC236}">
                <a16:creationId xmlns:a16="http://schemas.microsoft.com/office/drawing/2014/main" id="{C945A2F3-9D8E-BD08-0DBF-FC9D6021C1A9}"/>
              </a:ext>
            </a:extLst>
          </p:cNvPr>
          <p:cNvSpPr/>
          <p:nvPr/>
        </p:nvSpPr>
        <p:spPr>
          <a:xfrm>
            <a:off x="7476119" y="3614400"/>
            <a:ext cx="1434615" cy="183159"/>
          </a:xfrm>
          <a:prstGeom prst="rect">
            <a:avLst/>
          </a:prstGeom>
          <a:solidFill>
            <a:srgbClr val="E71224">
              <a:alpha val="5000"/>
            </a:srgbClr>
          </a:solidFill>
          <a:ln w="36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E71224"/>
              </a:solidFill>
            </a:endParaRPr>
          </a:p>
        </p:txBody>
      </p:sp>
    </p:spTree>
    <p:extLst>
      <p:ext uri="{BB962C8B-B14F-4D97-AF65-F5344CB8AC3E}">
        <p14:creationId xmlns:p14="http://schemas.microsoft.com/office/powerpoint/2010/main" val="3187225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0E55892-B9EC-DD9F-06CB-18075B1BD1A0}"/>
              </a:ext>
            </a:extLst>
          </p:cNvPr>
          <p:cNvPicPr>
            <a:picLocks noChangeAspect="1"/>
          </p:cNvPicPr>
          <p:nvPr/>
        </p:nvPicPr>
        <p:blipFill>
          <a:blip r:embed="rId2"/>
          <a:stretch>
            <a:fillRect/>
          </a:stretch>
        </p:blipFill>
        <p:spPr>
          <a:xfrm>
            <a:off x="149430" y="1999198"/>
            <a:ext cx="5883150" cy="4550892"/>
          </a:xfrm>
          <a:prstGeom prst="rect">
            <a:avLst/>
          </a:prstGeom>
        </p:spPr>
      </p:pic>
      <p:sp>
        <p:nvSpPr>
          <p:cNvPr id="5" name="TextBox 4">
            <a:extLst>
              <a:ext uri="{FF2B5EF4-FFF2-40B4-BE49-F238E27FC236}">
                <a16:creationId xmlns:a16="http://schemas.microsoft.com/office/drawing/2014/main" id="{DF252B17-1B60-0418-B919-8E81F59CC31C}"/>
              </a:ext>
            </a:extLst>
          </p:cNvPr>
          <p:cNvSpPr txBox="1"/>
          <p:nvPr/>
        </p:nvSpPr>
        <p:spPr>
          <a:xfrm>
            <a:off x="448548" y="597159"/>
            <a:ext cx="11168064" cy="1323439"/>
          </a:xfrm>
          <a:prstGeom prst="rect">
            <a:avLst/>
          </a:prstGeom>
          <a:noFill/>
        </p:spPr>
        <p:txBody>
          <a:bodyPr wrap="square" rtlCol="0">
            <a:spAutoFit/>
          </a:bodyPr>
          <a:lstStyle/>
          <a:p>
            <a:r>
              <a:rPr lang="en-US" sz="2000" dirty="0">
                <a:solidFill>
                  <a:schemeClr val="bg1"/>
                </a:solidFill>
              </a:rPr>
              <a:t>- Click </a:t>
            </a:r>
            <a:r>
              <a:rPr lang="en-US" sz="2000">
                <a:solidFill>
                  <a:schemeClr val="bg1"/>
                </a:solidFill>
              </a:rPr>
              <a:t>the “Source </a:t>
            </a:r>
            <a:r>
              <a:rPr lang="en-US" sz="2000" dirty="0">
                <a:solidFill>
                  <a:schemeClr val="bg1"/>
                </a:solidFill>
              </a:rPr>
              <a:t>Port” column to group </a:t>
            </a:r>
            <a:r>
              <a:rPr lang="en-US" sz="2000">
                <a:solidFill>
                  <a:schemeClr val="bg1"/>
                </a:solidFill>
              </a:rPr>
              <a:t>and organize </a:t>
            </a:r>
            <a:r>
              <a:rPr lang="en-US" sz="2000" dirty="0">
                <a:solidFill>
                  <a:schemeClr val="bg1"/>
                </a:solidFill>
              </a:rPr>
              <a:t>the ports.</a:t>
            </a:r>
            <a:br>
              <a:rPr lang="en-US" sz="2000" dirty="0">
                <a:solidFill>
                  <a:schemeClr val="bg1"/>
                </a:solidFill>
              </a:rPr>
            </a:br>
            <a:r>
              <a:rPr lang="en-US" sz="2000" dirty="0">
                <a:solidFill>
                  <a:schemeClr val="bg1"/>
                </a:solidFill>
              </a:rPr>
              <a:t>- Scroll down to discover HTTPS on port 443 which we know is Encrypted and useless and needs to be </a:t>
            </a:r>
            <a:br>
              <a:rPr lang="en-US" sz="2000" dirty="0">
                <a:solidFill>
                  <a:schemeClr val="bg1"/>
                </a:solidFill>
              </a:rPr>
            </a:br>
            <a:r>
              <a:rPr lang="en-US" sz="2000" dirty="0">
                <a:solidFill>
                  <a:schemeClr val="bg1"/>
                </a:solidFill>
              </a:rPr>
              <a:t>  filtered out.</a:t>
            </a:r>
            <a:br>
              <a:rPr lang="en-US" sz="2000" dirty="0">
                <a:solidFill>
                  <a:schemeClr val="bg1"/>
                </a:solidFill>
              </a:rPr>
            </a:br>
            <a:r>
              <a:rPr lang="en-US" sz="2000" dirty="0">
                <a:solidFill>
                  <a:schemeClr val="bg1"/>
                </a:solidFill>
              </a:rPr>
              <a:t>- Right click port 443 and click “prepare as filter” and then click “and not selected”.</a:t>
            </a:r>
          </a:p>
        </p:txBody>
      </p:sp>
      <p:pic>
        <p:nvPicPr>
          <p:cNvPr id="7" name="Picture 6">
            <a:extLst>
              <a:ext uri="{FF2B5EF4-FFF2-40B4-BE49-F238E27FC236}">
                <a16:creationId xmlns:a16="http://schemas.microsoft.com/office/drawing/2014/main" id="{F75849D7-E40C-8178-BF3C-09003E791FA5}"/>
              </a:ext>
            </a:extLst>
          </p:cNvPr>
          <p:cNvPicPr>
            <a:picLocks noChangeAspect="1"/>
          </p:cNvPicPr>
          <p:nvPr/>
        </p:nvPicPr>
        <p:blipFill>
          <a:blip r:embed="rId3"/>
          <a:stretch>
            <a:fillRect/>
          </a:stretch>
        </p:blipFill>
        <p:spPr>
          <a:xfrm>
            <a:off x="6096000" y="1999198"/>
            <a:ext cx="5860302" cy="4550892"/>
          </a:xfrm>
          <a:prstGeom prst="rect">
            <a:avLst/>
          </a:prstGeom>
        </p:spPr>
      </p:pic>
      <p:sp>
        <p:nvSpPr>
          <p:cNvPr id="11" name="Rectangle 10">
            <a:extLst>
              <a:ext uri="{FF2B5EF4-FFF2-40B4-BE49-F238E27FC236}">
                <a16:creationId xmlns:a16="http://schemas.microsoft.com/office/drawing/2014/main" id="{377F68F0-8B37-6759-5104-F9E77E543739}"/>
              </a:ext>
            </a:extLst>
          </p:cNvPr>
          <p:cNvSpPr/>
          <p:nvPr/>
        </p:nvSpPr>
        <p:spPr>
          <a:xfrm>
            <a:off x="6624734" y="2453951"/>
            <a:ext cx="298579" cy="195943"/>
          </a:xfrm>
          <a:prstGeom prst="rect">
            <a:avLst/>
          </a:prstGeom>
          <a:solidFill>
            <a:srgbClr val="E71224">
              <a:alpha val="5000"/>
            </a:srgbClr>
          </a:solidFill>
          <a:ln w="36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E71224"/>
              </a:solidFill>
            </a:endParaRPr>
          </a:p>
        </p:txBody>
      </p:sp>
      <p:sp>
        <p:nvSpPr>
          <p:cNvPr id="13" name="Rectangle 12">
            <a:extLst>
              <a:ext uri="{FF2B5EF4-FFF2-40B4-BE49-F238E27FC236}">
                <a16:creationId xmlns:a16="http://schemas.microsoft.com/office/drawing/2014/main" id="{F310436D-64FB-ADD5-B081-787793328050}"/>
              </a:ext>
            </a:extLst>
          </p:cNvPr>
          <p:cNvSpPr/>
          <p:nvPr/>
        </p:nvSpPr>
        <p:spPr>
          <a:xfrm>
            <a:off x="7128588" y="4609322"/>
            <a:ext cx="1045028" cy="242596"/>
          </a:xfrm>
          <a:prstGeom prst="rect">
            <a:avLst/>
          </a:prstGeom>
          <a:solidFill>
            <a:srgbClr val="E71224">
              <a:alpha val="5000"/>
            </a:srgbClr>
          </a:solidFill>
          <a:ln w="36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E71224"/>
              </a:solidFill>
            </a:endParaRPr>
          </a:p>
        </p:txBody>
      </p:sp>
      <p:sp>
        <p:nvSpPr>
          <p:cNvPr id="15" name="Rectangle 14">
            <a:extLst>
              <a:ext uri="{FF2B5EF4-FFF2-40B4-BE49-F238E27FC236}">
                <a16:creationId xmlns:a16="http://schemas.microsoft.com/office/drawing/2014/main" id="{88364646-4BDF-FD5F-9EE4-1F5124B1FC27}"/>
              </a:ext>
            </a:extLst>
          </p:cNvPr>
          <p:cNvSpPr/>
          <p:nvPr/>
        </p:nvSpPr>
        <p:spPr>
          <a:xfrm>
            <a:off x="9703756" y="5887615"/>
            <a:ext cx="1175738" cy="206655"/>
          </a:xfrm>
          <a:prstGeom prst="rect">
            <a:avLst/>
          </a:prstGeom>
          <a:solidFill>
            <a:srgbClr val="E71224">
              <a:alpha val="5000"/>
            </a:srgbClr>
          </a:solidFill>
          <a:ln w="36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E71224"/>
              </a:solidFill>
            </a:endParaRPr>
          </a:p>
        </p:txBody>
      </p:sp>
    </p:spTree>
    <p:extLst>
      <p:ext uri="{BB962C8B-B14F-4D97-AF65-F5344CB8AC3E}">
        <p14:creationId xmlns:p14="http://schemas.microsoft.com/office/powerpoint/2010/main" val="1527245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1676D5-0FDA-6C74-364D-7F23B4E224DA}"/>
              </a:ext>
            </a:extLst>
          </p:cNvPr>
          <p:cNvSpPr txBox="1"/>
          <p:nvPr/>
        </p:nvSpPr>
        <p:spPr>
          <a:xfrm>
            <a:off x="709127" y="643813"/>
            <a:ext cx="10944808" cy="1200329"/>
          </a:xfrm>
          <a:prstGeom prst="rect">
            <a:avLst/>
          </a:prstGeom>
          <a:noFill/>
        </p:spPr>
        <p:txBody>
          <a:bodyPr wrap="square" rtlCol="0">
            <a:spAutoFit/>
          </a:bodyPr>
          <a:lstStyle/>
          <a:p>
            <a:r>
              <a:rPr lang="en-US" dirty="0">
                <a:solidFill>
                  <a:schemeClr val="bg1"/>
                </a:solidFill>
              </a:rPr>
              <a:t>- Now add to the filter by specifying all 443 destination ports by typing,… “ || </a:t>
            </a:r>
            <a:r>
              <a:rPr lang="en-US" dirty="0" err="1">
                <a:solidFill>
                  <a:schemeClr val="bg1"/>
                </a:solidFill>
              </a:rPr>
              <a:t>tcp.dstport</a:t>
            </a:r>
            <a:r>
              <a:rPr lang="en-US" dirty="0">
                <a:solidFill>
                  <a:schemeClr val="bg1"/>
                </a:solidFill>
              </a:rPr>
              <a:t> == 443” ,…and apply.</a:t>
            </a:r>
            <a:br>
              <a:rPr lang="en-US" dirty="0">
                <a:solidFill>
                  <a:schemeClr val="bg1"/>
                </a:solidFill>
              </a:rPr>
            </a:br>
            <a:r>
              <a:rPr lang="en-US" dirty="0">
                <a:solidFill>
                  <a:schemeClr val="bg1"/>
                </a:solidFill>
              </a:rPr>
              <a:t>- This will permanently get rid of HTTPS and will display 768 packets!</a:t>
            </a:r>
            <a:br>
              <a:rPr lang="en-US" dirty="0">
                <a:solidFill>
                  <a:schemeClr val="bg1"/>
                </a:solidFill>
              </a:rPr>
            </a:br>
            <a:r>
              <a:rPr lang="en-US" dirty="0">
                <a:solidFill>
                  <a:schemeClr val="bg1"/>
                </a:solidFill>
              </a:rPr>
              <a:t>- Scroll down a little bit to find a Suspicious port of 9999.</a:t>
            </a:r>
            <a:br>
              <a:rPr lang="en-US" dirty="0">
                <a:solidFill>
                  <a:schemeClr val="bg1"/>
                </a:solidFill>
              </a:rPr>
            </a:br>
            <a:r>
              <a:rPr lang="en-US" dirty="0">
                <a:solidFill>
                  <a:schemeClr val="bg1"/>
                </a:solidFill>
              </a:rPr>
              <a:t>- Right click on any of the packets and then follow it’s TCP STREAM.</a:t>
            </a:r>
            <a:endParaRPr lang="en-US" dirty="0"/>
          </a:p>
        </p:txBody>
      </p:sp>
      <p:pic>
        <p:nvPicPr>
          <p:cNvPr id="23" name="Picture 22">
            <a:extLst>
              <a:ext uri="{FF2B5EF4-FFF2-40B4-BE49-F238E27FC236}">
                <a16:creationId xmlns:a16="http://schemas.microsoft.com/office/drawing/2014/main" id="{3CA92E81-5D65-4C0F-623D-A67F7F87BBA8}"/>
              </a:ext>
            </a:extLst>
          </p:cNvPr>
          <p:cNvPicPr>
            <a:picLocks noChangeAspect="1"/>
          </p:cNvPicPr>
          <p:nvPr/>
        </p:nvPicPr>
        <p:blipFill>
          <a:blip r:embed="rId2"/>
          <a:stretch>
            <a:fillRect/>
          </a:stretch>
        </p:blipFill>
        <p:spPr>
          <a:xfrm>
            <a:off x="519595" y="2691249"/>
            <a:ext cx="6534542" cy="574465"/>
          </a:xfrm>
          <a:prstGeom prst="rect">
            <a:avLst/>
          </a:prstGeom>
        </p:spPr>
      </p:pic>
      <p:pic>
        <p:nvPicPr>
          <p:cNvPr id="25" name="Picture 24">
            <a:extLst>
              <a:ext uri="{FF2B5EF4-FFF2-40B4-BE49-F238E27FC236}">
                <a16:creationId xmlns:a16="http://schemas.microsoft.com/office/drawing/2014/main" id="{6ED36F83-9844-9429-758C-02BAD70596AD}"/>
              </a:ext>
            </a:extLst>
          </p:cNvPr>
          <p:cNvPicPr>
            <a:picLocks noChangeAspect="1"/>
          </p:cNvPicPr>
          <p:nvPr/>
        </p:nvPicPr>
        <p:blipFill>
          <a:blip r:embed="rId3"/>
          <a:stretch>
            <a:fillRect/>
          </a:stretch>
        </p:blipFill>
        <p:spPr>
          <a:xfrm>
            <a:off x="519595" y="1939279"/>
            <a:ext cx="6534541" cy="561137"/>
          </a:xfrm>
          <a:prstGeom prst="rect">
            <a:avLst/>
          </a:prstGeom>
        </p:spPr>
      </p:pic>
      <p:sp>
        <p:nvSpPr>
          <p:cNvPr id="27" name="Rectangle 26">
            <a:extLst>
              <a:ext uri="{FF2B5EF4-FFF2-40B4-BE49-F238E27FC236}">
                <a16:creationId xmlns:a16="http://schemas.microsoft.com/office/drawing/2014/main" id="{16421C99-CFAB-1FB3-FB4D-7D521E503F95}"/>
              </a:ext>
            </a:extLst>
          </p:cNvPr>
          <p:cNvSpPr/>
          <p:nvPr/>
        </p:nvSpPr>
        <p:spPr>
          <a:xfrm>
            <a:off x="4385074" y="2773361"/>
            <a:ext cx="2556902" cy="410240"/>
          </a:xfrm>
          <a:prstGeom prst="rect">
            <a:avLst/>
          </a:prstGeom>
          <a:solidFill>
            <a:srgbClr val="E71224">
              <a:alpha val="5000"/>
            </a:srgbClr>
          </a:solidFill>
          <a:ln w="36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E71224"/>
              </a:solidFill>
            </a:endParaRPr>
          </a:p>
        </p:txBody>
      </p:sp>
      <p:cxnSp>
        <p:nvCxnSpPr>
          <p:cNvPr id="29" name="Straight Connector 28">
            <a:extLst>
              <a:ext uri="{FF2B5EF4-FFF2-40B4-BE49-F238E27FC236}">
                <a16:creationId xmlns:a16="http://schemas.microsoft.com/office/drawing/2014/main" id="{4896B320-D952-E2B7-2DB6-2A3D35111C1C}"/>
              </a:ext>
            </a:extLst>
          </p:cNvPr>
          <p:cNvCxnSpPr/>
          <p:nvPr/>
        </p:nvCxnSpPr>
        <p:spPr>
          <a:xfrm rot="5400000">
            <a:off x="5294134" y="2508369"/>
            <a:ext cx="365760" cy="0"/>
          </a:xfrm>
          <a:prstGeom prst="line">
            <a:avLst/>
          </a:prstGeom>
          <a:solidFill>
            <a:srgbClr val="E71224">
              <a:alpha val="5000"/>
            </a:srgbClr>
          </a:solidFill>
          <a:ln w="38100">
            <a:solidFill>
              <a:srgbClr val="E71224"/>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E51A017-D241-28AF-5486-5CA4E0350ED6}"/>
              </a:ext>
            </a:extLst>
          </p:cNvPr>
          <p:cNvSpPr txBox="1"/>
          <p:nvPr/>
        </p:nvSpPr>
        <p:spPr>
          <a:xfrm>
            <a:off x="5141167" y="1996748"/>
            <a:ext cx="1231640" cy="369332"/>
          </a:xfrm>
          <a:prstGeom prst="rect">
            <a:avLst/>
          </a:prstGeom>
          <a:noFill/>
        </p:spPr>
        <p:txBody>
          <a:bodyPr wrap="square" rtlCol="0">
            <a:spAutoFit/>
          </a:bodyPr>
          <a:lstStyle/>
          <a:p>
            <a:r>
              <a:rPr lang="en-US" b="1" dirty="0">
                <a:solidFill>
                  <a:srgbClr val="FF0000"/>
                </a:solidFill>
              </a:rPr>
              <a:t>ADD</a:t>
            </a:r>
          </a:p>
        </p:txBody>
      </p:sp>
      <p:pic>
        <p:nvPicPr>
          <p:cNvPr id="32" name="Picture 31">
            <a:extLst>
              <a:ext uri="{FF2B5EF4-FFF2-40B4-BE49-F238E27FC236}">
                <a16:creationId xmlns:a16="http://schemas.microsoft.com/office/drawing/2014/main" id="{5B18CA62-908E-E2DF-6DEA-FADCDE97F3AF}"/>
              </a:ext>
            </a:extLst>
          </p:cNvPr>
          <p:cNvPicPr>
            <a:picLocks noChangeAspect="1"/>
          </p:cNvPicPr>
          <p:nvPr/>
        </p:nvPicPr>
        <p:blipFill>
          <a:blip r:embed="rId4"/>
          <a:stretch>
            <a:fillRect/>
          </a:stretch>
        </p:blipFill>
        <p:spPr>
          <a:xfrm>
            <a:off x="7413217" y="1967035"/>
            <a:ext cx="4240718" cy="505623"/>
          </a:xfrm>
          <a:prstGeom prst="rect">
            <a:avLst/>
          </a:prstGeom>
        </p:spPr>
      </p:pic>
      <p:sp>
        <p:nvSpPr>
          <p:cNvPr id="33" name="Arrow: Right 32">
            <a:extLst>
              <a:ext uri="{FF2B5EF4-FFF2-40B4-BE49-F238E27FC236}">
                <a16:creationId xmlns:a16="http://schemas.microsoft.com/office/drawing/2014/main" id="{E618D287-4605-AE2E-598D-2FF21444C588}"/>
              </a:ext>
            </a:extLst>
          </p:cNvPr>
          <p:cNvSpPr/>
          <p:nvPr/>
        </p:nvSpPr>
        <p:spPr>
          <a:xfrm>
            <a:off x="7231223" y="2944429"/>
            <a:ext cx="2150707" cy="23917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B830149B-3647-80C1-8BDC-CB18CB81FFE1}"/>
              </a:ext>
            </a:extLst>
          </p:cNvPr>
          <p:cNvSpPr txBox="1"/>
          <p:nvPr/>
        </p:nvSpPr>
        <p:spPr>
          <a:xfrm>
            <a:off x="9381931" y="2773361"/>
            <a:ext cx="1539551" cy="523220"/>
          </a:xfrm>
          <a:prstGeom prst="rect">
            <a:avLst/>
          </a:prstGeom>
          <a:noFill/>
        </p:spPr>
        <p:txBody>
          <a:bodyPr wrap="square" rtlCol="0">
            <a:spAutoFit/>
          </a:bodyPr>
          <a:lstStyle/>
          <a:p>
            <a:r>
              <a:rPr lang="en-US" sz="2800" b="1" dirty="0">
                <a:solidFill>
                  <a:srgbClr val="FF0000"/>
                </a:solidFill>
              </a:rPr>
              <a:t>APPLY</a:t>
            </a:r>
          </a:p>
        </p:txBody>
      </p:sp>
      <p:sp>
        <p:nvSpPr>
          <p:cNvPr id="35" name="Arrow: Up 34">
            <a:extLst>
              <a:ext uri="{FF2B5EF4-FFF2-40B4-BE49-F238E27FC236}">
                <a16:creationId xmlns:a16="http://schemas.microsoft.com/office/drawing/2014/main" id="{75C13FF2-D03E-D421-B74F-27AEA63B5114}"/>
              </a:ext>
            </a:extLst>
          </p:cNvPr>
          <p:cNvSpPr/>
          <p:nvPr/>
        </p:nvSpPr>
        <p:spPr>
          <a:xfrm>
            <a:off x="9881119" y="2468721"/>
            <a:ext cx="270588" cy="407281"/>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7ABB53E2-BD44-3A49-76BC-4696AA269E21}"/>
              </a:ext>
            </a:extLst>
          </p:cNvPr>
          <p:cNvPicPr>
            <a:picLocks noChangeAspect="1"/>
          </p:cNvPicPr>
          <p:nvPr/>
        </p:nvPicPr>
        <p:blipFill>
          <a:blip r:embed="rId5"/>
          <a:stretch>
            <a:fillRect/>
          </a:stretch>
        </p:blipFill>
        <p:spPr>
          <a:xfrm>
            <a:off x="129234" y="3429000"/>
            <a:ext cx="6154934" cy="3186404"/>
          </a:xfrm>
          <a:prstGeom prst="rect">
            <a:avLst/>
          </a:prstGeom>
        </p:spPr>
      </p:pic>
      <p:sp>
        <p:nvSpPr>
          <p:cNvPr id="39" name="Rectangle 38">
            <a:extLst>
              <a:ext uri="{FF2B5EF4-FFF2-40B4-BE49-F238E27FC236}">
                <a16:creationId xmlns:a16="http://schemas.microsoft.com/office/drawing/2014/main" id="{57E14D44-4824-A8D9-C748-E8951E2B7BBC}"/>
              </a:ext>
            </a:extLst>
          </p:cNvPr>
          <p:cNvSpPr/>
          <p:nvPr/>
        </p:nvSpPr>
        <p:spPr>
          <a:xfrm>
            <a:off x="4795396" y="5138522"/>
            <a:ext cx="392953" cy="1476882"/>
          </a:xfrm>
          <a:prstGeom prst="rect">
            <a:avLst/>
          </a:prstGeom>
          <a:solidFill>
            <a:srgbClr val="E71224">
              <a:alpha val="5000"/>
            </a:srgbClr>
          </a:solidFill>
          <a:ln w="36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E71224"/>
              </a:solidFill>
            </a:endParaRPr>
          </a:p>
        </p:txBody>
      </p:sp>
      <p:pic>
        <p:nvPicPr>
          <p:cNvPr id="41" name="Picture 40">
            <a:extLst>
              <a:ext uri="{FF2B5EF4-FFF2-40B4-BE49-F238E27FC236}">
                <a16:creationId xmlns:a16="http://schemas.microsoft.com/office/drawing/2014/main" id="{BBB01AA2-1ADB-EC85-473E-56876297A155}"/>
              </a:ext>
            </a:extLst>
          </p:cNvPr>
          <p:cNvPicPr>
            <a:picLocks noChangeAspect="1"/>
          </p:cNvPicPr>
          <p:nvPr/>
        </p:nvPicPr>
        <p:blipFill>
          <a:blip r:embed="rId6"/>
          <a:stretch>
            <a:fillRect/>
          </a:stretch>
        </p:blipFill>
        <p:spPr>
          <a:xfrm>
            <a:off x="6941976" y="3509938"/>
            <a:ext cx="5216368" cy="3257168"/>
          </a:xfrm>
          <a:prstGeom prst="rect">
            <a:avLst/>
          </a:prstGeom>
        </p:spPr>
      </p:pic>
      <p:sp>
        <p:nvSpPr>
          <p:cNvPr id="42" name="Arrow: Right 41">
            <a:extLst>
              <a:ext uri="{FF2B5EF4-FFF2-40B4-BE49-F238E27FC236}">
                <a16:creationId xmlns:a16="http://schemas.microsoft.com/office/drawing/2014/main" id="{C3C9F75F-BB10-A6DC-BDEC-E13AA1E879C3}"/>
              </a:ext>
            </a:extLst>
          </p:cNvPr>
          <p:cNvSpPr/>
          <p:nvPr/>
        </p:nvSpPr>
        <p:spPr>
          <a:xfrm>
            <a:off x="6372807" y="4721290"/>
            <a:ext cx="569169" cy="84908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6D18AC98-C7EF-B11B-9231-0261516B131D}"/>
              </a:ext>
            </a:extLst>
          </p:cNvPr>
          <p:cNvSpPr/>
          <p:nvPr/>
        </p:nvSpPr>
        <p:spPr>
          <a:xfrm>
            <a:off x="10041126" y="6409201"/>
            <a:ext cx="731520" cy="214604"/>
          </a:xfrm>
          <a:prstGeom prst="rect">
            <a:avLst/>
          </a:prstGeom>
          <a:solidFill>
            <a:srgbClr val="E71224">
              <a:alpha val="5000"/>
            </a:srgbClr>
          </a:solidFill>
          <a:ln w="36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E71224"/>
              </a:solidFill>
            </a:endParaRPr>
          </a:p>
        </p:txBody>
      </p:sp>
      <p:sp>
        <p:nvSpPr>
          <p:cNvPr id="47" name="Rectangle 46">
            <a:extLst>
              <a:ext uri="{FF2B5EF4-FFF2-40B4-BE49-F238E27FC236}">
                <a16:creationId xmlns:a16="http://schemas.microsoft.com/office/drawing/2014/main" id="{5D969DF7-8948-E5C5-39A1-0B5588BD2C62}"/>
              </a:ext>
            </a:extLst>
          </p:cNvPr>
          <p:cNvSpPr/>
          <p:nvPr/>
        </p:nvSpPr>
        <p:spPr>
          <a:xfrm>
            <a:off x="7279864" y="6400800"/>
            <a:ext cx="477503" cy="214604"/>
          </a:xfrm>
          <a:prstGeom prst="rect">
            <a:avLst/>
          </a:prstGeom>
          <a:solidFill>
            <a:srgbClr val="E71224">
              <a:alpha val="5000"/>
            </a:srgbClr>
          </a:solidFill>
          <a:ln w="36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E71224"/>
              </a:solidFill>
            </a:endParaRPr>
          </a:p>
        </p:txBody>
      </p:sp>
    </p:spTree>
    <p:extLst>
      <p:ext uri="{BB962C8B-B14F-4D97-AF65-F5344CB8AC3E}">
        <p14:creationId xmlns:p14="http://schemas.microsoft.com/office/powerpoint/2010/main" val="3559612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267365-C6E5-CAB6-C5CA-5D9B3F216396}"/>
              </a:ext>
            </a:extLst>
          </p:cNvPr>
          <p:cNvSpPr txBox="1"/>
          <p:nvPr/>
        </p:nvSpPr>
        <p:spPr>
          <a:xfrm>
            <a:off x="513184" y="619227"/>
            <a:ext cx="11056776" cy="1200329"/>
          </a:xfrm>
          <a:prstGeom prst="rect">
            <a:avLst/>
          </a:prstGeom>
          <a:noFill/>
        </p:spPr>
        <p:txBody>
          <a:bodyPr wrap="square" rtlCol="0">
            <a:spAutoFit/>
          </a:bodyPr>
          <a:lstStyle/>
          <a:p>
            <a:r>
              <a:rPr lang="en-US" dirty="0">
                <a:solidFill>
                  <a:schemeClr val="bg1"/>
                </a:solidFill>
              </a:rPr>
              <a:t>- Another window will appear.</a:t>
            </a:r>
            <a:br>
              <a:rPr lang="en-US" dirty="0">
                <a:solidFill>
                  <a:schemeClr val="bg1"/>
                </a:solidFill>
              </a:rPr>
            </a:br>
            <a:r>
              <a:rPr lang="en-US" dirty="0">
                <a:solidFill>
                  <a:schemeClr val="bg1"/>
                </a:solidFill>
              </a:rPr>
              <a:t>- Everything is in plaintext.</a:t>
            </a:r>
            <a:br>
              <a:rPr lang="en-US" dirty="0">
                <a:solidFill>
                  <a:schemeClr val="bg1"/>
                </a:solidFill>
              </a:rPr>
            </a:br>
            <a:r>
              <a:rPr lang="en-US" dirty="0">
                <a:solidFill>
                  <a:schemeClr val="bg1"/>
                </a:solidFill>
              </a:rPr>
              <a:t>- Scroll down to find the flag.</a:t>
            </a:r>
            <a:br>
              <a:rPr lang="en-US" dirty="0">
                <a:solidFill>
                  <a:schemeClr val="bg1"/>
                </a:solidFill>
              </a:rPr>
            </a:br>
            <a:r>
              <a:rPr lang="en-US" dirty="0">
                <a:solidFill>
                  <a:schemeClr val="bg1"/>
                </a:solidFill>
              </a:rPr>
              <a:t>- Add flag to notes</a:t>
            </a:r>
          </a:p>
        </p:txBody>
      </p:sp>
      <p:pic>
        <p:nvPicPr>
          <p:cNvPr id="5" name="Picture 4">
            <a:extLst>
              <a:ext uri="{FF2B5EF4-FFF2-40B4-BE49-F238E27FC236}">
                <a16:creationId xmlns:a16="http://schemas.microsoft.com/office/drawing/2014/main" id="{5D41F78C-24BC-967F-55A1-DF3D8AE97756}"/>
              </a:ext>
            </a:extLst>
          </p:cNvPr>
          <p:cNvPicPr>
            <a:picLocks noChangeAspect="1"/>
          </p:cNvPicPr>
          <p:nvPr/>
        </p:nvPicPr>
        <p:blipFill>
          <a:blip r:embed="rId2"/>
          <a:stretch>
            <a:fillRect/>
          </a:stretch>
        </p:blipFill>
        <p:spPr>
          <a:xfrm>
            <a:off x="1177778" y="1888190"/>
            <a:ext cx="9132547" cy="4969810"/>
          </a:xfrm>
          <a:prstGeom prst="rect">
            <a:avLst/>
          </a:prstGeom>
        </p:spPr>
      </p:pic>
      <p:sp>
        <p:nvSpPr>
          <p:cNvPr id="9" name="Rectangle 8">
            <a:extLst>
              <a:ext uri="{FF2B5EF4-FFF2-40B4-BE49-F238E27FC236}">
                <a16:creationId xmlns:a16="http://schemas.microsoft.com/office/drawing/2014/main" id="{94A2AAA2-8D92-F8D8-EB38-61F404EA5F34}"/>
              </a:ext>
            </a:extLst>
          </p:cNvPr>
          <p:cNvSpPr/>
          <p:nvPr/>
        </p:nvSpPr>
        <p:spPr>
          <a:xfrm>
            <a:off x="3021267" y="5047861"/>
            <a:ext cx="1097280" cy="541176"/>
          </a:xfrm>
          <a:prstGeom prst="rect">
            <a:avLst/>
          </a:prstGeom>
          <a:solidFill>
            <a:srgbClr val="E71224">
              <a:alpha val="5000"/>
            </a:srgbClr>
          </a:solidFill>
          <a:ln w="36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E71224"/>
              </a:solidFill>
            </a:endParaRPr>
          </a:p>
        </p:txBody>
      </p:sp>
      <p:cxnSp>
        <p:nvCxnSpPr>
          <p:cNvPr id="11" name="Straight Connector 10">
            <a:extLst>
              <a:ext uri="{FF2B5EF4-FFF2-40B4-BE49-F238E27FC236}">
                <a16:creationId xmlns:a16="http://schemas.microsoft.com/office/drawing/2014/main" id="{8624C5EA-890B-4207-B3C9-862D281E9BDD}"/>
              </a:ext>
            </a:extLst>
          </p:cNvPr>
          <p:cNvCxnSpPr>
            <a:cxnSpLocks/>
          </p:cNvCxnSpPr>
          <p:nvPr/>
        </p:nvCxnSpPr>
        <p:spPr>
          <a:xfrm flipH="1">
            <a:off x="4368960" y="5355540"/>
            <a:ext cx="1304052" cy="0"/>
          </a:xfrm>
          <a:prstGeom prst="line">
            <a:avLst/>
          </a:prstGeom>
          <a:solidFill>
            <a:srgbClr val="E71224">
              <a:alpha val="5000"/>
            </a:srgbClr>
          </a:solidFill>
          <a:ln w="76200">
            <a:solidFill>
              <a:srgbClr val="E71224"/>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2EB10A2-1D93-F721-DAF6-C1187A9CC44F}"/>
              </a:ext>
            </a:extLst>
          </p:cNvPr>
          <p:cNvSpPr txBox="1"/>
          <p:nvPr/>
        </p:nvSpPr>
        <p:spPr>
          <a:xfrm>
            <a:off x="5775647" y="4963883"/>
            <a:ext cx="2241822" cy="769441"/>
          </a:xfrm>
          <a:prstGeom prst="rect">
            <a:avLst/>
          </a:prstGeom>
          <a:noFill/>
        </p:spPr>
        <p:txBody>
          <a:bodyPr wrap="square" rtlCol="0">
            <a:spAutoFit/>
          </a:bodyPr>
          <a:lstStyle/>
          <a:p>
            <a:r>
              <a:rPr lang="en-US" sz="4400" b="1" dirty="0">
                <a:solidFill>
                  <a:srgbClr val="FF0000"/>
                </a:solidFill>
              </a:rPr>
              <a:t>FLAG</a:t>
            </a:r>
          </a:p>
        </p:txBody>
      </p:sp>
    </p:spTree>
    <p:extLst>
      <p:ext uri="{BB962C8B-B14F-4D97-AF65-F5344CB8AC3E}">
        <p14:creationId xmlns:p14="http://schemas.microsoft.com/office/powerpoint/2010/main" val="1146785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80D59F-355E-4FA7-6B3A-B7B0F4CFA018}"/>
              </a:ext>
            </a:extLst>
          </p:cNvPr>
          <p:cNvSpPr txBox="1"/>
          <p:nvPr/>
        </p:nvSpPr>
        <p:spPr>
          <a:xfrm>
            <a:off x="513184" y="746449"/>
            <a:ext cx="10860832" cy="1077218"/>
          </a:xfrm>
          <a:prstGeom prst="rect">
            <a:avLst/>
          </a:prstGeom>
          <a:noFill/>
        </p:spPr>
        <p:txBody>
          <a:bodyPr wrap="square" rtlCol="0">
            <a:spAutoFit/>
          </a:bodyPr>
          <a:lstStyle/>
          <a:p>
            <a:r>
              <a:rPr lang="en-US" sz="3200" dirty="0">
                <a:solidFill>
                  <a:schemeClr val="bg1"/>
                </a:solidFill>
              </a:rPr>
              <a:t>- Look at your notes containing all the flags you found to piece </a:t>
            </a:r>
            <a:br>
              <a:rPr lang="en-US" sz="3200" dirty="0">
                <a:solidFill>
                  <a:schemeClr val="bg1"/>
                </a:solidFill>
              </a:rPr>
            </a:br>
            <a:r>
              <a:rPr lang="en-US" sz="3200" dirty="0">
                <a:solidFill>
                  <a:schemeClr val="bg1"/>
                </a:solidFill>
              </a:rPr>
              <a:t>  them together to reveal the hidden sentence.</a:t>
            </a:r>
          </a:p>
        </p:txBody>
      </p:sp>
      <p:sp>
        <p:nvSpPr>
          <p:cNvPr id="4" name="TextBox 3">
            <a:extLst>
              <a:ext uri="{FF2B5EF4-FFF2-40B4-BE49-F238E27FC236}">
                <a16:creationId xmlns:a16="http://schemas.microsoft.com/office/drawing/2014/main" id="{CEBAADF9-42EF-37E3-5292-36EB3C3BA693}"/>
              </a:ext>
            </a:extLst>
          </p:cNvPr>
          <p:cNvSpPr txBox="1"/>
          <p:nvPr/>
        </p:nvSpPr>
        <p:spPr>
          <a:xfrm>
            <a:off x="1567542" y="3479747"/>
            <a:ext cx="9778482" cy="830997"/>
          </a:xfrm>
          <a:prstGeom prst="rect">
            <a:avLst/>
          </a:prstGeom>
          <a:noFill/>
        </p:spPr>
        <p:txBody>
          <a:bodyPr wrap="square" rtlCol="0">
            <a:spAutoFit/>
          </a:bodyPr>
          <a:lstStyle/>
          <a:p>
            <a:r>
              <a:rPr lang="en-US" sz="4800" dirty="0"/>
              <a:t>{Monkeys}---{IN}---{A}---{BARREL}</a:t>
            </a:r>
          </a:p>
        </p:txBody>
      </p:sp>
    </p:spTree>
    <p:extLst>
      <p:ext uri="{BB962C8B-B14F-4D97-AF65-F5344CB8AC3E}">
        <p14:creationId xmlns:p14="http://schemas.microsoft.com/office/powerpoint/2010/main" val="4125538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E25ED-D594-AD5B-B458-E314FA4C522B}"/>
              </a:ext>
            </a:extLst>
          </p:cNvPr>
          <p:cNvSpPr>
            <a:spLocks noGrp="1"/>
          </p:cNvSpPr>
          <p:nvPr>
            <p:ph type="title"/>
          </p:nvPr>
        </p:nvSpPr>
        <p:spPr>
          <a:xfrm>
            <a:off x="581192" y="537223"/>
            <a:ext cx="11029616" cy="988332"/>
          </a:xfrm>
        </p:spPr>
        <p:txBody>
          <a:bodyPr/>
          <a:lstStyle/>
          <a:p>
            <a:r>
              <a:rPr lang="en-US" dirty="0"/>
              <a:t>- read the theme of the </a:t>
            </a:r>
            <a:r>
              <a:rPr lang="en-US" dirty="0" err="1"/>
              <a:t>ctf</a:t>
            </a:r>
            <a:endParaRPr lang="en-US" dirty="0"/>
          </a:p>
        </p:txBody>
      </p:sp>
      <p:pic>
        <p:nvPicPr>
          <p:cNvPr id="6" name="Picture 5">
            <a:extLst>
              <a:ext uri="{FF2B5EF4-FFF2-40B4-BE49-F238E27FC236}">
                <a16:creationId xmlns:a16="http://schemas.microsoft.com/office/drawing/2014/main" id="{17432D5B-E467-BDD1-0FA1-93341E2916D7}"/>
              </a:ext>
            </a:extLst>
          </p:cNvPr>
          <p:cNvPicPr>
            <a:picLocks noChangeAspect="1"/>
          </p:cNvPicPr>
          <p:nvPr/>
        </p:nvPicPr>
        <p:blipFill>
          <a:blip r:embed="rId2"/>
          <a:stretch>
            <a:fillRect/>
          </a:stretch>
        </p:blipFill>
        <p:spPr>
          <a:xfrm>
            <a:off x="363894" y="1894114"/>
            <a:ext cx="11402008" cy="4963886"/>
          </a:xfrm>
          <a:prstGeom prst="rect">
            <a:avLst/>
          </a:prstGeom>
        </p:spPr>
      </p:pic>
    </p:spTree>
    <p:extLst>
      <p:ext uri="{BB962C8B-B14F-4D97-AF65-F5344CB8AC3E}">
        <p14:creationId xmlns:p14="http://schemas.microsoft.com/office/powerpoint/2010/main" val="2133191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659250-9A1C-3045-BFBE-A94EB029B1E3}"/>
              </a:ext>
            </a:extLst>
          </p:cNvPr>
          <p:cNvSpPr txBox="1"/>
          <p:nvPr/>
        </p:nvSpPr>
        <p:spPr>
          <a:xfrm>
            <a:off x="522514" y="615821"/>
            <a:ext cx="11094098" cy="1200329"/>
          </a:xfrm>
          <a:prstGeom prst="rect">
            <a:avLst/>
          </a:prstGeom>
          <a:noFill/>
        </p:spPr>
        <p:txBody>
          <a:bodyPr wrap="square" rtlCol="0">
            <a:spAutoFit/>
          </a:bodyPr>
          <a:lstStyle/>
          <a:p>
            <a:r>
              <a:rPr lang="en-US" sz="2400" dirty="0">
                <a:solidFill>
                  <a:schemeClr val="bg1"/>
                </a:solidFill>
              </a:rPr>
              <a:t>- Download </a:t>
            </a:r>
            <a:r>
              <a:rPr lang="en-US" sz="2400" dirty="0" err="1">
                <a:solidFill>
                  <a:schemeClr val="bg1"/>
                </a:solidFill>
              </a:rPr>
              <a:t>Pcap</a:t>
            </a:r>
            <a:r>
              <a:rPr lang="en-US" sz="2400" dirty="0">
                <a:solidFill>
                  <a:schemeClr val="bg1"/>
                </a:solidFill>
              </a:rPr>
              <a:t> file</a:t>
            </a:r>
            <a:br>
              <a:rPr lang="en-US" sz="2400" dirty="0">
                <a:solidFill>
                  <a:schemeClr val="bg1"/>
                </a:solidFill>
              </a:rPr>
            </a:br>
            <a:r>
              <a:rPr lang="en-US" sz="2400" dirty="0">
                <a:solidFill>
                  <a:schemeClr val="bg1"/>
                </a:solidFill>
              </a:rPr>
              <a:t>- Open file with Wireshark.</a:t>
            </a:r>
            <a:br>
              <a:rPr lang="en-US" sz="2400" dirty="0">
                <a:solidFill>
                  <a:schemeClr val="bg1"/>
                </a:solidFill>
              </a:rPr>
            </a:br>
            <a:r>
              <a:rPr lang="en-US" sz="2400" dirty="0">
                <a:solidFill>
                  <a:schemeClr val="bg1"/>
                </a:solidFill>
              </a:rPr>
              <a:t>- Use Hint to help discover what to filter for,… which in this case is “DNS”</a:t>
            </a:r>
          </a:p>
        </p:txBody>
      </p:sp>
      <p:pic>
        <p:nvPicPr>
          <p:cNvPr id="11" name="Picture 10">
            <a:extLst>
              <a:ext uri="{FF2B5EF4-FFF2-40B4-BE49-F238E27FC236}">
                <a16:creationId xmlns:a16="http://schemas.microsoft.com/office/drawing/2014/main" id="{16C365F9-2C8F-9881-91C2-61B28FE033D2}"/>
              </a:ext>
            </a:extLst>
          </p:cNvPr>
          <p:cNvPicPr>
            <a:picLocks noChangeAspect="1"/>
          </p:cNvPicPr>
          <p:nvPr/>
        </p:nvPicPr>
        <p:blipFill>
          <a:blip r:embed="rId2"/>
          <a:stretch>
            <a:fillRect/>
          </a:stretch>
        </p:blipFill>
        <p:spPr>
          <a:xfrm>
            <a:off x="522514" y="1903445"/>
            <a:ext cx="11094098" cy="4842588"/>
          </a:xfrm>
          <a:prstGeom prst="rect">
            <a:avLst/>
          </a:prstGeom>
        </p:spPr>
      </p:pic>
      <p:sp>
        <p:nvSpPr>
          <p:cNvPr id="13" name="Oval 12">
            <a:extLst>
              <a:ext uri="{FF2B5EF4-FFF2-40B4-BE49-F238E27FC236}">
                <a16:creationId xmlns:a16="http://schemas.microsoft.com/office/drawing/2014/main" id="{81C5CBCC-0E84-0EEF-4EC1-F6541B80AA26}"/>
              </a:ext>
            </a:extLst>
          </p:cNvPr>
          <p:cNvSpPr/>
          <p:nvPr/>
        </p:nvSpPr>
        <p:spPr>
          <a:xfrm>
            <a:off x="685462" y="2181600"/>
            <a:ext cx="548640" cy="365760"/>
          </a:xfrm>
          <a:prstGeom prst="ellipse">
            <a:avLst/>
          </a:prstGeom>
          <a:solidFill>
            <a:srgbClr val="E71224">
              <a:alpha val="5000"/>
            </a:srgbClr>
          </a:solidFill>
          <a:ln w="36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E71224"/>
              </a:solidFill>
            </a:endParaRPr>
          </a:p>
        </p:txBody>
      </p:sp>
      <p:cxnSp>
        <p:nvCxnSpPr>
          <p:cNvPr id="15" name="Straight Connector 14">
            <a:extLst>
              <a:ext uri="{FF2B5EF4-FFF2-40B4-BE49-F238E27FC236}">
                <a16:creationId xmlns:a16="http://schemas.microsoft.com/office/drawing/2014/main" id="{D25F8EFC-A43F-AE80-830E-BEC5B72D6779}"/>
              </a:ext>
            </a:extLst>
          </p:cNvPr>
          <p:cNvCxnSpPr/>
          <p:nvPr/>
        </p:nvCxnSpPr>
        <p:spPr>
          <a:xfrm rot="10800000">
            <a:off x="1351800" y="2365020"/>
            <a:ext cx="1280160" cy="0"/>
          </a:xfrm>
          <a:prstGeom prst="line">
            <a:avLst/>
          </a:prstGeom>
          <a:solidFill>
            <a:srgbClr val="E71224">
              <a:alpha val="5000"/>
            </a:srgbClr>
          </a:solidFill>
          <a:ln w="36000">
            <a:solidFill>
              <a:srgbClr val="E71224"/>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8859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12DF0E-8571-BEED-F7D4-DC0C12F6EDB2}"/>
              </a:ext>
            </a:extLst>
          </p:cNvPr>
          <p:cNvSpPr txBox="1"/>
          <p:nvPr/>
        </p:nvSpPr>
        <p:spPr>
          <a:xfrm>
            <a:off x="503853" y="718457"/>
            <a:ext cx="11243388" cy="954107"/>
          </a:xfrm>
          <a:prstGeom prst="rect">
            <a:avLst/>
          </a:prstGeom>
          <a:noFill/>
        </p:spPr>
        <p:txBody>
          <a:bodyPr wrap="square" rtlCol="0">
            <a:spAutoFit/>
          </a:bodyPr>
          <a:lstStyle/>
          <a:p>
            <a:r>
              <a:rPr lang="en-US" sz="2800" dirty="0">
                <a:solidFill>
                  <a:schemeClr val="bg1"/>
                </a:solidFill>
              </a:rPr>
              <a:t>- Narrow down search by </a:t>
            </a:r>
            <a:r>
              <a:rPr lang="en-US" sz="2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filtering out the response packets.</a:t>
            </a:r>
            <a:br>
              <a:rPr lang="en-US" sz="2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r>
              <a:rPr lang="en-US" sz="2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Add highlighted</a:t>
            </a:r>
            <a:r>
              <a:rPr lang="en-US" sz="2800" dirty="0">
                <a:solidFill>
                  <a:schemeClr val="bg1"/>
                </a:solidFill>
              </a:rPr>
              <a:t> section to the filter by right clicking to “prepare as filter”.</a:t>
            </a:r>
          </a:p>
        </p:txBody>
      </p:sp>
      <p:pic>
        <p:nvPicPr>
          <p:cNvPr id="8" name="Picture 7">
            <a:extLst>
              <a:ext uri="{FF2B5EF4-FFF2-40B4-BE49-F238E27FC236}">
                <a16:creationId xmlns:a16="http://schemas.microsoft.com/office/drawing/2014/main" id="{BFB5EE16-F459-3B7A-D324-AD11B6097E07}"/>
              </a:ext>
            </a:extLst>
          </p:cNvPr>
          <p:cNvPicPr>
            <a:picLocks noChangeAspect="1"/>
          </p:cNvPicPr>
          <p:nvPr/>
        </p:nvPicPr>
        <p:blipFill>
          <a:blip r:embed="rId2"/>
          <a:stretch>
            <a:fillRect/>
          </a:stretch>
        </p:blipFill>
        <p:spPr>
          <a:xfrm>
            <a:off x="0" y="1864165"/>
            <a:ext cx="6130915" cy="4993836"/>
          </a:xfrm>
          <a:prstGeom prst="rect">
            <a:avLst/>
          </a:prstGeom>
        </p:spPr>
      </p:pic>
      <p:sp>
        <p:nvSpPr>
          <p:cNvPr id="10" name="Oval 9">
            <a:extLst>
              <a:ext uri="{FF2B5EF4-FFF2-40B4-BE49-F238E27FC236}">
                <a16:creationId xmlns:a16="http://schemas.microsoft.com/office/drawing/2014/main" id="{063114E4-BC2C-47B9-2281-E0EB6B73D908}"/>
              </a:ext>
            </a:extLst>
          </p:cNvPr>
          <p:cNvSpPr/>
          <p:nvPr/>
        </p:nvSpPr>
        <p:spPr>
          <a:xfrm>
            <a:off x="2774764" y="2901819"/>
            <a:ext cx="1097280" cy="278868"/>
          </a:xfrm>
          <a:prstGeom prst="ellipse">
            <a:avLst/>
          </a:prstGeom>
          <a:solidFill>
            <a:srgbClr val="E71224">
              <a:alpha val="5000"/>
            </a:srgbClr>
          </a:solidFill>
          <a:ln w="36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E71224"/>
              </a:solidFill>
            </a:endParaRPr>
          </a:p>
        </p:txBody>
      </p:sp>
      <p:sp>
        <p:nvSpPr>
          <p:cNvPr id="13" name="Oval 12">
            <a:extLst>
              <a:ext uri="{FF2B5EF4-FFF2-40B4-BE49-F238E27FC236}">
                <a16:creationId xmlns:a16="http://schemas.microsoft.com/office/drawing/2014/main" id="{CD1E0C2E-9388-ABB4-5AB0-9141B67BFC19}"/>
              </a:ext>
            </a:extLst>
          </p:cNvPr>
          <p:cNvSpPr/>
          <p:nvPr/>
        </p:nvSpPr>
        <p:spPr>
          <a:xfrm>
            <a:off x="501747" y="6197127"/>
            <a:ext cx="272693" cy="203672"/>
          </a:xfrm>
          <a:prstGeom prst="ellipse">
            <a:avLst/>
          </a:prstGeom>
          <a:solidFill>
            <a:srgbClr val="E71224">
              <a:alpha val="5000"/>
            </a:srgbClr>
          </a:solidFill>
          <a:ln w="36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E71224"/>
              </a:solidFill>
            </a:endParaRPr>
          </a:p>
        </p:txBody>
      </p:sp>
      <p:sp>
        <p:nvSpPr>
          <p:cNvPr id="15" name="Rectangle 14">
            <a:extLst>
              <a:ext uri="{FF2B5EF4-FFF2-40B4-BE49-F238E27FC236}">
                <a16:creationId xmlns:a16="http://schemas.microsoft.com/office/drawing/2014/main" id="{14F3D36D-E421-1ED2-DA5E-94DF011E1521}"/>
              </a:ext>
            </a:extLst>
          </p:cNvPr>
          <p:cNvSpPr/>
          <p:nvPr/>
        </p:nvSpPr>
        <p:spPr>
          <a:xfrm>
            <a:off x="2055923" y="6195780"/>
            <a:ext cx="2189505" cy="203672"/>
          </a:xfrm>
          <a:prstGeom prst="rect">
            <a:avLst/>
          </a:prstGeom>
          <a:solidFill>
            <a:srgbClr val="E71224">
              <a:alpha val="5000"/>
            </a:srgbClr>
          </a:solidFill>
          <a:ln w="36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E71224"/>
              </a:solidFill>
            </a:endParaRPr>
          </a:p>
        </p:txBody>
      </p:sp>
      <p:pic>
        <p:nvPicPr>
          <p:cNvPr id="19" name="Picture 18">
            <a:extLst>
              <a:ext uri="{FF2B5EF4-FFF2-40B4-BE49-F238E27FC236}">
                <a16:creationId xmlns:a16="http://schemas.microsoft.com/office/drawing/2014/main" id="{F36F311E-FBC0-A886-CA2C-864248271EC5}"/>
              </a:ext>
            </a:extLst>
          </p:cNvPr>
          <p:cNvPicPr>
            <a:picLocks noChangeAspect="1"/>
          </p:cNvPicPr>
          <p:nvPr/>
        </p:nvPicPr>
        <p:blipFill>
          <a:blip r:embed="rId3"/>
          <a:stretch>
            <a:fillRect/>
          </a:stretch>
        </p:blipFill>
        <p:spPr>
          <a:xfrm>
            <a:off x="6130915" y="1864164"/>
            <a:ext cx="6061085" cy="4993836"/>
          </a:xfrm>
          <a:prstGeom prst="rect">
            <a:avLst/>
          </a:prstGeom>
        </p:spPr>
      </p:pic>
      <p:sp>
        <p:nvSpPr>
          <p:cNvPr id="21" name="Oval 20">
            <a:extLst>
              <a:ext uri="{FF2B5EF4-FFF2-40B4-BE49-F238E27FC236}">
                <a16:creationId xmlns:a16="http://schemas.microsoft.com/office/drawing/2014/main" id="{EF0BD8EF-A1C7-1CD2-AEE1-0345B81A405B}"/>
              </a:ext>
            </a:extLst>
          </p:cNvPr>
          <p:cNvSpPr/>
          <p:nvPr/>
        </p:nvSpPr>
        <p:spPr>
          <a:xfrm>
            <a:off x="6584400" y="3376701"/>
            <a:ext cx="973396" cy="365760"/>
          </a:xfrm>
          <a:prstGeom prst="ellipse">
            <a:avLst/>
          </a:prstGeom>
          <a:solidFill>
            <a:srgbClr val="E71224">
              <a:alpha val="5000"/>
            </a:srgbClr>
          </a:solidFill>
          <a:ln w="36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E71224"/>
              </a:solidFill>
            </a:endParaRPr>
          </a:p>
        </p:txBody>
      </p:sp>
      <p:sp>
        <p:nvSpPr>
          <p:cNvPr id="23" name="Oval 22">
            <a:extLst>
              <a:ext uri="{FF2B5EF4-FFF2-40B4-BE49-F238E27FC236}">
                <a16:creationId xmlns:a16="http://schemas.microsoft.com/office/drawing/2014/main" id="{7A93388A-ABC5-AA04-2D11-B7E6DF1D6863}"/>
              </a:ext>
            </a:extLst>
          </p:cNvPr>
          <p:cNvSpPr/>
          <p:nvPr/>
        </p:nvSpPr>
        <p:spPr>
          <a:xfrm>
            <a:off x="9479902" y="4180114"/>
            <a:ext cx="1017037" cy="289248"/>
          </a:xfrm>
          <a:prstGeom prst="ellipse">
            <a:avLst/>
          </a:prstGeom>
          <a:solidFill>
            <a:srgbClr val="E71224">
              <a:alpha val="5000"/>
            </a:srgbClr>
          </a:solidFill>
          <a:ln w="36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E71224"/>
              </a:solidFill>
            </a:endParaRPr>
          </a:p>
        </p:txBody>
      </p:sp>
    </p:spTree>
    <p:extLst>
      <p:ext uri="{BB962C8B-B14F-4D97-AF65-F5344CB8AC3E}">
        <p14:creationId xmlns:p14="http://schemas.microsoft.com/office/powerpoint/2010/main" val="3365999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D5AA553-D8DC-1ECD-5EE7-6F2CD174D60E}"/>
              </a:ext>
            </a:extLst>
          </p:cNvPr>
          <p:cNvPicPr>
            <a:picLocks noChangeAspect="1"/>
          </p:cNvPicPr>
          <p:nvPr/>
        </p:nvPicPr>
        <p:blipFill>
          <a:blip r:embed="rId2"/>
          <a:stretch>
            <a:fillRect/>
          </a:stretch>
        </p:blipFill>
        <p:spPr>
          <a:xfrm>
            <a:off x="429115" y="1922327"/>
            <a:ext cx="4510737" cy="531623"/>
          </a:xfrm>
          <a:prstGeom prst="rect">
            <a:avLst/>
          </a:prstGeom>
        </p:spPr>
      </p:pic>
      <p:pic>
        <p:nvPicPr>
          <p:cNvPr id="6" name="Picture 5">
            <a:extLst>
              <a:ext uri="{FF2B5EF4-FFF2-40B4-BE49-F238E27FC236}">
                <a16:creationId xmlns:a16="http://schemas.microsoft.com/office/drawing/2014/main" id="{CF7A1AB9-5765-2970-F157-178C5002D26B}"/>
              </a:ext>
            </a:extLst>
          </p:cNvPr>
          <p:cNvPicPr>
            <a:picLocks noChangeAspect="1"/>
          </p:cNvPicPr>
          <p:nvPr/>
        </p:nvPicPr>
        <p:blipFill>
          <a:blip r:embed="rId3"/>
          <a:stretch>
            <a:fillRect/>
          </a:stretch>
        </p:blipFill>
        <p:spPr>
          <a:xfrm>
            <a:off x="429115" y="2453949"/>
            <a:ext cx="4510737" cy="531623"/>
          </a:xfrm>
          <a:prstGeom prst="rect">
            <a:avLst/>
          </a:prstGeom>
        </p:spPr>
      </p:pic>
      <p:sp>
        <p:nvSpPr>
          <p:cNvPr id="28" name="Arrow: Curved Left 27">
            <a:extLst>
              <a:ext uri="{FF2B5EF4-FFF2-40B4-BE49-F238E27FC236}">
                <a16:creationId xmlns:a16="http://schemas.microsoft.com/office/drawing/2014/main" id="{AF834E9B-61B5-C632-751D-E258FF1A3DEC}"/>
              </a:ext>
            </a:extLst>
          </p:cNvPr>
          <p:cNvSpPr/>
          <p:nvPr/>
        </p:nvSpPr>
        <p:spPr>
          <a:xfrm>
            <a:off x="5029199" y="2080723"/>
            <a:ext cx="811763" cy="820870"/>
          </a:xfrm>
          <a:prstGeom prst="curvedLef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TextBox 28">
            <a:extLst>
              <a:ext uri="{FF2B5EF4-FFF2-40B4-BE49-F238E27FC236}">
                <a16:creationId xmlns:a16="http://schemas.microsoft.com/office/drawing/2014/main" id="{5A52AF9C-896F-CB6C-A29E-F70D4932BCB8}"/>
              </a:ext>
            </a:extLst>
          </p:cNvPr>
          <p:cNvSpPr txBox="1"/>
          <p:nvPr/>
        </p:nvSpPr>
        <p:spPr>
          <a:xfrm>
            <a:off x="513184" y="653457"/>
            <a:ext cx="11019453" cy="1200329"/>
          </a:xfrm>
          <a:prstGeom prst="rect">
            <a:avLst/>
          </a:prstGeom>
          <a:noFill/>
        </p:spPr>
        <p:txBody>
          <a:bodyPr wrap="square" rtlCol="0">
            <a:spAutoFit/>
          </a:bodyPr>
          <a:lstStyle/>
          <a:p>
            <a:r>
              <a:rPr lang="en-US" dirty="0">
                <a:solidFill>
                  <a:schemeClr val="bg1"/>
                </a:solidFill>
              </a:rPr>
              <a:t>- Switch the bit value from 1 to a 0 by switching the “True” value to a “0”</a:t>
            </a:r>
            <a:br>
              <a:rPr lang="en-US" dirty="0">
                <a:solidFill>
                  <a:schemeClr val="bg1"/>
                </a:solidFill>
              </a:rPr>
            </a:br>
            <a:r>
              <a:rPr lang="en-US" dirty="0">
                <a:solidFill>
                  <a:schemeClr val="bg1"/>
                </a:solidFill>
              </a:rPr>
              <a:t>- Further narrow down your search by filtering out the “HTTPS” type by right clicking the selected area in the packet and prepare as filter.  Then place the “!” before the newly added filter to specify that you want to exclude this in your results.   </a:t>
            </a:r>
          </a:p>
        </p:txBody>
      </p:sp>
      <p:pic>
        <p:nvPicPr>
          <p:cNvPr id="31" name="Picture 30">
            <a:extLst>
              <a:ext uri="{FF2B5EF4-FFF2-40B4-BE49-F238E27FC236}">
                <a16:creationId xmlns:a16="http://schemas.microsoft.com/office/drawing/2014/main" id="{9BBB1A0F-21B7-2398-6B45-CA75B20A3193}"/>
              </a:ext>
            </a:extLst>
          </p:cNvPr>
          <p:cNvPicPr>
            <a:picLocks noChangeAspect="1"/>
          </p:cNvPicPr>
          <p:nvPr/>
        </p:nvPicPr>
        <p:blipFill>
          <a:blip r:embed="rId4"/>
          <a:stretch>
            <a:fillRect/>
          </a:stretch>
        </p:blipFill>
        <p:spPr>
          <a:xfrm>
            <a:off x="429114" y="2985572"/>
            <a:ext cx="5666886" cy="2709418"/>
          </a:xfrm>
          <a:prstGeom prst="rect">
            <a:avLst/>
          </a:prstGeom>
        </p:spPr>
      </p:pic>
      <p:pic>
        <p:nvPicPr>
          <p:cNvPr id="33" name="Picture 32">
            <a:extLst>
              <a:ext uri="{FF2B5EF4-FFF2-40B4-BE49-F238E27FC236}">
                <a16:creationId xmlns:a16="http://schemas.microsoft.com/office/drawing/2014/main" id="{5063CE89-7138-AE29-C106-9184593B4118}"/>
              </a:ext>
            </a:extLst>
          </p:cNvPr>
          <p:cNvPicPr>
            <a:picLocks noChangeAspect="1"/>
          </p:cNvPicPr>
          <p:nvPr/>
        </p:nvPicPr>
        <p:blipFill>
          <a:blip r:embed="rId5"/>
          <a:stretch>
            <a:fillRect/>
          </a:stretch>
        </p:blipFill>
        <p:spPr>
          <a:xfrm>
            <a:off x="429113" y="5811626"/>
            <a:ext cx="4443805" cy="414986"/>
          </a:xfrm>
          <a:prstGeom prst="rect">
            <a:avLst/>
          </a:prstGeom>
        </p:spPr>
      </p:pic>
      <p:pic>
        <p:nvPicPr>
          <p:cNvPr id="37" name="Picture 36">
            <a:extLst>
              <a:ext uri="{FF2B5EF4-FFF2-40B4-BE49-F238E27FC236}">
                <a16:creationId xmlns:a16="http://schemas.microsoft.com/office/drawing/2014/main" id="{E1EB8AAE-FB7A-C78F-C30D-40F4AB08EB96}"/>
              </a:ext>
            </a:extLst>
          </p:cNvPr>
          <p:cNvPicPr>
            <a:picLocks noChangeAspect="1"/>
          </p:cNvPicPr>
          <p:nvPr/>
        </p:nvPicPr>
        <p:blipFill>
          <a:blip r:embed="rId6"/>
          <a:stretch>
            <a:fillRect/>
          </a:stretch>
        </p:blipFill>
        <p:spPr>
          <a:xfrm>
            <a:off x="6266728" y="1922327"/>
            <a:ext cx="5501788" cy="1595314"/>
          </a:xfrm>
          <a:prstGeom prst="rect">
            <a:avLst/>
          </a:prstGeom>
        </p:spPr>
      </p:pic>
      <p:pic>
        <p:nvPicPr>
          <p:cNvPr id="39" name="Picture 38">
            <a:extLst>
              <a:ext uri="{FF2B5EF4-FFF2-40B4-BE49-F238E27FC236}">
                <a16:creationId xmlns:a16="http://schemas.microsoft.com/office/drawing/2014/main" id="{14716701-0BB9-60B9-6310-E6650608CD1B}"/>
              </a:ext>
            </a:extLst>
          </p:cNvPr>
          <p:cNvPicPr>
            <a:picLocks noChangeAspect="1"/>
          </p:cNvPicPr>
          <p:nvPr/>
        </p:nvPicPr>
        <p:blipFill>
          <a:blip r:embed="rId7"/>
          <a:stretch>
            <a:fillRect/>
          </a:stretch>
        </p:blipFill>
        <p:spPr>
          <a:xfrm>
            <a:off x="6266728" y="3607624"/>
            <a:ext cx="5496158" cy="1021168"/>
          </a:xfrm>
          <a:prstGeom prst="rect">
            <a:avLst/>
          </a:prstGeom>
        </p:spPr>
      </p:pic>
      <p:sp>
        <p:nvSpPr>
          <p:cNvPr id="40" name="TextBox 39">
            <a:extLst>
              <a:ext uri="{FF2B5EF4-FFF2-40B4-BE49-F238E27FC236}">
                <a16:creationId xmlns:a16="http://schemas.microsoft.com/office/drawing/2014/main" id="{AF402D73-0950-6723-6583-4C58AFDCDB71}"/>
              </a:ext>
            </a:extLst>
          </p:cNvPr>
          <p:cNvSpPr txBox="1"/>
          <p:nvPr/>
        </p:nvSpPr>
        <p:spPr>
          <a:xfrm>
            <a:off x="8089547" y="4628792"/>
            <a:ext cx="4102453" cy="369332"/>
          </a:xfrm>
          <a:prstGeom prst="rect">
            <a:avLst/>
          </a:prstGeom>
          <a:noFill/>
        </p:spPr>
        <p:txBody>
          <a:bodyPr wrap="square" rtlCol="0">
            <a:spAutoFit/>
          </a:bodyPr>
          <a:lstStyle/>
          <a:p>
            <a:r>
              <a:rPr lang="en-US" dirty="0">
                <a:solidFill>
                  <a:srgbClr val="FF0000"/>
                </a:solidFill>
              </a:rPr>
              <a:t>Right Click,… to add and prepare as filter.</a:t>
            </a:r>
          </a:p>
        </p:txBody>
      </p:sp>
      <p:sp>
        <p:nvSpPr>
          <p:cNvPr id="42" name="Arrow: Bent 41">
            <a:extLst>
              <a:ext uri="{FF2B5EF4-FFF2-40B4-BE49-F238E27FC236}">
                <a16:creationId xmlns:a16="http://schemas.microsoft.com/office/drawing/2014/main" id="{B9605910-9D1E-FBEC-0A58-E27324A33432}"/>
              </a:ext>
            </a:extLst>
          </p:cNvPr>
          <p:cNvSpPr/>
          <p:nvPr/>
        </p:nvSpPr>
        <p:spPr>
          <a:xfrm rot="16200000">
            <a:off x="7817522" y="4623982"/>
            <a:ext cx="267217" cy="276835"/>
          </a:xfrm>
          <a:prstGeom prst="ben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Oval 45">
            <a:extLst>
              <a:ext uri="{FF2B5EF4-FFF2-40B4-BE49-F238E27FC236}">
                <a16:creationId xmlns:a16="http://schemas.microsoft.com/office/drawing/2014/main" id="{5D097D60-257B-6DF0-825B-E7E5ABE61A3A}"/>
              </a:ext>
            </a:extLst>
          </p:cNvPr>
          <p:cNvSpPr/>
          <p:nvPr/>
        </p:nvSpPr>
        <p:spPr>
          <a:xfrm>
            <a:off x="6951305" y="4365442"/>
            <a:ext cx="1100917" cy="267218"/>
          </a:xfrm>
          <a:prstGeom prst="ellipse">
            <a:avLst/>
          </a:prstGeom>
          <a:solidFill>
            <a:srgbClr val="E71224">
              <a:alpha val="5000"/>
            </a:srgbClr>
          </a:solidFill>
          <a:ln w="36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E71224"/>
              </a:solidFill>
            </a:endParaRPr>
          </a:p>
        </p:txBody>
      </p:sp>
      <p:sp>
        <p:nvSpPr>
          <p:cNvPr id="48" name="Oval 47">
            <a:extLst>
              <a:ext uri="{FF2B5EF4-FFF2-40B4-BE49-F238E27FC236}">
                <a16:creationId xmlns:a16="http://schemas.microsoft.com/office/drawing/2014/main" id="{B32798F2-82EA-10F8-1D82-0B1923C56D57}"/>
              </a:ext>
            </a:extLst>
          </p:cNvPr>
          <p:cNvSpPr/>
          <p:nvPr/>
        </p:nvSpPr>
        <p:spPr>
          <a:xfrm>
            <a:off x="8798644" y="2799184"/>
            <a:ext cx="606615" cy="270507"/>
          </a:xfrm>
          <a:prstGeom prst="ellipse">
            <a:avLst/>
          </a:prstGeom>
          <a:solidFill>
            <a:srgbClr val="E71224">
              <a:alpha val="5000"/>
            </a:srgbClr>
          </a:solidFill>
          <a:ln w="36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E71224"/>
              </a:solidFill>
            </a:endParaRPr>
          </a:p>
        </p:txBody>
      </p:sp>
      <p:pic>
        <p:nvPicPr>
          <p:cNvPr id="52" name="Picture 51">
            <a:extLst>
              <a:ext uri="{FF2B5EF4-FFF2-40B4-BE49-F238E27FC236}">
                <a16:creationId xmlns:a16="http://schemas.microsoft.com/office/drawing/2014/main" id="{E48DA4F5-62CE-7D87-CD89-FB1CE53328C6}"/>
              </a:ext>
            </a:extLst>
          </p:cNvPr>
          <p:cNvPicPr>
            <a:picLocks noChangeAspect="1"/>
          </p:cNvPicPr>
          <p:nvPr/>
        </p:nvPicPr>
        <p:blipFill>
          <a:blip r:embed="rId8"/>
          <a:stretch>
            <a:fillRect/>
          </a:stretch>
        </p:blipFill>
        <p:spPr>
          <a:xfrm>
            <a:off x="6326142" y="5035442"/>
            <a:ext cx="5436744" cy="566237"/>
          </a:xfrm>
          <a:prstGeom prst="rect">
            <a:avLst/>
          </a:prstGeom>
        </p:spPr>
      </p:pic>
      <p:pic>
        <p:nvPicPr>
          <p:cNvPr id="54" name="Picture 53">
            <a:extLst>
              <a:ext uri="{FF2B5EF4-FFF2-40B4-BE49-F238E27FC236}">
                <a16:creationId xmlns:a16="http://schemas.microsoft.com/office/drawing/2014/main" id="{7BDD975C-AD9A-5958-E092-CF7FD5B06931}"/>
              </a:ext>
            </a:extLst>
          </p:cNvPr>
          <p:cNvPicPr>
            <a:picLocks noChangeAspect="1"/>
          </p:cNvPicPr>
          <p:nvPr/>
        </p:nvPicPr>
        <p:blipFill>
          <a:blip r:embed="rId9"/>
          <a:stretch>
            <a:fillRect/>
          </a:stretch>
        </p:blipFill>
        <p:spPr>
          <a:xfrm>
            <a:off x="6346516" y="5739943"/>
            <a:ext cx="5407040" cy="486670"/>
          </a:xfrm>
          <a:prstGeom prst="rect">
            <a:avLst/>
          </a:prstGeom>
        </p:spPr>
      </p:pic>
      <p:sp>
        <p:nvSpPr>
          <p:cNvPr id="60" name="Oval 59">
            <a:extLst>
              <a:ext uri="{FF2B5EF4-FFF2-40B4-BE49-F238E27FC236}">
                <a16:creationId xmlns:a16="http://schemas.microsoft.com/office/drawing/2014/main" id="{B72744DA-C9B6-C181-41F2-9A1661773BF6}"/>
              </a:ext>
            </a:extLst>
          </p:cNvPr>
          <p:cNvSpPr/>
          <p:nvPr/>
        </p:nvSpPr>
        <p:spPr>
          <a:xfrm>
            <a:off x="9997903" y="5836043"/>
            <a:ext cx="135143" cy="368499"/>
          </a:xfrm>
          <a:prstGeom prst="ellipse">
            <a:avLst/>
          </a:prstGeom>
          <a:solidFill>
            <a:srgbClr val="E71224">
              <a:alpha val="5000"/>
            </a:srgbClr>
          </a:solidFill>
          <a:ln w="36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E71224"/>
              </a:solidFill>
            </a:endParaRPr>
          </a:p>
        </p:txBody>
      </p:sp>
      <p:cxnSp>
        <p:nvCxnSpPr>
          <p:cNvPr id="65" name="Straight Connector 64">
            <a:extLst>
              <a:ext uri="{FF2B5EF4-FFF2-40B4-BE49-F238E27FC236}">
                <a16:creationId xmlns:a16="http://schemas.microsoft.com/office/drawing/2014/main" id="{69ED9AB1-ED81-21F9-B7DA-2D5FE5713948}"/>
              </a:ext>
            </a:extLst>
          </p:cNvPr>
          <p:cNvCxnSpPr/>
          <p:nvPr/>
        </p:nvCxnSpPr>
        <p:spPr>
          <a:xfrm rot="-5400000">
            <a:off x="9802707" y="6532200"/>
            <a:ext cx="548640" cy="0"/>
          </a:xfrm>
          <a:prstGeom prst="line">
            <a:avLst/>
          </a:prstGeom>
          <a:solidFill>
            <a:srgbClr val="E71224">
              <a:alpha val="5000"/>
            </a:srgbClr>
          </a:solidFill>
          <a:ln w="36000">
            <a:solidFill>
              <a:srgbClr val="E71224"/>
            </a:solidFill>
            <a:tailEnd type="arrow"/>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A70F89EA-6913-DD1B-8F10-2950243BBEFF}"/>
              </a:ext>
            </a:extLst>
          </p:cNvPr>
          <p:cNvSpPr/>
          <p:nvPr/>
        </p:nvSpPr>
        <p:spPr>
          <a:xfrm>
            <a:off x="3521006" y="5750976"/>
            <a:ext cx="548640" cy="548640"/>
          </a:xfrm>
          <a:prstGeom prst="ellipse">
            <a:avLst/>
          </a:prstGeom>
          <a:solidFill>
            <a:srgbClr val="E71224">
              <a:alpha val="5000"/>
            </a:srgbClr>
          </a:solidFill>
          <a:ln w="36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E71224"/>
              </a:solidFill>
            </a:endParaRPr>
          </a:p>
        </p:txBody>
      </p:sp>
    </p:spTree>
    <p:extLst>
      <p:ext uri="{BB962C8B-B14F-4D97-AF65-F5344CB8AC3E}">
        <p14:creationId xmlns:p14="http://schemas.microsoft.com/office/powerpoint/2010/main" val="2154724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40C8F9E-3DED-B704-3978-7AB20A3E2B55}"/>
              </a:ext>
            </a:extLst>
          </p:cNvPr>
          <p:cNvPicPr>
            <a:picLocks noChangeAspect="1"/>
          </p:cNvPicPr>
          <p:nvPr/>
        </p:nvPicPr>
        <p:blipFill>
          <a:blip r:embed="rId2"/>
          <a:stretch>
            <a:fillRect/>
          </a:stretch>
        </p:blipFill>
        <p:spPr>
          <a:xfrm>
            <a:off x="575894" y="2195406"/>
            <a:ext cx="4451558" cy="445157"/>
          </a:xfrm>
          <a:prstGeom prst="rect">
            <a:avLst/>
          </a:prstGeom>
        </p:spPr>
      </p:pic>
      <p:pic>
        <p:nvPicPr>
          <p:cNvPr id="6" name="Picture 5">
            <a:extLst>
              <a:ext uri="{FF2B5EF4-FFF2-40B4-BE49-F238E27FC236}">
                <a16:creationId xmlns:a16="http://schemas.microsoft.com/office/drawing/2014/main" id="{3CEBB52A-7D4E-7983-AB64-1EB18A8695DD}"/>
              </a:ext>
            </a:extLst>
          </p:cNvPr>
          <p:cNvPicPr>
            <a:picLocks noChangeAspect="1"/>
          </p:cNvPicPr>
          <p:nvPr/>
        </p:nvPicPr>
        <p:blipFill>
          <a:blip r:embed="rId3"/>
          <a:stretch>
            <a:fillRect/>
          </a:stretch>
        </p:blipFill>
        <p:spPr>
          <a:xfrm>
            <a:off x="12023" y="2640563"/>
            <a:ext cx="5901337" cy="3487779"/>
          </a:xfrm>
          <a:prstGeom prst="rect">
            <a:avLst/>
          </a:prstGeom>
        </p:spPr>
      </p:pic>
      <p:sp>
        <p:nvSpPr>
          <p:cNvPr id="8" name="Oval 7">
            <a:extLst>
              <a:ext uri="{FF2B5EF4-FFF2-40B4-BE49-F238E27FC236}">
                <a16:creationId xmlns:a16="http://schemas.microsoft.com/office/drawing/2014/main" id="{67142B7B-74F3-A200-6D37-A04ED302956D}"/>
              </a:ext>
            </a:extLst>
          </p:cNvPr>
          <p:cNvSpPr/>
          <p:nvPr/>
        </p:nvSpPr>
        <p:spPr>
          <a:xfrm>
            <a:off x="3663427" y="2182923"/>
            <a:ext cx="572670" cy="438977"/>
          </a:xfrm>
          <a:prstGeom prst="ellipse">
            <a:avLst/>
          </a:prstGeom>
          <a:solidFill>
            <a:srgbClr val="E71224">
              <a:alpha val="5000"/>
            </a:srgbClr>
          </a:solidFill>
          <a:ln w="36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E71224"/>
              </a:solidFill>
            </a:endParaRPr>
          </a:p>
        </p:txBody>
      </p:sp>
      <p:sp>
        <p:nvSpPr>
          <p:cNvPr id="10" name="Rectangle 9">
            <a:extLst>
              <a:ext uri="{FF2B5EF4-FFF2-40B4-BE49-F238E27FC236}">
                <a16:creationId xmlns:a16="http://schemas.microsoft.com/office/drawing/2014/main" id="{38920042-A00C-B51E-F616-18AB90EC5CAC}"/>
              </a:ext>
            </a:extLst>
          </p:cNvPr>
          <p:cNvSpPr/>
          <p:nvPr/>
        </p:nvSpPr>
        <p:spPr>
          <a:xfrm>
            <a:off x="2976464" y="2671707"/>
            <a:ext cx="270588" cy="3456635"/>
          </a:xfrm>
          <a:prstGeom prst="rect">
            <a:avLst/>
          </a:prstGeom>
          <a:solidFill>
            <a:srgbClr val="E71224">
              <a:alpha val="5000"/>
            </a:srgbClr>
          </a:solidFill>
          <a:ln w="36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E71224"/>
              </a:solidFill>
            </a:endParaRPr>
          </a:p>
        </p:txBody>
      </p:sp>
      <p:pic>
        <p:nvPicPr>
          <p:cNvPr id="12" name="Picture 11">
            <a:extLst>
              <a:ext uri="{FF2B5EF4-FFF2-40B4-BE49-F238E27FC236}">
                <a16:creationId xmlns:a16="http://schemas.microsoft.com/office/drawing/2014/main" id="{6E3ED716-8995-2E07-9274-E37890CB783D}"/>
              </a:ext>
            </a:extLst>
          </p:cNvPr>
          <p:cNvPicPr>
            <a:picLocks noChangeAspect="1"/>
          </p:cNvPicPr>
          <p:nvPr/>
        </p:nvPicPr>
        <p:blipFill>
          <a:blip r:embed="rId4"/>
          <a:stretch>
            <a:fillRect/>
          </a:stretch>
        </p:blipFill>
        <p:spPr>
          <a:xfrm>
            <a:off x="6032469" y="2671706"/>
            <a:ext cx="5843359" cy="3456635"/>
          </a:xfrm>
          <a:prstGeom prst="rect">
            <a:avLst/>
          </a:prstGeom>
        </p:spPr>
      </p:pic>
      <p:sp>
        <p:nvSpPr>
          <p:cNvPr id="14" name="Rectangle 13">
            <a:extLst>
              <a:ext uri="{FF2B5EF4-FFF2-40B4-BE49-F238E27FC236}">
                <a16:creationId xmlns:a16="http://schemas.microsoft.com/office/drawing/2014/main" id="{0632C040-7A7B-8AA8-5A3F-A1FA93F4608B}"/>
              </a:ext>
            </a:extLst>
          </p:cNvPr>
          <p:cNvSpPr/>
          <p:nvPr/>
        </p:nvSpPr>
        <p:spPr>
          <a:xfrm>
            <a:off x="9159550" y="4282751"/>
            <a:ext cx="2093168" cy="251928"/>
          </a:xfrm>
          <a:prstGeom prst="rect">
            <a:avLst/>
          </a:prstGeom>
          <a:solidFill>
            <a:srgbClr val="E71224">
              <a:alpha val="5000"/>
            </a:srgbClr>
          </a:solidFill>
          <a:ln w="36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E71224"/>
              </a:solidFill>
            </a:endParaRPr>
          </a:p>
        </p:txBody>
      </p:sp>
      <p:sp>
        <p:nvSpPr>
          <p:cNvPr id="15" name="TextBox 14">
            <a:extLst>
              <a:ext uri="{FF2B5EF4-FFF2-40B4-BE49-F238E27FC236}">
                <a16:creationId xmlns:a16="http://schemas.microsoft.com/office/drawing/2014/main" id="{27A5D13B-74B5-938B-9D9D-D1D00CD0C5B1}"/>
              </a:ext>
            </a:extLst>
          </p:cNvPr>
          <p:cNvSpPr txBox="1"/>
          <p:nvPr/>
        </p:nvSpPr>
        <p:spPr>
          <a:xfrm>
            <a:off x="6467392" y="1994307"/>
            <a:ext cx="3638939" cy="523220"/>
          </a:xfrm>
          <a:prstGeom prst="rect">
            <a:avLst/>
          </a:prstGeom>
          <a:noFill/>
        </p:spPr>
        <p:txBody>
          <a:bodyPr wrap="square" rtlCol="0">
            <a:spAutoFit/>
          </a:bodyPr>
          <a:lstStyle/>
          <a:p>
            <a:r>
              <a:rPr lang="en-US" sz="2800" b="1" dirty="0">
                <a:solidFill>
                  <a:srgbClr val="FF0000"/>
                </a:solidFill>
              </a:rPr>
              <a:t>SCROLL DOWN</a:t>
            </a:r>
          </a:p>
        </p:txBody>
      </p:sp>
      <p:sp>
        <p:nvSpPr>
          <p:cNvPr id="16" name="Arrow: Bent 15">
            <a:extLst>
              <a:ext uri="{FF2B5EF4-FFF2-40B4-BE49-F238E27FC236}">
                <a16:creationId xmlns:a16="http://schemas.microsoft.com/office/drawing/2014/main" id="{7A8ACE7A-8F2A-C819-ED36-88601C3E77C8}"/>
              </a:ext>
            </a:extLst>
          </p:cNvPr>
          <p:cNvSpPr/>
          <p:nvPr/>
        </p:nvSpPr>
        <p:spPr>
          <a:xfrm rot="5400000">
            <a:off x="9551629" y="2211843"/>
            <a:ext cx="438539" cy="426494"/>
          </a:xfrm>
          <a:prstGeom prst="ben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TextBox 16">
            <a:extLst>
              <a:ext uri="{FF2B5EF4-FFF2-40B4-BE49-F238E27FC236}">
                <a16:creationId xmlns:a16="http://schemas.microsoft.com/office/drawing/2014/main" id="{4B0C2A75-ACF2-43AB-4C03-23473A6A5AA1}"/>
              </a:ext>
            </a:extLst>
          </p:cNvPr>
          <p:cNvSpPr txBox="1"/>
          <p:nvPr/>
        </p:nvSpPr>
        <p:spPr>
          <a:xfrm>
            <a:off x="575894" y="755780"/>
            <a:ext cx="10994065" cy="1015663"/>
          </a:xfrm>
          <a:prstGeom prst="rect">
            <a:avLst/>
          </a:prstGeom>
          <a:noFill/>
        </p:spPr>
        <p:txBody>
          <a:bodyPr wrap="square" rtlCol="0">
            <a:spAutoFit/>
          </a:bodyPr>
          <a:lstStyle/>
          <a:p>
            <a:r>
              <a:rPr lang="en-US" sz="2000" dirty="0">
                <a:solidFill>
                  <a:schemeClr val="bg1"/>
                </a:solidFill>
              </a:rPr>
              <a:t>- Apply the filter to discover the total amount of packets decreased by half.</a:t>
            </a:r>
            <a:br>
              <a:rPr lang="en-US" sz="2000" dirty="0">
                <a:solidFill>
                  <a:schemeClr val="bg1"/>
                </a:solidFill>
              </a:rPr>
            </a:br>
            <a:r>
              <a:rPr lang="en-US" sz="2000" dirty="0">
                <a:solidFill>
                  <a:schemeClr val="bg1"/>
                </a:solidFill>
              </a:rPr>
              <a:t>-Scroll down to find the FLAG</a:t>
            </a:r>
            <a:br>
              <a:rPr lang="en-US" sz="2000" dirty="0">
                <a:solidFill>
                  <a:schemeClr val="bg1"/>
                </a:solidFill>
              </a:rPr>
            </a:br>
            <a:r>
              <a:rPr lang="en-US" sz="2000" dirty="0">
                <a:solidFill>
                  <a:schemeClr val="bg1"/>
                </a:solidFill>
              </a:rPr>
              <a:t>- Add “IN” to your notes.</a:t>
            </a:r>
          </a:p>
        </p:txBody>
      </p:sp>
    </p:spTree>
    <p:extLst>
      <p:ext uri="{BB962C8B-B14F-4D97-AF65-F5344CB8AC3E}">
        <p14:creationId xmlns:p14="http://schemas.microsoft.com/office/powerpoint/2010/main" val="2039951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746C8B-C821-38FA-9DF3-ED807F18ACEB}"/>
              </a:ext>
            </a:extLst>
          </p:cNvPr>
          <p:cNvSpPr txBox="1"/>
          <p:nvPr/>
        </p:nvSpPr>
        <p:spPr>
          <a:xfrm>
            <a:off x="520959" y="587829"/>
            <a:ext cx="11150081" cy="1323439"/>
          </a:xfrm>
          <a:prstGeom prst="rect">
            <a:avLst/>
          </a:prstGeom>
          <a:noFill/>
        </p:spPr>
        <p:txBody>
          <a:bodyPr wrap="square" rtlCol="0">
            <a:spAutoFit/>
          </a:bodyPr>
          <a:lstStyle/>
          <a:p>
            <a:r>
              <a:rPr lang="en-US" sz="2000" dirty="0">
                <a:solidFill>
                  <a:schemeClr val="bg1"/>
                </a:solidFill>
              </a:rPr>
              <a:t>- Read 2</a:t>
            </a:r>
            <a:r>
              <a:rPr lang="en-US" sz="2000" baseline="30000" dirty="0">
                <a:solidFill>
                  <a:schemeClr val="bg1"/>
                </a:solidFill>
              </a:rPr>
              <a:t>nd</a:t>
            </a:r>
            <a:r>
              <a:rPr lang="en-US" sz="2000" dirty="0">
                <a:solidFill>
                  <a:schemeClr val="bg1"/>
                </a:solidFill>
              </a:rPr>
              <a:t> hint to help discover what to filter for.</a:t>
            </a:r>
            <a:br>
              <a:rPr lang="en-US" sz="2000" dirty="0">
                <a:solidFill>
                  <a:schemeClr val="bg1"/>
                </a:solidFill>
              </a:rPr>
            </a:br>
            <a:r>
              <a:rPr lang="en-US" sz="2000" dirty="0">
                <a:solidFill>
                  <a:schemeClr val="bg1"/>
                </a:solidFill>
              </a:rPr>
              <a:t>- Make a list of all the protocols used in the </a:t>
            </a:r>
            <a:r>
              <a:rPr lang="en-US" sz="2000" dirty="0" err="1">
                <a:solidFill>
                  <a:schemeClr val="bg1"/>
                </a:solidFill>
              </a:rPr>
              <a:t>pcap</a:t>
            </a:r>
            <a:r>
              <a:rPr lang="en-US" sz="2000" dirty="0">
                <a:solidFill>
                  <a:schemeClr val="bg1"/>
                </a:solidFill>
              </a:rPr>
              <a:t> file and research each one to eventually discover that </a:t>
            </a:r>
            <a:br>
              <a:rPr lang="en-US" sz="2000" dirty="0">
                <a:solidFill>
                  <a:schemeClr val="bg1"/>
                </a:solidFill>
              </a:rPr>
            </a:br>
            <a:r>
              <a:rPr lang="en-US" sz="2000" dirty="0">
                <a:solidFill>
                  <a:schemeClr val="bg1"/>
                </a:solidFill>
              </a:rPr>
              <a:t>  NNTP relates to the hint.</a:t>
            </a:r>
            <a:br>
              <a:rPr lang="en-US" sz="2000" dirty="0">
                <a:solidFill>
                  <a:schemeClr val="bg1"/>
                </a:solidFill>
              </a:rPr>
            </a:br>
            <a:r>
              <a:rPr lang="en-US" sz="2000" dirty="0">
                <a:solidFill>
                  <a:schemeClr val="bg1"/>
                </a:solidFill>
              </a:rPr>
              <a:t>- Filter for NNTP,… We now have 26 packets displayed!</a:t>
            </a:r>
          </a:p>
        </p:txBody>
      </p:sp>
      <p:pic>
        <p:nvPicPr>
          <p:cNvPr id="9" name="Picture 8">
            <a:extLst>
              <a:ext uri="{FF2B5EF4-FFF2-40B4-BE49-F238E27FC236}">
                <a16:creationId xmlns:a16="http://schemas.microsoft.com/office/drawing/2014/main" id="{2E010CC2-67FA-0023-7DD7-73D8199D6631}"/>
              </a:ext>
            </a:extLst>
          </p:cNvPr>
          <p:cNvPicPr>
            <a:picLocks noChangeAspect="1"/>
          </p:cNvPicPr>
          <p:nvPr/>
        </p:nvPicPr>
        <p:blipFill>
          <a:blip r:embed="rId2"/>
          <a:stretch>
            <a:fillRect/>
          </a:stretch>
        </p:blipFill>
        <p:spPr>
          <a:xfrm>
            <a:off x="520958" y="1971917"/>
            <a:ext cx="7466045" cy="4687202"/>
          </a:xfrm>
          <a:prstGeom prst="rect">
            <a:avLst/>
          </a:prstGeom>
        </p:spPr>
      </p:pic>
      <p:sp>
        <p:nvSpPr>
          <p:cNvPr id="11" name="Rectangle 10">
            <a:extLst>
              <a:ext uri="{FF2B5EF4-FFF2-40B4-BE49-F238E27FC236}">
                <a16:creationId xmlns:a16="http://schemas.microsoft.com/office/drawing/2014/main" id="{C638E4C9-4CEF-6030-B078-31264EFC0D6A}"/>
              </a:ext>
            </a:extLst>
          </p:cNvPr>
          <p:cNvSpPr/>
          <p:nvPr/>
        </p:nvSpPr>
        <p:spPr>
          <a:xfrm>
            <a:off x="731160" y="2618502"/>
            <a:ext cx="548640" cy="297498"/>
          </a:xfrm>
          <a:prstGeom prst="rect">
            <a:avLst/>
          </a:prstGeom>
          <a:solidFill>
            <a:srgbClr val="E71224">
              <a:alpha val="5000"/>
            </a:srgbClr>
          </a:solidFill>
          <a:ln w="36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E71224"/>
              </a:solidFill>
            </a:endParaRPr>
          </a:p>
        </p:txBody>
      </p:sp>
      <p:cxnSp>
        <p:nvCxnSpPr>
          <p:cNvPr id="13" name="Straight Arrow Connector 12">
            <a:extLst>
              <a:ext uri="{FF2B5EF4-FFF2-40B4-BE49-F238E27FC236}">
                <a16:creationId xmlns:a16="http://schemas.microsoft.com/office/drawing/2014/main" id="{C03F0F05-FDD0-44DA-D435-386456A4549B}"/>
              </a:ext>
            </a:extLst>
          </p:cNvPr>
          <p:cNvCxnSpPr>
            <a:cxnSpLocks/>
          </p:cNvCxnSpPr>
          <p:nvPr/>
        </p:nvCxnSpPr>
        <p:spPr>
          <a:xfrm flipH="1">
            <a:off x="1362270" y="2751289"/>
            <a:ext cx="1554093" cy="0"/>
          </a:xfrm>
          <a:prstGeom prst="straightConnector1">
            <a:avLst/>
          </a:prstGeom>
          <a:solidFill>
            <a:srgbClr val="E71224">
              <a:alpha val="5000"/>
            </a:srgbClr>
          </a:solidFill>
          <a:ln w="36000">
            <a:solidFill>
              <a:srgbClr val="E71224"/>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29DE9D54-E6D9-226B-5A6A-7E2859776172}"/>
              </a:ext>
            </a:extLst>
          </p:cNvPr>
          <p:cNvSpPr/>
          <p:nvPr/>
        </p:nvSpPr>
        <p:spPr>
          <a:xfrm>
            <a:off x="6734160" y="3293706"/>
            <a:ext cx="731520" cy="3265714"/>
          </a:xfrm>
          <a:prstGeom prst="rect">
            <a:avLst/>
          </a:prstGeom>
          <a:solidFill>
            <a:srgbClr val="E71224">
              <a:alpha val="5000"/>
            </a:srgbClr>
          </a:solidFill>
          <a:ln w="36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E71224"/>
              </a:solidFill>
            </a:endParaRPr>
          </a:p>
        </p:txBody>
      </p:sp>
      <p:pic>
        <p:nvPicPr>
          <p:cNvPr id="22" name="Picture 21">
            <a:extLst>
              <a:ext uri="{FF2B5EF4-FFF2-40B4-BE49-F238E27FC236}">
                <a16:creationId xmlns:a16="http://schemas.microsoft.com/office/drawing/2014/main" id="{AC96FF65-6BD1-4AAD-6C72-BB42C9719840}"/>
              </a:ext>
            </a:extLst>
          </p:cNvPr>
          <p:cNvPicPr>
            <a:picLocks noChangeAspect="1"/>
          </p:cNvPicPr>
          <p:nvPr/>
        </p:nvPicPr>
        <p:blipFill>
          <a:blip r:embed="rId3"/>
          <a:stretch>
            <a:fillRect/>
          </a:stretch>
        </p:blipFill>
        <p:spPr>
          <a:xfrm>
            <a:off x="7987003" y="5031913"/>
            <a:ext cx="3905330" cy="398504"/>
          </a:xfrm>
          <a:prstGeom prst="rect">
            <a:avLst/>
          </a:prstGeom>
        </p:spPr>
      </p:pic>
      <p:sp>
        <p:nvSpPr>
          <p:cNvPr id="23" name="Arrow: Bent 22">
            <a:extLst>
              <a:ext uri="{FF2B5EF4-FFF2-40B4-BE49-F238E27FC236}">
                <a16:creationId xmlns:a16="http://schemas.microsoft.com/office/drawing/2014/main" id="{7EAA8169-8F58-2F07-DCD8-C3B1E318AF52}"/>
              </a:ext>
            </a:extLst>
          </p:cNvPr>
          <p:cNvSpPr/>
          <p:nvPr/>
        </p:nvSpPr>
        <p:spPr>
          <a:xfrm rot="5400000">
            <a:off x="8248261" y="3293706"/>
            <a:ext cx="1324947" cy="1436914"/>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93172BE1-4C00-1D36-E0F9-3B99E51C6098}"/>
              </a:ext>
            </a:extLst>
          </p:cNvPr>
          <p:cNvSpPr/>
          <p:nvPr/>
        </p:nvSpPr>
        <p:spPr>
          <a:xfrm>
            <a:off x="9666516" y="5001840"/>
            <a:ext cx="1530220" cy="428577"/>
          </a:xfrm>
          <a:prstGeom prst="rect">
            <a:avLst/>
          </a:prstGeom>
          <a:solidFill>
            <a:srgbClr val="E71224">
              <a:alpha val="5000"/>
            </a:srgbClr>
          </a:solidFill>
          <a:ln w="36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E71224"/>
              </a:solidFill>
            </a:endParaRPr>
          </a:p>
        </p:txBody>
      </p:sp>
    </p:spTree>
    <p:extLst>
      <p:ext uri="{BB962C8B-B14F-4D97-AF65-F5344CB8AC3E}">
        <p14:creationId xmlns:p14="http://schemas.microsoft.com/office/powerpoint/2010/main" val="910862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76F9FC-C70C-9F69-B2D0-344A2B149E60}"/>
              </a:ext>
            </a:extLst>
          </p:cNvPr>
          <p:cNvSpPr txBox="1"/>
          <p:nvPr/>
        </p:nvSpPr>
        <p:spPr>
          <a:xfrm>
            <a:off x="503747" y="718457"/>
            <a:ext cx="11184506" cy="1015663"/>
          </a:xfrm>
          <a:prstGeom prst="rect">
            <a:avLst/>
          </a:prstGeom>
          <a:noFill/>
        </p:spPr>
        <p:txBody>
          <a:bodyPr wrap="square" rtlCol="0">
            <a:spAutoFit/>
          </a:bodyPr>
          <a:lstStyle/>
          <a:p>
            <a:r>
              <a:rPr lang="en-US" sz="2000" dirty="0">
                <a:solidFill>
                  <a:schemeClr val="bg1"/>
                </a:solidFill>
              </a:rPr>
              <a:t>- Look at the “length” Column to determine packets that contain more than the average amount of bytes.</a:t>
            </a:r>
            <a:br>
              <a:rPr lang="en-US" sz="2000" dirty="0">
                <a:solidFill>
                  <a:schemeClr val="bg1"/>
                </a:solidFill>
              </a:rPr>
            </a:br>
            <a:r>
              <a:rPr lang="en-US" sz="2000" dirty="0">
                <a:solidFill>
                  <a:schemeClr val="bg1"/>
                </a:solidFill>
              </a:rPr>
              <a:t>- These packets are more than likely to contain data.</a:t>
            </a:r>
            <a:br>
              <a:rPr lang="en-US" sz="2000" dirty="0">
                <a:solidFill>
                  <a:schemeClr val="bg1"/>
                </a:solidFill>
              </a:rPr>
            </a:br>
            <a:r>
              <a:rPr lang="en-US" sz="2000" dirty="0">
                <a:solidFill>
                  <a:schemeClr val="bg1"/>
                </a:solidFill>
              </a:rPr>
              <a:t>- Click on the packet that contains 1176 bytes to eventually discover the flag,… and add to notes.</a:t>
            </a:r>
          </a:p>
        </p:txBody>
      </p:sp>
      <p:pic>
        <p:nvPicPr>
          <p:cNvPr id="5" name="Picture 4">
            <a:extLst>
              <a:ext uri="{FF2B5EF4-FFF2-40B4-BE49-F238E27FC236}">
                <a16:creationId xmlns:a16="http://schemas.microsoft.com/office/drawing/2014/main" id="{74435CFA-816A-0A8B-0D70-31A401612662}"/>
              </a:ext>
            </a:extLst>
          </p:cNvPr>
          <p:cNvPicPr>
            <a:picLocks noChangeAspect="1"/>
          </p:cNvPicPr>
          <p:nvPr/>
        </p:nvPicPr>
        <p:blipFill>
          <a:blip r:embed="rId2"/>
          <a:stretch>
            <a:fillRect/>
          </a:stretch>
        </p:blipFill>
        <p:spPr>
          <a:xfrm>
            <a:off x="438327" y="1923864"/>
            <a:ext cx="5657673" cy="4150365"/>
          </a:xfrm>
          <a:prstGeom prst="rect">
            <a:avLst/>
          </a:prstGeom>
        </p:spPr>
      </p:pic>
      <p:sp>
        <p:nvSpPr>
          <p:cNvPr id="7" name="Rectangle 6">
            <a:extLst>
              <a:ext uri="{FF2B5EF4-FFF2-40B4-BE49-F238E27FC236}">
                <a16:creationId xmlns:a16="http://schemas.microsoft.com/office/drawing/2014/main" id="{D948EAC4-CBA2-CC0F-D7D7-8FA75F6469BA}"/>
              </a:ext>
            </a:extLst>
          </p:cNvPr>
          <p:cNvSpPr/>
          <p:nvPr/>
        </p:nvSpPr>
        <p:spPr>
          <a:xfrm>
            <a:off x="951724" y="4973215"/>
            <a:ext cx="475862" cy="1101013"/>
          </a:xfrm>
          <a:prstGeom prst="rect">
            <a:avLst/>
          </a:prstGeom>
          <a:solidFill>
            <a:srgbClr val="E71224">
              <a:alpha val="5000"/>
            </a:srgbClr>
          </a:solidFill>
          <a:ln w="36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E71224"/>
              </a:solidFill>
            </a:endParaRPr>
          </a:p>
        </p:txBody>
      </p:sp>
      <p:sp>
        <p:nvSpPr>
          <p:cNvPr id="9" name="Rectangle 8">
            <a:extLst>
              <a:ext uri="{FF2B5EF4-FFF2-40B4-BE49-F238E27FC236}">
                <a16:creationId xmlns:a16="http://schemas.microsoft.com/office/drawing/2014/main" id="{2EC21DFD-AFF9-A92B-4EEB-D77C14F11BC3}"/>
              </a:ext>
            </a:extLst>
          </p:cNvPr>
          <p:cNvSpPr/>
          <p:nvPr/>
        </p:nvSpPr>
        <p:spPr>
          <a:xfrm>
            <a:off x="466200" y="1991160"/>
            <a:ext cx="548640" cy="322832"/>
          </a:xfrm>
          <a:prstGeom prst="rect">
            <a:avLst/>
          </a:prstGeom>
          <a:solidFill>
            <a:srgbClr val="E71224">
              <a:alpha val="5000"/>
            </a:srgbClr>
          </a:solidFill>
          <a:ln w="36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E71224"/>
              </a:solidFill>
            </a:endParaRPr>
          </a:p>
        </p:txBody>
      </p:sp>
      <p:pic>
        <p:nvPicPr>
          <p:cNvPr id="11" name="Picture 10">
            <a:extLst>
              <a:ext uri="{FF2B5EF4-FFF2-40B4-BE49-F238E27FC236}">
                <a16:creationId xmlns:a16="http://schemas.microsoft.com/office/drawing/2014/main" id="{4D30FAEC-C2C2-60A4-0528-D8F4199DC59C}"/>
              </a:ext>
            </a:extLst>
          </p:cNvPr>
          <p:cNvPicPr>
            <a:picLocks noChangeAspect="1"/>
          </p:cNvPicPr>
          <p:nvPr/>
        </p:nvPicPr>
        <p:blipFill>
          <a:blip r:embed="rId3"/>
          <a:stretch>
            <a:fillRect/>
          </a:stretch>
        </p:blipFill>
        <p:spPr>
          <a:xfrm>
            <a:off x="6096000" y="1923863"/>
            <a:ext cx="6012701" cy="1836373"/>
          </a:xfrm>
          <a:prstGeom prst="rect">
            <a:avLst/>
          </a:prstGeom>
        </p:spPr>
      </p:pic>
      <p:cxnSp>
        <p:nvCxnSpPr>
          <p:cNvPr id="15" name="Straight Connector 14">
            <a:extLst>
              <a:ext uri="{FF2B5EF4-FFF2-40B4-BE49-F238E27FC236}">
                <a16:creationId xmlns:a16="http://schemas.microsoft.com/office/drawing/2014/main" id="{E427D9A0-A6D5-606D-B3CE-CDF3EDFE8119}"/>
              </a:ext>
            </a:extLst>
          </p:cNvPr>
          <p:cNvCxnSpPr>
            <a:cxnSpLocks/>
          </p:cNvCxnSpPr>
          <p:nvPr/>
        </p:nvCxnSpPr>
        <p:spPr>
          <a:xfrm flipH="1">
            <a:off x="9313640" y="2037815"/>
            <a:ext cx="418189" cy="0"/>
          </a:xfrm>
          <a:prstGeom prst="line">
            <a:avLst/>
          </a:prstGeom>
          <a:solidFill>
            <a:srgbClr val="E71224">
              <a:alpha val="5000"/>
            </a:srgbClr>
          </a:solidFill>
          <a:ln w="36000">
            <a:solidFill>
              <a:srgbClr val="E71224"/>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35943F0-9B2B-1E65-4135-815E996F0637}"/>
              </a:ext>
            </a:extLst>
          </p:cNvPr>
          <p:cNvCxnSpPr/>
          <p:nvPr/>
        </p:nvCxnSpPr>
        <p:spPr>
          <a:xfrm rot="10800000">
            <a:off x="8493120" y="3549960"/>
            <a:ext cx="548640" cy="0"/>
          </a:xfrm>
          <a:prstGeom prst="line">
            <a:avLst/>
          </a:prstGeom>
          <a:solidFill>
            <a:srgbClr val="E71224">
              <a:alpha val="5000"/>
            </a:srgbClr>
          </a:solidFill>
          <a:ln w="36000">
            <a:solidFill>
              <a:srgbClr val="E71224"/>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91A219D-DCF2-E419-8B6E-3678F6D1FE96}"/>
              </a:ext>
            </a:extLst>
          </p:cNvPr>
          <p:cNvSpPr txBox="1"/>
          <p:nvPr/>
        </p:nvSpPr>
        <p:spPr>
          <a:xfrm>
            <a:off x="9702618" y="1874595"/>
            <a:ext cx="718457" cy="307777"/>
          </a:xfrm>
          <a:prstGeom prst="rect">
            <a:avLst/>
          </a:prstGeom>
          <a:noFill/>
        </p:spPr>
        <p:txBody>
          <a:bodyPr wrap="square" rtlCol="0">
            <a:spAutoFit/>
          </a:bodyPr>
          <a:lstStyle/>
          <a:p>
            <a:r>
              <a:rPr lang="en-US" sz="1400" dirty="0">
                <a:solidFill>
                  <a:srgbClr val="FF0000"/>
                </a:solidFill>
              </a:rPr>
              <a:t>Click</a:t>
            </a:r>
          </a:p>
        </p:txBody>
      </p:sp>
      <p:sp>
        <p:nvSpPr>
          <p:cNvPr id="20" name="TextBox 19">
            <a:extLst>
              <a:ext uri="{FF2B5EF4-FFF2-40B4-BE49-F238E27FC236}">
                <a16:creationId xmlns:a16="http://schemas.microsoft.com/office/drawing/2014/main" id="{570381C9-21BF-59AB-4BEF-BF67A1A3A300}"/>
              </a:ext>
            </a:extLst>
          </p:cNvPr>
          <p:cNvSpPr txBox="1"/>
          <p:nvPr/>
        </p:nvSpPr>
        <p:spPr>
          <a:xfrm>
            <a:off x="9098188" y="3396071"/>
            <a:ext cx="718457" cy="307777"/>
          </a:xfrm>
          <a:prstGeom prst="rect">
            <a:avLst/>
          </a:prstGeom>
          <a:noFill/>
        </p:spPr>
        <p:txBody>
          <a:bodyPr wrap="square" rtlCol="0">
            <a:spAutoFit/>
          </a:bodyPr>
          <a:lstStyle/>
          <a:p>
            <a:r>
              <a:rPr lang="en-US" sz="1400" dirty="0">
                <a:solidFill>
                  <a:srgbClr val="FF0000"/>
                </a:solidFill>
              </a:rPr>
              <a:t>Click</a:t>
            </a:r>
          </a:p>
        </p:txBody>
      </p:sp>
      <p:pic>
        <p:nvPicPr>
          <p:cNvPr id="22" name="Picture 21">
            <a:extLst>
              <a:ext uri="{FF2B5EF4-FFF2-40B4-BE49-F238E27FC236}">
                <a16:creationId xmlns:a16="http://schemas.microsoft.com/office/drawing/2014/main" id="{404CBE65-E099-D025-F16E-F11B744AA4E7}"/>
              </a:ext>
            </a:extLst>
          </p:cNvPr>
          <p:cNvPicPr>
            <a:picLocks noChangeAspect="1"/>
          </p:cNvPicPr>
          <p:nvPr/>
        </p:nvPicPr>
        <p:blipFill>
          <a:blip r:embed="rId4"/>
          <a:stretch>
            <a:fillRect/>
          </a:stretch>
        </p:blipFill>
        <p:spPr>
          <a:xfrm>
            <a:off x="6324620" y="3765340"/>
            <a:ext cx="5555461" cy="2415749"/>
          </a:xfrm>
          <a:prstGeom prst="rect">
            <a:avLst/>
          </a:prstGeom>
        </p:spPr>
      </p:pic>
      <p:sp>
        <p:nvSpPr>
          <p:cNvPr id="24" name="Rectangle 23">
            <a:extLst>
              <a:ext uri="{FF2B5EF4-FFF2-40B4-BE49-F238E27FC236}">
                <a16:creationId xmlns:a16="http://schemas.microsoft.com/office/drawing/2014/main" id="{892620A0-3920-DE00-A237-D867B884FE6B}"/>
              </a:ext>
            </a:extLst>
          </p:cNvPr>
          <p:cNvSpPr/>
          <p:nvPr/>
        </p:nvSpPr>
        <p:spPr>
          <a:xfrm>
            <a:off x="6535138" y="5803640"/>
            <a:ext cx="761400" cy="205274"/>
          </a:xfrm>
          <a:prstGeom prst="rect">
            <a:avLst/>
          </a:prstGeom>
          <a:solidFill>
            <a:srgbClr val="E71224">
              <a:alpha val="5000"/>
            </a:srgbClr>
          </a:solidFill>
          <a:ln w="36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E71224"/>
              </a:solidFill>
            </a:endParaRPr>
          </a:p>
        </p:txBody>
      </p:sp>
      <p:cxnSp>
        <p:nvCxnSpPr>
          <p:cNvPr id="26" name="Straight Connector 25">
            <a:extLst>
              <a:ext uri="{FF2B5EF4-FFF2-40B4-BE49-F238E27FC236}">
                <a16:creationId xmlns:a16="http://schemas.microsoft.com/office/drawing/2014/main" id="{2EA0A9FD-0CD2-57EE-1BA5-CDA3AADCAB0D}"/>
              </a:ext>
            </a:extLst>
          </p:cNvPr>
          <p:cNvCxnSpPr/>
          <p:nvPr/>
        </p:nvCxnSpPr>
        <p:spPr>
          <a:xfrm rot="-9116853">
            <a:off x="7354947" y="6266928"/>
            <a:ext cx="1097280" cy="0"/>
          </a:xfrm>
          <a:prstGeom prst="line">
            <a:avLst/>
          </a:prstGeom>
          <a:solidFill>
            <a:srgbClr val="E71224">
              <a:alpha val="5000"/>
            </a:srgbClr>
          </a:solidFill>
          <a:ln w="76200">
            <a:solidFill>
              <a:srgbClr val="E71224"/>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FA63BCD4-DE21-8358-170B-75665EDEB39C}"/>
              </a:ext>
            </a:extLst>
          </p:cNvPr>
          <p:cNvSpPr txBox="1"/>
          <p:nvPr/>
        </p:nvSpPr>
        <p:spPr>
          <a:xfrm>
            <a:off x="8446465" y="6203093"/>
            <a:ext cx="2246415" cy="769441"/>
          </a:xfrm>
          <a:prstGeom prst="rect">
            <a:avLst/>
          </a:prstGeom>
          <a:noFill/>
        </p:spPr>
        <p:txBody>
          <a:bodyPr wrap="square" rtlCol="0">
            <a:spAutoFit/>
          </a:bodyPr>
          <a:lstStyle/>
          <a:p>
            <a:r>
              <a:rPr lang="en-US" sz="4400" b="1" dirty="0">
                <a:solidFill>
                  <a:srgbClr val="FF0000"/>
                </a:solidFill>
              </a:rPr>
              <a:t>FLAG</a:t>
            </a:r>
          </a:p>
        </p:txBody>
      </p:sp>
    </p:spTree>
    <p:extLst>
      <p:ext uri="{BB962C8B-B14F-4D97-AF65-F5344CB8AC3E}">
        <p14:creationId xmlns:p14="http://schemas.microsoft.com/office/powerpoint/2010/main" val="1232153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A66AA4-9F83-31A0-66AB-1E1E0D81F238}"/>
              </a:ext>
            </a:extLst>
          </p:cNvPr>
          <p:cNvSpPr txBox="1"/>
          <p:nvPr/>
        </p:nvSpPr>
        <p:spPr>
          <a:xfrm>
            <a:off x="485192" y="597160"/>
            <a:ext cx="11038114" cy="1477328"/>
          </a:xfrm>
          <a:prstGeom prst="rect">
            <a:avLst/>
          </a:prstGeom>
          <a:noFill/>
        </p:spPr>
        <p:txBody>
          <a:bodyPr wrap="square" rtlCol="0">
            <a:spAutoFit/>
          </a:bodyPr>
          <a:lstStyle/>
          <a:p>
            <a:r>
              <a:rPr lang="en-US" sz="1800" dirty="0">
                <a:solidFill>
                  <a:schemeClr val="bg1"/>
                </a:solidFill>
              </a:rPr>
              <a:t>- Read 3</a:t>
            </a:r>
            <a:r>
              <a:rPr lang="en-US" sz="1800" baseline="30000" dirty="0">
                <a:solidFill>
                  <a:schemeClr val="bg1"/>
                </a:solidFill>
              </a:rPr>
              <a:t>nd</a:t>
            </a:r>
            <a:r>
              <a:rPr lang="en-US" sz="1800" dirty="0">
                <a:solidFill>
                  <a:schemeClr val="bg1"/>
                </a:solidFill>
              </a:rPr>
              <a:t> hint to help discover what to filter for.</a:t>
            </a:r>
            <a:br>
              <a:rPr lang="en-US" sz="1800" dirty="0">
                <a:solidFill>
                  <a:schemeClr val="bg1"/>
                </a:solidFill>
              </a:rPr>
            </a:br>
            <a:r>
              <a:rPr lang="en-US" sz="1800" dirty="0">
                <a:solidFill>
                  <a:schemeClr val="bg1"/>
                </a:solidFill>
              </a:rPr>
              <a:t>- Refer to your list of protocols that you made from earlier.</a:t>
            </a:r>
            <a:br>
              <a:rPr lang="en-US" sz="1800" dirty="0">
                <a:solidFill>
                  <a:schemeClr val="bg1"/>
                </a:solidFill>
              </a:rPr>
            </a:br>
            <a:r>
              <a:rPr lang="en-US" sz="1800" dirty="0">
                <a:solidFill>
                  <a:schemeClr val="bg1"/>
                </a:solidFill>
              </a:rPr>
              <a:t>- Filter for FTP-DATA</a:t>
            </a:r>
          </a:p>
          <a:p>
            <a:r>
              <a:rPr lang="en-US" dirty="0">
                <a:solidFill>
                  <a:schemeClr val="bg1"/>
                </a:solidFill>
              </a:rPr>
              <a:t>- Discover that the host is downloading a .deb file,... This matches the hint which shows we are in the right direction.</a:t>
            </a:r>
            <a:br>
              <a:rPr lang="en-US" sz="1800" dirty="0">
                <a:solidFill>
                  <a:schemeClr val="bg1"/>
                </a:solidFill>
              </a:rPr>
            </a:br>
            <a:endParaRPr lang="en-US" dirty="0"/>
          </a:p>
        </p:txBody>
      </p:sp>
      <p:pic>
        <p:nvPicPr>
          <p:cNvPr id="9" name="Picture 8">
            <a:extLst>
              <a:ext uri="{FF2B5EF4-FFF2-40B4-BE49-F238E27FC236}">
                <a16:creationId xmlns:a16="http://schemas.microsoft.com/office/drawing/2014/main" id="{E1F6AB39-5ECE-4425-1901-778B3D0D2BF1}"/>
              </a:ext>
            </a:extLst>
          </p:cNvPr>
          <p:cNvPicPr>
            <a:picLocks noChangeAspect="1"/>
          </p:cNvPicPr>
          <p:nvPr/>
        </p:nvPicPr>
        <p:blipFill>
          <a:blip r:embed="rId2"/>
          <a:stretch>
            <a:fillRect/>
          </a:stretch>
        </p:blipFill>
        <p:spPr>
          <a:xfrm>
            <a:off x="485191" y="1874385"/>
            <a:ext cx="11297369" cy="4311811"/>
          </a:xfrm>
          <a:prstGeom prst="rect">
            <a:avLst/>
          </a:prstGeom>
        </p:spPr>
      </p:pic>
      <p:sp>
        <p:nvSpPr>
          <p:cNvPr id="12" name="Rectangle 11">
            <a:extLst>
              <a:ext uri="{FF2B5EF4-FFF2-40B4-BE49-F238E27FC236}">
                <a16:creationId xmlns:a16="http://schemas.microsoft.com/office/drawing/2014/main" id="{FA66632C-B915-EC10-3591-46EF302A47D2}"/>
              </a:ext>
            </a:extLst>
          </p:cNvPr>
          <p:cNvSpPr/>
          <p:nvPr/>
        </p:nvSpPr>
        <p:spPr>
          <a:xfrm>
            <a:off x="703643" y="2544508"/>
            <a:ext cx="731520" cy="208019"/>
          </a:xfrm>
          <a:prstGeom prst="rect">
            <a:avLst/>
          </a:prstGeom>
          <a:solidFill>
            <a:srgbClr val="E71224">
              <a:alpha val="5000"/>
            </a:srgbClr>
          </a:solidFill>
          <a:ln w="36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E71224"/>
              </a:solidFill>
            </a:endParaRPr>
          </a:p>
        </p:txBody>
      </p:sp>
      <p:sp>
        <p:nvSpPr>
          <p:cNvPr id="14" name="Rectangle 13">
            <a:extLst>
              <a:ext uri="{FF2B5EF4-FFF2-40B4-BE49-F238E27FC236}">
                <a16:creationId xmlns:a16="http://schemas.microsoft.com/office/drawing/2014/main" id="{C740D872-E722-2FBD-D4B1-6E0ED10045F3}"/>
              </a:ext>
            </a:extLst>
          </p:cNvPr>
          <p:cNvSpPr/>
          <p:nvPr/>
        </p:nvSpPr>
        <p:spPr>
          <a:xfrm>
            <a:off x="8335915" y="3814920"/>
            <a:ext cx="2618221" cy="299880"/>
          </a:xfrm>
          <a:prstGeom prst="rect">
            <a:avLst/>
          </a:prstGeom>
          <a:solidFill>
            <a:srgbClr val="E71224">
              <a:alpha val="5000"/>
            </a:srgbClr>
          </a:solidFill>
          <a:ln w="36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E71224"/>
              </a:solidFill>
            </a:endParaRPr>
          </a:p>
        </p:txBody>
      </p:sp>
      <p:cxnSp>
        <p:nvCxnSpPr>
          <p:cNvPr id="16" name="Straight Arrow Connector 15">
            <a:extLst>
              <a:ext uri="{FF2B5EF4-FFF2-40B4-BE49-F238E27FC236}">
                <a16:creationId xmlns:a16="http://schemas.microsoft.com/office/drawing/2014/main" id="{59D0E3FD-D851-EF97-0AA7-C6A8F77BFFB4}"/>
              </a:ext>
            </a:extLst>
          </p:cNvPr>
          <p:cNvCxnSpPr>
            <a:cxnSpLocks/>
          </p:cNvCxnSpPr>
          <p:nvPr/>
        </p:nvCxnSpPr>
        <p:spPr>
          <a:xfrm flipH="1">
            <a:off x="1685838" y="2645280"/>
            <a:ext cx="842758" cy="0"/>
          </a:xfrm>
          <a:prstGeom prst="straightConnector1">
            <a:avLst/>
          </a:prstGeom>
          <a:solidFill>
            <a:srgbClr val="E71224">
              <a:alpha val="5000"/>
            </a:srgbClr>
          </a:solidFill>
          <a:ln w="36000">
            <a:solidFill>
              <a:srgbClr val="E71224"/>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13361"/>
      </p:ext>
    </p:extLst>
  </p:cSld>
  <p:clrMapOvr>
    <a:masterClrMapping/>
  </p:clrMapOvr>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08D75CB0-AD9B-4834-8559-901094BB0AB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342D3C2F-55A5-48C0-9D5A-95C7FF0389D0}">
  <ds:schemaRefs>
    <ds:schemaRef ds:uri="http://schemas.microsoft.com/sharepoint/v3/contenttype/forms"/>
  </ds:schemaRefs>
</ds:datastoreItem>
</file>

<file path=customXml/itemProps2.xml><?xml version="1.0" encoding="utf-8"?>
<ds:datastoreItem xmlns:ds="http://schemas.openxmlformats.org/officeDocument/2006/customXml" ds:itemID="{792209EB-3212-4116-B574-D1F56C7C49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791575F-4C21-47C4-8D13-EB9BE66B536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Tech design</Template>
  <TotalTime>412</TotalTime>
  <Words>745</Words>
  <Application>Microsoft Office PowerPoint</Application>
  <PresentationFormat>Widescreen</PresentationFormat>
  <Paragraphs>34</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Gill Sans MT</vt:lpstr>
      <vt:lpstr>Wingdings 2</vt:lpstr>
      <vt:lpstr>Custom</vt:lpstr>
      <vt:lpstr>          Nick’s  Hard CTF</vt:lpstr>
      <vt:lpstr>- read the theme of the ctf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Hard FLag</dc:title>
  <dc:creator>Nicholas Heitman</dc:creator>
  <cp:lastModifiedBy>Nicholas Heitman</cp:lastModifiedBy>
  <cp:revision>11</cp:revision>
  <dcterms:created xsi:type="dcterms:W3CDTF">2024-02-14T23:29:49Z</dcterms:created>
  <dcterms:modified xsi:type="dcterms:W3CDTF">2024-02-15T23:15:31Z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