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7" r:id="rId5"/>
    <p:sldId id="268" r:id="rId6"/>
    <p:sldId id="266" r:id="rId7"/>
    <p:sldId id="262" r:id="rId8"/>
    <p:sldId id="275" r:id="rId9"/>
    <p:sldId id="270" r:id="rId10"/>
    <p:sldId id="272" r:id="rId11"/>
    <p:sldId id="269" r:id="rId12"/>
    <p:sldId id="274" r:id="rId13"/>
    <p:sldId id="276"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26"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A168-9FC1-46AF-B2E9-5264C3116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B6F05C-58A1-421C-88F6-37E34A736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3C4E6-BDC0-4F7E-9C9D-70B7820EF39D}"/>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01EDD37B-CD48-4805-B9DC-6929F900B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BC27B-E61F-432D-902D-AE0DDEC7111D}"/>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284654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C985-4CBE-48D0-BDB1-AFAB0F1AD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C9152-A32D-474B-A232-EE2D5B15B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33BA1-96C0-4C0A-B364-384F75E27DD6}"/>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A2A8BDFA-8CD8-40F3-8BBE-7EF8ED5E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B9179-CD21-4E24-A635-15BF9EE03F6A}"/>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394543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D6BD9-CC02-4AAF-92A0-0BC18910D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975A5-FDF6-4701-B06D-A03234D14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5F02F-9D04-474E-9EEE-349FC64E7E27}"/>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2E618F86-8639-4D7C-A879-BFF6E788B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E5F6C-A2EE-4C34-9DA4-8EC6FDA3590E}"/>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21576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2BE6-CF1F-4D04-B808-741F85165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62B26-9345-4775-89C3-1314444E7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2EB63-BDFC-4C81-ADB5-13D93B46AECC}"/>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162A82FD-2331-40B6-8E9B-77F853339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90104-2BAA-4B94-A167-8AF2E702E062}"/>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341261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DBD6-1E35-4F59-A952-9C2A19BB0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3CE2C-BF92-4E9F-BCA2-E63787997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E86E0-9DFE-4859-B0C5-6C5E0E419799}"/>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C4E9A479-09B4-4BF0-88D2-076B65FB9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17530-4345-42A0-9ABC-66B678A8B42C}"/>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20077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4166-DC6B-42A2-879D-9D20E296B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2E672-301E-4C22-8956-D4CBD4205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E4579-8266-450A-906B-85964029C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FCFFE-B0BF-430A-815C-AA3503AB482B}"/>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6" name="Footer Placeholder 5">
            <a:extLst>
              <a:ext uri="{FF2B5EF4-FFF2-40B4-BE49-F238E27FC236}">
                <a16:creationId xmlns:a16="http://schemas.microsoft.com/office/drawing/2014/main" id="{88ED6818-8BD9-4D34-AA1A-2D311F8FC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7C09F-F307-4BD3-AD2A-1C8C4DC44A89}"/>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328023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5D34-1F16-4712-B971-909E6DD06F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8D6BA-25D1-41FF-B526-8A97ECFEC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1F6A61-D5DD-489A-8422-21EAED738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7E51A-017A-4B06-BB10-2148CCDB7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30469-8E8F-4B4E-9C42-07D361371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F64AD-1F6D-4838-B9E6-08BCC56102DD}"/>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8" name="Footer Placeholder 7">
            <a:extLst>
              <a:ext uri="{FF2B5EF4-FFF2-40B4-BE49-F238E27FC236}">
                <a16:creationId xmlns:a16="http://schemas.microsoft.com/office/drawing/2014/main" id="{8A7DAC99-ECDF-4D0C-ADD7-85443EDEC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4A1B3-900A-4E6A-A787-8CF2155DD7C7}"/>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66001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4FE8-3AB8-4D40-A151-F4BAEB283C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3E0A4-D3C8-476E-9615-CAF8A1B939E7}"/>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4" name="Footer Placeholder 3">
            <a:extLst>
              <a:ext uri="{FF2B5EF4-FFF2-40B4-BE49-F238E27FC236}">
                <a16:creationId xmlns:a16="http://schemas.microsoft.com/office/drawing/2014/main" id="{56157463-9774-46E5-9FBA-E8CBB934D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3626-1807-4982-A5ED-E575FB1228B9}"/>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296573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50B1-E29C-47B8-B7D5-139808123151}"/>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3" name="Footer Placeholder 2">
            <a:extLst>
              <a:ext uri="{FF2B5EF4-FFF2-40B4-BE49-F238E27FC236}">
                <a16:creationId xmlns:a16="http://schemas.microsoft.com/office/drawing/2014/main" id="{2AC754DE-D18B-4B02-A7B7-A5AAFDD276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3CF38-E05F-417D-BDD0-5C044AA3AAAD}"/>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238797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BDF0-D777-4CE7-B5C9-F73025288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56F03C-278F-4D69-88FD-B14845AA6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CACAA8-A4A4-4837-BEB3-3F5E7F3DB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F8374-69D3-4AAC-9033-DC5A3775D428}"/>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6" name="Footer Placeholder 5">
            <a:extLst>
              <a:ext uri="{FF2B5EF4-FFF2-40B4-BE49-F238E27FC236}">
                <a16:creationId xmlns:a16="http://schemas.microsoft.com/office/drawing/2014/main" id="{D3127397-E223-4DC1-8787-57EA3D399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08664-0B4F-4328-B486-B126286BAC03}"/>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195408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2FC2-6010-42A1-87CF-ECFA51343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AA1A0B-16E6-494F-871A-98F24158D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F3F34-7FE6-4ED4-84BB-804DD9CB6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E350A-A9FC-443B-9070-D9444ACC8817}"/>
              </a:ext>
            </a:extLst>
          </p:cNvPr>
          <p:cNvSpPr>
            <a:spLocks noGrp="1"/>
          </p:cNvSpPr>
          <p:nvPr>
            <p:ph type="dt" sz="half" idx="10"/>
          </p:nvPr>
        </p:nvSpPr>
        <p:spPr/>
        <p:txBody>
          <a:bodyPr/>
          <a:lstStyle/>
          <a:p>
            <a:fld id="{20E78D6A-2EE2-4CFC-816F-9DA7885E7906}" type="datetimeFigureOut">
              <a:rPr lang="en-US" smtClean="0"/>
              <a:t>10/19/2019</a:t>
            </a:fld>
            <a:endParaRPr lang="en-US"/>
          </a:p>
        </p:txBody>
      </p:sp>
      <p:sp>
        <p:nvSpPr>
          <p:cNvPr id="6" name="Footer Placeholder 5">
            <a:extLst>
              <a:ext uri="{FF2B5EF4-FFF2-40B4-BE49-F238E27FC236}">
                <a16:creationId xmlns:a16="http://schemas.microsoft.com/office/drawing/2014/main" id="{06547B50-CC11-4CE1-B033-BC165ACA4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53DCE-0F5C-4C01-BD3A-BC472F1A2CFF}"/>
              </a:ext>
            </a:extLst>
          </p:cNvPr>
          <p:cNvSpPr>
            <a:spLocks noGrp="1"/>
          </p:cNvSpPr>
          <p:nvPr>
            <p:ph type="sldNum" sz="quarter" idx="12"/>
          </p:nvPr>
        </p:nvSpPr>
        <p:spPr/>
        <p:txBody>
          <a:bodyPr/>
          <a:lstStyle/>
          <a:p>
            <a:fld id="{38C621EE-35B4-4019-82CD-2543B2753A26}" type="slidenum">
              <a:rPr lang="en-US" smtClean="0"/>
              <a:t>‹#›</a:t>
            </a:fld>
            <a:endParaRPr lang="en-US"/>
          </a:p>
        </p:txBody>
      </p:sp>
    </p:spTree>
    <p:extLst>
      <p:ext uri="{BB962C8B-B14F-4D97-AF65-F5344CB8AC3E}">
        <p14:creationId xmlns:p14="http://schemas.microsoft.com/office/powerpoint/2010/main" val="150794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C66C7-C981-49A4-BA4B-CE548EA7E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97632-D6D2-48BD-B15D-BD70AA82C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05865-99F0-4776-A4EE-511747ED1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78D6A-2EE2-4CFC-816F-9DA7885E7906}" type="datetimeFigureOut">
              <a:rPr lang="en-US" smtClean="0"/>
              <a:t>10/19/2019</a:t>
            </a:fld>
            <a:endParaRPr lang="en-US"/>
          </a:p>
        </p:txBody>
      </p:sp>
      <p:sp>
        <p:nvSpPr>
          <p:cNvPr id="5" name="Footer Placeholder 4">
            <a:extLst>
              <a:ext uri="{FF2B5EF4-FFF2-40B4-BE49-F238E27FC236}">
                <a16:creationId xmlns:a16="http://schemas.microsoft.com/office/drawing/2014/main" id="{2C6D5E20-6DE6-45DF-8B18-4B87E5948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606F53-F309-4083-BBA6-31378DD5C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621EE-35B4-4019-82CD-2543B2753A26}" type="slidenum">
              <a:rPr lang="en-US" smtClean="0"/>
              <a:t>‹#›</a:t>
            </a:fld>
            <a:endParaRPr lang="en-US"/>
          </a:p>
        </p:txBody>
      </p:sp>
    </p:spTree>
    <p:extLst>
      <p:ext uri="{BB962C8B-B14F-4D97-AF65-F5344CB8AC3E}">
        <p14:creationId xmlns:p14="http://schemas.microsoft.com/office/powerpoint/2010/main" val="382438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2BF67E-0CAC-4ECF-B6E1-C62ECF4C37D6}"/>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83E236E-C36C-4824-80B1-E6F38843A7B5}"/>
              </a:ext>
            </a:extLst>
          </p:cNvPr>
          <p:cNvSpPr>
            <a:spLocks noGrp="1"/>
          </p:cNvSpPr>
          <p:nvPr>
            <p:ph type="ctrTitle"/>
          </p:nvPr>
        </p:nvSpPr>
        <p:spPr>
          <a:xfrm>
            <a:off x="8022021" y="3231931"/>
            <a:ext cx="3852041" cy="1834056"/>
          </a:xfrm>
        </p:spPr>
        <p:txBody>
          <a:bodyPr>
            <a:normAutofit/>
          </a:bodyPr>
          <a:lstStyle/>
          <a:p>
            <a:r>
              <a:rPr lang="en-US" sz="4000"/>
              <a:t>Big Pharma and the World</a:t>
            </a:r>
          </a:p>
        </p:txBody>
      </p:sp>
      <p:sp>
        <p:nvSpPr>
          <p:cNvPr id="3" name="Subtitle 2">
            <a:extLst>
              <a:ext uri="{FF2B5EF4-FFF2-40B4-BE49-F238E27FC236}">
                <a16:creationId xmlns:a16="http://schemas.microsoft.com/office/drawing/2014/main" id="{98C3202D-BD76-4A02-A95D-A0FACFC981FF}"/>
              </a:ext>
            </a:extLst>
          </p:cNvPr>
          <p:cNvSpPr>
            <a:spLocks noGrp="1"/>
          </p:cNvSpPr>
          <p:nvPr>
            <p:ph type="subTitle" idx="1"/>
          </p:nvPr>
        </p:nvSpPr>
        <p:spPr>
          <a:xfrm>
            <a:off x="7782910" y="5242674"/>
            <a:ext cx="4330262" cy="1421165"/>
          </a:xfrm>
        </p:spPr>
        <p:txBody>
          <a:bodyPr>
            <a:normAutofit fontScale="92500" lnSpcReduction="10000"/>
          </a:bodyPr>
          <a:lstStyle/>
          <a:p>
            <a:r>
              <a:rPr lang="en-US" sz="2000" dirty="0"/>
              <a:t>10/19/2019</a:t>
            </a:r>
          </a:p>
          <a:p>
            <a:r>
              <a:rPr lang="en-US" sz="2000" dirty="0"/>
              <a:t>James Pelham, </a:t>
            </a:r>
          </a:p>
          <a:p>
            <a:r>
              <a:rPr lang="en-US" sz="2000" dirty="0"/>
              <a:t>Viktoriya Smith</a:t>
            </a:r>
          </a:p>
          <a:p>
            <a:r>
              <a:rPr lang="en-US" sz="2000" dirty="0"/>
              <a:t>LeRoy Yeo</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74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335280" y="1386840"/>
            <a:ext cx="2543800" cy="4726276"/>
          </a:xfrm>
        </p:spPr>
        <p:txBody>
          <a:bodyPr>
            <a:normAutofit/>
          </a:bodyPr>
          <a:lstStyle/>
          <a:p>
            <a:pPr algn="r"/>
            <a:r>
              <a:rPr lang="en-US" sz="2800" dirty="0">
                <a:solidFill>
                  <a:srgbClr val="FFFFFF"/>
                </a:solidFill>
              </a:rPr>
              <a:t>Plotting into graphs by year</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5B154557-4FEE-4DC4-88AB-14AA8CBF6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230" y="132080"/>
            <a:ext cx="8786490" cy="4726275"/>
          </a:xfrm>
          <a:prstGeom prst="rect">
            <a:avLst/>
          </a:prstGeom>
        </p:spPr>
      </p:pic>
      <p:pic>
        <p:nvPicPr>
          <p:cNvPr id="4" name="Picture 3" descr="A close up of a black background&#10;&#10;Description automatically generated">
            <a:extLst>
              <a:ext uri="{FF2B5EF4-FFF2-40B4-BE49-F238E27FC236}">
                <a16:creationId xmlns:a16="http://schemas.microsoft.com/office/drawing/2014/main" id="{1C6BBE6A-1987-4AFF-BA95-07D22F17A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230" y="4990424"/>
            <a:ext cx="8786490" cy="1745655"/>
          </a:xfrm>
          <a:prstGeom prst="rect">
            <a:avLst/>
          </a:prstGeom>
        </p:spPr>
      </p:pic>
    </p:spTree>
    <p:extLst>
      <p:ext uri="{BB962C8B-B14F-4D97-AF65-F5344CB8AC3E}">
        <p14:creationId xmlns:p14="http://schemas.microsoft.com/office/powerpoint/2010/main" val="15132644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526430" y="838200"/>
            <a:ext cx="2543800" cy="4726276"/>
          </a:xfrm>
        </p:spPr>
        <p:txBody>
          <a:bodyPr>
            <a:normAutofit/>
          </a:bodyPr>
          <a:lstStyle/>
          <a:p>
            <a:pPr algn="r"/>
            <a:r>
              <a:rPr lang="en-US" sz="4000" dirty="0" err="1">
                <a:solidFill>
                  <a:srgbClr val="FFFFFF"/>
                </a:solidFill>
              </a:rPr>
              <a:t>Postgresql</a:t>
            </a:r>
            <a:endParaRPr lang="en-US" sz="4000" dirty="0">
              <a:solidFill>
                <a:srgbClr val="FFFFFF"/>
              </a:solidFill>
            </a:endParaRP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65FB08B-4340-46B9-8323-E6367BD87D1D}"/>
              </a:ext>
            </a:extLst>
          </p:cNvPr>
          <p:cNvPicPr>
            <a:picLocks noChangeAspect="1"/>
          </p:cNvPicPr>
          <p:nvPr/>
        </p:nvPicPr>
        <p:blipFill>
          <a:blip r:embed="rId3"/>
          <a:stretch>
            <a:fillRect/>
          </a:stretch>
        </p:blipFill>
        <p:spPr>
          <a:xfrm>
            <a:off x="3200400" y="762000"/>
            <a:ext cx="8586787" cy="5516880"/>
          </a:xfrm>
          <a:prstGeom prst="rect">
            <a:avLst/>
          </a:prstGeom>
        </p:spPr>
      </p:pic>
    </p:spTree>
    <p:extLst>
      <p:ext uri="{BB962C8B-B14F-4D97-AF65-F5344CB8AC3E}">
        <p14:creationId xmlns:p14="http://schemas.microsoft.com/office/powerpoint/2010/main" val="41319980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526430" y="838200"/>
            <a:ext cx="2543800" cy="4726276"/>
          </a:xfrm>
        </p:spPr>
        <p:txBody>
          <a:bodyPr>
            <a:normAutofit/>
          </a:bodyPr>
          <a:lstStyle/>
          <a:p>
            <a:pPr algn="r"/>
            <a:r>
              <a:rPr lang="en-US" sz="4000" dirty="0" err="1">
                <a:solidFill>
                  <a:srgbClr val="FFFFFF"/>
                </a:solidFill>
              </a:rPr>
              <a:t>Postgresql</a:t>
            </a:r>
            <a:r>
              <a:rPr lang="en-US" sz="4000" dirty="0">
                <a:solidFill>
                  <a:srgbClr val="FFFFFF"/>
                </a:solidFill>
              </a:rPr>
              <a:t> (cont.)</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8EA4873-AE41-48EB-8232-275854815769}"/>
              </a:ext>
            </a:extLst>
          </p:cNvPr>
          <p:cNvPicPr>
            <a:picLocks noChangeAspect="1"/>
          </p:cNvPicPr>
          <p:nvPr/>
        </p:nvPicPr>
        <p:blipFill>
          <a:blip r:embed="rId3"/>
          <a:stretch>
            <a:fillRect/>
          </a:stretch>
        </p:blipFill>
        <p:spPr>
          <a:xfrm>
            <a:off x="3342640" y="1087120"/>
            <a:ext cx="8127026" cy="4968240"/>
          </a:xfrm>
          <a:prstGeom prst="rect">
            <a:avLst/>
          </a:prstGeom>
        </p:spPr>
      </p:pic>
    </p:spTree>
    <p:extLst>
      <p:ext uri="{BB962C8B-B14F-4D97-AF65-F5344CB8AC3E}">
        <p14:creationId xmlns:p14="http://schemas.microsoft.com/office/powerpoint/2010/main" val="2934847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526430" y="838200"/>
            <a:ext cx="2543800" cy="4726276"/>
          </a:xfrm>
        </p:spPr>
        <p:txBody>
          <a:bodyPr>
            <a:normAutofit/>
          </a:bodyPr>
          <a:lstStyle/>
          <a:p>
            <a:pPr algn="r"/>
            <a:r>
              <a:rPr lang="en-US" sz="4000" dirty="0" err="1">
                <a:solidFill>
                  <a:srgbClr val="FFFFFF"/>
                </a:solidFill>
              </a:rPr>
              <a:t>Postgresql</a:t>
            </a:r>
            <a:r>
              <a:rPr lang="en-US" sz="4000" dirty="0">
                <a:solidFill>
                  <a:srgbClr val="FFFFFF"/>
                </a:solidFill>
              </a:rPr>
              <a:t> (cont.)</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1D5C100-A8A2-4C6E-B23B-6C099C53668B}"/>
              </a:ext>
            </a:extLst>
          </p:cNvPr>
          <p:cNvPicPr>
            <a:picLocks noChangeAspect="1"/>
          </p:cNvPicPr>
          <p:nvPr/>
        </p:nvPicPr>
        <p:blipFill>
          <a:blip r:embed="rId3"/>
          <a:stretch>
            <a:fillRect/>
          </a:stretch>
        </p:blipFill>
        <p:spPr>
          <a:xfrm>
            <a:off x="3240139" y="1082050"/>
            <a:ext cx="8781951" cy="5044430"/>
          </a:xfrm>
          <a:prstGeom prst="rect">
            <a:avLst/>
          </a:prstGeom>
        </p:spPr>
      </p:pic>
    </p:spTree>
    <p:extLst>
      <p:ext uri="{BB962C8B-B14F-4D97-AF65-F5344CB8AC3E}">
        <p14:creationId xmlns:p14="http://schemas.microsoft.com/office/powerpoint/2010/main" val="7197337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526430" y="838200"/>
            <a:ext cx="2543800" cy="4726276"/>
          </a:xfrm>
        </p:spPr>
        <p:txBody>
          <a:bodyPr>
            <a:normAutofit/>
          </a:bodyPr>
          <a:lstStyle/>
          <a:p>
            <a:pPr algn="r"/>
            <a:r>
              <a:rPr lang="en-US" sz="4000" dirty="0">
                <a:solidFill>
                  <a:srgbClr val="FFFFFF"/>
                </a:solidFill>
              </a:rPr>
              <a:t>SQL Alchemy</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206FD855-A170-41DB-9B20-76C4DE99B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640" y="1615440"/>
            <a:ext cx="7639050" cy="3779520"/>
          </a:xfrm>
          <a:prstGeom prst="rect">
            <a:avLst/>
          </a:prstGeom>
        </p:spPr>
      </p:pic>
    </p:spTree>
    <p:extLst>
      <p:ext uri="{BB962C8B-B14F-4D97-AF65-F5344CB8AC3E}">
        <p14:creationId xmlns:p14="http://schemas.microsoft.com/office/powerpoint/2010/main" val="13807227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3049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Executive Summary</a:t>
            </a:r>
          </a:p>
        </p:txBody>
      </p:sp>
      <p:sp>
        <p:nvSpPr>
          <p:cNvPr id="9" name="Content Placeholder 8">
            <a:extLst>
              <a:ext uri="{FF2B5EF4-FFF2-40B4-BE49-F238E27FC236}">
                <a16:creationId xmlns:a16="http://schemas.microsoft.com/office/drawing/2014/main" id="{CF4FA97D-2029-4E55-AB2E-31B49DD6EF4B}"/>
              </a:ext>
            </a:extLst>
          </p:cNvPr>
          <p:cNvSpPr>
            <a:spLocks noGrp="1"/>
          </p:cNvSpPr>
          <p:nvPr>
            <p:ph idx="1"/>
          </p:nvPr>
        </p:nvSpPr>
        <p:spPr>
          <a:xfrm>
            <a:off x="838200" y="1825625"/>
            <a:ext cx="10515600" cy="2167255"/>
          </a:xfrm>
        </p:spPr>
        <p:txBody>
          <a:bodyPr>
            <a:normAutofit/>
          </a:bodyPr>
          <a:lstStyle/>
          <a:p>
            <a:pPr marL="0" indent="0">
              <a:buNone/>
            </a:pPr>
            <a:r>
              <a:rPr lang="en-US" sz="1800" dirty="0">
                <a:solidFill>
                  <a:srgbClr val="FFFFFF"/>
                </a:solidFill>
              </a:rPr>
              <a:t>Pharmaceutical industry being so lucrative and attractive profit margins of the companies are extremely attractive to investors. Our team is interested to see if there is a correlation in between Wikipedia top revenue listing companies and Yahoo 52-week stock index prices. We would like to present this information to forecast relationships for the future stock prices. The industry we chose for this analyst, which is one of the major revenue producers, is the pharmaceutical industry. We will look at its performance in calendar year 2018. For the purposes of our analysis we took three (3) separate datasets: two (2) from Wikipedia and one (1) from Yahoo Finance. We analyzed top 27 revenue producers and top 34 companies by market capitalization to come up with top 53 true industry leaders. Final analysis included top five (5) companies.</a:t>
            </a:r>
          </a:p>
        </p:txBody>
      </p:sp>
    </p:spTree>
    <p:extLst>
      <p:ext uri="{BB962C8B-B14F-4D97-AF65-F5344CB8AC3E}">
        <p14:creationId xmlns:p14="http://schemas.microsoft.com/office/powerpoint/2010/main" val="26948008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38"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709448" y="1913950"/>
            <a:ext cx="4204137" cy="1342754"/>
          </a:xfrm>
        </p:spPr>
        <p:txBody>
          <a:bodyPr>
            <a:normAutofit/>
          </a:bodyPr>
          <a:lstStyle/>
          <a:p>
            <a:pPr algn="ctr"/>
            <a:r>
              <a:rPr lang="en-US" sz="3600"/>
              <a:t>Data Sources</a:t>
            </a:r>
          </a:p>
        </p:txBody>
      </p:sp>
      <p:cxnSp>
        <p:nvCxnSpPr>
          <p:cNvPr id="40" name="Straight Connector 39">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F4FA97D-2029-4E55-AB2E-31B49DD6EF4B}"/>
              </a:ext>
            </a:extLst>
          </p:cNvPr>
          <p:cNvSpPr>
            <a:spLocks noGrp="1"/>
          </p:cNvSpPr>
          <p:nvPr>
            <p:ph idx="1"/>
          </p:nvPr>
        </p:nvSpPr>
        <p:spPr>
          <a:xfrm>
            <a:off x="525516" y="3417573"/>
            <a:ext cx="4593021" cy="2619839"/>
          </a:xfrm>
        </p:spPr>
        <p:txBody>
          <a:bodyPr anchor="ctr">
            <a:normAutofit/>
          </a:bodyPr>
          <a:lstStyle/>
          <a:p>
            <a:pPr lvl="1"/>
            <a:r>
              <a:rPr lang="en-US" sz="1800" dirty="0"/>
              <a:t>Wikipedia</a:t>
            </a:r>
          </a:p>
          <a:p>
            <a:pPr lvl="1"/>
            <a:r>
              <a:rPr lang="en-US" sz="1800" dirty="0"/>
              <a:t>Yahoo Finance</a:t>
            </a:r>
          </a:p>
        </p:txBody>
      </p:sp>
    </p:spTree>
    <p:extLst>
      <p:ext uri="{BB962C8B-B14F-4D97-AF65-F5344CB8AC3E}">
        <p14:creationId xmlns:p14="http://schemas.microsoft.com/office/powerpoint/2010/main" val="32622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4D3C1EC-EA3C-4E2C-94DF-A0457321A8F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2212" r="5552" b="-1"/>
          <a:stretch/>
        </p:blipFill>
        <p:spPr>
          <a:xfrm>
            <a:off x="5797543" y="10"/>
            <a:ext cx="6394152" cy="6857990"/>
          </a:xfrm>
          <a:prstGeom prst="rect">
            <a:avLst/>
          </a:prstGeom>
        </p:spPr>
      </p:pic>
      <p:pic>
        <p:nvPicPr>
          <p:cNvPr id="72" name="Picture 6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804997" y="163452"/>
            <a:ext cx="4803636" cy="1311664"/>
          </a:xfrm>
        </p:spPr>
        <p:txBody>
          <a:bodyPr>
            <a:normAutofit/>
          </a:bodyPr>
          <a:lstStyle/>
          <a:p>
            <a:r>
              <a:rPr lang="en-US" sz="2800" dirty="0">
                <a:solidFill>
                  <a:srgbClr val="000000"/>
                </a:solidFill>
              </a:rPr>
              <a:t>Data Gathering &amp; Cleaning </a:t>
            </a:r>
          </a:p>
        </p:txBody>
      </p:sp>
      <p:sp>
        <p:nvSpPr>
          <p:cNvPr id="73" name="Content Placeholder 59">
            <a:extLst>
              <a:ext uri="{FF2B5EF4-FFF2-40B4-BE49-F238E27FC236}">
                <a16:creationId xmlns:a16="http://schemas.microsoft.com/office/drawing/2014/main" id="{9B8F52E5-34F3-431E-9586-B8476B782A9C}"/>
              </a:ext>
            </a:extLst>
          </p:cNvPr>
          <p:cNvSpPr>
            <a:spLocks noGrp="1"/>
          </p:cNvSpPr>
          <p:nvPr>
            <p:ph idx="1"/>
          </p:nvPr>
        </p:nvSpPr>
        <p:spPr>
          <a:xfrm>
            <a:off x="804997" y="1638568"/>
            <a:ext cx="5199563" cy="3788830"/>
          </a:xfrm>
        </p:spPr>
        <p:txBody>
          <a:bodyPr anchor="ctr">
            <a:normAutofit/>
          </a:bodyPr>
          <a:lstStyle/>
          <a:p>
            <a:pPr marL="0" indent="0">
              <a:buNone/>
            </a:pPr>
            <a:r>
              <a:rPr lang="en-US" sz="1800" dirty="0">
                <a:solidFill>
                  <a:srgbClr val="000000"/>
                </a:solidFill>
              </a:rPr>
              <a:t>The following Steps were made to obtain and clean the data:</a:t>
            </a:r>
          </a:p>
          <a:p>
            <a:pPr marL="800100" lvl="1" indent="-342900">
              <a:buFont typeface="+mj-lt"/>
              <a:buAutoNum type="arabicPeriod"/>
            </a:pPr>
            <a:r>
              <a:rPr lang="en-US" sz="1600" dirty="0">
                <a:solidFill>
                  <a:srgbClr val="000000"/>
                </a:solidFill>
              </a:rPr>
              <a:t>Create a function to find null values per columns and rows.</a:t>
            </a:r>
          </a:p>
          <a:p>
            <a:pPr marL="800100" lvl="1" indent="-342900">
              <a:buFont typeface="+mj-lt"/>
              <a:buAutoNum type="arabicPeriod"/>
            </a:pPr>
            <a:r>
              <a:rPr lang="en-US" sz="1600" dirty="0">
                <a:solidFill>
                  <a:srgbClr val="000000"/>
                </a:solidFill>
              </a:rPr>
              <a:t>Drop columns with greater than 80% null values.</a:t>
            </a:r>
          </a:p>
          <a:p>
            <a:pPr marL="800100" lvl="1" indent="-342900">
              <a:buFont typeface="+mj-lt"/>
              <a:buAutoNum type="arabicPeriod"/>
            </a:pPr>
            <a:r>
              <a:rPr lang="en-US" sz="1600" dirty="0">
                <a:solidFill>
                  <a:srgbClr val="000000"/>
                </a:solidFill>
              </a:rPr>
              <a:t>Drop columns we don’t need for future analysis.</a:t>
            </a:r>
          </a:p>
          <a:p>
            <a:pPr marL="800100" lvl="1" indent="-342900">
              <a:buFont typeface="+mj-lt"/>
              <a:buAutoNum type="arabicPeriod"/>
            </a:pPr>
            <a:r>
              <a:rPr lang="en-US" sz="1600" dirty="0">
                <a:solidFill>
                  <a:srgbClr val="000000"/>
                </a:solidFill>
              </a:rPr>
              <a:t>Check </a:t>
            </a:r>
            <a:r>
              <a:rPr lang="en-US" sz="1600" dirty="0" err="1">
                <a:solidFill>
                  <a:srgbClr val="000000"/>
                </a:solidFill>
              </a:rPr>
              <a:t>dtypes</a:t>
            </a:r>
            <a:r>
              <a:rPr lang="en-US" sz="1600" dirty="0">
                <a:solidFill>
                  <a:srgbClr val="000000"/>
                </a:solidFill>
              </a:rPr>
              <a:t>; make sure they are all correct and uniform.</a:t>
            </a:r>
          </a:p>
          <a:p>
            <a:pPr marL="800100" lvl="1" indent="-342900">
              <a:buFont typeface="+mj-lt"/>
              <a:buAutoNum type="arabicPeriod"/>
            </a:pPr>
            <a:r>
              <a:rPr lang="en-US" sz="1600" dirty="0">
                <a:solidFill>
                  <a:srgbClr val="000000"/>
                </a:solidFill>
              </a:rPr>
              <a:t>Use regex to clean and normalize data.</a:t>
            </a:r>
          </a:p>
          <a:p>
            <a:pPr marL="800100" lvl="1" indent="-342900">
              <a:buFont typeface="+mj-lt"/>
              <a:buAutoNum type="arabicPeriod"/>
            </a:pPr>
            <a:r>
              <a:rPr lang="en-US" sz="1600" dirty="0">
                <a:solidFill>
                  <a:srgbClr val="000000"/>
                </a:solidFill>
              </a:rPr>
              <a:t>Rename columns – remove any unwanted syntax.</a:t>
            </a:r>
          </a:p>
          <a:p>
            <a:pPr marL="800100" lvl="1" indent="-342900">
              <a:buFont typeface="+mj-lt"/>
              <a:buAutoNum type="arabicPeriod"/>
            </a:pPr>
            <a:r>
              <a:rPr lang="en-US" sz="1600" dirty="0">
                <a:solidFill>
                  <a:srgbClr val="000000"/>
                </a:solidFill>
              </a:rPr>
              <a:t>Set index.</a:t>
            </a:r>
          </a:p>
        </p:txBody>
      </p:sp>
    </p:spTree>
    <p:extLst>
      <p:ext uri="{BB962C8B-B14F-4D97-AF65-F5344CB8AC3E}">
        <p14:creationId xmlns:p14="http://schemas.microsoft.com/office/powerpoint/2010/main" val="238394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667849" y="746632"/>
            <a:ext cx="5119974" cy="1325563"/>
          </a:xfrm>
        </p:spPr>
        <p:txBody>
          <a:bodyPr vert="horz" lIns="91440" tIns="45720" rIns="91440" bIns="45720" rtlCol="0">
            <a:normAutofit/>
          </a:bodyPr>
          <a:lstStyle/>
          <a:p>
            <a:pPr algn="ctr"/>
            <a:r>
              <a:rPr lang="en-US" sz="2800" dirty="0">
                <a:solidFill>
                  <a:srgbClr val="FFFFFF"/>
                </a:solidFill>
              </a:rPr>
              <a:t>Data Gathering and Cleaning</a:t>
            </a:r>
          </a:p>
        </p:txBody>
      </p:sp>
      <p:pic>
        <p:nvPicPr>
          <p:cNvPr id="8" name="Picture 7" descr="A screenshot of a cell phone&#10;&#10;Description automatically generated">
            <a:extLst>
              <a:ext uri="{FF2B5EF4-FFF2-40B4-BE49-F238E27FC236}">
                <a16:creationId xmlns:a16="http://schemas.microsoft.com/office/drawing/2014/main" id="{134D04FE-A37B-4DD6-B1B3-6050BB7DB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9" y="3099324"/>
            <a:ext cx="6597121" cy="2854384"/>
          </a:xfrm>
          <a:prstGeom prst="rect">
            <a:avLst/>
          </a:prstGeom>
        </p:spPr>
      </p:pic>
      <p:pic>
        <p:nvPicPr>
          <p:cNvPr id="10" name="Picture 9">
            <a:extLst>
              <a:ext uri="{FF2B5EF4-FFF2-40B4-BE49-F238E27FC236}">
                <a16:creationId xmlns:a16="http://schemas.microsoft.com/office/drawing/2014/main" id="{C891CF1E-1739-4194-9AEA-54DA09114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41" y="6299095"/>
            <a:ext cx="10447526" cy="32949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E512A4B-E834-4DD1-95A2-AAA8836FAAC3}"/>
              </a:ext>
            </a:extLst>
          </p:cNvPr>
          <p:cNvPicPr>
            <a:picLocks noChangeAspect="1"/>
          </p:cNvPicPr>
          <p:nvPr/>
        </p:nvPicPr>
        <p:blipFill rotWithShape="1">
          <a:blip r:embed="rId5">
            <a:extLst>
              <a:ext uri="{28A0092B-C50C-407E-A947-70E740481C1C}">
                <a14:useLocalDpi xmlns:a14="http://schemas.microsoft.com/office/drawing/2010/main" val="0"/>
              </a:ext>
            </a:extLst>
          </a:blip>
          <a:srcRect r="3432" b="-2"/>
          <a:stretch/>
        </p:blipFill>
        <p:spPr>
          <a:xfrm>
            <a:off x="7147712" y="4035391"/>
            <a:ext cx="4815535" cy="2040155"/>
          </a:xfrm>
          <a:prstGeom prst="rect">
            <a:avLst/>
          </a:prstGeom>
        </p:spPr>
      </p:pic>
      <p:sp>
        <p:nvSpPr>
          <p:cNvPr id="15" name="Flowchart: Connector 14">
            <a:extLst>
              <a:ext uri="{FF2B5EF4-FFF2-40B4-BE49-F238E27FC236}">
                <a16:creationId xmlns:a16="http://schemas.microsoft.com/office/drawing/2014/main" id="{F7F004C6-AC9A-4399-98B4-9F5FFAA3354B}"/>
              </a:ext>
            </a:extLst>
          </p:cNvPr>
          <p:cNvSpPr/>
          <p:nvPr/>
        </p:nvSpPr>
        <p:spPr>
          <a:xfrm>
            <a:off x="93087" y="2642123"/>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2</a:t>
            </a:r>
          </a:p>
        </p:txBody>
      </p:sp>
      <p:sp>
        <p:nvSpPr>
          <p:cNvPr id="16" name="Flowchart: Connector 15">
            <a:extLst>
              <a:ext uri="{FF2B5EF4-FFF2-40B4-BE49-F238E27FC236}">
                <a16:creationId xmlns:a16="http://schemas.microsoft.com/office/drawing/2014/main" id="{AC0717FA-82BF-4C87-B909-DAC960000CF7}"/>
              </a:ext>
            </a:extLst>
          </p:cNvPr>
          <p:cNvSpPr/>
          <p:nvPr/>
        </p:nvSpPr>
        <p:spPr>
          <a:xfrm>
            <a:off x="11412961" y="3834617"/>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1</a:t>
            </a:r>
          </a:p>
        </p:txBody>
      </p:sp>
      <p:sp>
        <p:nvSpPr>
          <p:cNvPr id="17" name="Flowchart: Connector 16">
            <a:extLst>
              <a:ext uri="{FF2B5EF4-FFF2-40B4-BE49-F238E27FC236}">
                <a16:creationId xmlns:a16="http://schemas.microsoft.com/office/drawing/2014/main" id="{8B9A1BDD-B4D1-4AAB-8767-FFDA50CFC338}"/>
              </a:ext>
            </a:extLst>
          </p:cNvPr>
          <p:cNvSpPr/>
          <p:nvPr/>
        </p:nvSpPr>
        <p:spPr>
          <a:xfrm>
            <a:off x="127001" y="5953708"/>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3</a:t>
            </a:r>
          </a:p>
        </p:txBody>
      </p:sp>
      <p:pic>
        <p:nvPicPr>
          <p:cNvPr id="4" name="Picture 3" descr="A screenshot of a cell phone&#10;&#10;Description automatically generated">
            <a:extLst>
              <a:ext uri="{FF2B5EF4-FFF2-40B4-BE49-F238E27FC236}">
                <a16:creationId xmlns:a16="http://schemas.microsoft.com/office/drawing/2014/main" id="{62EFFCC8-7D86-4C00-A5CB-FE4820D53F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4561" y="1383727"/>
            <a:ext cx="3937202" cy="2222614"/>
          </a:xfrm>
          <a:prstGeom prst="rect">
            <a:avLst/>
          </a:prstGeom>
        </p:spPr>
      </p:pic>
      <p:sp>
        <p:nvSpPr>
          <p:cNvPr id="18" name="Flowchart: Connector 17">
            <a:extLst>
              <a:ext uri="{FF2B5EF4-FFF2-40B4-BE49-F238E27FC236}">
                <a16:creationId xmlns:a16="http://schemas.microsoft.com/office/drawing/2014/main" id="{462C9128-7A2B-4450-8A64-D58EC1EDC089}"/>
              </a:ext>
            </a:extLst>
          </p:cNvPr>
          <p:cNvSpPr/>
          <p:nvPr/>
        </p:nvSpPr>
        <p:spPr>
          <a:xfrm>
            <a:off x="6896847" y="1031386"/>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4</a:t>
            </a:r>
          </a:p>
        </p:txBody>
      </p:sp>
    </p:spTree>
    <p:extLst>
      <p:ext uri="{BB962C8B-B14F-4D97-AF65-F5344CB8AC3E}">
        <p14:creationId xmlns:p14="http://schemas.microsoft.com/office/powerpoint/2010/main" val="417168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621719" y="734493"/>
            <a:ext cx="5587334" cy="1036061"/>
          </a:xfrm>
        </p:spPr>
        <p:txBody>
          <a:bodyPr vert="horz" lIns="91440" tIns="45720" rIns="91440" bIns="45720" rtlCol="0">
            <a:normAutofit/>
          </a:bodyPr>
          <a:lstStyle/>
          <a:p>
            <a:pPr algn="ctr"/>
            <a:r>
              <a:rPr lang="en-US" sz="2800" dirty="0">
                <a:solidFill>
                  <a:srgbClr val="FFFFFF"/>
                </a:solidFill>
              </a:rPr>
              <a:t>Data Gathering and Cleaning</a:t>
            </a:r>
          </a:p>
        </p:txBody>
      </p:sp>
      <p:pic>
        <p:nvPicPr>
          <p:cNvPr id="14" name="Picture 13" descr="A screenshot of a cell phone&#10;&#10;Description automatically generated">
            <a:extLst>
              <a:ext uri="{FF2B5EF4-FFF2-40B4-BE49-F238E27FC236}">
                <a16:creationId xmlns:a16="http://schemas.microsoft.com/office/drawing/2014/main" id="{2DBE3F77-86B5-4B16-ACD8-01B5E9E36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67" y="2520468"/>
            <a:ext cx="11125772" cy="3402746"/>
          </a:xfrm>
          <a:prstGeom prst="rect">
            <a:avLst/>
          </a:prstGeom>
        </p:spPr>
      </p:pic>
      <p:pic>
        <p:nvPicPr>
          <p:cNvPr id="36" name="Picture 35" descr="A screenshot of a cell phone&#10;&#10;Description automatically generated">
            <a:extLst>
              <a:ext uri="{FF2B5EF4-FFF2-40B4-BE49-F238E27FC236}">
                <a16:creationId xmlns:a16="http://schemas.microsoft.com/office/drawing/2014/main" id="{239C6546-E4DD-4A26-AB9E-81EAD7441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616" y="3358903"/>
            <a:ext cx="6035065" cy="232365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6C2720BC-2535-4810-A192-2AC671881F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6382" y="245698"/>
            <a:ext cx="5085855" cy="2274769"/>
          </a:xfrm>
          <a:prstGeom prst="rect">
            <a:avLst/>
          </a:prstGeom>
        </p:spPr>
      </p:pic>
      <p:pic>
        <p:nvPicPr>
          <p:cNvPr id="23" name="Picture 22">
            <a:extLst>
              <a:ext uri="{FF2B5EF4-FFF2-40B4-BE49-F238E27FC236}">
                <a16:creationId xmlns:a16="http://schemas.microsoft.com/office/drawing/2014/main" id="{245A2D5D-917B-4DC0-8E91-E5806AB6F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962" y="5901064"/>
            <a:ext cx="11189275" cy="711237"/>
          </a:xfrm>
          <a:prstGeom prst="rect">
            <a:avLst/>
          </a:prstGeom>
        </p:spPr>
      </p:pic>
      <p:sp>
        <p:nvSpPr>
          <p:cNvPr id="39" name="Flowchart: Connector 38">
            <a:extLst>
              <a:ext uri="{FF2B5EF4-FFF2-40B4-BE49-F238E27FC236}">
                <a16:creationId xmlns:a16="http://schemas.microsoft.com/office/drawing/2014/main" id="{53E2DF4A-A6D8-46F7-A50B-B675FCCBFF91}"/>
              </a:ext>
            </a:extLst>
          </p:cNvPr>
          <p:cNvSpPr/>
          <p:nvPr/>
        </p:nvSpPr>
        <p:spPr>
          <a:xfrm>
            <a:off x="226106" y="5581957"/>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6</a:t>
            </a:r>
          </a:p>
        </p:txBody>
      </p:sp>
      <p:sp>
        <p:nvSpPr>
          <p:cNvPr id="41" name="Flowchart: Connector 40">
            <a:extLst>
              <a:ext uri="{FF2B5EF4-FFF2-40B4-BE49-F238E27FC236}">
                <a16:creationId xmlns:a16="http://schemas.microsoft.com/office/drawing/2014/main" id="{486E85C1-69AB-4ED3-91C5-7F3731DFB46D}"/>
              </a:ext>
            </a:extLst>
          </p:cNvPr>
          <p:cNvSpPr/>
          <p:nvPr/>
        </p:nvSpPr>
        <p:spPr>
          <a:xfrm>
            <a:off x="6141968" y="444506"/>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7</a:t>
            </a:r>
          </a:p>
        </p:txBody>
      </p:sp>
      <p:sp>
        <p:nvSpPr>
          <p:cNvPr id="42" name="Flowchart: Connector 41">
            <a:extLst>
              <a:ext uri="{FF2B5EF4-FFF2-40B4-BE49-F238E27FC236}">
                <a16:creationId xmlns:a16="http://schemas.microsoft.com/office/drawing/2014/main" id="{644E5DF6-C56E-47D9-A225-3691221B997A}"/>
              </a:ext>
            </a:extLst>
          </p:cNvPr>
          <p:cNvSpPr/>
          <p:nvPr/>
        </p:nvSpPr>
        <p:spPr>
          <a:xfrm>
            <a:off x="4658260" y="3486749"/>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5</a:t>
            </a:r>
          </a:p>
        </p:txBody>
      </p:sp>
      <p:sp>
        <p:nvSpPr>
          <p:cNvPr id="43" name="Flowchart: Connector 42">
            <a:extLst>
              <a:ext uri="{FF2B5EF4-FFF2-40B4-BE49-F238E27FC236}">
                <a16:creationId xmlns:a16="http://schemas.microsoft.com/office/drawing/2014/main" id="{C2FB733A-6F51-461E-8114-7E7F356CF666}"/>
              </a:ext>
            </a:extLst>
          </p:cNvPr>
          <p:cNvSpPr/>
          <p:nvPr/>
        </p:nvSpPr>
        <p:spPr>
          <a:xfrm>
            <a:off x="267104" y="2138680"/>
            <a:ext cx="457200" cy="4572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tx1"/>
                </a:solidFill>
              </a:rPr>
              <a:t>5</a:t>
            </a:r>
          </a:p>
        </p:txBody>
      </p:sp>
    </p:spTree>
    <p:extLst>
      <p:ext uri="{BB962C8B-B14F-4D97-AF65-F5344CB8AC3E}">
        <p14:creationId xmlns:p14="http://schemas.microsoft.com/office/powerpoint/2010/main" val="215974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819160" y="990600"/>
            <a:ext cx="2513065" cy="4726276"/>
          </a:xfrm>
        </p:spPr>
        <p:txBody>
          <a:bodyPr>
            <a:normAutofit/>
          </a:bodyPr>
          <a:lstStyle/>
          <a:p>
            <a:pPr algn="r"/>
            <a:r>
              <a:rPr lang="en-US" sz="4000" dirty="0">
                <a:solidFill>
                  <a:srgbClr val="FFFFFF"/>
                </a:solidFill>
              </a:rPr>
              <a:t>Data Dictionary</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506792BF-A2A9-4F95-8E57-46E811A69796}"/>
              </a:ext>
            </a:extLst>
          </p:cNvPr>
          <p:cNvGraphicFramePr>
            <a:graphicFrameLocks noGrp="1"/>
          </p:cNvGraphicFramePr>
          <p:nvPr>
            <p:ph idx="1"/>
            <p:extLst>
              <p:ext uri="{D42A27DB-BD31-4B8C-83A1-F6EECF244321}">
                <p14:modId xmlns:p14="http://schemas.microsoft.com/office/powerpoint/2010/main" val="2413943774"/>
              </p:ext>
            </p:extLst>
          </p:nvPr>
        </p:nvGraphicFramePr>
        <p:xfrm>
          <a:off x="3619501" y="990600"/>
          <a:ext cx="8315326" cy="4943477"/>
        </p:xfrm>
        <a:graphic>
          <a:graphicData uri="http://schemas.openxmlformats.org/drawingml/2006/table">
            <a:tbl>
              <a:tblPr>
                <a:tableStyleId>{5C22544A-7EE6-4342-B048-85BDC9FD1C3A}</a:tableStyleId>
              </a:tblPr>
              <a:tblGrid>
                <a:gridCol w="902002">
                  <a:extLst>
                    <a:ext uri="{9D8B030D-6E8A-4147-A177-3AD203B41FA5}">
                      <a16:colId xmlns:a16="http://schemas.microsoft.com/office/drawing/2014/main" val="469567935"/>
                    </a:ext>
                  </a:extLst>
                </a:gridCol>
                <a:gridCol w="676500">
                  <a:extLst>
                    <a:ext uri="{9D8B030D-6E8A-4147-A177-3AD203B41FA5}">
                      <a16:colId xmlns:a16="http://schemas.microsoft.com/office/drawing/2014/main" val="1169258593"/>
                    </a:ext>
                  </a:extLst>
                </a:gridCol>
                <a:gridCol w="5961666">
                  <a:extLst>
                    <a:ext uri="{9D8B030D-6E8A-4147-A177-3AD203B41FA5}">
                      <a16:colId xmlns:a16="http://schemas.microsoft.com/office/drawing/2014/main" val="1236958238"/>
                    </a:ext>
                  </a:extLst>
                </a:gridCol>
                <a:gridCol w="775158">
                  <a:extLst>
                    <a:ext uri="{9D8B030D-6E8A-4147-A177-3AD203B41FA5}">
                      <a16:colId xmlns:a16="http://schemas.microsoft.com/office/drawing/2014/main" val="1388597456"/>
                    </a:ext>
                  </a:extLst>
                </a:gridCol>
              </a:tblGrid>
              <a:tr h="228441">
                <a:tc>
                  <a:txBody>
                    <a:bodyPr/>
                    <a:lstStyle/>
                    <a:p>
                      <a:pPr algn="ctr" fontAlgn="ctr"/>
                      <a:r>
                        <a:rPr lang="en-US" sz="1200" u="none" strike="noStrike">
                          <a:effectLst/>
                        </a:rPr>
                        <a:t>Field Name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Type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Definition</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Example</a:t>
                      </a:r>
                      <a:endParaRPr lang="en-US" sz="12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20645950"/>
                  </a:ext>
                </a:extLst>
              </a:tr>
              <a:tr h="447746">
                <a:tc>
                  <a:txBody>
                    <a:bodyPr/>
                    <a:lstStyle/>
                    <a:p>
                      <a:pPr algn="l" fontAlgn="b"/>
                      <a:r>
                        <a:rPr lang="en-US" sz="1200" u="none" strike="noStrike">
                          <a:effectLst/>
                        </a:rPr>
                        <a:t>Ticker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VARCHAR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A ticker symbol is an arrangement of characters—usually letters—representing securities listed on an exchange or otherwise traded publicly.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NVO, ILMN</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2610559"/>
                  </a:ext>
                </a:extLst>
              </a:tr>
              <a:tr h="228441">
                <a:tc>
                  <a:txBody>
                    <a:bodyPr/>
                    <a:lstStyle/>
                    <a:p>
                      <a:pPr algn="l" fontAlgn="b"/>
                      <a:r>
                        <a:rPr lang="en-US" sz="1200" u="none" strike="noStrike">
                          <a:effectLst/>
                        </a:rPr>
                        <a:t>Revenue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Reported financial income of the organization for the year under analysis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22.09</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8214751"/>
                  </a:ext>
                </a:extLst>
              </a:tr>
              <a:tr h="447746">
                <a:tc>
                  <a:txBody>
                    <a:bodyPr/>
                    <a:lstStyle/>
                    <a:p>
                      <a:pPr algn="l" fontAlgn="b"/>
                      <a:r>
                        <a:rPr lang="en-US" sz="1200" u="none" strike="noStrike" dirty="0">
                          <a:effectLst/>
                        </a:rPr>
                        <a:t>Year</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date</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Whole calendar or fiscal year  for which the company financial numbers are being reported</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2018</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288040"/>
                  </a:ext>
                </a:extLst>
              </a:tr>
              <a:tr h="228441">
                <a:tc>
                  <a:txBody>
                    <a:bodyPr/>
                    <a:lstStyle/>
                    <a:p>
                      <a:pPr algn="l" fontAlgn="b"/>
                      <a:r>
                        <a:rPr lang="en-US" sz="1200" u="none" strike="noStrike">
                          <a:effectLst/>
                        </a:rPr>
                        <a:t>Pharma_rank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int</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Ranking of the companies presented for analysis based on the yearly revenue numbers</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1,2,3, etc.</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5499024"/>
                  </a:ext>
                </a:extLst>
              </a:tr>
              <a:tr h="447746">
                <a:tc>
                  <a:txBody>
                    <a:bodyPr/>
                    <a:lstStyle/>
                    <a:p>
                      <a:pPr algn="l" fontAlgn="b"/>
                      <a:r>
                        <a:rPr lang="en-US" sz="1200" u="none" strike="noStrike">
                          <a:effectLst/>
                        </a:rPr>
                        <a:t>Market cap</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The value of a company that is traded on the stock market, calculated by multiplying the total number of shares by the present share price.</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346.1</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3751186"/>
                  </a:ext>
                </a:extLst>
              </a:tr>
              <a:tr h="447746">
                <a:tc>
                  <a:txBody>
                    <a:bodyPr/>
                    <a:lstStyle/>
                    <a:p>
                      <a:pPr algn="l" fontAlgn="b"/>
                      <a:r>
                        <a:rPr lang="en-US" sz="1200" u="none" strike="noStrike">
                          <a:effectLst/>
                        </a:rPr>
                        <a:t>Pharma_rank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int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Ranking of the companies presented for analysis based on the yearly company valuation numbers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1,2,3, etc.</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6484332"/>
                  </a:ext>
                </a:extLst>
              </a:tr>
              <a:tr h="447746">
                <a:tc>
                  <a:txBody>
                    <a:bodyPr/>
                    <a:lstStyle/>
                    <a:p>
                      <a:pPr algn="l" fontAlgn="b"/>
                      <a:r>
                        <a:rPr lang="en-US" sz="1200" u="none" strike="noStrike">
                          <a:effectLst/>
                        </a:rPr>
                        <a:t>adj_close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The stock closing price that factors in anything that might affect the stock price after the market closes.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69.81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83106"/>
                  </a:ext>
                </a:extLst>
              </a:tr>
              <a:tr h="228441">
                <a:tc>
                  <a:txBody>
                    <a:bodyPr/>
                    <a:lstStyle/>
                    <a:p>
                      <a:pPr algn="l" fontAlgn="b"/>
                      <a:r>
                        <a:rPr lang="en-US" sz="1200" u="none" strike="noStrike">
                          <a:effectLst/>
                        </a:rPr>
                        <a:t>high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Day's high is the highest price at which a stock traded during the trading day.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359.61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0933991"/>
                  </a:ext>
                </a:extLst>
              </a:tr>
              <a:tr h="228441">
                <a:tc>
                  <a:txBody>
                    <a:bodyPr/>
                    <a:lstStyle/>
                    <a:p>
                      <a:pPr algn="l" fontAlgn="b"/>
                      <a:r>
                        <a:rPr lang="en-US" sz="1200" u="none" strike="noStrike">
                          <a:effectLst/>
                        </a:rPr>
                        <a:t>low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Today's low is the lowest price at which a stock trades over the course of a trading day.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35.5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8318311"/>
                  </a:ext>
                </a:extLst>
              </a:tr>
              <a:tr h="447746">
                <a:tc>
                  <a:txBody>
                    <a:bodyPr/>
                    <a:lstStyle/>
                    <a:p>
                      <a:pPr algn="l" fontAlgn="b"/>
                      <a:r>
                        <a:rPr lang="en-US" sz="1200" u="none" strike="noStrike">
                          <a:effectLst/>
                        </a:rPr>
                        <a:t>volume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It is a measure of the total turnover of shares. Counted as the total number of shares that are traded (bought and sold) during the trading day or specified set period of time. </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11417200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630680"/>
                  </a:ext>
                </a:extLst>
              </a:tr>
              <a:tr h="447746">
                <a:tc>
                  <a:txBody>
                    <a:bodyPr/>
                    <a:lstStyle/>
                    <a:p>
                      <a:pPr algn="l" fontAlgn="b"/>
                      <a:r>
                        <a:rPr lang="en-US" sz="1200" u="none" strike="noStrike">
                          <a:effectLst/>
                        </a:rPr>
                        <a:t>open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The opening price is the price at which a security first trades upon the opening of an exchange on a trading day.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18.76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4859763"/>
                  </a:ext>
                </a:extLst>
              </a:tr>
              <a:tr h="667050">
                <a:tc>
                  <a:txBody>
                    <a:bodyPr/>
                    <a:lstStyle/>
                    <a:p>
                      <a:pPr algn="l" fontAlgn="b"/>
                      <a:r>
                        <a:rPr lang="en-US" sz="1200" u="none" strike="noStrike">
                          <a:effectLst/>
                        </a:rPr>
                        <a:t>close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Numeric</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Close or closing price generally refers to the last price at which a stock trades during a regular trading session without inclusion of any factors affecting the stock price after the trading is closed for the day.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176.41</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4867229"/>
                  </a:ext>
                </a:extLst>
              </a:tr>
            </a:tbl>
          </a:graphicData>
        </a:graphic>
      </p:graphicFrame>
    </p:spTree>
    <p:extLst>
      <p:ext uri="{BB962C8B-B14F-4D97-AF65-F5344CB8AC3E}">
        <p14:creationId xmlns:p14="http://schemas.microsoft.com/office/powerpoint/2010/main" val="4623904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819159" y="990600"/>
            <a:ext cx="3105075" cy="4726276"/>
          </a:xfrm>
        </p:spPr>
        <p:txBody>
          <a:bodyPr>
            <a:normAutofit/>
          </a:bodyPr>
          <a:lstStyle/>
          <a:p>
            <a:pPr algn="r"/>
            <a:r>
              <a:rPr lang="en-US" sz="4000" dirty="0">
                <a:solidFill>
                  <a:srgbClr val="FFFFFF"/>
                </a:solidFill>
              </a:rPr>
              <a:t>Relationships (ERD) Diagram</a:t>
            </a:r>
          </a:p>
        </p:txBody>
      </p:sp>
      <p:cxnSp>
        <p:nvCxnSpPr>
          <p:cNvPr id="33" name="Straight Connector 3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382C300-2A30-4E83-8364-15A7AF0D0B1E}"/>
              </a:ext>
            </a:extLst>
          </p:cNvPr>
          <p:cNvPicPr>
            <a:picLocks noChangeAspect="1"/>
          </p:cNvPicPr>
          <p:nvPr/>
        </p:nvPicPr>
        <p:blipFill>
          <a:blip r:embed="rId3"/>
          <a:stretch>
            <a:fillRect/>
          </a:stretch>
        </p:blipFill>
        <p:spPr>
          <a:xfrm>
            <a:off x="4842279" y="685800"/>
            <a:ext cx="3980641" cy="5486400"/>
          </a:xfrm>
          <a:prstGeom prst="rect">
            <a:avLst/>
          </a:prstGeom>
        </p:spPr>
      </p:pic>
    </p:spTree>
    <p:extLst>
      <p:ext uri="{BB962C8B-B14F-4D97-AF65-F5344CB8AC3E}">
        <p14:creationId xmlns:p14="http://schemas.microsoft.com/office/powerpoint/2010/main" val="2373279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052D-67D5-4361-9716-5807ED29B2F8}"/>
              </a:ext>
            </a:extLst>
          </p:cNvPr>
          <p:cNvSpPr>
            <a:spLocks noGrp="1"/>
          </p:cNvSpPr>
          <p:nvPr>
            <p:ph type="title"/>
          </p:nvPr>
        </p:nvSpPr>
        <p:spPr>
          <a:xfrm>
            <a:off x="1524000" y="2245810"/>
            <a:ext cx="9144000" cy="1355750"/>
          </a:xfrm>
        </p:spPr>
        <p:txBody>
          <a:bodyPr vert="horz" lIns="91440" tIns="45720" rIns="91440" bIns="45720" rtlCol="0" anchor="b">
            <a:normAutofit/>
          </a:bodyPr>
          <a:lstStyle/>
          <a:p>
            <a:r>
              <a:rPr lang="en-US" sz="5400" kern="1200" dirty="0">
                <a:solidFill>
                  <a:schemeClr val="tx1"/>
                </a:solidFill>
                <a:latin typeface="+mj-lt"/>
                <a:ea typeface="+mj-ea"/>
                <a:cs typeface="+mj-cs"/>
              </a:rPr>
              <a:t>Narrowing down to top five</a:t>
            </a:r>
          </a:p>
        </p:txBody>
      </p:sp>
      <p:sp>
        <p:nvSpPr>
          <p:cNvPr id="38" name="Freeform 31">
            <a:extLst>
              <a:ext uri="{FF2B5EF4-FFF2-40B4-BE49-F238E27FC236}">
                <a16:creationId xmlns:a16="http://schemas.microsoft.com/office/drawing/2014/main" id="{A2AEA782-0EA4-42E9-871D-7401D6A09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75140" cy="2130951"/>
          </a:xfrm>
          <a:custGeom>
            <a:avLst/>
            <a:gdLst>
              <a:gd name="connsiteX0" fmla="*/ 0 w 4475140"/>
              <a:gd name="connsiteY0" fmla="*/ 0 h 2130951"/>
              <a:gd name="connsiteX1" fmla="*/ 1074821 w 4475140"/>
              <a:gd name="connsiteY1" fmla="*/ 0 h 2130951"/>
              <a:gd name="connsiteX2" fmla="*/ 1074821 w 4475140"/>
              <a:gd name="connsiteY2" fmla="*/ 478 h 2130951"/>
              <a:gd name="connsiteX3" fmla="*/ 4475140 w 4475140"/>
              <a:gd name="connsiteY3" fmla="*/ 478 h 2130951"/>
              <a:gd name="connsiteX4" fmla="*/ 3488452 w 4475140"/>
              <a:gd name="connsiteY4" fmla="*/ 2130951 h 2130951"/>
              <a:gd name="connsiteX5" fmla="*/ 0 w 4475140"/>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30951">
                <a:moveTo>
                  <a:pt x="0" y="0"/>
                </a:moveTo>
                <a:lnTo>
                  <a:pt x="1074821" y="0"/>
                </a:lnTo>
                <a:lnTo>
                  <a:pt x="1074821" y="478"/>
                </a:lnTo>
                <a:lnTo>
                  <a:pt x="4475140" y="478"/>
                </a:lnTo>
                <a:lnTo>
                  <a:pt x="3488452" y="2130951"/>
                </a:lnTo>
                <a:lnTo>
                  <a:pt x="0" y="2130951"/>
                </a:lnTo>
                <a:close/>
              </a:path>
            </a:pathLst>
          </a:custGeom>
          <a:solidFill>
            <a:srgbClr val="2A59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94B7B8CB-0520-49C1-A9D1-0E2578BC7400}"/>
              </a:ext>
            </a:extLst>
          </p:cNvPr>
          <p:cNvPicPr>
            <a:picLocks noChangeAspect="1"/>
          </p:cNvPicPr>
          <p:nvPr/>
        </p:nvPicPr>
        <p:blipFill rotWithShape="1">
          <a:blip r:embed="rId2">
            <a:extLst>
              <a:ext uri="{28A0092B-C50C-407E-A947-70E740481C1C}">
                <a14:useLocalDpi xmlns:a14="http://schemas.microsoft.com/office/drawing/2010/main" val="0"/>
              </a:ext>
            </a:extLst>
          </a:blip>
          <a:srcRect r="25819"/>
          <a:stretch/>
        </p:blipFill>
        <p:spPr>
          <a:xfrm>
            <a:off x="3649318" y="10"/>
            <a:ext cx="8542682" cy="2130463"/>
          </a:xfrm>
          <a:custGeom>
            <a:avLst/>
            <a:gdLst>
              <a:gd name="connsiteX0" fmla="*/ 986689 w 8542682"/>
              <a:gd name="connsiteY0" fmla="*/ 0 h 2130473"/>
              <a:gd name="connsiteX1" fmla="*/ 8542682 w 8542682"/>
              <a:gd name="connsiteY1" fmla="*/ 0 h 2130473"/>
              <a:gd name="connsiteX2" fmla="*/ 8542682 w 8542682"/>
              <a:gd name="connsiteY2" fmla="*/ 2130473 h 2130473"/>
              <a:gd name="connsiteX3" fmla="*/ 0 w 8542682"/>
              <a:gd name="connsiteY3" fmla="*/ 2130473 h 2130473"/>
            </a:gdLst>
            <a:ahLst/>
            <a:cxnLst>
              <a:cxn ang="0">
                <a:pos x="connsiteX0" y="connsiteY0"/>
              </a:cxn>
              <a:cxn ang="0">
                <a:pos x="connsiteX1" y="connsiteY1"/>
              </a:cxn>
              <a:cxn ang="0">
                <a:pos x="connsiteX2" y="connsiteY2"/>
              </a:cxn>
              <a:cxn ang="0">
                <a:pos x="connsiteX3" y="connsiteY3"/>
              </a:cxn>
            </a:cxnLst>
            <a:rect l="l" t="t" r="r" b="b"/>
            <a:pathLst>
              <a:path w="8542682" h="2130473">
                <a:moveTo>
                  <a:pt x="986689" y="0"/>
                </a:moveTo>
                <a:lnTo>
                  <a:pt x="8542682" y="0"/>
                </a:lnTo>
                <a:lnTo>
                  <a:pt x="8542682" y="2130473"/>
                </a:lnTo>
                <a:lnTo>
                  <a:pt x="0" y="2130473"/>
                </a:lnTo>
                <a:close/>
              </a:path>
            </a:pathLst>
          </a:custGeom>
        </p:spPr>
      </p:pic>
      <p:sp>
        <p:nvSpPr>
          <p:cNvPr id="40" name="Freeform 34">
            <a:extLst>
              <a:ext uri="{FF2B5EF4-FFF2-40B4-BE49-F238E27FC236}">
                <a16:creationId xmlns:a16="http://schemas.microsoft.com/office/drawing/2014/main" id="{B0992639-1CDA-4FE6-BB95-E13221490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716860" y="4682362"/>
            <a:ext cx="4475140" cy="2174680"/>
          </a:xfrm>
          <a:custGeom>
            <a:avLst/>
            <a:gdLst>
              <a:gd name="connsiteX0" fmla="*/ 3468199 w 4475140"/>
              <a:gd name="connsiteY0" fmla="*/ 2174680 h 2174680"/>
              <a:gd name="connsiteX1" fmla="*/ 0 w 4475140"/>
              <a:gd name="connsiteY1" fmla="*/ 2174680 h 2174680"/>
              <a:gd name="connsiteX2" fmla="*/ 0 w 4475140"/>
              <a:gd name="connsiteY2" fmla="*/ 0 h 2174680"/>
              <a:gd name="connsiteX3" fmla="*/ 1074821 w 4475140"/>
              <a:gd name="connsiteY3" fmla="*/ 0 h 2174680"/>
              <a:gd name="connsiteX4" fmla="*/ 1074821 w 4475140"/>
              <a:gd name="connsiteY4" fmla="*/ 478 h 2174680"/>
              <a:gd name="connsiteX5" fmla="*/ 4475140 w 4475140"/>
              <a:gd name="connsiteY5" fmla="*/ 478 h 21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74680">
                <a:moveTo>
                  <a:pt x="3468199" y="2174680"/>
                </a:moveTo>
                <a:lnTo>
                  <a:pt x="0" y="2174680"/>
                </a:lnTo>
                <a:lnTo>
                  <a:pt x="0" y="0"/>
                </a:lnTo>
                <a:lnTo>
                  <a:pt x="1074821" y="0"/>
                </a:lnTo>
                <a:lnTo>
                  <a:pt x="1074821" y="478"/>
                </a:lnTo>
                <a:lnTo>
                  <a:pt x="4475140" y="478"/>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ADCB490-EA7D-4E31-B30B-4270890BA03B}"/>
              </a:ext>
            </a:extLst>
          </p:cNvPr>
          <p:cNvPicPr>
            <a:picLocks noChangeAspect="1"/>
          </p:cNvPicPr>
          <p:nvPr/>
        </p:nvPicPr>
        <p:blipFill rotWithShape="1">
          <a:blip r:embed="rId3">
            <a:extLst>
              <a:ext uri="{28A0092B-C50C-407E-A947-70E740481C1C}">
                <a14:useLocalDpi xmlns:a14="http://schemas.microsoft.com/office/drawing/2010/main" val="0"/>
              </a:ext>
            </a:extLst>
          </a:blip>
          <a:srcRect t="39646" r="-2" b="22299"/>
          <a:stretch/>
        </p:blipFill>
        <p:spPr>
          <a:xfrm>
            <a:off x="20" y="4682840"/>
            <a:ext cx="8563356" cy="2175160"/>
          </a:xfrm>
          <a:custGeom>
            <a:avLst/>
            <a:gdLst>
              <a:gd name="connsiteX0" fmla="*/ 0 w 8563376"/>
              <a:gd name="connsiteY0" fmla="*/ 0 h 2175160"/>
              <a:gd name="connsiteX1" fmla="*/ 8563376 w 8563376"/>
              <a:gd name="connsiteY1" fmla="*/ 0 h 2175160"/>
              <a:gd name="connsiteX2" fmla="*/ 7555992 w 8563376"/>
              <a:gd name="connsiteY2" fmla="*/ 2175160 h 2175160"/>
              <a:gd name="connsiteX3" fmla="*/ 0 w 8563376"/>
              <a:gd name="connsiteY3" fmla="*/ 2175160 h 2175160"/>
            </a:gdLst>
            <a:ahLst/>
            <a:cxnLst>
              <a:cxn ang="0">
                <a:pos x="connsiteX0" y="connsiteY0"/>
              </a:cxn>
              <a:cxn ang="0">
                <a:pos x="connsiteX1" y="connsiteY1"/>
              </a:cxn>
              <a:cxn ang="0">
                <a:pos x="connsiteX2" y="connsiteY2"/>
              </a:cxn>
              <a:cxn ang="0">
                <a:pos x="connsiteX3" y="connsiteY3"/>
              </a:cxn>
            </a:cxnLst>
            <a:rect l="l" t="t" r="r" b="b"/>
            <a:pathLst>
              <a:path w="8563376" h="2175160">
                <a:moveTo>
                  <a:pt x="0" y="0"/>
                </a:moveTo>
                <a:lnTo>
                  <a:pt x="8563376" y="0"/>
                </a:lnTo>
                <a:lnTo>
                  <a:pt x="7555992" y="2175160"/>
                </a:lnTo>
                <a:lnTo>
                  <a:pt x="0" y="2175160"/>
                </a:lnTo>
                <a:close/>
              </a:path>
            </a:pathLst>
          </a:custGeom>
        </p:spPr>
      </p:pic>
    </p:spTree>
    <p:extLst>
      <p:ext uri="{BB962C8B-B14F-4D97-AF65-F5344CB8AC3E}">
        <p14:creationId xmlns:p14="http://schemas.microsoft.com/office/powerpoint/2010/main" val="302530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593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Big Pharma and the World</vt:lpstr>
      <vt:lpstr>Executive Summary</vt:lpstr>
      <vt:lpstr>Data Sources</vt:lpstr>
      <vt:lpstr>Data Gathering &amp; Cleaning </vt:lpstr>
      <vt:lpstr>Data Gathering and Cleaning</vt:lpstr>
      <vt:lpstr>Data Gathering and Cleaning</vt:lpstr>
      <vt:lpstr>Data Dictionary</vt:lpstr>
      <vt:lpstr>Relationships (ERD) Diagram</vt:lpstr>
      <vt:lpstr>Narrowing down to top five</vt:lpstr>
      <vt:lpstr>Plotting into graphs by year</vt:lpstr>
      <vt:lpstr>Postgresql</vt:lpstr>
      <vt:lpstr>Postgresql (cont.)</vt:lpstr>
      <vt:lpstr>Postgresql (cont.)</vt:lpstr>
      <vt:lpstr>SQL Alchemy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Pharma and the World</dc:title>
  <dc:creator>Viktoriya Smith</dc:creator>
  <cp:lastModifiedBy>Viktoriya Smith</cp:lastModifiedBy>
  <cp:revision>7</cp:revision>
  <dcterms:created xsi:type="dcterms:W3CDTF">2019-10-19T17:24:42Z</dcterms:created>
  <dcterms:modified xsi:type="dcterms:W3CDTF">2019-10-19T18:32:26Z</dcterms:modified>
</cp:coreProperties>
</file>