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60" r:id="rId1"/>
  </p:sldMasterIdLst>
  <p:notesMasterIdLst>
    <p:notesMasterId r:id="rId32"/>
  </p:notesMasterIdLst>
  <p:handoutMasterIdLst>
    <p:handoutMasterId r:id="rId33"/>
  </p:handoutMasterIdLst>
  <p:sldIdLst>
    <p:sldId id="657" r:id="rId2"/>
    <p:sldId id="706" r:id="rId3"/>
    <p:sldId id="712" r:id="rId4"/>
    <p:sldId id="662" r:id="rId5"/>
    <p:sldId id="690" r:id="rId6"/>
    <p:sldId id="707" r:id="rId7"/>
    <p:sldId id="708" r:id="rId8"/>
    <p:sldId id="709" r:id="rId9"/>
    <p:sldId id="710" r:id="rId10"/>
    <p:sldId id="691" r:id="rId11"/>
    <p:sldId id="692" r:id="rId12"/>
    <p:sldId id="693" r:id="rId13"/>
    <p:sldId id="728" r:id="rId14"/>
    <p:sldId id="694" r:id="rId15"/>
    <p:sldId id="711" r:id="rId16"/>
    <p:sldId id="695" r:id="rId17"/>
    <p:sldId id="696" r:id="rId18"/>
    <p:sldId id="713" r:id="rId19"/>
    <p:sldId id="714" r:id="rId20"/>
    <p:sldId id="715" r:id="rId21"/>
    <p:sldId id="724" r:id="rId22"/>
    <p:sldId id="699" r:id="rId23"/>
    <p:sldId id="700" r:id="rId24"/>
    <p:sldId id="729" r:id="rId25"/>
    <p:sldId id="730" r:id="rId26"/>
    <p:sldId id="731" r:id="rId27"/>
    <p:sldId id="726" r:id="rId28"/>
    <p:sldId id="727" r:id="rId29"/>
    <p:sldId id="725" r:id="rId30"/>
    <p:sldId id="697" r:id="rId31"/>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0001"/>
    <a:srgbClr val="6600CC"/>
    <a:srgbClr val="65CCFF"/>
    <a:srgbClr val="AF3E3C"/>
    <a:srgbClr val="FFC000"/>
    <a:srgbClr val="FF8F20"/>
    <a:srgbClr val="C0504D"/>
    <a:srgbClr val="5D417E"/>
    <a:srgbClr val="8064A2"/>
    <a:srgbClr val="66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Estilo medio 3 - Énfasis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06799F8-075E-4A3A-A7F6-7FBC6576F1A4}" styleName="Estilo temático 2 - Énfasis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Estilo temático 2 - Énfasis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AF606853-7671-496A-8E4F-DF71F8EC918B}" styleName="Estilo oscuro 1 - Énfasis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269D01E-BC32-4049-B463-5C60D7B0CCD2}" styleName="Estilo temático 2 - Énfasis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4B1156A-380E-4F78-BDF5-A606A8083BF9}" styleName="Estilo medio 4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78" autoAdjust="0"/>
    <p:restoredTop sz="90940" autoAdjust="0"/>
  </p:normalViewPr>
  <p:slideViewPr>
    <p:cSldViewPr>
      <p:cViewPr varScale="1">
        <p:scale>
          <a:sx n="71" d="100"/>
          <a:sy n="71" d="100"/>
        </p:scale>
        <p:origin x="600" y="66"/>
      </p:cViewPr>
      <p:guideLst>
        <p:guide orient="horz" pos="2160"/>
        <p:guide pos="3840"/>
      </p:guideLst>
    </p:cSldViewPr>
  </p:slideViewPr>
  <p:notesTextViewPr>
    <p:cViewPr>
      <p:scale>
        <a:sx n="1" d="1"/>
        <a:sy n="1" d="1"/>
      </p:scale>
      <p:origin x="0" y="0"/>
    </p:cViewPr>
  </p:notesTextViewPr>
  <p:sorterViewPr>
    <p:cViewPr>
      <p:scale>
        <a:sx n="60" d="100"/>
        <a:sy n="60" d="100"/>
      </p:scale>
      <p:origin x="0" y="-3840"/>
    </p:cViewPr>
  </p:sorterViewPr>
  <p:notesViewPr>
    <p:cSldViewPr>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CEA25C-5FCA-4DD2-B0CA-24F8F355F9F0}" type="datetimeFigureOut">
              <a:rPr lang="es-CO" smtClean="0"/>
              <a:pPr/>
              <a:t>6/06/2024</a:t>
            </a:fld>
            <a:endParaRPr lang="es-CO"/>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6984B97-A28B-4526-A46D-920A21B8816E}" type="slidenum">
              <a:rPr lang="es-CO" smtClean="0"/>
              <a:pPr/>
              <a:t>‹Nº›</a:t>
            </a:fld>
            <a:endParaRPr lang="es-CO"/>
          </a:p>
        </p:txBody>
      </p:sp>
    </p:spTree>
    <p:extLst>
      <p:ext uri="{BB962C8B-B14F-4D97-AF65-F5344CB8AC3E}">
        <p14:creationId xmlns:p14="http://schemas.microsoft.com/office/powerpoint/2010/main" val="21176596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8C5886-02BA-49C2-BAD0-4D30E042689A}" type="datetimeFigureOut">
              <a:rPr lang="es-CO" smtClean="0"/>
              <a:pPr/>
              <a:t>6/06/2024</a:t>
            </a:fld>
            <a:endParaRPr lang="es-CO"/>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E8FA2F-7B2B-46D8-9C9F-09CAEF654D1B}" type="slidenum">
              <a:rPr lang="es-CO" smtClean="0"/>
              <a:pPr/>
              <a:t>‹Nº›</a:t>
            </a:fld>
            <a:endParaRPr lang="es-CO"/>
          </a:p>
        </p:txBody>
      </p:sp>
    </p:spTree>
    <p:extLst>
      <p:ext uri="{BB962C8B-B14F-4D97-AF65-F5344CB8AC3E}">
        <p14:creationId xmlns:p14="http://schemas.microsoft.com/office/powerpoint/2010/main" val="2479680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lvl="0" rtl="0">
              <a:spcBef>
                <a:spcPts val="0"/>
              </a:spcBef>
              <a:buNone/>
            </a:pPr>
            <a:endParaRPr/>
          </a:p>
        </p:txBody>
      </p:sp>
      <p:sp>
        <p:nvSpPr>
          <p:cNvPr id="64" name="Shape 6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549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Marcador de imagen de diapositiva"/>
          <p:cNvSpPr>
            <a:spLocks noGrp="1" noRot="1" noChangeAspect="1" noTextEdit="1"/>
          </p:cNvSpPr>
          <p:nvPr>
            <p:ph type="sldImg"/>
          </p:nvPr>
        </p:nvSpPr>
        <p:spPr>
          <a:xfrm>
            <a:off x="381000" y="685800"/>
            <a:ext cx="6096000" cy="3429000"/>
          </a:xfrm>
          <a:ln/>
        </p:spPr>
      </p:sp>
      <p:sp>
        <p:nvSpPr>
          <p:cNvPr id="33795"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CO" altLang="es-ES" dirty="0">
              <a:latin typeface="Arial" panose="020B0604020202020204" pitchFamily="34" charset="0"/>
            </a:endParaRPr>
          </a:p>
        </p:txBody>
      </p:sp>
      <p:sp>
        <p:nvSpPr>
          <p:cNvPr id="33796"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100">
                <a:solidFill>
                  <a:schemeClr val="tx1"/>
                </a:solidFill>
                <a:latin typeface="Arial" panose="020B0604020202020204" pitchFamily="34" charset="0"/>
              </a:defRPr>
            </a:lvl1pPr>
            <a:lvl2pPr marL="703015" indent="-270390">
              <a:spcBef>
                <a:spcPct val="30000"/>
              </a:spcBef>
              <a:defRPr sz="1100">
                <a:solidFill>
                  <a:schemeClr val="tx1"/>
                </a:solidFill>
                <a:latin typeface="Arial" panose="020B0604020202020204" pitchFamily="34" charset="0"/>
              </a:defRPr>
            </a:lvl2pPr>
            <a:lvl3pPr marL="1081561" indent="-216312">
              <a:spcBef>
                <a:spcPct val="30000"/>
              </a:spcBef>
              <a:defRPr sz="1100">
                <a:solidFill>
                  <a:schemeClr val="tx1"/>
                </a:solidFill>
                <a:latin typeface="Arial" panose="020B0604020202020204" pitchFamily="34" charset="0"/>
              </a:defRPr>
            </a:lvl3pPr>
            <a:lvl4pPr marL="1514185" indent="-216312">
              <a:spcBef>
                <a:spcPct val="30000"/>
              </a:spcBef>
              <a:defRPr sz="1100">
                <a:solidFill>
                  <a:schemeClr val="tx1"/>
                </a:solidFill>
                <a:latin typeface="Arial" panose="020B0604020202020204" pitchFamily="34" charset="0"/>
              </a:defRPr>
            </a:lvl4pPr>
            <a:lvl5pPr marL="1946810" indent="-216312">
              <a:spcBef>
                <a:spcPct val="30000"/>
              </a:spcBef>
              <a:defRPr sz="1100">
                <a:solidFill>
                  <a:schemeClr val="tx1"/>
                </a:solidFill>
                <a:latin typeface="Arial" panose="020B0604020202020204" pitchFamily="34" charset="0"/>
              </a:defRPr>
            </a:lvl5pPr>
            <a:lvl6pPr marL="2379435" indent="-216312" eaLnBrk="0" fontAlgn="base" hangingPunct="0">
              <a:spcBef>
                <a:spcPct val="30000"/>
              </a:spcBef>
              <a:spcAft>
                <a:spcPct val="0"/>
              </a:spcAft>
              <a:defRPr sz="1100">
                <a:solidFill>
                  <a:schemeClr val="tx1"/>
                </a:solidFill>
                <a:latin typeface="Arial" panose="020B0604020202020204" pitchFamily="34" charset="0"/>
              </a:defRPr>
            </a:lvl6pPr>
            <a:lvl7pPr marL="2812058" indent="-216312" eaLnBrk="0" fontAlgn="base" hangingPunct="0">
              <a:spcBef>
                <a:spcPct val="30000"/>
              </a:spcBef>
              <a:spcAft>
                <a:spcPct val="0"/>
              </a:spcAft>
              <a:defRPr sz="1100">
                <a:solidFill>
                  <a:schemeClr val="tx1"/>
                </a:solidFill>
                <a:latin typeface="Arial" panose="020B0604020202020204" pitchFamily="34" charset="0"/>
              </a:defRPr>
            </a:lvl7pPr>
            <a:lvl8pPr marL="3244683" indent="-216312" eaLnBrk="0" fontAlgn="base" hangingPunct="0">
              <a:spcBef>
                <a:spcPct val="30000"/>
              </a:spcBef>
              <a:spcAft>
                <a:spcPct val="0"/>
              </a:spcAft>
              <a:defRPr sz="1100">
                <a:solidFill>
                  <a:schemeClr val="tx1"/>
                </a:solidFill>
                <a:latin typeface="Arial" panose="020B0604020202020204" pitchFamily="34" charset="0"/>
              </a:defRPr>
            </a:lvl8pPr>
            <a:lvl9pPr marL="3677308" indent="-216312" eaLnBrk="0" fontAlgn="base" hangingPunct="0">
              <a:spcBef>
                <a:spcPct val="30000"/>
              </a:spcBef>
              <a:spcAft>
                <a:spcPct val="0"/>
              </a:spcAft>
              <a:defRPr sz="1100">
                <a:solidFill>
                  <a:schemeClr val="tx1"/>
                </a:solidFill>
                <a:latin typeface="Arial" panose="020B0604020202020204"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1DDCAC90-48E2-4171-9AD8-04845DCEC29C}" type="slidenum">
              <a:rPr kumimoji="0" lang="es-ES" altLang="es-ES" sz="1100" b="0" i="0" u="none" strike="noStrike" kern="1200" cap="none" spc="0" normalizeH="0" baseline="0" noProof="0">
                <a:ln>
                  <a:noFill/>
                </a:ln>
                <a:solidFill>
                  <a:prstClr val="black"/>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12</a:t>
            </a:fld>
            <a:endParaRPr kumimoji="0" lang="es-ES" altLang="es-ES" sz="11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0155558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346BA746-B9D7-4F2F-92F8-9BFFDCF55239}" type="datetimeFigureOut">
              <a:rPr lang="en-US" smtClean="0"/>
              <a:t>6/6/2024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pPr algn="r" fontAlgn="auto">
              <a:spcBef>
                <a:spcPts val="0"/>
              </a:spcBef>
              <a:spcAft>
                <a:spcPts val="0"/>
              </a:spcAft>
            </a:pPr>
            <a:fld id="{00000000-1234-1234-1234-123412341234}" type="slidenum">
              <a:rPr lang="es-CO" sz="1333" kern="0" smtClean="0">
                <a:solidFill>
                  <a:srgbClr val="595959"/>
                </a:solidFill>
                <a:latin typeface="Arial"/>
                <a:cs typeface="Arial"/>
                <a:sym typeface="Arial"/>
              </a:rPr>
              <a:pPr algn="r" fontAlgn="auto">
                <a:spcBef>
                  <a:spcPts val="0"/>
                </a:spcBef>
                <a:spcAft>
                  <a:spcPts val="0"/>
                </a:spcAft>
              </a:pPr>
              <a:t>‹Nº›</a:t>
            </a:fld>
            <a:endParaRPr lang="es-CO" sz="1333" kern="0">
              <a:solidFill>
                <a:srgbClr val="595959"/>
              </a:solidFill>
              <a:latin typeface="Arial"/>
              <a:cs typeface="Arial"/>
              <a:sym typeface="Arial"/>
            </a:endParaRPr>
          </a:p>
        </p:txBody>
      </p:sp>
    </p:spTree>
    <p:extLst>
      <p:ext uri="{BB962C8B-B14F-4D97-AF65-F5344CB8AC3E}">
        <p14:creationId xmlns:p14="http://schemas.microsoft.com/office/powerpoint/2010/main" val="395248740"/>
      </p:ext>
    </p:extLst>
  </p:cSld>
  <p:clrMapOvr>
    <a:overrideClrMapping bg1="dk1" tx1="lt1" bg2="dk2" tx2="lt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90298CD5-6C1E-4009-B41F-6DF62E31D3BE}" type="datetimeFigureOut">
              <a:rPr lang="en-US" smtClean="0"/>
              <a:pPr/>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403785091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90298CD5-6C1E-4009-B41F-6DF62E31D3BE}" type="datetimeFigureOut">
              <a:rPr lang="en-US" smtClean="0"/>
              <a:pPr/>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86790290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90298CD5-6C1E-4009-B41F-6DF62E31D3BE}" type="datetimeFigureOut">
              <a:rPr lang="en-US" smtClean="0"/>
              <a:pPr/>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421920088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90298CD5-6C1E-4009-B41F-6DF62E31D3BE}" type="datetimeFigureOut">
              <a:rPr lang="en-US" smtClean="0"/>
              <a:pPr/>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76983128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pPr/>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15935807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pPr/>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97399566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46BA746-B9D7-4F2F-92F8-9BFFDCF55239}" type="datetimeFigureOut">
              <a:rPr lang="en-US" smtClean="0"/>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fontAlgn="auto">
              <a:spcBef>
                <a:spcPts val="0"/>
              </a:spcBef>
              <a:spcAft>
                <a:spcPts val="0"/>
              </a:spcAft>
            </a:pPr>
            <a:fld id="{00000000-1234-1234-1234-123412341234}" type="slidenum">
              <a:rPr lang="es-CO" sz="1333" kern="0" smtClean="0">
                <a:solidFill>
                  <a:srgbClr val="595959"/>
                </a:solidFill>
                <a:latin typeface="Arial"/>
                <a:cs typeface="Arial"/>
                <a:sym typeface="Arial"/>
              </a:rPr>
              <a:pPr algn="r" fontAlgn="auto">
                <a:spcBef>
                  <a:spcPts val="0"/>
                </a:spcBef>
                <a:spcAft>
                  <a:spcPts val="0"/>
                </a:spcAft>
              </a:pPr>
              <a:t>‹Nº›</a:t>
            </a:fld>
            <a:endParaRPr lang="es-CO" sz="1333" kern="0">
              <a:solidFill>
                <a:srgbClr val="595959"/>
              </a:solidFill>
              <a:latin typeface="Arial"/>
              <a:cs typeface="Arial"/>
              <a:sym typeface="Arial"/>
            </a:endParaRPr>
          </a:p>
        </p:txBody>
      </p:sp>
      <p:sp>
        <p:nvSpPr>
          <p:cNvPr id="8" name="Title 1"/>
          <p:cNvSpPr>
            <a:spLocks noGrp="1"/>
          </p:cNvSpPr>
          <p:nvPr>
            <p:ph type="title"/>
          </p:nvPr>
        </p:nvSpPr>
        <p:spPr>
          <a:xfrm>
            <a:off x="685801" y="609600"/>
            <a:ext cx="10131425" cy="1456267"/>
          </a:xfrm>
        </p:spPr>
        <p:txBody>
          <a:bodyPr/>
          <a:lstStyle/>
          <a:p>
            <a:r>
              <a:rPr lang="es-ES" smtClean="0"/>
              <a:t>Haga clic para modificar el estilo de título del patrón</a:t>
            </a:r>
            <a:endParaRPr lang="en-US" dirty="0"/>
          </a:p>
        </p:txBody>
      </p:sp>
    </p:spTree>
    <p:extLst>
      <p:ext uri="{BB962C8B-B14F-4D97-AF65-F5344CB8AC3E}">
        <p14:creationId xmlns:p14="http://schemas.microsoft.com/office/powerpoint/2010/main" val="3970189213"/>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46BA746-B9D7-4F2F-92F8-9BFFDCF55239}" type="datetimeFigureOut">
              <a:rPr lang="en-US" smtClean="0"/>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fontAlgn="auto">
              <a:spcBef>
                <a:spcPts val="0"/>
              </a:spcBef>
              <a:spcAft>
                <a:spcPts val="0"/>
              </a:spcAft>
            </a:pPr>
            <a:fld id="{00000000-1234-1234-1234-123412341234}" type="slidenum">
              <a:rPr lang="es-CO" sz="1333" kern="0" smtClean="0">
                <a:solidFill>
                  <a:srgbClr val="595959"/>
                </a:solidFill>
                <a:latin typeface="Arial"/>
                <a:cs typeface="Arial"/>
                <a:sym typeface="Arial"/>
              </a:rPr>
              <a:pPr algn="r" fontAlgn="auto">
                <a:spcBef>
                  <a:spcPts val="0"/>
                </a:spcBef>
                <a:spcAft>
                  <a:spcPts val="0"/>
                </a:spcAft>
              </a:pPr>
              <a:t>‹Nº›</a:t>
            </a:fld>
            <a:endParaRPr lang="es-CO" sz="1333" kern="0">
              <a:solidFill>
                <a:srgbClr val="595959"/>
              </a:solidFill>
              <a:latin typeface="Arial"/>
              <a:cs typeface="Arial"/>
              <a:sym typeface="Arial"/>
            </a:endParaRPr>
          </a:p>
        </p:txBody>
      </p:sp>
    </p:spTree>
    <p:extLst>
      <p:ext uri="{BB962C8B-B14F-4D97-AF65-F5344CB8AC3E}">
        <p14:creationId xmlns:p14="http://schemas.microsoft.com/office/powerpoint/2010/main" val="811923790"/>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263352" y="1301644"/>
            <a:ext cx="11377264" cy="4351338"/>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22355" y="6569248"/>
            <a:ext cx="11372452" cy="365125"/>
          </a:xfrm>
          <a:prstGeom prst="rect">
            <a:avLst/>
          </a:prstGeom>
        </p:spPr>
        <p:txBody>
          <a:bodyPr/>
          <a:lstStyle>
            <a:lvl1pPr>
              <a:defRPr b="1">
                <a:solidFill>
                  <a:schemeClr val="tx1"/>
                </a:solidFill>
              </a:defRPr>
            </a:lvl1pPr>
          </a:lstStyle>
          <a:p>
            <a:endParaRPr lang="en-US" dirty="0"/>
          </a:p>
        </p:txBody>
      </p:sp>
      <p:sp>
        <p:nvSpPr>
          <p:cNvPr id="6" name="Slide Number Placeholder 5"/>
          <p:cNvSpPr>
            <a:spLocks noGrp="1"/>
          </p:cNvSpPr>
          <p:nvPr>
            <p:ph type="sldNum" sz="quarter" idx="12"/>
          </p:nvPr>
        </p:nvSpPr>
        <p:spPr>
          <a:xfrm>
            <a:off x="9473480" y="6559212"/>
            <a:ext cx="2743200" cy="365125"/>
          </a:xfrm>
          <a:prstGeom prst="rect">
            <a:avLst/>
          </a:prstGeom>
        </p:spPr>
        <p:txBody>
          <a:bodyPr/>
          <a:lstStyle>
            <a:lvl1pPr>
              <a:defRPr>
                <a:solidFill>
                  <a:schemeClr val="tx1"/>
                </a:solidFill>
              </a:defRPr>
            </a:lvl1pPr>
          </a:lstStyle>
          <a:p>
            <a:fld id="{7FC13E24-17C6-427A-B4FE-9C80C271022F}" type="slidenum">
              <a:rPr lang="en-US" smtClean="0"/>
              <a:pPr/>
              <a:t>‹Nº›</a:t>
            </a:fld>
            <a:endParaRPr lang="en-US" dirty="0"/>
          </a:p>
        </p:txBody>
      </p:sp>
    </p:spTree>
    <p:extLst>
      <p:ext uri="{BB962C8B-B14F-4D97-AF65-F5344CB8AC3E}">
        <p14:creationId xmlns:p14="http://schemas.microsoft.com/office/powerpoint/2010/main" val="4025457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263352" y="1301644"/>
            <a:ext cx="11377264" cy="4351338"/>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22355" y="6569248"/>
            <a:ext cx="11372452" cy="365125"/>
          </a:xfrm>
          <a:prstGeom prst="rect">
            <a:avLst/>
          </a:prstGeom>
        </p:spPr>
        <p:txBody>
          <a:bodyPr/>
          <a:lstStyle>
            <a:lvl1pPr>
              <a:defRPr b="1">
                <a:solidFill>
                  <a:schemeClr val="tx1"/>
                </a:solidFill>
              </a:defRPr>
            </a:lvl1pPr>
          </a:lstStyle>
          <a:p>
            <a:endParaRPr lang="en-US" dirty="0"/>
          </a:p>
        </p:txBody>
      </p:sp>
      <p:sp>
        <p:nvSpPr>
          <p:cNvPr id="6" name="Slide Number Placeholder 5"/>
          <p:cNvSpPr>
            <a:spLocks noGrp="1"/>
          </p:cNvSpPr>
          <p:nvPr>
            <p:ph type="sldNum" sz="quarter" idx="12"/>
          </p:nvPr>
        </p:nvSpPr>
        <p:spPr>
          <a:xfrm>
            <a:off x="9473480" y="6559212"/>
            <a:ext cx="2743200" cy="365125"/>
          </a:xfrm>
          <a:prstGeom prst="rect">
            <a:avLst/>
          </a:prstGeom>
        </p:spPr>
        <p:txBody>
          <a:bodyPr/>
          <a:lstStyle>
            <a:lvl1pPr>
              <a:defRPr>
                <a:solidFill>
                  <a:schemeClr val="tx1"/>
                </a:solidFill>
              </a:defRPr>
            </a:lvl1pPr>
          </a:lstStyle>
          <a:p>
            <a:fld id="{7FC13E24-17C6-427A-B4FE-9C80C271022F}" type="slidenum">
              <a:rPr lang="en-US" smtClean="0"/>
              <a:pPr/>
              <a:t>‹Nº›</a:t>
            </a:fld>
            <a:endParaRPr lang="en-US" dirty="0"/>
          </a:p>
        </p:txBody>
      </p:sp>
    </p:spTree>
    <p:extLst>
      <p:ext uri="{BB962C8B-B14F-4D97-AF65-F5344CB8AC3E}">
        <p14:creationId xmlns:p14="http://schemas.microsoft.com/office/powerpoint/2010/main" val="630899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fontAlgn="auto">
              <a:spcAft>
                <a:spcPts val="0"/>
              </a:spcAft>
            </a:pPr>
            <a:endParaRPr lang="es-CO" kern="0"/>
          </a:p>
        </p:txBody>
      </p:sp>
      <p:sp>
        <p:nvSpPr>
          <p:cNvPr id="5" name="Footer Placeholder 4"/>
          <p:cNvSpPr>
            <a:spLocks noGrp="1"/>
          </p:cNvSpPr>
          <p:nvPr>
            <p:ph type="ftr" sz="quarter" idx="11"/>
          </p:nvPr>
        </p:nvSpPr>
        <p:spPr/>
        <p:txBody>
          <a:bodyPr/>
          <a:lstStyle/>
          <a:p>
            <a:pPr fontAlgn="auto">
              <a:spcAft>
                <a:spcPts val="0"/>
              </a:spcAft>
            </a:pPr>
            <a:endParaRPr lang="es-CO" kern="0"/>
          </a:p>
        </p:txBody>
      </p:sp>
      <p:sp>
        <p:nvSpPr>
          <p:cNvPr id="6" name="Slide Number Placeholder 5"/>
          <p:cNvSpPr>
            <a:spLocks noGrp="1"/>
          </p:cNvSpPr>
          <p:nvPr>
            <p:ph type="sldNum" sz="quarter" idx="12"/>
          </p:nvPr>
        </p:nvSpPr>
        <p:spPr/>
        <p:txBody>
          <a:bodyPr/>
          <a:lstStyle/>
          <a:p>
            <a:pPr algn="r">
              <a:buSzPct val="25000"/>
            </a:pPr>
            <a:fld id="{00000000-1234-1234-1234-123412341234}" type="slidenum">
              <a:rPr lang="es-CO" sz="1600" smtClean="0">
                <a:solidFill>
                  <a:srgbClr val="888888"/>
                </a:solidFill>
                <a:latin typeface="Calibri"/>
                <a:ea typeface="Calibri"/>
                <a:cs typeface="Calibri"/>
                <a:sym typeface="Calibri"/>
              </a:rPr>
              <a:pPr algn="r">
                <a:buSzPct val="25000"/>
              </a:pPr>
              <a:t>‹Nº›</a:t>
            </a:fld>
            <a:endParaRPr lang="es-CO" sz="16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18942578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263352" y="1301644"/>
            <a:ext cx="11377264" cy="4351338"/>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22355" y="6569248"/>
            <a:ext cx="11372452" cy="365125"/>
          </a:xfrm>
          <a:prstGeom prst="rect">
            <a:avLst/>
          </a:prstGeom>
        </p:spPr>
        <p:txBody>
          <a:bodyPr/>
          <a:lstStyle>
            <a:lvl1pPr>
              <a:defRPr b="1">
                <a:solidFill>
                  <a:schemeClr val="tx1"/>
                </a:solidFill>
              </a:defRPr>
            </a:lvl1pPr>
          </a:lstStyle>
          <a:p>
            <a:endParaRPr lang="en-US" dirty="0"/>
          </a:p>
        </p:txBody>
      </p:sp>
      <p:sp>
        <p:nvSpPr>
          <p:cNvPr id="6" name="Slide Number Placeholder 5"/>
          <p:cNvSpPr>
            <a:spLocks noGrp="1"/>
          </p:cNvSpPr>
          <p:nvPr>
            <p:ph type="sldNum" sz="quarter" idx="12"/>
          </p:nvPr>
        </p:nvSpPr>
        <p:spPr>
          <a:xfrm>
            <a:off x="9473480" y="6559212"/>
            <a:ext cx="2743200" cy="365125"/>
          </a:xfrm>
          <a:prstGeom prst="rect">
            <a:avLst/>
          </a:prstGeom>
        </p:spPr>
        <p:txBody>
          <a:bodyPr/>
          <a:lstStyle>
            <a:lvl1pPr>
              <a:defRPr>
                <a:solidFill>
                  <a:schemeClr val="tx1"/>
                </a:solidFill>
              </a:defRPr>
            </a:lvl1pPr>
          </a:lstStyle>
          <a:p>
            <a:fld id="{7FC13E24-17C6-427A-B4FE-9C80C271022F}" type="slidenum">
              <a:rPr lang="en-US" smtClean="0"/>
              <a:pPr/>
              <a:t>‹Nº›</a:t>
            </a:fld>
            <a:endParaRPr lang="en-US" dirty="0"/>
          </a:p>
        </p:txBody>
      </p:sp>
    </p:spTree>
    <p:extLst>
      <p:ext uri="{BB962C8B-B14F-4D97-AF65-F5344CB8AC3E}">
        <p14:creationId xmlns:p14="http://schemas.microsoft.com/office/powerpoint/2010/main" val="35056976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_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263352" y="1301644"/>
            <a:ext cx="11377264" cy="4351338"/>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22355" y="6569248"/>
            <a:ext cx="11372452" cy="365125"/>
          </a:xfrm>
          <a:prstGeom prst="rect">
            <a:avLst/>
          </a:prstGeom>
        </p:spPr>
        <p:txBody>
          <a:bodyPr/>
          <a:lstStyle>
            <a:lvl1pPr>
              <a:defRPr b="1">
                <a:solidFill>
                  <a:schemeClr val="tx1"/>
                </a:solidFill>
              </a:defRPr>
            </a:lvl1pPr>
          </a:lstStyle>
          <a:p>
            <a:endParaRPr lang="en-US" dirty="0"/>
          </a:p>
        </p:txBody>
      </p:sp>
      <p:sp>
        <p:nvSpPr>
          <p:cNvPr id="6" name="Slide Number Placeholder 5"/>
          <p:cNvSpPr>
            <a:spLocks noGrp="1"/>
          </p:cNvSpPr>
          <p:nvPr>
            <p:ph type="sldNum" sz="quarter" idx="12"/>
          </p:nvPr>
        </p:nvSpPr>
        <p:spPr>
          <a:xfrm>
            <a:off x="9473480" y="6559212"/>
            <a:ext cx="2743200" cy="365125"/>
          </a:xfrm>
          <a:prstGeom prst="rect">
            <a:avLst/>
          </a:prstGeom>
        </p:spPr>
        <p:txBody>
          <a:bodyPr/>
          <a:lstStyle>
            <a:lvl1pPr>
              <a:defRPr>
                <a:solidFill>
                  <a:schemeClr val="tx1"/>
                </a:solidFill>
              </a:defRPr>
            </a:lvl1pPr>
          </a:lstStyle>
          <a:p>
            <a:fld id="{7FC13E24-17C6-427A-B4FE-9C80C271022F}" type="slidenum">
              <a:rPr lang="en-US" smtClean="0"/>
              <a:pPr/>
              <a:t>‹Nº›</a:t>
            </a:fld>
            <a:endParaRPr lang="en-US" dirty="0"/>
          </a:p>
        </p:txBody>
      </p:sp>
    </p:spTree>
    <p:extLst>
      <p:ext uri="{BB962C8B-B14F-4D97-AF65-F5344CB8AC3E}">
        <p14:creationId xmlns:p14="http://schemas.microsoft.com/office/powerpoint/2010/main" val="26504616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5_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263352" y="1301644"/>
            <a:ext cx="11377264" cy="4351338"/>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22355" y="6569248"/>
            <a:ext cx="11372452" cy="365125"/>
          </a:xfrm>
          <a:prstGeom prst="rect">
            <a:avLst/>
          </a:prstGeom>
        </p:spPr>
        <p:txBody>
          <a:bodyPr/>
          <a:lstStyle>
            <a:lvl1pPr>
              <a:defRPr b="1">
                <a:solidFill>
                  <a:schemeClr val="tx1"/>
                </a:solidFill>
              </a:defRPr>
            </a:lvl1pPr>
          </a:lstStyle>
          <a:p>
            <a:endParaRPr lang="en-US" dirty="0"/>
          </a:p>
        </p:txBody>
      </p:sp>
      <p:sp>
        <p:nvSpPr>
          <p:cNvPr id="6" name="Slide Number Placeholder 5"/>
          <p:cNvSpPr>
            <a:spLocks noGrp="1"/>
          </p:cNvSpPr>
          <p:nvPr>
            <p:ph type="sldNum" sz="quarter" idx="12"/>
          </p:nvPr>
        </p:nvSpPr>
        <p:spPr>
          <a:xfrm>
            <a:off x="9473480" y="6559212"/>
            <a:ext cx="2743200" cy="365125"/>
          </a:xfrm>
          <a:prstGeom prst="rect">
            <a:avLst/>
          </a:prstGeom>
        </p:spPr>
        <p:txBody>
          <a:bodyPr/>
          <a:lstStyle>
            <a:lvl1pPr>
              <a:defRPr>
                <a:solidFill>
                  <a:schemeClr val="tx1"/>
                </a:solidFill>
              </a:defRPr>
            </a:lvl1pPr>
          </a:lstStyle>
          <a:p>
            <a:fld id="{7FC13E24-17C6-427A-B4FE-9C80C271022F}" type="slidenum">
              <a:rPr lang="en-US" smtClean="0"/>
              <a:pPr/>
              <a:t>‹Nº›</a:t>
            </a:fld>
            <a:endParaRPr lang="en-US" dirty="0"/>
          </a:p>
        </p:txBody>
      </p:sp>
    </p:spTree>
    <p:extLst>
      <p:ext uri="{BB962C8B-B14F-4D97-AF65-F5344CB8AC3E}">
        <p14:creationId xmlns:p14="http://schemas.microsoft.com/office/powerpoint/2010/main" val="23785478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6_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263352" y="1301644"/>
            <a:ext cx="11377264" cy="4351338"/>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22355" y="6569248"/>
            <a:ext cx="11372452" cy="365125"/>
          </a:xfrm>
          <a:prstGeom prst="rect">
            <a:avLst/>
          </a:prstGeom>
        </p:spPr>
        <p:txBody>
          <a:bodyPr/>
          <a:lstStyle>
            <a:lvl1pPr>
              <a:defRPr b="1">
                <a:solidFill>
                  <a:schemeClr val="tx1"/>
                </a:solidFill>
              </a:defRPr>
            </a:lvl1pPr>
          </a:lstStyle>
          <a:p>
            <a:endParaRPr lang="en-US" dirty="0"/>
          </a:p>
        </p:txBody>
      </p:sp>
      <p:sp>
        <p:nvSpPr>
          <p:cNvPr id="6" name="Slide Number Placeholder 5"/>
          <p:cNvSpPr>
            <a:spLocks noGrp="1"/>
          </p:cNvSpPr>
          <p:nvPr>
            <p:ph type="sldNum" sz="quarter" idx="12"/>
          </p:nvPr>
        </p:nvSpPr>
        <p:spPr>
          <a:xfrm>
            <a:off x="9473480" y="6559212"/>
            <a:ext cx="2743200" cy="365125"/>
          </a:xfrm>
          <a:prstGeom prst="rect">
            <a:avLst/>
          </a:prstGeom>
        </p:spPr>
        <p:txBody>
          <a:bodyPr/>
          <a:lstStyle>
            <a:lvl1pPr>
              <a:defRPr>
                <a:solidFill>
                  <a:schemeClr val="tx1"/>
                </a:solidFill>
              </a:defRPr>
            </a:lvl1pPr>
          </a:lstStyle>
          <a:p>
            <a:fld id="{7FC13E24-17C6-427A-B4FE-9C80C271022F}" type="slidenum">
              <a:rPr lang="en-US" smtClean="0"/>
              <a:pPr/>
              <a:t>‹Nº›</a:t>
            </a:fld>
            <a:endParaRPr lang="en-US" dirty="0"/>
          </a:p>
        </p:txBody>
      </p:sp>
    </p:spTree>
    <p:extLst>
      <p:ext uri="{BB962C8B-B14F-4D97-AF65-F5344CB8AC3E}">
        <p14:creationId xmlns:p14="http://schemas.microsoft.com/office/powerpoint/2010/main" val="37849630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7_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263352" y="1301644"/>
            <a:ext cx="11377264" cy="4351338"/>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22355" y="6569248"/>
            <a:ext cx="11372452" cy="365125"/>
          </a:xfrm>
          <a:prstGeom prst="rect">
            <a:avLst/>
          </a:prstGeom>
        </p:spPr>
        <p:txBody>
          <a:bodyPr/>
          <a:lstStyle>
            <a:lvl1pPr>
              <a:defRPr b="1">
                <a:solidFill>
                  <a:schemeClr val="tx1"/>
                </a:solidFill>
              </a:defRPr>
            </a:lvl1pPr>
          </a:lstStyle>
          <a:p>
            <a:endParaRPr lang="en-US" dirty="0"/>
          </a:p>
        </p:txBody>
      </p:sp>
      <p:sp>
        <p:nvSpPr>
          <p:cNvPr id="6" name="Slide Number Placeholder 5"/>
          <p:cNvSpPr>
            <a:spLocks noGrp="1"/>
          </p:cNvSpPr>
          <p:nvPr>
            <p:ph type="sldNum" sz="quarter" idx="12"/>
          </p:nvPr>
        </p:nvSpPr>
        <p:spPr>
          <a:xfrm>
            <a:off x="9473480" y="6559212"/>
            <a:ext cx="2743200" cy="365125"/>
          </a:xfrm>
          <a:prstGeom prst="rect">
            <a:avLst/>
          </a:prstGeom>
        </p:spPr>
        <p:txBody>
          <a:bodyPr/>
          <a:lstStyle>
            <a:lvl1pPr>
              <a:defRPr>
                <a:solidFill>
                  <a:schemeClr val="tx1"/>
                </a:solidFill>
              </a:defRPr>
            </a:lvl1pPr>
          </a:lstStyle>
          <a:p>
            <a:fld id="{7FC13E24-17C6-427A-B4FE-9C80C271022F}" type="slidenum">
              <a:rPr lang="en-US" smtClean="0"/>
              <a:pPr/>
              <a:t>‹Nº›</a:t>
            </a:fld>
            <a:endParaRPr lang="en-US" dirty="0"/>
          </a:p>
        </p:txBody>
      </p:sp>
    </p:spTree>
    <p:extLst>
      <p:ext uri="{BB962C8B-B14F-4D97-AF65-F5344CB8AC3E}">
        <p14:creationId xmlns:p14="http://schemas.microsoft.com/office/powerpoint/2010/main" val="38858678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8_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263352" y="1301644"/>
            <a:ext cx="11377264" cy="4351338"/>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22355" y="6569248"/>
            <a:ext cx="11372452" cy="365125"/>
          </a:xfrm>
          <a:prstGeom prst="rect">
            <a:avLst/>
          </a:prstGeom>
        </p:spPr>
        <p:txBody>
          <a:bodyPr/>
          <a:lstStyle>
            <a:lvl1pPr>
              <a:defRPr b="1">
                <a:solidFill>
                  <a:schemeClr val="tx1"/>
                </a:solidFill>
              </a:defRPr>
            </a:lvl1pPr>
          </a:lstStyle>
          <a:p>
            <a:endParaRPr lang="en-US" dirty="0"/>
          </a:p>
        </p:txBody>
      </p:sp>
      <p:sp>
        <p:nvSpPr>
          <p:cNvPr id="6" name="Slide Number Placeholder 5"/>
          <p:cNvSpPr>
            <a:spLocks noGrp="1"/>
          </p:cNvSpPr>
          <p:nvPr>
            <p:ph type="sldNum" sz="quarter" idx="12"/>
          </p:nvPr>
        </p:nvSpPr>
        <p:spPr>
          <a:xfrm>
            <a:off x="9473480" y="6559212"/>
            <a:ext cx="2743200" cy="365125"/>
          </a:xfrm>
          <a:prstGeom prst="rect">
            <a:avLst/>
          </a:prstGeom>
        </p:spPr>
        <p:txBody>
          <a:bodyPr/>
          <a:lstStyle>
            <a:lvl1pPr>
              <a:defRPr>
                <a:solidFill>
                  <a:schemeClr val="tx1"/>
                </a:solidFill>
              </a:defRPr>
            </a:lvl1pPr>
          </a:lstStyle>
          <a:p>
            <a:fld id="{7FC13E24-17C6-427A-B4FE-9C80C271022F}" type="slidenum">
              <a:rPr lang="en-US" smtClean="0"/>
              <a:pPr/>
              <a:t>‹Nº›</a:t>
            </a:fld>
            <a:endParaRPr lang="en-US" dirty="0"/>
          </a:p>
        </p:txBody>
      </p:sp>
    </p:spTree>
    <p:extLst>
      <p:ext uri="{BB962C8B-B14F-4D97-AF65-F5344CB8AC3E}">
        <p14:creationId xmlns:p14="http://schemas.microsoft.com/office/powerpoint/2010/main" val="3097433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675517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346BA746-B9D7-4F2F-92F8-9BFFDCF55239}" type="datetimeFigureOut">
              <a:rPr lang="en-US" smtClean="0"/>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fontAlgn="auto">
              <a:spcBef>
                <a:spcPts val="0"/>
              </a:spcBef>
              <a:spcAft>
                <a:spcPts val="0"/>
              </a:spcAft>
            </a:pPr>
            <a:fld id="{00000000-1234-1234-1234-123412341234}" type="slidenum">
              <a:rPr lang="es-CO" sz="1333" kern="0" smtClean="0">
                <a:solidFill>
                  <a:srgbClr val="595959"/>
                </a:solidFill>
                <a:latin typeface="Arial"/>
                <a:cs typeface="Arial"/>
                <a:sym typeface="Arial"/>
              </a:rPr>
              <a:pPr algn="r" fontAlgn="auto">
                <a:spcBef>
                  <a:spcPts val="0"/>
                </a:spcBef>
                <a:spcAft>
                  <a:spcPts val="0"/>
                </a:spcAft>
              </a:pPr>
              <a:t>‹Nº›</a:t>
            </a:fld>
            <a:endParaRPr lang="es-CO" sz="1333" kern="0">
              <a:solidFill>
                <a:srgbClr val="595959"/>
              </a:solidFill>
              <a:latin typeface="Arial"/>
              <a:cs typeface="Arial"/>
              <a:sym typeface="Arial"/>
            </a:endParaRPr>
          </a:p>
        </p:txBody>
      </p:sp>
    </p:spTree>
    <p:extLst>
      <p:ext uri="{BB962C8B-B14F-4D97-AF65-F5344CB8AC3E}">
        <p14:creationId xmlns:p14="http://schemas.microsoft.com/office/powerpoint/2010/main" val="16394902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46BA746-B9D7-4F2F-92F8-9BFFDCF55239}" type="datetimeFigureOut">
              <a:rPr lang="en-US" smtClean="0"/>
              <a:t>6/6/2024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r" fontAlgn="auto">
              <a:spcBef>
                <a:spcPts val="0"/>
              </a:spcBef>
              <a:spcAft>
                <a:spcPts val="0"/>
              </a:spcAft>
            </a:pPr>
            <a:fld id="{00000000-1234-1234-1234-123412341234}" type="slidenum">
              <a:rPr lang="es-CO" sz="1333" kern="0" smtClean="0">
                <a:solidFill>
                  <a:srgbClr val="595959"/>
                </a:solidFill>
                <a:latin typeface="Arial"/>
                <a:cs typeface="Arial"/>
                <a:sym typeface="Arial"/>
              </a:rPr>
              <a:pPr algn="r" fontAlgn="auto">
                <a:spcBef>
                  <a:spcPts val="0"/>
                </a:spcBef>
                <a:spcAft>
                  <a:spcPts val="0"/>
                </a:spcAft>
              </a:pPr>
              <a:t>‹Nº›</a:t>
            </a:fld>
            <a:endParaRPr lang="es-CO" sz="1333" kern="0">
              <a:solidFill>
                <a:srgbClr val="595959"/>
              </a:solidFill>
              <a:latin typeface="Arial"/>
              <a:cs typeface="Arial"/>
              <a:sym typeface="Arial"/>
            </a:endParaRPr>
          </a:p>
        </p:txBody>
      </p:sp>
    </p:spTree>
    <p:extLst>
      <p:ext uri="{BB962C8B-B14F-4D97-AF65-F5344CB8AC3E}">
        <p14:creationId xmlns:p14="http://schemas.microsoft.com/office/powerpoint/2010/main" val="124253680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346BA746-B9D7-4F2F-92F8-9BFFDCF55239}" type="datetimeFigureOut">
              <a:rPr lang="en-US" smtClean="0"/>
              <a:t>6/6/2024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lgn="r" fontAlgn="auto">
              <a:spcBef>
                <a:spcPts val="0"/>
              </a:spcBef>
              <a:spcAft>
                <a:spcPts val="0"/>
              </a:spcAft>
            </a:pPr>
            <a:fld id="{00000000-1234-1234-1234-123412341234}" type="slidenum">
              <a:rPr lang="es-CO" sz="1333" kern="0" smtClean="0">
                <a:solidFill>
                  <a:srgbClr val="595959"/>
                </a:solidFill>
                <a:latin typeface="Arial"/>
                <a:cs typeface="Arial"/>
                <a:sym typeface="Arial"/>
              </a:rPr>
              <a:pPr algn="r" fontAlgn="auto">
                <a:spcBef>
                  <a:spcPts val="0"/>
                </a:spcBef>
                <a:spcAft>
                  <a:spcPts val="0"/>
                </a:spcAft>
              </a:pPr>
              <a:t>‹Nº›</a:t>
            </a:fld>
            <a:endParaRPr lang="es-CO" sz="1333" kern="0">
              <a:solidFill>
                <a:srgbClr val="595959"/>
              </a:solidFill>
              <a:latin typeface="Arial"/>
              <a:cs typeface="Arial"/>
              <a:sym typeface="Arial"/>
            </a:endParaRPr>
          </a:p>
        </p:txBody>
      </p:sp>
    </p:spTree>
    <p:extLst>
      <p:ext uri="{BB962C8B-B14F-4D97-AF65-F5344CB8AC3E}">
        <p14:creationId xmlns:p14="http://schemas.microsoft.com/office/powerpoint/2010/main" val="187741052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346BA746-B9D7-4F2F-92F8-9BFFDCF55239}" type="datetimeFigureOut">
              <a:rPr lang="en-US" smtClean="0"/>
              <a:t>6/6/2024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lgn="r" fontAlgn="auto">
              <a:spcBef>
                <a:spcPts val="0"/>
              </a:spcBef>
              <a:spcAft>
                <a:spcPts val="0"/>
              </a:spcAft>
            </a:pPr>
            <a:fld id="{00000000-1234-1234-1234-123412341234}" type="slidenum">
              <a:rPr lang="es-CO" sz="1333" kern="0" smtClean="0">
                <a:solidFill>
                  <a:srgbClr val="595959"/>
                </a:solidFill>
                <a:latin typeface="Arial"/>
                <a:cs typeface="Arial"/>
                <a:sym typeface="Arial"/>
              </a:rPr>
              <a:pPr algn="r" fontAlgn="auto">
                <a:spcBef>
                  <a:spcPts val="0"/>
                </a:spcBef>
                <a:spcAft>
                  <a:spcPts val="0"/>
                </a:spcAft>
              </a:pPr>
              <a:t>‹Nº›</a:t>
            </a:fld>
            <a:endParaRPr lang="es-CO" sz="1333" kern="0">
              <a:solidFill>
                <a:srgbClr val="595959"/>
              </a:solidFill>
              <a:latin typeface="Arial"/>
              <a:cs typeface="Arial"/>
              <a:sym typeface="Arial"/>
            </a:endParaRPr>
          </a:p>
        </p:txBody>
      </p:sp>
    </p:spTree>
    <p:extLst>
      <p:ext uri="{BB962C8B-B14F-4D97-AF65-F5344CB8AC3E}">
        <p14:creationId xmlns:p14="http://schemas.microsoft.com/office/powerpoint/2010/main" val="373931421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346BA746-B9D7-4F2F-92F8-9BFFDCF55239}" type="datetimeFigureOut">
              <a:rPr lang="en-US" smtClean="0"/>
              <a:t>6/6/2024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lgn="r" fontAlgn="auto">
              <a:spcBef>
                <a:spcPts val="0"/>
              </a:spcBef>
              <a:spcAft>
                <a:spcPts val="0"/>
              </a:spcAft>
            </a:pPr>
            <a:fld id="{00000000-1234-1234-1234-123412341234}" type="slidenum">
              <a:rPr lang="es-CO" sz="1333" kern="0" smtClean="0">
                <a:solidFill>
                  <a:srgbClr val="595959"/>
                </a:solidFill>
                <a:latin typeface="Arial"/>
                <a:cs typeface="Arial"/>
                <a:sym typeface="Arial"/>
              </a:rPr>
              <a:pPr algn="r" fontAlgn="auto">
                <a:spcBef>
                  <a:spcPts val="0"/>
                </a:spcBef>
                <a:spcAft>
                  <a:spcPts val="0"/>
                </a:spcAft>
              </a:pPr>
              <a:t>‹Nº›</a:t>
            </a:fld>
            <a:endParaRPr lang="es-CO" sz="1333" kern="0">
              <a:solidFill>
                <a:srgbClr val="595959"/>
              </a:solidFill>
              <a:latin typeface="Arial"/>
              <a:cs typeface="Arial"/>
              <a:sym typeface="Arial"/>
            </a:endParaRPr>
          </a:p>
        </p:txBody>
      </p:sp>
    </p:spTree>
    <p:extLst>
      <p:ext uri="{BB962C8B-B14F-4D97-AF65-F5344CB8AC3E}">
        <p14:creationId xmlns:p14="http://schemas.microsoft.com/office/powerpoint/2010/main" val="3263742139"/>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346BA746-B9D7-4F2F-92F8-9BFFDCF55239}" type="datetimeFigureOut">
              <a:rPr lang="en-US" smtClean="0"/>
              <a:t>6/6/2024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r" fontAlgn="auto">
              <a:spcBef>
                <a:spcPts val="0"/>
              </a:spcBef>
              <a:spcAft>
                <a:spcPts val="0"/>
              </a:spcAft>
            </a:pPr>
            <a:fld id="{00000000-1234-1234-1234-123412341234}" type="slidenum">
              <a:rPr lang="es-CO" sz="1333" kern="0" smtClean="0">
                <a:solidFill>
                  <a:srgbClr val="595959"/>
                </a:solidFill>
                <a:latin typeface="Arial"/>
                <a:cs typeface="Arial"/>
                <a:sym typeface="Arial"/>
              </a:rPr>
              <a:pPr algn="r" fontAlgn="auto">
                <a:spcBef>
                  <a:spcPts val="0"/>
                </a:spcBef>
                <a:spcAft>
                  <a:spcPts val="0"/>
                </a:spcAft>
              </a:pPr>
              <a:t>‹Nº›</a:t>
            </a:fld>
            <a:endParaRPr lang="es-CO" sz="1333" kern="0">
              <a:solidFill>
                <a:srgbClr val="595959"/>
              </a:solidFill>
              <a:latin typeface="Arial"/>
              <a:cs typeface="Arial"/>
              <a:sym typeface="Arial"/>
            </a:endParaRPr>
          </a:p>
        </p:txBody>
      </p:sp>
    </p:spTree>
    <p:extLst>
      <p:ext uri="{BB962C8B-B14F-4D97-AF65-F5344CB8AC3E}">
        <p14:creationId xmlns:p14="http://schemas.microsoft.com/office/powerpoint/2010/main" val="129983534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346BA746-B9D7-4F2F-92F8-9BFFDCF55239}" type="datetimeFigureOut">
              <a:rPr lang="en-US" smtClean="0"/>
              <a:t>6/6/2024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r" fontAlgn="auto">
              <a:spcBef>
                <a:spcPts val="0"/>
              </a:spcBef>
              <a:spcAft>
                <a:spcPts val="0"/>
              </a:spcAft>
            </a:pPr>
            <a:fld id="{00000000-1234-1234-1234-123412341234}" type="slidenum">
              <a:rPr lang="es-CO" sz="1333" kern="0" smtClean="0">
                <a:solidFill>
                  <a:srgbClr val="595959"/>
                </a:solidFill>
                <a:latin typeface="Arial"/>
                <a:cs typeface="Arial"/>
                <a:sym typeface="Arial"/>
              </a:rPr>
              <a:pPr algn="r" fontAlgn="auto">
                <a:spcBef>
                  <a:spcPts val="0"/>
                </a:spcBef>
                <a:spcAft>
                  <a:spcPts val="0"/>
                </a:spcAft>
              </a:pPr>
              <a:t>‹Nº›</a:t>
            </a:fld>
            <a:endParaRPr lang="es-CO" sz="1333" kern="0">
              <a:solidFill>
                <a:srgbClr val="595959"/>
              </a:solidFill>
              <a:latin typeface="Arial"/>
              <a:cs typeface="Arial"/>
              <a:sym typeface="Arial"/>
            </a:endParaRPr>
          </a:p>
        </p:txBody>
      </p:sp>
    </p:spTree>
    <p:extLst>
      <p:ext uri="{BB962C8B-B14F-4D97-AF65-F5344CB8AC3E}">
        <p14:creationId xmlns:p14="http://schemas.microsoft.com/office/powerpoint/2010/main" val="365317633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6/6/2024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200217186"/>
      </p:ext>
    </p:extLst>
  </p:cSld>
  <p:clrMap bg1="dk1" tx1="lt1" bg2="dk2" tx2="lt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 id="2147483872" r:id="rId12"/>
    <p:sldLayoutId id="2147483873" r:id="rId13"/>
    <p:sldLayoutId id="2147483874" r:id="rId14"/>
    <p:sldLayoutId id="2147483875" r:id="rId15"/>
    <p:sldLayoutId id="2147483876" r:id="rId16"/>
    <p:sldLayoutId id="2147483877" r:id="rId17"/>
    <p:sldLayoutId id="2147483878" r:id="rId18"/>
    <p:sldLayoutId id="2147483953" r:id="rId19"/>
    <p:sldLayoutId id="2147483954" r:id="rId20"/>
    <p:sldLayoutId id="2147483955" r:id="rId21"/>
    <p:sldLayoutId id="2147483956" r:id="rId22"/>
    <p:sldLayoutId id="2147483957" r:id="rId23"/>
    <p:sldLayoutId id="2147483958" r:id="rId24"/>
    <p:sldLayoutId id="2147483946" r:id="rId25"/>
    <p:sldLayoutId id="2147483675" r:id="rId26"/>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mailto:cestupinan1@udi.edu.co" TargetMode="Externa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1.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
        <p:cNvGrpSpPr/>
        <p:nvPr/>
      </p:nvGrpSpPr>
      <p:grpSpPr>
        <a:xfrm>
          <a:off x="0" y="0"/>
          <a:ext cx="0" cy="0"/>
          <a:chOff x="0" y="0"/>
          <a:chExt cx="0" cy="0"/>
        </a:xfrm>
      </p:grpSpPr>
      <p:sp>
        <p:nvSpPr>
          <p:cNvPr id="67" name="Shape 67"/>
          <p:cNvSpPr txBox="1"/>
          <p:nvPr/>
        </p:nvSpPr>
        <p:spPr>
          <a:xfrm>
            <a:off x="6245605" y="876700"/>
            <a:ext cx="5652702" cy="5123895"/>
          </a:xfrm>
          <a:prstGeom prst="rect">
            <a:avLst/>
          </a:prstGeom>
          <a:noFill/>
          <a:ln>
            <a:noFill/>
          </a:ln>
        </p:spPr>
        <p:txBody>
          <a:bodyPr wrap="square" lIns="121900" tIns="121900" rIns="121900" bIns="121900" anchor="ctr" anchorCtr="0">
            <a:noAutofit/>
          </a:bodyPr>
          <a:lstStyle/>
          <a:p>
            <a:pPr algn="ctr" fontAlgn="auto">
              <a:spcBef>
                <a:spcPts val="0"/>
              </a:spcBef>
              <a:spcAft>
                <a:spcPts val="0"/>
              </a:spcAft>
            </a:pPr>
            <a:r>
              <a:rPr lang="es-MX" sz="2000" kern="0" dirty="0">
                <a:solidFill>
                  <a:srgbClr val="000000">
                    <a:lumMod val="75000"/>
                    <a:lumOff val="25000"/>
                  </a:srgbClr>
                </a:solidFill>
                <a:latin typeface="Arial" panose="020B0604020202020204" pitchFamily="34" charset="0"/>
                <a:cs typeface="Arial" panose="020B0604020202020204" pitchFamily="34" charset="0"/>
                <a:sym typeface="Arial"/>
              </a:rPr>
              <a:t> </a:t>
            </a:r>
            <a:r>
              <a:rPr lang="es-MX" sz="2800" kern="0" dirty="0">
                <a:solidFill>
                  <a:srgbClr val="000000">
                    <a:lumMod val="75000"/>
                    <a:lumOff val="25000"/>
                  </a:srgbClr>
                </a:solidFill>
                <a:latin typeface="Arial" panose="020B0604020202020204" pitchFamily="34" charset="0"/>
                <a:cs typeface="Arial" panose="020B0604020202020204" pitchFamily="34" charset="0"/>
                <a:sym typeface="Arial"/>
              </a:rPr>
              <a:t>Modelo Logístico de la dinámica poblacional en </a:t>
            </a:r>
            <a:r>
              <a:rPr lang="es-MX" sz="2800" kern="0" dirty="0" smtClean="0">
                <a:solidFill>
                  <a:srgbClr val="000000">
                    <a:lumMod val="75000"/>
                    <a:lumOff val="25000"/>
                  </a:srgbClr>
                </a:solidFill>
                <a:latin typeface="Arial" panose="020B0604020202020204" pitchFamily="34" charset="0"/>
                <a:cs typeface="Arial" panose="020B0604020202020204" pitchFamily="34" charset="0"/>
                <a:sym typeface="Arial"/>
              </a:rPr>
              <a:t>Colombia</a:t>
            </a:r>
          </a:p>
          <a:p>
            <a:pPr algn="ctr" fontAlgn="auto">
              <a:spcBef>
                <a:spcPts val="0"/>
              </a:spcBef>
              <a:spcAft>
                <a:spcPts val="0"/>
              </a:spcAft>
            </a:pPr>
            <a:endParaRPr lang="es-MX" sz="2800" kern="0" dirty="0" smtClean="0">
              <a:solidFill>
                <a:srgbClr val="000000">
                  <a:lumMod val="75000"/>
                  <a:lumOff val="25000"/>
                </a:srgbClr>
              </a:solidFill>
              <a:latin typeface="Arial" panose="020B0604020202020204" pitchFamily="34" charset="0"/>
              <a:cs typeface="Arial" panose="020B0604020202020204" pitchFamily="34" charset="0"/>
              <a:sym typeface="Arial"/>
            </a:endParaRPr>
          </a:p>
          <a:p>
            <a:pPr algn="ctr" fontAlgn="auto">
              <a:spcBef>
                <a:spcPts val="0"/>
              </a:spcBef>
              <a:spcAft>
                <a:spcPts val="0"/>
              </a:spcAft>
            </a:pPr>
            <a:endParaRPr lang="es-CO" sz="2800" kern="0" dirty="0" smtClean="0">
              <a:solidFill>
                <a:srgbClr val="000000">
                  <a:lumMod val="75000"/>
                  <a:lumOff val="25000"/>
                </a:srgbClr>
              </a:solidFill>
              <a:latin typeface="Arial" panose="020B0604020202020204" pitchFamily="34" charset="0"/>
              <a:cs typeface="Arial" panose="020B0604020202020204" pitchFamily="34" charset="0"/>
              <a:sym typeface="Arial"/>
            </a:endParaRPr>
          </a:p>
          <a:p>
            <a:pPr algn="ctr" fontAlgn="auto">
              <a:spcBef>
                <a:spcPts val="0"/>
              </a:spcBef>
              <a:spcAft>
                <a:spcPts val="0"/>
              </a:spcAft>
            </a:pPr>
            <a:r>
              <a:rPr lang="es-ES" sz="2800" kern="0" dirty="0" smtClean="0">
                <a:solidFill>
                  <a:srgbClr val="000000">
                    <a:lumMod val="75000"/>
                    <a:lumOff val="25000"/>
                  </a:srgbClr>
                </a:solidFill>
                <a:latin typeface="Arial" panose="020B0604020202020204" pitchFamily="34" charset="0"/>
                <a:cs typeface="Arial" panose="020B0604020202020204" pitchFamily="34" charset="0"/>
                <a:sym typeface="Arial"/>
              </a:rPr>
              <a:t>Autor</a:t>
            </a:r>
            <a:endParaRPr lang="es-ES" sz="2800" kern="0" dirty="0" smtClean="0">
              <a:solidFill>
                <a:srgbClr val="000000">
                  <a:lumMod val="75000"/>
                  <a:lumOff val="25000"/>
                </a:srgbClr>
              </a:solidFill>
              <a:latin typeface="Arial" panose="020B0604020202020204" pitchFamily="34" charset="0"/>
              <a:cs typeface="Arial" panose="020B0604020202020204" pitchFamily="34" charset="0"/>
              <a:sym typeface="Arial"/>
            </a:endParaRPr>
          </a:p>
          <a:p>
            <a:pPr algn="ctr" fontAlgn="auto">
              <a:spcBef>
                <a:spcPts val="0"/>
              </a:spcBef>
              <a:spcAft>
                <a:spcPts val="0"/>
              </a:spcAft>
            </a:pPr>
            <a:r>
              <a:rPr lang="es-ES" sz="2800" kern="0" dirty="0" smtClean="0">
                <a:solidFill>
                  <a:srgbClr val="000000">
                    <a:lumMod val="75000"/>
                    <a:lumOff val="25000"/>
                  </a:srgbClr>
                </a:solidFill>
                <a:latin typeface="Arial" panose="020B0604020202020204" pitchFamily="34" charset="0"/>
                <a:cs typeface="Arial" panose="020B0604020202020204" pitchFamily="34" charset="0"/>
                <a:sym typeface="Arial"/>
              </a:rPr>
              <a:t>Jhon Carreño</a:t>
            </a:r>
          </a:p>
          <a:p>
            <a:pPr algn="ctr" fontAlgn="auto">
              <a:spcBef>
                <a:spcPts val="0"/>
              </a:spcBef>
              <a:spcAft>
                <a:spcPts val="0"/>
              </a:spcAft>
            </a:pPr>
            <a:endParaRPr lang="es-ES" sz="2800" kern="0" dirty="0">
              <a:solidFill>
                <a:srgbClr val="000000">
                  <a:lumMod val="75000"/>
                  <a:lumOff val="25000"/>
                </a:srgbClr>
              </a:solidFill>
              <a:latin typeface="Arial" panose="020B0604020202020204" pitchFamily="34" charset="0"/>
              <a:cs typeface="Arial" panose="020B0604020202020204" pitchFamily="34" charset="0"/>
              <a:sym typeface="Arial"/>
            </a:endParaRPr>
          </a:p>
          <a:p>
            <a:pPr algn="ctr" fontAlgn="auto">
              <a:spcBef>
                <a:spcPts val="0"/>
              </a:spcBef>
              <a:spcAft>
                <a:spcPts val="0"/>
              </a:spcAft>
            </a:pPr>
            <a:endParaRPr lang="es-ES" sz="2800" kern="0" dirty="0" smtClean="0">
              <a:solidFill>
                <a:srgbClr val="000000">
                  <a:lumMod val="75000"/>
                  <a:lumOff val="25000"/>
                </a:srgbClr>
              </a:solidFill>
              <a:latin typeface="Arial" panose="020B0604020202020204" pitchFamily="34" charset="0"/>
              <a:cs typeface="Arial" panose="020B0604020202020204" pitchFamily="34" charset="0"/>
              <a:sym typeface="Arial"/>
            </a:endParaRPr>
          </a:p>
          <a:p>
            <a:pPr algn="ctr" fontAlgn="auto">
              <a:spcBef>
                <a:spcPts val="0"/>
              </a:spcBef>
              <a:spcAft>
                <a:spcPts val="0"/>
              </a:spcAft>
            </a:pPr>
            <a:endParaRPr lang="es-ES" sz="2800" kern="0" dirty="0">
              <a:solidFill>
                <a:srgbClr val="000000">
                  <a:lumMod val="75000"/>
                  <a:lumOff val="25000"/>
                </a:srgbClr>
              </a:solidFill>
              <a:latin typeface="Arial" panose="020B0604020202020204" pitchFamily="34" charset="0"/>
              <a:cs typeface="Arial" panose="020B0604020202020204" pitchFamily="34" charset="0"/>
              <a:sym typeface="Arial"/>
            </a:endParaRPr>
          </a:p>
          <a:p>
            <a:pPr algn="ctr" fontAlgn="auto">
              <a:spcBef>
                <a:spcPts val="0"/>
              </a:spcBef>
              <a:spcAft>
                <a:spcPts val="0"/>
              </a:spcAft>
            </a:pPr>
            <a:r>
              <a:rPr lang="es-ES" sz="2800" kern="0" dirty="0" smtClean="0">
                <a:solidFill>
                  <a:srgbClr val="000000">
                    <a:lumMod val="75000"/>
                    <a:lumOff val="25000"/>
                  </a:srgbClr>
                </a:solidFill>
                <a:latin typeface="Arial" panose="020B0604020202020204" pitchFamily="34" charset="0"/>
                <a:cs typeface="Arial" panose="020B0604020202020204" pitchFamily="34" charset="0"/>
                <a:sym typeface="Arial"/>
              </a:rPr>
              <a:t>06/06/2024</a:t>
            </a:r>
            <a:endParaRPr lang="es-ES" sz="2800" kern="0" dirty="0">
              <a:solidFill>
                <a:srgbClr val="000000">
                  <a:lumMod val="75000"/>
                  <a:lumOff val="25000"/>
                </a:srgbClr>
              </a:solidFill>
              <a:latin typeface="Arial" panose="020B0604020202020204" pitchFamily="34" charset="0"/>
              <a:cs typeface="Arial" panose="020B0604020202020204" pitchFamily="34" charset="0"/>
              <a:sym typeface="Arial"/>
            </a:endParaRPr>
          </a:p>
          <a:p>
            <a:pPr algn="ctr" fontAlgn="auto">
              <a:spcBef>
                <a:spcPts val="0"/>
              </a:spcBef>
              <a:spcAft>
                <a:spcPts val="0"/>
              </a:spcAft>
            </a:pPr>
            <a:endParaRPr lang="es-CO" sz="2000" kern="0" dirty="0" smtClean="0">
              <a:solidFill>
                <a:srgbClr val="000000">
                  <a:lumMod val="75000"/>
                  <a:lumOff val="25000"/>
                </a:srgbClr>
              </a:solidFill>
              <a:latin typeface="Raleway" panose="020B0003030101060003" pitchFamily="34" charset="0"/>
              <a:cs typeface="Arial"/>
              <a:sym typeface="Arial"/>
            </a:endParaRPr>
          </a:p>
        </p:txBody>
      </p:sp>
      <p:sp>
        <p:nvSpPr>
          <p:cNvPr id="69" name="Shape 69"/>
          <p:cNvSpPr txBox="1"/>
          <p:nvPr/>
        </p:nvSpPr>
        <p:spPr>
          <a:xfrm>
            <a:off x="7426037" y="4836388"/>
            <a:ext cx="3291839" cy="1040884"/>
          </a:xfrm>
          <a:prstGeom prst="rect">
            <a:avLst/>
          </a:prstGeom>
          <a:noFill/>
          <a:ln>
            <a:noFill/>
          </a:ln>
        </p:spPr>
        <p:txBody>
          <a:bodyPr wrap="square" lIns="121900" tIns="121900" rIns="121900" bIns="121900" anchor="ctr" anchorCtr="0">
            <a:noAutofit/>
          </a:bodyPr>
          <a:lstStyle/>
          <a:p>
            <a:pPr algn="ctr" fontAlgn="auto">
              <a:spcBef>
                <a:spcPts val="0"/>
              </a:spcBef>
              <a:spcAft>
                <a:spcPts val="0"/>
              </a:spcAft>
            </a:pPr>
            <a:endParaRPr lang="es-CO" sz="1600" b="1" kern="0" dirty="0">
              <a:solidFill>
                <a:srgbClr val="000000"/>
              </a:solidFill>
              <a:latin typeface="Raleway"/>
              <a:ea typeface="Raleway"/>
              <a:cs typeface="Raleway"/>
              <a:sym typeface="Raleway"/>
            </a:endParaRPr>
          </a:p>
        </p:txBody>
      </p:sp>
      <p:sp>
        <p:nvSpPr>
          <p:cNvPr id="72" name="Shape 72"/>
          <p:cNvSpPr txBox="1"/>
          <p:nvPr/>
        </p:nvSpPr>
        <p:spPr>
          <a:xfrm>
            <a:off x="3257820" y="5431175"/>
            <a:ext cx="2104000" cy="482800"/>
          </a:xfrm>
          <a:prstGeom prst="rect">
            <a:avLst/>
          </a:prstGeom>
          <a:noFill/>
          <a:ln>
            <a:noFill/>
          </a:ln>
        </p:spPr>
        <p:txBody>
          <a:bodyPr wrap="square" lIns="121900" tIns="121900" rIns="121900" bIns="121900" anchor="ctr" anchorCtr="0">
            <a:noAutofit/>
          </a:bodyPr>
          <a:lstStyle/>
          <a:p>
            <a:pPr algn="ctr" fontAlgn="auto">
              <a:lnSpc>
                <a:spcPct val="115000"/>
              </a:lnSpc>
              <a:spcBef>
                <a:spcPts val="0"/>
              </a:spcBef>
              <a:spcAft>
                <a:spcPts val="0"/>
              </a:spcAft>
              <a:buClr>
                <a:srgbClr val="000000"/>
              </a:buClr>
              <a:buSzPct val="183333"/>
            </a:pPr>
            <a:endParaRPr lang="es-CO" sz="800" kern="0" dirty="0">
              <a:solidFill>
                <a:srgbClr val="FFFFFF"/>
              </a:solidFill>
              <a:latin typeface="Raleway"/>
              <a:ea typeface="Raleway"/>
              <a:cs typeface="Raleway"/>
              <a:sym typeface="Raleway"/>
            </a:endParaRPr>
          </a:p>
        </p:txBody>
      </p:sp>
      <p:sp>
        <p:nvSpPr>
          <p:cNvPr id="11" name="Shape 116"/>
          <p:cNvSpPr txBox="1"/>
          <p:nvPr/>
        </p:nvSpPr>
        <p:spPr>
          <a:xfrm>
            <a:off x="3647728" y="5431175"/>
            <a:ext cx="2359603" cy="510096"/>
          </a:xfrm>
          <a:prstGeom prst="rect">
            <a:avLst/>
          </a:prstGeom>
          <a:noFill/>
          <a:ln>
            <a:noFill/>
          </a:ln>
        </p:spPr>
        <p:txBody>
          <a:bodyPr wrap="square" lIns="162533" tIns="162533" rIns="162533" bIns="162533" anchor="ctr" anchorCtr="0">
            <a:noAutofit/>
          </a:bodyPr>
          <a:lstStyle/>
          <a:p>
            <a:pPr algn="ctr" fontAlgn="auto">
              <a:spcBef>
                <a:spcPts val="0"/>
              </a:spcBef>
              <a:spcAft>
                <a:spcPts val="0"/>
              </a:spcAft>
              <a:buClr>
                <a:srgbClr val="000000"/>
              </a:buClr>
              <a:buSzPct val="183333"/>
            </a:pPr>
            <a:r>
              <a:rPr lang="en-CA" sz="1200" kern="0" dirty="0" smtClean="0">
                <a:solidFill>
                  <a:srgbClr val="FFFFFF"/>
                </a:solidFill>
                <a:latin typeface="Raleway"/>
                <a:ea typeface="Raleway"/>
                <a:cs typeface="Raleway"/>
                <a:sym typeface="Raleway"/>
              </a:rPr>
              <a:t>Proyecto Integrador</a:t>
            </a:r>
            <a:endParaRPr lang="es-CO" sz="1200" kern="0" dirty="0">
              <a:solidFill>
                <a:srgbClr val="FFFFFF"/>
              </a:solidFill>
              <a:latin typeface="Raleway"/>
              <a:ea typeface="Raleway"/>
              <a:cs typeface="Raleway"/>
              <a:sym typeface="Raleway"/>
            </a:endParaRPr>
          </a:p>
        </p:txBody>
      </p:sp>
    </p:spTree>
    <p:extLst>
      <p:ext uri="{BB962C8B-B14F-4D97-AF65-F5344CB8AC3E}">
        <p14:creationId xmlns:p14="http://schemas.microsoft.com/office/powerpoint/2010/main" val="3432461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Rectángulo"/>
          <p:cNvSpPr/>
          <p:nvPr/>
        </p:nvSpPr>
        <p:spPr>
          <a:xfrm>
            <a:off x="3037874" y="260648"/>
            <a:ext cx="8549041" cy="461665"/>
          </a:xfrm>
          <a:prstGeom prst="rect">
            <a:avLst/>
          </a:prstGeom>
        </p:spPr>
        <p:txBody>
          <a:bodyPr wrap="square">
            <a:spAutoFit/>
          </a:bodyPr>
          <a:lstStyle/>
          <a:p>
            <a:pPr algn="r"/>
            <a:r>
              <a:rPr lang="es-CO" sz="2400" b="1" dirty="0" smtClean="0">
                <a:solidFill>
                  <a:schemeClr val="bg1"/>
                </a:solidFill>
                <a:latin typeface="Arial" panose="020B0604020202020204" pitchFamily="34" charset="0"/>
                <a:cs typeface="Arial" panose="020B0604020202020204" pitchFamily="34" charset="0"/>
              </a:rPr>
              <a:t>CONDICIONES INICIALES</a:t>
            </a:r>
            <a:endParaRPr lang="es-CO" sz="2400" b="1" dirty="0">
              <a:solidFill>
                <a:schemeClr val="bg1"/>
              </a:solidFill>
              <a:latin typeface="Arial" panose="020B0604020202020204" pitchFamily="34" charset="0"/>
              <a:cs typeface="Arial" panose="020B0604020202020204" pitchFamily="34" charset="0"/>
            </a:endParaRPr>
          </a:p>
        </p:txBody>
      </p:sp>
      <p:pic>
        <p:nvPicPr>
          <p:cNvPr id="6" name="Imagen 5"/>
          <p:cNvPicPr/>
          <p:nvPr/>
        </p:nvPicPr>
        <p:blipFill>
          <a:blip r:embed="rId2"/>
          <a:stretch>
            <a:fillRect/>
          </a:stretch>
        </p:blipFill>
        <p:spPr>
          <a:xfrm>
            <a:off x="0" y="1484784"/>
            <a:ext cx="7128792" cy="4752528"/>
          </a:xfrm>
          <a:prstGeom prst="rect">
            <a:avLst/>
          </a:prstGeom>
        </p:spPr>
      </p:pic>
      <p:pic>
        <p:nvPicPr>
          <p:cNvPr id="7" name="Imagen 6"/>
          <p:cNvPicPr/>
          <p:nvPr/>
        </p:nvPicPr>
        <p:blipFill>
          <a:blip r:embed="rId3"/>
          <a:stretch>
            <a:fillRect/>
          </a:stretch>
        </p:blipFill>
        <p:spPr>
          <a:xfrm>
            <a:off x="7176120" y="1484784"/>
            <a:ext cx="5015880" cy="4608512"/>
          </a:xfrm>
          <a:prstGeom prst="rect">
            <a:avLst/>
          </a:prstGeom>
        </p:spPr>
      </p:pic>
      <p:sp>
        <p:nvSpPr>
          <p:cNvPr id="8" name="Marcador de número de diapositiva 7"/>
          <p:cNvSpPr>
            <a:spLocks noGrp="1"/>
          </p:cNvSpPr>
          <p:nvPr>
            <p:ph type="sldNum" sz="quarter" idx="12"/>
          </p:nvPr>
        </p:nvSpPr>
        <p:spPr>
          <a:xfrm>
            <a:off x="11712624" y="6492875"/>
            <a:ext cx="2743200" cy="365125"/>
          </a:xfrm>
        </p:spPr>
        <p:txBody>
          <a:bodyPr/>
          <a:lstStyle/>
          <a:p>
            <a:fld id="{CC557257-E553-4494-802E-94348D3A526C}" type="slidenum">
              <a:rPr lang="en-US" smtClean="0"/>
              <a:pPr/>
              <a:t>10</a:t>
            </a:fld>
            <a:endParaRPr lang="en-US" dirty="0"/>
          </a:p>
        </p:txBody>
      </p:sp>
    </p:spTree>
    <p:extLst>
      <p:ext uri="{BB962C8B-B14F-4D97-AF65-F5344CB8AC3E}">
        <p14:creationId xmlns:p14="http://schemas.microsoft.com/office/powerpoint/2010/main" val="1579138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7"/>
          <p:cNvSpPr txBox="1"/>
          <p:nvPr/>
        </p:nvSpPr>
        <p:spPr>
          <a:xfrm>
            <a:off x="2279576" y="260648"/>
            <a:ext cx="9358722" cy="461665"/>
          </a:xfrm>
          <a:prstGeom prst="rect">
            <a:avLst/>
          </a:prstGeom>
          <a:noFill/>
        </p:spPr>
        <p:txBody>
          <a:bodyPr wrap="square" rtlCol="0">
            <a:spAutoFit/>
          </a:bodyPr>
          <a:lstStyle>
            <a:defPPr>
              <a:defRPr lang="en-US"/>
            </a:defPPr>
            <a:lvl1pPr marL="0" algn="ctr" defTabSz="914400" eaLnBrk="1" latinLnBrk="0" hangingPunct="1">
              <a:defRPr sz="2000" b="1">
                <a:solidFill>
                  <a:schemeClr val="bg1"/>
                </a:solidFill>
                <a:latin typeface="Myriad Pro" pitchFamily="34" charset="0"/>
              </a:defRPr>
            </a:lvl1pPr>
            <a:lvl2pPr defTabSz="914400" eaLnBrk="1" latinLnBrk="0" hangingPunct="1">
              <a:defRPr sz="1800">
                <a:solidFill>
                  <a:schemeClr val="tx1"/>
                </a:solidFill>
              </a:defRPr>
            </a:lvl2pPr>
            <a:lvl3pPr defTabSz="914400" eaLnBrk="1" latinLnBrk="0" hangingPunct="1">
              <a:defRPr sz="1800">
                <a:solidFill>
                  <a:schemeClr val="tx1"/>
                </a:solidFill>
              </a:defRPr>
            </a:lvl3pPr>
            <a:lvl4pPr defTabSz="914400" eaLnBrk="1" latinLnBrk="0" hangingPunct="1">
              <a:defRPr sz="1800">
                <a:solidFill>
                  <a:schemeClr val="tx1"/>
                </a:solidFill>
              </a:defRPr>
            </a:lvl4pPr>
            <a:lvl5pPr defTabSz="914400" eaLnBrk="1" latinLnBrk="0" hangingPunct="1">
              <a:defRPr sz="1800">
                <a:solidFill>
                  <a:schemeClr val="tx1"/>
                </a:solidFill>
              </a:defRPr>
            </a:lvl5pPr>
            <a:lvl6pPr>
              <a:defRPr sz="1800">
                <a:solidFill>
                  <a:schemeClr val="tx1"/>
                </a:solidFill>
              </a:defRPr>
            </a:lvl6pPr>
            <a:lvl7pPr>
              <a:defRPr sz="1800">
                <a:solidFill>
                  <a:schemeClr val="tx1"/>
                </a:solidFill>
              </a:defRPr>
            </a:lvl7pPr>
            <a:lvl8pPr>
              <a:defRPr sz="1800">
                <a:solidFill>
                  <a:schemeClr val="tx1"/>
                </a:solidFill>
              </a:defRPr>
            </a:lvl8pPr>
            <a:lvl9pPr>
              <a:defRPr sz="1800">
                <a:solidFill>
                  <a:schemeClr val="tx1"/>
                </a:solidFil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smtClean="0">
                <a:ln>
                  <a:noFill/>
                </a:ln>
                <a:solidFill>
                  <a:prstClr val="white"/>
                </a:solidFill>
                <a:effectLst/>
                <a:uLnTx/>
                <a:uFillTx/>
                <a:latin typeface="Arial" panose="020B0604020202020204" pitchFamily="34" charset="0"/>
                <a:cs typeface="Arial" panose="020B0604020202020204" pitchFamily="34" charset="0"/>
              </a:rPr>
              <a:t>SOLUCION</a:t>
            </a:r>
            <a:r>
              <a:rPr kumimoji="0" lang="es-ES" sz="2400" b="1" i="0" u="none" strike="noStrike" kern="1200" cap="none" spc="0" normalizeH="0" noProof="0" dirty="0" smtClean="0">
                <a:ln>
                  <a:noFill/>
                </a:ln>
                <a:solidFill>
                  <a:prstClr val="white"/>
                </a:solidFill>
                <a:effectLst/>
                <a:uLnTx/>
                <a:uFillTx/>
                <a:latin typeface="Arial" panose="020B0604020202020204" pitchFamily="34" charset="0"/>
                <a:cs typeface="Arial" panose="020B0604020202020204" pitchFamily="34" charset="0"/>
              </a:rPr>
              <a:t> LOGISTICA</a:t>
            </a:r>
            <a:endParaRPr kumimoji="0" lang="es-ES" sz="24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pic>
        <p:nvPicPr>
          <p:cNvPr id="5" name="Imagen 4"/>
          <p:cNvPicPr>
            <a:picLocks noChangeAspect="1"/>
          </p:cNvPicPr>
          <p:nvPr/>
        </p:nvPicPr>
        <p:blipFill>
          <a:blip r:embed="rId2"/>
          <a:stretch>
            <a:fillRect/>
          </a:stretch>
        </p:blipFill>
        <p:spPr>
          <a:xfrm>
            <a:off x="1055440" y="1268760"/>
            <a:ext cx="9793088" cy="5040560"/>
          </a:xfrm>
          <a:prstGeom prst="rect">
            <a:avLst/>
          </a:prstGeom>
        </p:spPr>
      </p:pic>
      <p:sp>
        <p:nvSpPr>
          <p:cNvPr id="6" name="Marcador de número de diapositiva 5"/>
          <p:cNvSpPr>
            <a:spLocks noGrp="1"/>
          </p:cNvSpPr>
          <p:nvPr>
            <p:ph type="sldNum" sz="quarter" idx="12"/>
          </p:nvPr>
        </p:nvSpPr>
        <p:spPr>
          <a:xfrm>
            <a:off x="11712624" y="6492875"/>
            <a:ext cx="2743200" cy="365125"/>
          </a:xfrm>
        </p:spPr>
        <p:txBody>
          <a:bodyPr/>
          <a:lstStyle/>
          <a:p>
            <a:fld id="{CC557257-E553-4494-802E-94348D3A526C}" type="slidenum">
              <a:rPr lang="en-US" smtClean="0"/>
              <a:pPr/>
              <a:t>11</a:t>
            </a:fld>
            <a:endParaRPr lang="en-US" dirty="0"/>
          </a:p>
        </p:txBody>
      </p:sp>
    </p:spTree>
    <p:extLst>
      <p:ext uri="{BB962C8B-B14F-4D97-AF65-F5344CB8AC3E}">
        <p14:creationId xmlns:p14="http://schemas.microsoft.com/office/powerpoint/2010/main" val="3655746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7"/>
          <p:cNvSpPr txBox="1"/>
          <p:nvPr/>
        </p:nvSpPr>
        <p:spPr>
          <a:xfrm>
            <a:off x="1919536" y="260648"/>
            <a:ext cx="9358722" cy="461665"/>
          </a:xfrm>
          <a:prstGeom prst="rect">
            <a:avLst/>
          </a:prstGeom>
          <a:noFill/>
        </p:spPr>
        <p:txBody>
          <a:bodyPr wrap="square" rtlCol="0">
            <a:spAutoFit/>
          </a:bodyPr>
          <a:lstStyle>
            <a:defPPr>
              <a:defRPr lang="en-US"/>
            </a:defPPr>
            <a:lvl1pPr marL="0" algn="ctr" defTabSz="914400" eaLnBrk="1" latinLnBrk="0" hangingPunct="1">
              <a:defRPr sz="2000" b="1">
                <a:solidFill>
                  <a:schemeClr val="bg1"/>
                </a:solidFill>
                <a:latin typeface="Myriad Pro" pitchFamily="34" charset="0"/>
              </a:defRPr>
            </a:lvl1pPr>
            <a:lvl2pPr defTabSz="914400" eaLnBrk="1" latinLnBrk="0" hangingPunct="1">
              <a:defRPr sz="1800">
                <a:solidFill>
                  <a:schemeClr val="tx1"/>
                </a:solidFill>
              </a:defRPr>
            </a:lvl2pPr>
            <a:lvl3pPr defTabSz="914400" eaLnBrk="1" latinLnBrk="0" hangingPunct="1">
              <a:defRPr sz="1800">
                <a:solidFill>
                  <a:schemeClr val="tx1"/>
                </a:solidFill>
              </a:defRPr>
            </a:lvl3pPr>
            <a:lvl4pPr defTabSz="914400" eaLnBrk="1" latinLnBrk="0" hangingPunct="1">
              <a:defRPr sz="1800">
                <a:solidFill>
                  <a:schemeClr val="tx1"/>
                </a:solidFill>
              </a:defRPr>
            </a:lvl4pPr>
            <a:lvl5pPr defTabSz="914400" eaLnBrk="1" latinLnBrk="0" hangingPunct="1">
              <a:defRPr sz="1800">
                <a:solidFill>
                  <a:schemeClr val="tx1"/>
                </a:solidFill>
              </a:defRPr>
            </a:lvl5pPr>
            <a:lvl6pPr>
              <a:defRPr sz="1800">
                <a:solidFill>
                  <a:schemeClr val="tx1"/>
                </a:solidFill>
              </a:defRPr>
            </a:lvl6pPr>
            <a:lvl7pPr>
              <a:defRPr sz="1800">
                <a:solidFill>
                  <a:schemeClr val="tx1"/>
                </a:solidFill>
              </a:defRPr>
            </a:lvl7pPr>
            <a:lvl8pPr>
              <a:defRPr sz="1800">
                <a:solidFill>
                  <a:schemeClr val="tx1"/>
                </a:solidFill>
              </a:defRPr>
            </a:lvl8pPr>
            <a:lvl9pPr>
              <a:defRPr sz="1800">
                <a:solidFill>
                  <a:schemeClr val="tx1"/>
                </a:solidFil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smtClean="0">
                <a:ln>
                  <a:noFill/>
                </a:ln>
                <a:solidFill>
                  <a:prstClr val="white"/>
                </a:solidFill>
                <a:effectLst/>
                <a:uLnTx/>
                <a:uFillTx/>
                <a:latin typeface="Arial" panose="020B0604020202020204" pitchFamily="34" charset="0"/>
                <a:cs typeface="Arial" panose="020B0604020202020204" pitchFamily="34" charset="0"/>
              </a:rPr>
              <a:t>CENSOS</a:t>
            </a:r>
            <a:r>
              <a:rPr kumimoji="0" lang="es-ES" sz="2400" b="1" i="0" u="none" strike="noStrike" kern="1200" cap="none" spc="0" normalizeH="0" noProof="0" dirty="0" smtClean="0">
                <a:ln>
                  <a:noFill/>
                </a:ln>
                <a:solidFill>
                  <a:prstClr val="white"/>
                </a:solidFill>
                <a:effectLst/>
                <a:uLnTx/>
                <a:uFillTx/>
                <a:latin typeface="Arial" panose="020B0604020202020204" pitchFamily="34" charset="0"/>
                <a:cs typeface="Arial" panose="020B0604020202020204" pitchFamily="34" charset="0"/>
              </a:rPr>
              <a:t> POBLACIONALES</a:t>
            </a:r>
            <a:endParaRPr kumimoji="0" lang="es-ES" sz="24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pic>
        <p:nvPicPr>
          <p:cNvPr id="2" name="Imagen 1"/>
          <p:cNvPicPr>
            <a:picLocks noChangeAspect="1"/>
          </p:cNvPicPr>
          <p:nvPr/>
        </p:nvPicPr>
        <p:blipFill>
          <a:blip r:embed="rId3"/>
          <a:stretch>
            <a:fillRect/>
          </a:stretch>
        </p:blipFill>
        <p:spPr>
          <a:xfrm>
            <a:off x="263352" y="1340768"/>
            <a:ext cx="10736512" cy="4896544"/>
          </a:xfrm>
          <a:prstGeom prst="rect">
            <a:avLst/>
          </a:prstGeom>
        </p:spPr>
      </p:pic>
      <p:sp>
        <p:nvSpPr>
          <p:cNvPr id="4" name="Marcador de número de diapositiva 3"/>
          <p:cNvSpPr>
            <a:spLocks noGrp="1"/>
          </p:cNvSpPr>
          <p:nvPr>
            <p:ph type="sldNum" sz="quarter" idx="12"/>
          </p:nvPr>
        </p:nvSpPr>
        <p:spPr>
          <a:xfrm>
            <a:off x="9325732" y="6490567"/>
            <a:ext cx="2844800" cy="365200"/>
          </a:xfrm>
        </p:spPr>
        <p:txBody>
          <a:bodyPr/>
          <a:lstStyle/>
          <a:p>
            <a:pPr algn="r">
              <a:buSzPct val="25000"/>
            </a:pPr>
            <a:fld id="{00000000-1234-1234-1234-123412341234}" type="slidenum">
              <a:rPr lang="es-CO" sz="1600" smtClean="0">
                <a:latin typeface="Calibri"/>
                <a:ea typeface="Calibri"/>
                <a:cs typeface="Calibri"/>
                <a:sym typeface="Calibri"/>
              </a:rPr>
              <a:pPr algn="r">
                <a:buSzPct val="25000"/>
              </a:pPr>
              <a:t>12</a:t>
            </a:fld>
            <a:endParaRPr lang="es-CO" sz="1600" dirty="0">
              <a:latin typeface="Calibri"/>
              <a:ea typeface="Calibri"/>
              <a:cs typeface="Calibri"/>
              <a:sym typeface="Calibri"/>
            </a:endParaRPr>
          </a:p>
        </p:txBody>
      </p:sp>
    </p:spTree>
    <p:extLst>
      <p:ext uri="{BB962C8B-B14F-4D97-AF65-F5344CB8AC3E}">
        <p14:creationId xmlns:p14="http://schemas.microsoft.com/office/powerpoint/2010/main" val="750185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2"/>
          </p:nvPr>
        </p:nvSpPr>
        <p:spPr>
          <a:xfrm>
            <a:off x="9347200" y="6486391"/>
            <a:ext cx="2844800" cy="365200"/>
          </a:xfrm>
        </p:spPr>
        <p:txBody>
          <a:bodyPr/>
          <a:lstStyle/>
          <a:p>
            <a:pPr algn="r">
              <a:buSzPct val="25000"/>
            </a:pPr>
            <a:fld id="{00000000-1234-1234-1234-123412341234}" type="slidenum">
              <a:rPr lang="es-CO" sz="1600" smtClean="0">
                <a:latin typeface="Calibri"/>
                <a:ea typeface="Calibri"/>
                <a:cs typeface="Calibri"/>
                <a:sym typeface="Calibri"/>
              </a:rPr>
              <a:pPr algn="r">
                <a:buSzPct val="25000"/>
              </a:pPr>
              <a:t>13</a:t>
            </a:fld>
            <a:endParaRPr lang="es-CO" sz="1600" dirty="0">
              <a:latin typeface="Calibri"/>
              <a:ea typeface="Calibri"/>
              <a:cs typeface="Calibri"/>
              <a:sym typeface="Calibri"/>
            </a:endParaRPr>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1008" y="1124744"/>
            <a:ext cx="8928992" cy="5087591"/>
          </a:xfrm>
          <a:prstGeom prst="rect">
            <a:avLst/>
          </a:prstGeom>
        </p:spPr>
      </p:pic>
      <p:sp>
        <p:nvSpPr>
          <p:cNvPr id="10" name="CuadroTexto 7"/>
          <p:cNvSpPr txBox="1"/>
          <p:nvPr/>
        </p:nvSpPr>
        <p:spPr>
          <a:xfrm>
            <a:off x="2135560" y="360239"/>
            <a:ext cx="9358722" cy="461665"/>
          </a:xfrm>
          <a:prstGeom prst="rect">
            <a:avLst/>
          </a:prstGeom>
          <a:noFill/>
        </p:spPr>
        <p:txBody>
          <a:bodyPr wrap="square" rtlCol="0">
            <a:spAutoFit/>
          </a:bodyPr>
          <a:lstStyle>
            <a:defPPr>
              <a:defRPr lang="en-US"/>
            </a:defPPr>
            <a:lvl1pPr marL="0" algn="ctr" defTabSz="914400" eaLnBrk="1" latinLnBrk="0" hangingPunct="1">
              <a:defRPr sz="2000" b="1">
                <a:solidFill>
                  <a:schemeClr val="bg1"/>
                </a:solidFill>
                <a:latin typeface="Myriad Pro" pitchFamily="34" charset="0"/>
              </a:defRPr>
            </a:lvl1pPr>
            <a:lvl2pPr defTabSz="914400" eaLnBrk="1" latinLnBrk="0" hangingPunct="1">
              <a:defRPr sz="1800">
                <a:solidFill>
                  <a:schemeClr val="tx1"/>
                </a:solidFill>
              </a:defRPr>
            </a:lvl2pPr>
            <a:lvl3pPr defTabSz="914400" eaLnBrk="1" latinLnBrk="0" hangingPunct="1">
              <a:defRPr sz="1800">
                <a:solidFill>
                  <a:schemeClr val="tx1"/>
                </a:solidFill>
              </a:defRPr>
            </a:lvl3pPr>
            <a:lvl4pPr defTabSz="914400" eaLnBrk="1" latinLnBrk="0" hangingPunct="1">
              <a:defRPr sz="1800">
                <a:solidFill>
                  <a:schemeClr val="tx1"/>
                </a:solidFill>
              </a:defRPr>
            </a:lvl4pPr>
            <a:lvl5pPr defTabSz="914400" eaLnBrk="1" latinLnBrk="0" hangingPunct="1">
              <a:defRPr sz="1800">
                <a:solidFill>
                  <a:schemeClr val="tx1"/>
                </a:solidFill>
              </a:defRPr>
            </a:lvl5pPr>
            <a:lvl6pPr>
              <a:defRPr sz="1800">
                <a:solidFill>
                  <a:schemeClr val="tx1"/>
                </a:solidFill>
              </a:defRPr>
            </a:lvl6pPr>
            <a:lvl7pPr>
              <a:defRPr sz="1800">
                <a:solidFill>
                  <a:schemeClr val="tx1"/>
                </a:solidFill>
              </a:defRPr>
            </a:lvl7pPr>
            <a:lvl8pPr>
              <a:defRPr sz="1800">
                <a:solidFill>
                  <a:schemeClr val="tx1"/>
                </a:solidFill>
              </a:defRPr>
            </a:lvl8pPr>
            <a:lvl9pPr>
              <a:defRPr sz="1800">
                <a:solidFill>
                  <a:schemeClr val="tx1"/>
                </a:solidFil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sz="2400" noProof="0" dirty="0" smtClean="0">
                <a:solidFill>
                  <a:prstClr val="white"/>
                </a:solidFill>
                <a:latin typeface="Arial" panose="020B0604020202020204" pitchFamily="34" charset="0"/>
                <a:cs typeface="Arial" panose="020B0604020202020204" pitchFamily="34" charset="0"/>
              </a:rPr>
              <a:t>ESTIMACIONES PARA r y K</a:t>
            </a:r>
            <a:endParaRPr kumimoji="0" lang="es-ES" sz="24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6998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7"/>
          <p:cNvSpPr txBox="1"/>
          <p:nvPr/>
        </p:nvSpPr>
        <p:spPr>
          <a:xfrm>
            <a:off x="3241900" y="119877"/>
            <a:ext cx="8012453" cy="461665"/>
          </a:xfrm>
          <a:prstGeom prst="rect">
            <a:avLst/>
          </a:prstGeom>
          <a:noFill/>
        </p:spPr>
        <p:txBody>
          <a:bodyPr wrap="square" rtlCol="0">
            <a:spAutoFit/>
          </a:bodyPr>
          <a:lstStyle>
            <a:defPPr>
              <a:defRPr lang="en-US"/>
            </a:defPPr>
            <a:lvl1pPr marL="0" algn="ctr" defTabSz="914400" eaLnBrk="1" latinLnBrk="0" hangingPunct="1">
              <a:defRPr sz="2000" b="1">
                <a:solidFill>
                  <a:schemeClr val="bg1"/>
                </a:solidFill>
                <a:latin typeface="Myriad Pro" pitchFamily="34" charset="0"/>
              </a:defRPr>
            </a:lvl1pPr>
            <a:lvl2pPr defTabSz="914400" eaLnBrk="1" latinLnBrk="0" hangingPunct="1">
              <a:defRPr sz="1800">
                <a:solidFill>
                  <a:schemeClr val="tx1"/>
                </a:solidFill>
              </a:defRPr>
            </a:lvl2pPr>
            <a:lvl3pPr defTabSz="914400" eaLnBrk="1" latinLnBrk="0" hangingPunct="1">
              <a:defRPr sz="1800">
                <a:solidFill>
                  <a:schemeClr val="tx1"/>
                </a:solidFill>
              </a:defRPr>
            </a:lvl3pPr>
            <a:lvl4pPr defTabSz="914400" eaLnBrk="1" latinLnBrk="0" hangingPunct="1">
              <a:defRPr sz="1800">
                <a:solidFill>
                  <a:schemeClr val="tx1"/>
                </a:solidFill>
              </a:defRPr>
            </a:lvl4pPr>
            <a:lvl5pPr defTabSz="914400" eaLnBrk="1" latinLnBrk="0" hangingPunct="1">
              <a:defRPr sz="1800">
                <a:solidFill>
                  <a:schemeClr val="tx1"/>
                </a:solidFill>
              </a:defRPr>
            </a:lvl5pPr>
            <a:lvl6pPr>
              <a:defRPr sz="1800">
                <a:solidFill>
                  <a:schemeClr val="tx1"/>
                </a:solidFill>
              </a:defRPr>
            </a:lvl6pPr>
            <a:lvl7pPr>
              <a:defRPr sz="1800">
                <a:solidFill>
                  <a:schemeClr val="tx1"/>
                </a:solidFill>
              </a:defRPr>
            </a:lvl7pPr>
            <a:lvl8pPr>
              <a:defRPr sz="1800">
                <a:solidFill>
                  <a:schemeClr val="tx1"/>
                </a:solidFill>
              </a:defRPr>
            </a:lvl8pPr>
            <a:lvl9pPr>
              <a:defRPr sz="1800">
                <a:solidFill>
                  <a:schemeClr val="tx1"/>
                </a:solidFil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CO" sz="2400" dirty="0" smtClean="0">
                <a:solidFill>
                  <a:prstClr val="white"/>
                </a:solidFill>
                <a:latin typeface="Arial" panose="020B0604020202020204" pitchFamily="34" charset="0"/>
                <a:cs typeface="Arial" panose="020B0604020202020204" pitchFamily="34" charset="0"/>
              </a:rPr>
              <a:t>VERIFICANDO Y REEMPLAZANDO</a:t>
            </a:r>
            <a:endParaRPr kumimoji="0" lang="es-CO" sz="24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2" name="Rectángulo 11"/>
              <p:cNvSpPr/>
              <p:nvPr/>
            </p:nvSpPr>
            <p:spPr>
              <a:xfrm>
                <a:off x="1199456" y="1052736"/>
                <a:ext cx="10657184" cy="5375895"/>
              </a:xfrm>
              <a:prstGeom prst="rect">
                <a:avLst/>
              </a:prstGeom>
            </p:spPr>
            <p:txBody>
              <a:bodyPr wrap="square">
                <a:spAutoFit/>
              </a:bodyPr>
              <a:lstStyle/>
              <a:p>
                <a:pPr algn="just">
                  <a:lnSpc>
                    <a:spcPct val="107000"/>
                  </a:lnSpc>
                  <a:spcAft>
                    <a:spcPts val="800"/>
                  </a:spcAft>
                </a:pPr>
                <a:r>
                  <a:rPr lang="es-CO" sz="2000" kern="100" dirty="0" smtClean="0">
                    <a:latin typeface="Arial" panose="020B0604020202020204" pitchFamily="34" charset="0"/>
                    <a:ea typeface="Calibri" panose="020F0502020204030204" pitchFamily="34" charset="0"/>
                    <a:cs typeface="Times New Roman" panose="02020603050405020304" pitchFamily="18" charset="0"/>
                  </a:rPr>
                  <a:t>Paso 1: Verificación para 1938 (</a:t>
                </a:r>
                <a:r>
                  <a:rPr lang="es-CO" sz="2000" kern="100" dirty="0">
                    <a:effectLst/>
                    <a:latin typeface="Cambria Math" panose="02040503050406030204" pitchFamily="18" charset="0"/>
                    <a:ea typeface="Calibri" panose="020F0502020204030204" pitchFamily="34" charset="0"/>
                    <a:cs typeface="Cambria Math" panose="02040503050406030204" pitchFamily="18" charset="0"/>
                  </a:rPr>
                  <a:t>𝑡</a:t>
                </a:r>
                <a:r>
                  <a:rPr lang="es-CO" sz="2000" kern="100" dirty="0">
                    <a:effectLst/>
                    <a:latin typeface="Arial" panose="020B0604020202020204" pitchFamily="34" charset="0"/>
                    <a:ea typeface="Calibri" panose="020F0502020204030204" pitchFamily="34" charset="0"/>
                    <a:cs typeface="Times New Roman" panose="02020603050405020304" pitchFamily="18" charset="0"/>
                  </a:rPr>
                  <a:t>=</a:t>
                </a:r>
                <a:r>
                  <a:rPr lang="es-CO" sz="2000" kern="100" dirty="0" smtClean="0">
                    <a:effectLst/>
                    <a:latin typeface="Arial" panose="020B0604020202020204" pitchFamily="34" charset="0"/>
                    <a:ea typeface="Calibri" panose="020F0502020204030204" pitchFamily="34" charset="0"/>
                    <a:cs typeface="Times New Roman" panose="02020603050405020304" pitchFamily="18" charset="0"/>
                  </a:rPr>
                  <a:t>27)</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CO" sz="2000" kern="100" dirty="0">
                    <a:effectLst/>
                    <a:latin typeface="Arial" panose="020B0604020202020204" pitchFamily="34" charset="0"/>
                    <a:ea typeface="Calibri" panose="020F0502020204030204" pitchFamily="34" charset="0"/>
                    <a:cs typeface="Times New Roman" panose="02020603050405020304" pitchFamily="18" charset="0"/>
                  </a:rPr>
                  <a:t> </a:t>
                </a:r>
                <a:r>
                  <a:rPr lang="es-CO" sz="2000" kern="100" dirty="0" smtClean="0">
                    <a:effectLst/>
                    <a:latin typeface="Arial" panose="020B0604020202020204" pitchFamily="34" charset="0"/>
                    <a:ea typeface="Calibri" panose="020F0502020204030204" pitchFamily="34" charset="0"/>
                    <a:cs typeface="Times New Roman" panose="02020603050405020304" pitchFamily="18" charset="0"/>
                  </a:rPr>
                  <a:t>La </a:t>
                </a:r>
                <a:r>
                  <a:rPr lang="es-CO" sz="2000" kern="100" dirty="0">
                    <a:effectLst/>
                    <a:latin typeface="Arial" panose="020B0604020202020204" pitchFamily="34" charset="0"/>
                    <a:ea typeface="Calibri" panose="020F0502020204030204" pitchFamily="34" charset="0"/>
                    <a:cs typeface="Times New Roman" panose="02020603050405020304" pitchFamily="18" charset="0"/>
                  </a:rPr>
                  <a:t>ecuación logística es: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CO" sz="2000" kern="100" dirty="0">
                    <a:effectLst/>
                    <a:latin typeface="Arial" panose="020B0604020202020204" pitchFamily="34" charset="0"/>
                    <a:ea typeface="Calibri" panose="020F0502020204030204" pitchFamily="34" charset="0"/>
                    <a:cs typeface="Times New Roman" panose="02020603050405020304" pitchFamily="18" charset="0"/>
                  </a:rPr>
                  <a:t> </a:t>
                </a:r>
                <a14:m>
                  <m:oMath xmlns:m="http://schemas.openxmlformats.org/officeDocument/2006/math">
                    <m:r>
                      <a:rPr lang="es-CO" sz="2000" b="0" i="1" kern="100">
                        <a:effectLst/>
                        <a:latin typeface="Cambria Math" panose="02040503050406030204" pitchFamily="18" charset="0"/>
                        <a:ea typeface="Calibri" panose="020F0502020204030204" pitchFamily="34" charset="0"/>
                        <a:cs typeface="Arial" panose="020B0604020202020204" pitchFamily="34" charset="0"/>
                      </a:rPr>
                      <m:t>𝑃</m:t>
                    </m:r>
                    <m:d>
                      <m:dPr>
                        <m:ctrlPr>
                          <a:rPr lang="en-US" sz="2000" i="1" kern="100">
                            <a:effectLst/>
                            <a:latin typeface="Cambria Math" panose="02040503050406030204" pitchFamily="18" charset="0"/>
                            <a:ea typeface="Calibri" panose="020F0502020204030204" pitchFamily="34" charset="0"/>
                            <a:cs typeface="Arial" panose="020B0604020202020204" pitchFamily="34" charset="0"/>
                          </a:rPr>
                        </m:ctrlPr>
                      </m:dPr>
                      <m:e>
                        <m:r>
                          <a:rPr lang="es-CO" sz="2000" b="0" i="1" kern="100">
                            <a:effectLst/>
                            <a:latin typeface="Cambria Math" panose="02040503050406030204" pitchFamily="18" charset="0"/>
                            <a:ea typeface="Calibri" panose="020F0502020204030204" pitchFamily="34" charset="0"/>
                            <a:cs typeface="Arial" panose="020B0604020202020204" pitchFamily="34" charset="0"/>
                          </a:rPr>
                          <m:t>𝑡</m:t>
                        </m:r>
                      </m:e>
                    </m:d>
                    <m:r>
                      <a:rPr lang="es-CO" sz="2000" b="0" i="1" kern="100">
                        <a:effectLst/>
                        <a:latin typeface="Cambria Math" panose="02040503050406030204" pitchFamily="18" charset="0"/>
                        <a:ea typeface="Calibri" panose="020F0502020204030204" pitchFamily="34" charset="0"/>
                        <a:cs typeface="Arial" panose="020B0604020202020204" pitchFamily="34" charset="0"/>
                      </a:rPr>
                      <m:t>=</m:t>
                    </m:r>
                    <m:f>
                      <m:fPr>
                        <m:ctrlPr>
                          <a:rPr lang="en-US" sz="2000" i="1" kern="100">
                            <a:effectLst/>
                            <a:latin typeface="Cambria Math" panose="02040503050406030204" pitchFamily="18" charset="0"/>
                            <a:ea typeface="Calibri" panose="020F0502020204030204" pitchFamily="34" charset="0"/>
                            <a:cs typeface="Arial" panose="020B0604020202020204" pitchFamily="34" charset="0"/>
                          </a:rPr>
                        </m:ctrlPr>
                      </m:fPr>
                      <m:num>
                        <m:r>
                          <a:rPr lang="es-CO" sz="2000" b="0" i="1" kern="100">
                            <a:effectLst/>
                            <a:latin typeface="Cambria Math" panose="02040503050406030204" pitchFamily="18" charset="0"/>
                            <a:ea typeface="Calibri" panose="020F0502020204030204" pitchFamily="34" charset="0"/>
                            <a:cs typeface="Arial" panose="020B0604020202020204" pitchFamily="34" charset="0"/>
                          </a:rPr>
                          <m:t>𝐾</m:t>
                        </m:r>
                      </m:num>
                      <m:den>
                        <m:r>
                          <a:rPr lang="es-CO" sz="2000" b="0" i="1" kern="100">
                            <a:effectLst/>
                            <a:latin typeface="Cambria Math" panose="02040503050406030204" pitchFamily="18" charset="0"/>
                            <a:ea typeface="Calibri" panose="020F0502020204030204" pitchFamily="34" charset="0"/>
                            <a:cs typeface="Arial" panose="020B0604020202020204" pitchFamily="34" charset="0"/>
                          </a:rPr>
                          <m:t>1+(</m:t>
                        </m:r>
                        <m:f>
                          <m:fPr>
                            <m:ctrlPr>
                              <a:rPr lang="en-US" sz="2000" i="1" kern="100">
                                <a:effectLst/>
                                <a:latin typeface="Cambria Math" panose="02040503050406030204" pitchFamily="18" charset="0"/>
                                <a:ea typeface="Calibri" panose="020F0502020204030204" pitchFamily="34" charset="0"/>
                                <a:cs typeface="Arial" panose="020B0604020202020204" pitchFamily="34" charset="0"/>
                              </a:rPr>
                            </m:ctrlPr>
                          </m:fPr>
                          <m:num>
                            <m:r>
                              <a:rPr lang="es-CO" sz="2000" b="0" i="1" kern="100">
                                <a:effectLst/>
                                <a:latin typeface="Cambria Math" panose="02040503050406030204" pitchFamily="18" charset="0"/>
                                <a:ea typeface="Calibri" panose="020F0502020204030204" pitchFamily="34" charset="0"/>
                                <a:cs typeface="Arial" panose="020B0604020202020204" pitchFamily="34" charset="0"/>
                              </a:rPr>
                              <m:t>𝐾</m:t>
                            </m:r>
                            <m:r>
                              <a:rPr lang="es-CO" sz="2000" b="0" i="1" kern="1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2000" i="1" kern="100">
                                    <a:effectLst/>
                                    <a:latin typeface="Cambria Math" panose="02040503050406030204" pitchFamily="18" charset="0"/>
                                    <a:ea typeface="Calibri" panose="020F0502020204030204" pitchFamily="34" charset="0"/>
                                    <a:cs typeface="Arial" panose="020B0604020202020204" pitchFamily="34" charset="0"/>
                                  </a:rPr>
                                </m:ctrlPr>
                              </m:sSubPr>
                              <m:e>
                                <m:r>
                                  <a:rPr lang="es-CO" sz="2000" b="0" i="1" kern="100">
                                    <a:effectLst/>
                                    <a:latin typeface="Cambria Math" panose="02040503050406030204" pitchFamily="18" charset="0"/>
                                    <a:ea typeface="Calibri" panose="020F0502020204030204" pitchFamily="34" charset="0"/>
                                    <a:cs typeface="Arial" panose="020B0604020202020204" pitchFamily="34" charset="0"/>
                                  </a:rPr>
                                  <m:t>𝑃</m:t>
                                </m:r>
                              </m:e>
                              <m:sub>
                                <m:r>
                                  <a:rPr lang="es-CO" sz="2000" b="0" i="1" kern="100">
                                    <a:effectLst/>
                                    <a:latin typeface="Cambria Math" panose="02040503050406030204" pitchFamily="18" charset="0"/>
                                    <a:ea typeface="Calibri" panose="020F0502020204030204" pitchFamily="34" charset="0"/>
                                    <a:cs typeface="Arial" panose="020B0604020202020204" pitchFamily="34" charset="0"/>
                                  </a:rPr>
                                  <m:t>0</m:t>
                                </m:r>
                              </m:sub>
                            </m:sSub>
                          </m:num>
                          <m:den>
                            <m:sSub>
                              <m:sSubPr>
                                <m:ctrlPr>
                                  <a:rPr lang="en-US" sz="2000" i="1" kern="100">
                                    <a:effectLst/>
                                    <a:latin typeface="Cambria Math" panose="02040503050406030204" pitchFamily="18" charset="0"/>
                                    <a:ea typeface="Calibri" panose="020F0502020204030204" pitchFamily="34" charset="0"/>
                                    <a:cs typeface="Arial" panose="020B0604020202020204" pitchFamily="34" charset="0"/>
                                  </a:rPr>
                                </m:ctrlPr>
                              </m:sSubPr>
                              <m:e>
                                <m:r>
                                  <a:rPr lang="es-CO" sz="2000" b="0" i="1" kern="100">
                                    <a:effectLst/>
                                    <a:latin typeface="Cambria Math" panose="02040503050406030204" pitchFamily="18" charset="0"/>
                                    <a:ea typeface="Calibri" panose="020F0502020204030204" pitchFamily="34" charset="0"/>
                                    <a:cs typeface="Arial" panose="020B0604020202020204" pitchFamily="34" charset="0"/>
                                  </a:rPr>
                                  <m:t>𝑃</m:t>
                                </m:r>
                              </m:e>
                              <m:sub>
                                <m:r>
                                  <a:rPr lang="es-CO" sz="2000" b="0" i="1" kern="100">
                                    <a:effectLst/>
                                    <a:latin typeface="Cambria Math" panose="02040503050406030204" pitchFamily="18" charset="0"/>
                                    <a:ea typeface="Calibri" panose="020F0502020204030204" pitchFamily="34" charset="0"/>
                                    <a:cs typeface="Arial" panose="020B0604020202020204" pitchFamily="34" charset="0"/>
                                  </a:rPr>
                                  <m:t>0</m:t>
                                </m:r>
                              </m:sub>
                            </m:sSub>
                          </m:den>
                        </m:f>
                        <m:sSup>
                          <m:sSupPr>
                            <m:ctrlPr>
                              <a:rPr lang="en-US" sz="2000" i="1" kern="100">
                                <a:effectLst/>
                                <a:latin typeface="Cambria Math" panose="02040503050406030204" pitchFamily="18" charset="0"/>
                                <a:ea typeface="Calibri" panose="020F0502020204030204" pitchFamily="34" charset="0"/>
                                <a:cs typeface="Arial" panose="020B0604020202020204" pitchFamily="34" charset="0"/>
                              </a:rPr>
                            </m:ctrlPr>
                          </m:sSupPr>
                          <m:e>
                            <m:r>
                              <a:rPr lang="es-CO" sz="2000" b="0" i="1" kern="100">
                                <a:effectLst/>
                                <a:latin typeface="Cambria Math" panose="02040503050406030204" pitchFamily="18" charset="0"/>
                                <a:ea typeface="Calibri" panose="020F0502020204030204" pitchFamily="34" charset="0"/>
                                <a:cs typeface="Arial" panose="020B0604020202020204" pitchFamily="34" charset="0"/>
                              </a:rPr>
                              <m:t>)</m:t>
                            </m:r>
                          </m:e>
                          <m:sup>
                            <m:sSup>
                              <m:sSupPr>
                                <m:ctrlPr>
                                  <a:rPr lang="en-US" sz="2000" i="1" kern="100">
                                    <a:effectLst/>
                                    <a:latin typeface="Cambria Math" panose="02040503050406030204" pitchFamily="18" charset="0"/>
                                    <a:ea typeface="Calibri" panose="020F0502020204030204" pitchFamily="34" charset="0"/>
                                    <a:cs typeface="Arial" panose="020B0604020202020204" pitchFamily="34" charset="0"/>
                                  </a:rPr>
                                </m:ctrlPr>
                              </m:sSupPr>
                              <m:e>
                                <m:r>
                                  <a:rPr lang="es-CO" sz="2000" b="0" i="1" kern="100">
                                    <a:effectLst/>
                                    <a:latin typeface="Cambria Math" panose="02040503050406030204" pitchFamily="18" charset="0"/>
                                    <a:ea typeface="Calibri" panose="020F0502020204030204" pitchFamily="34" charset="0"/>
                                    <a:cs typeface="Arial" panose="020B0604020202020204" pitchFamily="34" charset="0"/>
                                  </a:rPr>
                                  <m:t>𝑒</m:t>
                                </m:r>
                              </m:e>
                              <m:sup>
                                <m:r>
                                  <a:rPr lang="es-CO" sz="2000" b="0" i="1" kern="100">
                                    <a:effectLst/>
                                    <a:latin typeface="Cambria Math" panose="02040503050406030204" pitchFamily="18" charset="0"/>
                                    <a:ea typeface="Calibri" panose="020F0502020204030204" pitchFamily="34" charset="0"/>
                                    <a:cs typeface="Arial" panose="020B0604020202020204" pitchFamily="34" charset="0"/>
                                  </a:rPr>
                                  <m:t>−</m:t>
                                </m:r>
                                <m:r>
                                  <a:rPr lang="es-CO" sz="2000" b="0" i="1" kern="100">
                                    <a:effectLst/>
                                    <a:latin typeface="Cambria Math" panose="02040503050406030204" pitchFamily="18" charset="0"/>
                                    <a:ea typeface="Calibri" panose="020F0502020204030204" pitchFamily="34" charset="0"/>
                                    <a:cs typeface="Arial" panose="020B0604020202020204" pitchFamily="34" charset="0"/>
                                  </a:rPr>
                                  <m:t>𝑟𝑡</m:t>
                                </m:r>
                              </m:sup>
                            </m:sSup>
                          </m:sup>
                        </m:sSup>
                      </m:den>
                    </m:f>
                  </m:oMath>
                </a14:m>
                <a:r>
                  <a:rPr lang="es-CO" sz="2000" kern="1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CO" sz="2000" kern="100" dirty="0">
                    <a:effectLst/>
                    <a:latin typeface="Arial" panose="020B0604020202020204" pitchFamily="34" charset="0"/>
                    <a:ea typeface="Times New Roman" panose="02020603050405020304" pitchFamily="18" charset="0"/>
                    <a:cs typeface="Times New Roman" panose="02020603050405020304" pitchFamily="18" charset="0"/>
                  </a:rPr>
                  <a:t> </a:t>
                </a:r>
                <a:r>
                  <a:rPr lang="es-CO" sz="2000" kern="100" dirty="0" smtClean="0">
                    <a:effectLst/>
                    <a:latin typeface="Arial" panose="020B0604020202020204" pitchFamily="34" charset="0"/>
                    <a:ea typeface="Times New Roman" panose="02020603050405020304" pitchFamily="18" charset="0"/>
                    <a:cs typeface="Times New Roman" panose="02020603050405020304" pitchFamily="18" charset="0"/>
                  </a:rPr>
                  <a:t>Reemplacemos </a:t>
                </a:r>
                <a:r>
                  <a:rPr lang="es-CO" sz="2000" kern="100" dirty="0">
                    <a:effectLst/>
                    <a:latin typeface="Arial" panose="020B0604020202020204" pitchFamily="34" charset="0"/>
                    <a:ea typeface="Times New Roman" panose="02020603050405020304" pitchFamily="18" charset="0"/>
                    <a:cs typeface="Times New Roman" panose="02020603050405020304" pitchFamily="18" charset="0"/>
                  </a:rPr>
                  <a:t>los valores </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CO" sz="2000" kern="100" dirty="0">
                    <a:effectLst/>
                    <a:latin typeface="Arial" panose="020B0604020202020204" pitchFamily="34" charset="0"/>
                    <a:ea typeface="Calibri" panose="020F0502020204030204" pitchFamily="34" charset="0"/>
                    <a:cs typeface="Times New Roman" panose="02020603050405020304" pitchFamily="18" charset="0"/>
                  </a:rPr>
                  <a:t> </a:t>
                </a:r>
                <a14:m>
                  <m:oMath xmlns:m="http://schemas.openxmlformats.org/officeDocument/2006/math">
                    <m:r>
                      <a:rPr lang="es-CO" sz="2000" b="0" i="1" kern="100">
                        <a:effectLst/>
                        <a:latin typeface="Cambria Math" panose="02040503050406030204" pitchFamily="18" charset="0"/>
                        <a:ea typeface="Calibri" panose="020F0502020204030204" pitchFamily="34" charset="0"/>
                        <a:cs typeface="Arial" panose="020B0604020202020204" pitchFamily="34" charset="0"/>
                      </a:rPr>
                      <m:t>𝑃</m:t>
                    </m:r>
                    <m:r>
                      <a:rPr lang="es-CO" sz="2000" b="0" i="1" kern="100">
                        <a:effectLst/>
                        <a:latin typeface="Cambria Math" panose="02040503050406030204" pitchFamily="18" charset="0"/>
                        <a:ea typeface="Calibri" panose="020F0502020204030204" pitchFamily="34" charset="0"/>
                        <a:cs typeface="Arial" panose="020B0604020202020204" pitchFamily="34" charset="0"/>
                      </a:rPr>
                      <m:t> </m:t>
                    </m:r>
                    <m:d>
                      <m:dPr>
                        <m:ctrlPr>
                          <a:rPr lang="en-US" sz="2000" i="1" kern="100">
                            <a:effectLst/>
                            <a:latin typeface="Cambria Math" panose="02040503050406030204" pitchFamily="18" charset="0"/>
                            <a:ea typeface="Calibri" panose="020F0502020204030204" pitchFamily="34" charset="0"/>
                            <a:cs typeface="Arial" panose="020B0604020202020204" pitchFamily="34" charset="0"/>
                          </a:rPr>
                        </m:ctrlPr>
                      </m:dPr>
                      <m:e>
                        <m:r>
                          <a:rPr lang="es-CO" sz="2000" b="0" i="1" kern="100">
                            <a:effectLst/>
                            <a:latin typeface="Cambria Math" panose="02040503050406030204" pitchFamily="18" charset="0"/>
                            <a:ea typeface="Calibri" panose="020F0502020204030204" pitchFamily="34" charset="0"/>
                            <a:cs typeface="Arial" panose="020B0604020202020204" pitchFamily="34" charset="0"/>
                          </a:rPr>
                          <m:t>2</m:t>
                        </m:r>
                        <m:r>
                          <a:rPr lang="es-MX" sz="2000" b="0" i="1" kern="100" smtClean="0">
                            <a:effectLst/>
                            <a:latin typeface="Cambria Math" panose="02040503050406030204" pitchFamily="18" charset="0"/>
                            <a:ea typeface="Calibri" panose="020F0502020204030204" pitchFamily="34" charset="0"/>
                            <a:cs typeface="Arial" panose="020B0604020202020204" pitchFamily="34" charset="0"/>
                          </a:rPr>
                          <m:t>7</m:t>
                        </m:r>
                      </m:e>
                    </m:d>
                    <m:r>
                      <a:rPr lang="es-CO" sz="2000" b="0" i="1" kern="100">
                        <a:effectLst/>
                        <a:latin typeface="Cambria Math" panose="02040503050406030204" pitchFamily="18" charset="0"/>
                        <a:ea typeface="Calibri" panose="020F0502020204030204" pitchFamily="34" charset="0"/>
                        <a:cs typeface="Arial" panose="020B0604020202020204" pitchFamily="34" charset="0"/>
                      </a:rPr>
                      <m:t>=</m:t>
                    </m:r>
                    <m:f>
                      <m:fPr>
                        <m:ctrlPr>
                          <a:rPr lang="en-US" sz="2000" i="1" kern="100">
                            <a:effectLst/>
                            <a:latin typeface="Cambria Math" panose="02040503050406030204" pitchFamily="18" charset="0"/>
                            <a:ea typeface="Calibri" panose="020F0502020204030204" pitchFamily="34" charset="0"/>
                            <a:cs typeface="Arial" panose="020B0604020202020204" pitchFamily="34" charset="0"/>
                          </a:rPr>
                        </m:ctrlPr>
                      </m:fPr>
                      <m:num>
                        <m:r>
                          <a:rPr lang="es-CO" sz="2000" b="0" i="1" kern="100">
                            <a:effectLst/>
                            <a:latin typeface="Cambria Math" panose="02040503050406030204" pitchFamily="18" charset="0"/>
                            <a:ea typeface="Calibri" panose="020F0502020204030204" pitchFamily="34" charset="0"/>
                            <a:cs typeface="Arial" panose="020B0604020202020204" pitchFamily="34" charset="0"/>
                          </a:rPr>
                          <m:t>1,05 × </m:t>
                        </m:r>
                        <m:sSup>
                          <m:sSupPr>
                            <m:ctrlPr>
                              <a:rPr lang="en-US" sz="2000" i="1" kern="100">
                                <a:effectLst/>
                                <a:latin typeface="Cambria Math" panose="02040503050406030204" pitchFamily="18" charset="0"/>
                                <a:ea typeface="Calibri" panose="020F0502020204030204" pitchFamily="34" charset="0"/>
                                <a:cs typeface="Arial" panose="020B0604020202020204" pitchFamily="34" charset="0"/>
                              </a:rPr>
                            </m:ctrlPr>
                          </m:sSupPr>
                          <m:e>
                            <m:r>
                              <a:rPr lang="es-CO" sz="2000" b="0" i="1" kern="100">
                                <a:effectLst/>
                                <a:latin typeface="Cambria Math" panose="02040503050406030204" pitchFamily="18" charset="0"/>
                                <a:ea typeface="Calibri" panose="020F0502020204030204" pitchFamily="34" charset="0"/>
                                <a:cs typeface="Arial" panose="020B0604020202020204" pitchFamily="34" charset="0"/>
                              </a:rPr>
                              <m:t>10</m:t>
                            </m:r>
                          </m:e>
                          <m:sup>
                            <m:r>
                              <a:rPr lang="es-CO" sz="2000" b="0" i="1" kern="100">
                                <a:effectLst/>
                                <a:latin typeface="Cambria Math" panose="02040503050406030204" pitchFamily="18" charset="0"/>
                                <a:ea typeface="Calibri" panose="020F0502020204030204" pitchFamily="34" charset="0"/>
                                <a:cs typeface="Arial" panose="020B0604020202020204" pitchFamily="34" charset="0"/>
                              </a:rPr>
                              <m:t>12</m:t>
                            </m:r>
                          </m:sup>
                        </m:sSup>
                      </m:num>
                      <m:den>
                        <m:r>
                          <a:rPr lang="es-CO" sz="2000" b="0" i="1" kern="100">
                            <a:effectLst/>
                            <a:latin typeface="Cambria Math" panose="02040503050406030204" pitchFamily="18" charset="0"/>
                            <a:ea typeface="Calibri" panose="020F0502020204030204" pitchFamily="34" charset="0"/>
                            <a:cs typeface="Arial" panose="020B0604020202020204" pitchFamily="34" charset="0"/>
                          </a:rPr>
                          <m:t>1+(</m:t>
                        </m:r>
                        <m:f>
                          <m:fPr>
                            <m:ctrlPr>
                              <a:rPr lang="en-US" sz="2000" i="1" kern="100">
                                <a:effectLst/>
                                <a:latin typeface="Cambria Math" panose="02040503050406030204" pitchFamily="18" charset="0"/>
                                <a:ea typeface="Calibri" panose="020F0502020204030204" pitchFamily="34" charset="0"/>
                                <a:cs typeface="Arial" panose="020B0604020202020204" pitchFamily="34" charset="0"/>
                              </a:rPr>
                            </m:ctrlPr>
                          </m:fPr>
                          <m:num>
                            <m:r>
                              <a:rPr lang="es-CO" sz="2000" b="0" i="1" kern="100">
                                <a:effectLst/>
                                <a:latin typeface="Cambria Math" panose="02040503050406030204" pitchFamily="18" charset="0"/>
                                <a:ea typeface="Calibri" panose="020F0502020204030204" pitchFamily="34" charset="0"/>
                                <a:cs typeface="Arial" panose="020B0604020202020204" pitchFamily="34" charset="0"/>
                              </a:rPr>
                              <m:t>1,05</m:t>
                            </m:r>
                            <m:sSup>
                              <m:sSupPr>
                                <m:ctrlPr>
                                  <a:rPr lang="en-US" sz="2000" i="1" kern="100">
                                    <a:effectLst/>
                                    <a:latin typeface="Cambria Math" panose="02040503050406030204" pitchFamily="18" charset="0"/>
                                    <a:ea typeface="Calibri" panose="020F0502020204030204" pitchFamily="34" charset="0"/>
                                    <a:cs typeface="Arial" panose="020B0604020202020204" pitchFamily="34" charset="0"/>
                                  </a:rPr>
                                </m:ctrlPr>
                              </m:sSupPr>
                              <m:e>
                                <m:r>
                                  <a:rPr lang="es-CO" sz="2000" b="0" i="1" kern="100">
                                    <a:effectLst/>
                                    <a:latin typeface="Cambria Math" panose="02040503050406030204" pitchFamily="18" charset="0"/>
                                    <a:ea typeface="Calibri" panose="020F0502020204030204" pitchFamily="34" charset="0"/>
                                    <a:cs typeface="Arial" panose="020B0604020202020204" pitchFamily="34" charset="0"/>
                                  </a:rPr>
                                  <m:t>10</m:t>
                                </m:r>
                              </m:e>
                              <m:sup>
                                <m:r>
                                  <a:rPr lang="es-CO" sz="2000" b="0" i="1" kern="100">
                                    <a:effectLst/>
                                    <a:latin typeface="Cambria Math" panose="02040503050406030204" pitchFamily="18" charset="0"/>
                                    <a:ea typeface="Calibri" panose="020F0502020204030204" pitchFamily="34" charset="0"/>
                                    <a:cs typeface="Arial" panose="020B0604020202020204" pitchFamily="34" charset="0"/>
                                  </a:rPr>
                                  <m:t>12</m:t>
                                </m:r>
                              </m:sup>
                            </m:sSup>
                            <m:r>
                              <a:rPr lang="es-CO" sz="2000" b="0" i="1" kern="100">
                                <a:effectLst/>
                                <a:latin typeface="Cambria Math" panose="02040503050406030204" pitchFamily="18" charset="0"/>
                                <a:ea typeface="Calibri" panose="020F0502020204030204" pitchFamily="34" charset="0"/>
                                <a:cs typeface="Arial" panose="020B0604020202020204" pitchFamily="34" charset="0"/>
                              </a:rPr>
                              <m:t>−5,472,604</m:t>
                            </m:r>
                          </m:num>
                          <m:den>
                            <m:r>
                              <a:rPr lang="es-CO" sz="2000" b="0" i="1" kern="100">
                                <a:effectLst/>
                                <a:latin typeface="Cambria Math" panose="02040503050406030204" pitchFamily="18" charset="0"/>
                                <a:ea typeface="Calibri" panose="020F0502020204030204" pitchFamily="34" charset="0"/>
                                <a:cs typeface="Arial" panose="020B0604020202020204" pitchFamily="34" charset="0"/>
                              </a:rPr>
                              <m:t>5,472,604</m:t>
                            </m:r>
                          </m:den>
                        </m:f>
                        <m:r>
                          <a:rPr lang="es-CO" sz="2000" b="0" i="1" kern="100">
                            <a:effectLst/>
                            <a:latin typeface="Cambria Math" panose="02040503050406030204" pitchFamily="18" charset="0"/>
                            <a:ea typeface="Calibri" panose="020F0502020204030204" pitchFamily="34" charset="0"/>
                            <a:cs typeface="Arial" panose="020B0604020202020204" pitchFamily="34" charset="0"/>
                          </a:rPr>
                          <m:t>)</m:t>
                        </m:r>
                        <m:sSup>
                          <m:sSupPr>
                            <m:ctrlPr>
                              <a:rPr lang="en-US" sz="2000" i="1" kern="100">
                                <a:effectLst/>
                                <a:latin typeface="Cambria Math" panose="02040503050406030204" pitchFamily="18" charset="0"/>
                                <a:ea typeface="Calibri" panose="020F0502020204030204" pitchFamily="34" charset="0"/>
                                <a:cs typeface="Arial" panose="020B0604020202020204" pitchFamily="34" charset="0"/>
                              </a:rPr>
                            </m:ctrlPr>
                          </m:sSupPr>
                          <m:e>
                            <m:r>
                              <a:rPr lang="es-CO" sz="2000" b="0" i="1" kern="100">
                                <a:effectLst/>
                                <a:latin typeface="Cambria Math" panose="02040503050406030204" pitchFamily="18" charset="0"/>
                                <a:ea typeface="Calibri" panose="020F0502020204030204" pitchFamily="34" charset="0"/>
                                <a:cs typeface="Arial" panose="020B0604020202020204" pitchFamily="34" charset="0"/>
                              </a:rPr>
                              <m:t>𝑒</m:t>
                            </m:r>
                          </m:e>
                          <m:sup>
                            <m:r>
                              <a:rPr lang="es-CO" sz="2000" b="0" i="1" kern="100">
                                <a:effectLst/>
                                <a:latin typeface="Cambria Math" panose="02040503050406030204" pitchFamily="18" charset="0"/>
                                <a:ea typeface="Calibri" panose="020F0502020204030204" pitchFamily="34" charset="0"/>
                                <a:cs typeface="Arial" panose="020B0604020202020204" pitchFamily="34" charset="0"/>
                              </a:rPr>
                              <m:t>−26∗0,0222</m:t>
                            </m:r>
                          </m:sup>
                        </m:sSup>
                      </m:den>
                    </m:f>
                  </m:oMath>
                </a14:m>
                <a:r>
                  <a:rPr lang="es-CO" sz="2000" kern="1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CO" sz="2000" kern="100" dirty="0">
                    <a:effectLst/>
                    <a:latin typeface="Arial" panose="020B0604020202020204" pitchFamily="34" charset="0"/>
                    <a:ea typeface="Calibri" panose="020F0502020204030204" pitchFamily="34" charset="0"/>
                    <a:cs typeface="Times New Roman" panose="02020603050405020304" pitchFamily="18" charset="0"/>
                  </a:rPr>
                  <a:t> </a:t>
                </a:r>
                <a14:m>
                  <m:oMath xmlns:m="http://schemas.openxmlformats.org/officeDocument/2006/math">
                    <m:r>
                      <a:rPr lang="es-CO" sz="2000" b="0" i="1" kern="100">
                        <a:effectLst/>
                        <a:latin typeface="Cambria Math" panose="02040503050406030204" pitchFamily="18" charset="0"/>
                        <a:ea typeface="Calibri" panose="020F0502020204030204" pitchFamily="34" charset="0"/>
                        <a:cs typeface="Arial" panose="020B0604020202020204" pitchFamily="34" charset="0"/>
                      </a:rPr>
                      <m:t>𝑃</m:t>
                    </m:r>
                    <m:r>
                      <a:rPr lang="es-CO" sz="2000" b="0" i="1" kern="100">
                        <a:effectLst/>
                        <a:latin typeface="Cambria Math" panose="02040503050406030204" pitchFamily="18" charset="0"/>
                        <a:ea typeface="Calibri" panose="020F0502020204030204" pitchFamily="34" charset="0"/>
                        <a:cs typeface="Arial" panose="020B0604020202020204" pitchFamily="34" charset="0"/>
                      </a:rPr>
                      <m:t> </m:t>
                    </m:r>
                    <m:d>
                      <m:dPr>
                        <m:ctrlPr>
                          <a:rPr lang="en-US" sz="2000" i="1" kern="100">
                            <a:effectLst/>
                            <a:latin typeface="Cambria Math" panose="02040503050406030204" pitchFamily="18" charset="0"/>
                            <a:ea typeface="Calibri" panose="020F0502020204030204" pitchFamily="34" charset="0"/>
                            <a:cs typeface="Arial" panose="020B0604020202020204" pitchFamily="34" charset="0"/>
                          </a:rPr>
                        </m:ctrlPr>
                      </m:dPr>
                      <m:e>
                        <m:r>
                          <a:rPr lang="es-CO" sz="2000" b="0" i="1" kern="100">
                            <a:effectLst/>
                            <a:latin typeface="Cambria Math" panose="02040503050406030204" pitchFamily="18" charset="0"/>
                            <a:ea typeface="Calibri" panose="020F0502020204030204" pitchFamily="34" charset="0"/>
                            <a:cs typeface="Arial" panose="020B0604020202020204" pitchFamily="34" charset="0"/>
                          </a:rPr>
                          <m:t>2</m:t>
                        </m:r>
                        <m:r>
                          <a:rPr lang="es-MX" sz="2000" b="0" i="1" kern="100" smtClean="0">
                            <a:effectLst/>
                            <a:latin typeface="Cambria Math" panose="02040503050406030204" pitchFamily="18" charset="0"/>
                            <a:ea typeface="Calibri" panose="020F0502020204030204" pitchFamily="34" charset="0"/>
                            <a:cs typeface="Arial" panose="020B0604020202020204" pitchFamily="34" charset="0"/>
                          </a:rPr>
                          <m:t>7</m:t>
                        </m:r>
                      </m:e>
                    </m:d>
                    <m:r>
                      <a:rPr lang="es-CO" sz="2000" b="0" i="1" kern="100">
                        <a:effectLst/>
                        <a:latin typeface="Cambria Math" panose="02040503050406030204" pitchFamily="18" charset="0"/>
                        <a:ea typeface="Calibri" panose="020F0502020204030204" pitchFamily="34" charset="0"/>
                        <a:cs typeface="Arial" panose="020B0604020202020204" pitchFamily="34" charset="0"/>
                      </a:rPr>
                      <m:t>=</m:t>
                    </m:r>
                    <m:f>
                      <m:fPr>
                        <m:ctrlPr>
                          <a:rPr lang="en-US" sz="2000" i="1" kern="100">
                            <a:effectLst/>
                            <a:latin typeface="Cambria Math" panose="02040503050406030204" pitchFamily="18" charset="0"/>
                            <a:ea typeface="Calibri" panose="020F0502020204030204" pitchFamily="34" charset="0"/>
                            <a:cs typeface="Arial" panose="020B0604020202020204" pitchFamily="34" charset="0"/>
                          </a:rPr>
                        </m:ctrlPr>
                      </m:fPr>
                      <m:num>
                        <m:r>
                          <a:rPr lang="es-CO" sz="2000" b="0" i="1" kern="100">
                            <a:effectLst/>
                            <a:latin typeface="Cambria Math" panose="02040503050406030204" pitchFamily="18" charset="0"/>
                            <a:ea typeface="Calibri" panose="020F0502020204030204" pitchFamily="34" charset="0"/>
                            <a:cs typeface="Arial" panose="020B0604020202020204" pitchFamily="34" charset="0"/>
                          </a:rPr>
                          <m:t>1,05 × </m:t>
                        </m:r>
                        <m:sSup>
                          <m:sSupPr>
                            <m:ctrlPr>
                              <a:rPr lang="en-US" sz="2000" i="1" kern="100">
                                <a:effectLst/>
                                <a:latin typeface="Cambria Math" panose="02040503050406030204" pitchFamily="18" charset="0"/>
                                <a:ea typeface="Calibri" panose="020F0502020204030204" pitchFamily="34" charset="0"/>
                                <a:cs typeface="Arial" panose="020B0604020202020204" pitchFamily="34" charset="0"/>
                              </a:rPr>
                            </m:ctrlPr>
                          </m:sSupPr>
                          <m:e>
                            <m:r>
                              <a:rPr lang="es-CO" sz="2000" b="0" i="1" kern="100">
                                <a:effectLst/>
                                <a:latin typeface="Cambria Math" panose="02040503050406030204" pitchFamily="18" charset="0"/>
                                <a:ea typeface="Calibri" panose="020F0502020204030204" pitchFamily="34" charset="0"/>
                                <a:cs typeface="Arial" panose="020B0604020202020204" pitchFamily="34" charset="0"/>
                              </a:rPr>
                              <m:t>10</m:t>
                            </m:r>
                          </m:e>
                          <m:sup>
                            <m:r>
                              <a:rPr lang="es-CO" sz="2000" b="0" i="1" kern="100">
                                <a:effectLst/>
                                <a:latin typeface="Cambria Math" panose="02040503050406030204" pitchFamily="18" charset="0"/>
                                <a:ea typeface="Calibri" panose="020F0502020204030204" pitchFamily="34" charset="0"/>
                                <a:cs typeface="Arial" panose="020B0604020202020204" pitchFamily="34" charset="0"/>
                              </a:rPr>
                              <m:t>12</m:t>
                            </m:r>
                          </m:sup>
                        </m:sSup>
                      </m:num>
                      <m:den>
                        <m:r>
                          <a:rPr lang="es-CO" sz="2000" b="0" i="1" kern="100">
                            <a:effectLst/>
                            <a:latin typeface="Cambria Math" panose="02040503050406030204" pitchFamily="18" charset="0"/>
                            <a:ea typeface="Calibri" panose="020F0502020204030204" pitchFamily="34" charset="0"/>
                            <a:cs typeface="Arial" panose="020B0604020202020204" pitchFamily="34" charset="0"/>
                          </a:rPr>
                          <m:t>10764671,12</m:t>
                        </m:r>
                      </m:den>
                    </m:f>
                    <m:r>
                      <a:rPr lang="es-CO" sz="2000" b="0" i="1" kern="100">
                        <a:effectLst/>
                        <a:latin typeface="Cambria Math" panose="02040503050406030204" pitchFamily="18" charset="0"/>
                        <a:ea typeface="Calibri" panose="020F0502020204030204" pitchFamily="34" charset="0"/>
                        <a:cs typeface="Arial" panose="020B0604020202020204" pitchFamily="34" charset="0"/>
                      </a:rPr>
                      <m:t>=9744458</m:t>
                    </m:r>
                  </m:oMath>
                </a14:m>
                <a:r>
                  <a:rPr lang="es-CO" sz="2000" kern="1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CO" sz="2000" kern="100" dirty="0">
                    <a:effectLst/>
                    <a:latin typeface="Arial" panose="020B0604020202020204" pitchFamily="34" charset="0"/>
                    <a:ea typeface="Times New Roman" panose="02020603050405020304" pitchFamily="18" charset="0"/>
                    <a:cs typeface="Times New Roman" panose="02020603050405020304" pitchFamily="18" charset="0"/>
                  </a:rPr>
                  <a:t> </a:t>
                </a:r>
                <a:r>
                  <a:rPr lang="es-CO" sz="2000" kern="100" dirty="0" smtClean="0">
                    <a:effectLst/>
                    <a:latin typeface="Arial" panose="020B0604020202020204" pitchFamily="34" charset="0"/>
                    <a:ea typeface="Times New Roman" panose="02020603050405020304" pitchFamily="18" charset="0"/>
                    <a:cs typeface="Times New Roman" panose="02020603050405020304" pitchFamily="18" charset="0"/>
                  </a:rPr>
                  <a:t>Para </a:t>
                </a:r>
                <a:r>
                  <a:rPr lang="es-CO" sz="2000" kern="100" dirty="0">
                    <a:effectLst/>
                    <a:latin typeface="Arial" panose="020B0604020202020204" pitchFamily="34" charset="0"/>
                    <a:ea typeface="Times New Roman" panose="02020603050405020304" pitchFamily="18" charset="0"/>
                    <a:cs typeface="Times New Roman" panose="02020603050405020304" pitchFamily="18" charset="0"/>
                  </a:rPr>
                  <a:t>1993 (t=81)</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14:m>
                  <m:oMath xmlns:m="http://schemas.openxmlformats.org/officeDocument/2006/math">
                    <m:r>
                      <a:rPr lang="es-CO" sz="2000" b="0" i="1" kern="100">
                        <a:effectLst/>
                        <a:latin typeface="Cambria Math" panose="02040503050406030204" pitchFamily="18" charset="0"/>
                        <a:ea typeface="Calibri" panose="020F0502020204030204" pitchFamily="34" charset="0"/>
                        <a:cs typeface="Arial" panose="020B0604020202020204" pitchFamily="34" charset="0"/>
                      </a:rPr>
                      <m:t>𝑃</m:t>
                    </m:r>
                    <m:r>
                      <a:rPr lang="es-CO" sz="2000" b="0" i="1" kern="100">
                        <a:effectLst/>
                        <a:latin typeface="Cambria Math" panose="02040503050406030204" pitchFamily="18" charset="0"/>
                        <a:ea typeface="Calibri" panose="020F0502020204030204" pitchFamily="34" charset="0"/>
                        <a:cs typeface="Arial" panose="020B0604020202020204" pitchFamily="34" charset="0"/>
                      </a:rPr>
                      <m:t> </m:t>
                    </m:r>
                    <m:d>
                      <m:dPr>
                        <m:ctrlPr>
                          <a:rPr lang="en-US" sz="2000" i="1" kern="100">
                            <a:effectLst/>
                            <a:latin typeface="Cambria Math" panose="02040503050406030204" pitchFamily="18" charset="0"/>
                            <a:ea typeface="Calibri" panose="020F0502020204030204" pitchFamily="34" charset="0"/>
                            <a:cs typeface="Arial" panose="020B0604020202020204" pitchFamily="34" charset="0"/>
                          </a:rPr>
                        </m:ctrlPr>
                      </m:dPr>
                      <m:e>
                        <m:r>
                          <a:rPr lang="es-CO" sz="2000" b="0" i="1" kern="100">
                            <a:effectLst/>
                            <a:latin typeface="Cambria Math" panose="02040503050406030204" pitchFamily="18" charset="0"/>
                            <a:ea typeface="Calibri" panose="020F0502020204030204" pitchFamily="34" charset="0"/>
                            <a:cs typeface="Arial" panose="020B0604020202020204" pitchFamily="34" charset="0"/>
                          </a:rPr>
                          <m:t>81</m:t>
                        </m:r>
                      </m:e>
                    </m:d>
                    <m:r>
                      <a:rPr lang="es-CO" sz="2000" b="0" i="1" kern="100">
                        <a:effectLst/>
                        <a:latin typeface="Cambria Math" panose="02040503050406030204" pitchFamily="18" charset="0"/>
                        <a:ea typeface="Calibri" panose="020F0502020204030204" pitchFamily="34" charset="0"/>
                        <a:cs typeface="Arial" panose="020B0604020202020204" pitchFamily="34" charset="0"/>
                      </a:rPr>
                      <m:t>=</m:t>
                    </m:r>
                    <m:f>
                      <m:fPr>
                        <m:ctrlPr>
                          <a:rPr lang="en-US" sz="2000" i="1" kern="100">
                            <a:effectLst/>
                            <a:latin typeface="Cambria Math" panose="02040503050406030204" pitchFamily="18" charset="0"/>
                            <a:ea typeface="Calibri" panose="020F0502020204030204" pitchFamily="34" charset="0"/>
                            <a:cs typeface="Arial" panose="020B0604020202020204" pitchFamily="34" charset="0"/>
                          </a:rPr>
                        </m:ctrlPr>
                      </m:fPr>
                      <m:num>
                        <m:r>
                          <a:rPr lang="es-CO" sz="2000" b="0" i="1" kern="100">
                            <a:effectLst/>
                            <a:latin typeface="Cambria Math" panose="02040503050406030204" pitchFamily="18" charset="0"/>
                            <a:ea typeface="Calibri" panose="020F0502020204030204" pitchFamily="34" charset="0"/>
                            <a:cs typeface="Arial" panose="020B0604020202020204" pitchFamily="34" charset="0"/>
                          </a:rPr>
                          <m:t>1,05 × </m:t>
                        </m:r>
                        <m:sSup>
                          <m:sSupPr>
                            <m:ctrlPr>
                              <a:rPr lang="en-US" sz="2000" i="1" kern="100">
                                <a:effectLst/>
                                <a:latin typeface="Cambria Math" panose="02040503050406030204" pitchFamily="18" charset="0"/>
                                <a:ea typeface="Calibri" panose="020F0502020204030204" pitchFamily="34" charset="0"/>
                                <a:cs typeface="Arial" panose="020B0604020202020204" pitchFamily="34" charset="0"/>
                              </a:rPr>
                            </m:ctrlPr>
                          </m:sSupPr>
                          <m:e>
                            <m:r>
                              <a:rPr lang="es-CO" sz="2000" b="0" i="1" kern="100">
                                <a:effectLst/>
                                <a:latin typeface="Cambria Math" panose="02040503050406030204" pitchFamily="18" charset="0"/>
                                <a:ea typeface="Calibri" panose="020F0502020204030204" pitchFamily="34" charset="0"/>
                                <a:cs typeface="Arial" panose="020B0604020202020204" pitchFamily="34" charset="0"/>
                              </a:rPr>
                              <m:t>10</m:t>
                            </m:r>
                          </m:e>
                          <m:sup>
                            <m:r>
                              <a:rPr lang="es-CO" sz="2000" b="0" i="1" kern="100">
                                <a:effectLst/>
                                <a:latin typeface="Cambria Math" panose="02040503050406030204" pitchFamily="18" charset="0"/>
                                <a:ea typeface="Calibri" panose="020F0502020204030204" pitchFamily="34" charset="0"/>
                                <a:cs typeface="Arial" panose="020B0604020202020204" pitchFamily="34" charset="0"/>
                              </a:rPr>
                              <m:t>12</m:t>
                            </m:r>
                          </m:sup>
                        </m:sSup>
                      </m:num>
                      <m:den>
                        <m:r>
                          <a:rPr lang="es-CO" sz="2000" b="0" i="1" kern="100">
                            <a:effectLst/>
                            <a:latin typeface="Cambria Math" panose="02040503050406030204" pitchFamily="18" charset="0"/>
                            <a:ea typeface="Calibri" panose="020F0502020204030204" pitchFamily="34" charset="0"/>
                            <a:cs typeface="Arial" panose="020B0604020202020204" pitchFamily="34" charset="0"/>
                          </a:rPr>
                          <m:t>1+(</m:t>
                        </m:r>
                        <m:f>
                          <m:fPr>
                            <m:ctrlPr>
                              <a:rPr lang="en-US" sz="2000" i="1" kern="100">
                                <a:effectLst/>
                                <a:latin typeface="Cambria Math" panose="02040503050406030204" pitchFamily="18" charset="0"/>
                                <a:ea typeface="Calibri" panose="020F0502020204030204" pitchFamily="34" charset="0"/>
                                <a:cs typeface="Arial" panose="020B0604020202020204" pitchFamily="34" charset="0"/>
                              </a:rPr>
                            </m:ctrlPr>
                          </m:fPr>
                          <m:num>
                            <m:r>
                              <a:rPr lang="es-CO" sz="2000" b="0" i="1" kern="100">
                                <a:effectLst/>
                                <a:latin typeface="Cambria Math" panose="02040503050406030204" pitchFamily="18" charset="0"/>
                                <a:ea typeface="Calibri" panose="020F0502020204030204" pitchFamily="34" charset="0"/>
                                <a:cs typeface="Arial" panose="020B0604020202020204" pitchFamily="34" charset="0"/>
                              </a:rPr>
                              <m:t>1,05</m:t>
                            </m:r>
                            <m:sSup>
                              <m:sSupPr>
                                <m:ctrlPr>
                                  <a:rPr lang="en-US" sz="2000" i="1" kern="100">
                                    <a:effectLst/>
                                    <a:latin typeface="Cambria Math" panose="02040503050406030204" pitchFamily="18" charset="0"/>
                                    <a:ea typeface="Calibri" panose="020F0502020204030204" pitchFamily="34" charset="0"/>
                                    <a:cs typeface="Arial" panose="020B0604020202020204" pitchFamily="34" charset="0"/>
                                  </a:rPr>
                                </m:ctrlPr>
                              </m:sSupPr>
                              <m:e>
                                <m:r>
                                  <a:rPr lang="es-CO" sz="2000" b="0" i="1" kern="100">
                                    <a:effectLst/>
                                    <a:latin typeface="Cambria Math" panose="02040503050406030204" pitchFamily="18" charset="0"/>
                                    <a:ea typeface="Calibri" panose="020F0502020204030204" pitchFamily="34" charset="0"/>
                                    <a:cs typeface="Arial" panose="020B0604020202020204" pitchFamily="34" charset="0"/>
                                  </a:rPr>
                                  <m:t>10</m:t>
                                </m:r>
                              </m:e>
                              <m:sup>
                                <m:r>
                                  <a:rPr lang="es-CO" sz="2000" b="0" i="1" kern="100">
                                    <a:effectLst/>
                                    <a:latin typeface="Cambria Math" panose="02040503050406030204" pitchFamily="18" charset="0"/>
                                    <a:ea typeface="Calibri" panose="020F0502020204030204" pitchFamily="34" charset="0"/>
                                    <a:cs typeface="Arial" panose="020B0604020202020204" pitchFamily="34" charset="0"/>
                                  </a:rPr>
                                  <m:t>12</m:t>
                                </m:r>
                              </m:sup>
                            </m:sSup>
                            <m:r>
                              <a:rPr lang="es-CO" sz="2000" b="0" i="1" kern="100">
                                <a:effectLst/>
                                <a:latin typeface="Cambria Math" panose="02040503050406030204" pitchFamily="18" charset="0"/>
                                <a:ea typeface="Calibri" panose="020F0502020204030204" pitchFamily="34" charset="0"/>
                                <a:cs typeface="Arial" panose="020B0604020202020204" pitchFamily="34" charset="0"/>
                              </a:rPr>
                              <m:t>−5,472,604</m:t>
                            </m:r>
                          </m:num>
                          <m:den>
                            <m:r>
                              <a:rPr lang="es-CO" sz="2000" b="0" i="1" kern="100">
                                <a:effectLst/>
                                <a:latin typeface="Cambria Math" panose="02040503050406030204" pitchFamily="18" charset="0"/>
                                <a:ea typeface="Calibri" panose="020F0502020204030204" pitchFamily="34" charset="0"/>
                                <a:cs typeface="Arial" panose="020B0604020202020204" pitchFamily="34" charset="0"/>
                              </a:rPr>
                              <m:t>5,472,604</m:t>
                            </m:r>
                          </m:den>
                        </m:f>
                        <m:r>
                          <a:rPr lang="es-CO" sz="2000" b="0" i="1" kern="100">
                            <a:effectLst/>
                            <a:latin typeface="Cambria Math" panose="02040503050406030204" pitchFamily="18" charset="0"/>
                            <a:ea typeface="Calibri" panose="020F0502020204030204" pitchFamily="34" charset="0"/>
                            <a:cs typeface="Arial" panose="020B0604020202020204" pitchFamily="34" charset="0"/>
                          </a:rPr>
                          <m:t>)</m:t>
                        </m:r>
                        <m:sSup>
                          <m:sSupPr>
                            <m:ctrlPr>
                              <a:rPr lang="en-US" sz="2000" i="1" kern="100">
                                <a:effectLst/>
                                <a:latin typeface="Cambria Math" panose="02040503050406030204" pitchFamily="18" charset="0"/>
                                <a:ea typeface="Calibri" panose="020F0502020204030204" pitchFamily="34" charset="0"/>
                                <a:cs typeface="Arial" panose="020B0604020202020204" pitchFamily="34" charset="0"/>
                              </a:rPr>
                            </m:ctrlPr>
                          </m:sSupPr>
                          <m:e>
                            <m:r>
                              <a:rPr lang="es-CO" sz="2000" b="0" i="1" kern="100">
                                <a:effectLst/>
                                <a:latin typeface="Cambria Math" panose="02040503050406030204" pitchFamily="18" charset="0"/>
                                <a:ea typeface="Calibri" panose="020F0502020204030204" pitchFamily="34" charset="0"/>
                                <a:cs typeface="Arial" panose="020B0604020202020204" pitchFamily="34" charset="0"/>
                              </a:rPr>
                              <m:t>𝑒</m:t>
                            </m:r>
                          </m:e>
                          <m:sup>
                            <m:r>
                              <a:rPr lang="es-CO" sz="2000" b="0" i="1" kern="100">
                                <a:effectLst/>
                                <a:latin typeface="Cambria Math" panose="02040503050406030204" pitchFamily="18" charset="0"/>
                                <a:ea typeface="Calibri" panose="020F0502020204030204" pitchFamily="34" charset="0"/>
                                <a:cs typeface="Arial" panose="020B0604020202020204" pitchFamily="34" charset="0"/>
                              </a:rPr>
                              <m:t>−81∗0,0222</m:t>
                            </m:r>
                          </m:sup>
                        </m:sSup>
                      </m:den>
                    </m:f>
                  </m:oMath>
                </a14:m>
                <a:r>
                  <a:rPr lang="es-CO" sz="2000" kern="1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14:m>
                  <m:oMath xmlns:m="http://schemas.openxmlformats.org/officeDocument/2006/math">
                    <m:r>
                      <a:rPr lang="es-CO" sz="2000" b="0" i="1" kern="100">
                        <a:effectLst/>
                        <a:latin typeface="Cambria Math" panose="02040503050406030204" pitchFamily="18" charset="0"/>
                        <a:ea typeface="Calibri" panose="020F0502020204030204" pitchFamily="34" charset="0"/>
                        <a:cs typeface="Arial" panose="020B0604020202020204" pitchFamily="34" charset="0"/>
                      </a:rPr>
                      <m:t>𝑃</m:t>
                    </m:r>
                    <m:r>
                      <a:rPr lang="es-CO" sz="2000" b="0" i="1" kern="100">
                        <a:effectLst/>
                        <a:latin typeface="Cambria Math" panose="02040503050406030204" pitchFamily="18" charset="0"/>
                        <a:ea typeface="Calibri" panose="020F0502020204030204" pitchFamily="34" charset="0"/>
                        <a:cs typeface="Arial" panose="020B0604020202020204" pitchFamily="34" charset="0"/>
                      </a:rPr>
                      <m:t> </m:t>
                    </m:r>
                    <m:d>
                      <m:dPr>
                        <m:ctrlPr>
                          <a:rPr lang="en-US" sz="2000" i="1" kern="100">
                            <a:effectLst/>
                            <a:latin typeface="Cambria Math" panose="02040503050406030204" pitchFamily="18" charset="0"/>
                            <a:ea typeface="Calibri" panose="020F0502020204030204" pitchFamily="34" charset="0"/>
                            <a:cs typeface="Arial" panose="020B0604020202020204" pitchFamily="34" charset="0"/>
                          </a:rPr>
                        </m:ctrlPr>
                      </m:dPr>
                      <m:e>
                        <m:r>
                          <a:rPr lang="es-CO" sz="2000" b="0" i="1" kern="100">
                            <a:effectLst/>
                            <a:latin typeface="Cambria Math" panose="02040503050406030204" pitchFamily="18" charset="0"/>
                            <a:ea typeface="Calibri" panose="020F0502020204030204" pitchFamily="34" charset="0"/>
                            <a:cs typeface="Arial" panose="020B0604020202020204" pitchFamily="34" charset="0"/>
                          </a:rPr>
                          <m:t>81</m:t>
                        </m:r>
                      </m:e>
                    </m:d>
                    <m:r>
                      <a:rPr lang="es-CO" sz="2000" b="0" i="1" kern="100">
                        <a:effectLst/>
                        <a:latin typeface="Cambria Math" panose="02040503050406030204" pitchFamily="18" charset="0"/>
                        <a:ea typeface="Calibri" panose="020F0502020204030204" pitchFamily="34" charset="0"/>
                        <a:cs typeface="Arial" panose="020B0604020202020204" pitchFamily="34" charset="0"/>
                      </a:rPr>
                      <m:t>=</m:t>
                    </m:r>
                    <m:f>
                      <m:fPr>
                        <m:ctrlPr>
                          <a:rPr lang="en-US" sz="2000" i="1" kern="100">
                            <a:effectLst/>
                            <a:latin typeface="Cambria Math" panose="02040503050406030204" pitchFamily="18" charset="0"/>
                            <a:ea typeface="Calibri" panose="020F0502020204030204" pitchFamily="34" charset="0"/>
                            <a:cs typeface="Arial" panose="020B0604020202020204" pitchFamily="34" charset="0"/>
                          </a:rPr>
                        </m:ctrlPr>
                      </m:fPr>
                      <m:num>
                        <m:r>
                          <a:rPr lang="es-CO" sz="2000" b="0" i="1" kern="100">
                            <a:effectLst/>
                            <a:latin typeface="Cambria Math" panose="02040503050406030204" pitchFamily="18" charset="0"/>
                            <a:ea typeface="Calibri" panose="020F0502020204030204" pitchFamily="34" charset="0"/>
                            <a:cs typeface="Arial" panose="020B0604020202020204" pitchFamily="34" charset="0"/>
                          </a:rPr>
                          <m:t>1,05 × </m:t>
                        </m:r>
                        <m:sSup>
                          <m:sSupPr>
                            <m:ctrlPr>
                              <a:rPr lang="en-US" sz="2000" i="1" kern="100">
                                <a:effectLst/>
                                <a:latin typeface="Cambria Math" panose="02040503050406030204" pitchFamily="18" charset="0"/>
                                <a:ea typeface="Calibri" panose="020F0502020204030204" pitchFamily="34" charset="0"/>
                                <a:cs typeface="Arial" panose="020B0604020202020204" pitchFamily="34" charset="0"/>
                              </a:rPr>
                            </m:ctrlPr>
                          </m:sSupPr>
                          <m:e>
                            <m:r>
                              <a:rPr lang="es-CO" sz="2000" b="0" i="1" kern="100">
                                <a:effectLst/>
                                <a:latin typeface="Cambria Math" panose="02040503050406030204" pitchFamily="18" charset="0"/>
                                <a:ea typeface="Calibri" panose="020F0502020204030204" pitchFamily="34" charset="0"/>
                                <a:cs typeface="Arial" panose="020B0604020202020204" pitchFamily="34" charset="0"/>
                              </a:rPr>
                              <m:t>10</m:t>
                            </m:r>
                          </m:e>
                          <m:sup>
                            <m:r>
                              <a:rPr lang="es-CO" sz="2000" b="0" i="1" kern="100">
                                <a:effectLst/>
                                <a:latin typeface="Cambria Math" panose="02040503050406030204" pitchFamily="18" charset="0"/>
                                <a:ea typeface="Calibri" panose="020F0502020204030204" pitchFamily="34" charset="0"/>
                                <a:cs typeface="Arial" panose="020B0604020202020204" pitchFamily="34" charset="0"/>
                              </a:rPr>
                              <m:t>12</m:t>
                            </m:r>
                          </m:sup>
                        </m:sSup>
                      </m:num>
                      <m:den>
                        <m:r>
                          <a:rPr lang="es-CO" sz="2000" b="0" i="1" kern="100">
                            <a:effectLst/>
                            <a:latin typeface="Cambria Math" panose="02040503050406030204" pitchFamily="18" charset="0"/>
                            <a:ea typeface="Calibri" panose="020F0502020204030204" pitchFamily="34" charset="0"/>
                            <a:cs typeface="Arial" panose="020B0604020202020204" pitchFamily="34" charset="0"/>
                          </a:rPr>
                          <m:t>31759375,93</m:t>
                        </m:r>
                      </m:den>
                    </m:f>
                    <m:r>
                      <a:rPr lang="es-CO" sz="2000" b="0" i="1" kern="100">
                        <a:effectLst/>
                        <a:latin typeface="Cambria Math" panose="02040503050406030204" pitchFamily="18" charset="0"/>
                        <a:ea typeface="Calibri" panose="020F0502020204030204" pitchFamily="34" charset="0"/>
                        <a:cs typeface="Arial" panose="020B0604020202020204" pitchFamily="34" charset="0"/>
                      </a:rPr>
                      <m:t>=33021010</m:t>
                    </m:r>
                  </m:oMath>
                </a14:m>
                <a:r>
                  <a:rPr lang="es-CO" sz="2000" kern="1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2" name="Rectángulo 11"/>
              <p:cNvSpPr>
                <a:spLocks noRot="1" noChangeAspect="1" noMove="1" noResize="1" noEditPoints="1" noAdjustHandles="1" noChangeArrowheads="1" noChangeShapeType="1" noTextEdit="1"/>
              </p:cNvSpPr>
              <p:nvPr/>
            </p:nvSpPr>
            <p:spPr>
              <a:xfrm>
                <a:off x="1199456" y="1052736"/>
                <a:ext cx="10657184" cy="5375895"/>
              </a:xfrm>
              <a:prstGeom prst="rect">
                <a:avLst/>
              </a:prstGeom>
              <a:blipFill>
                <a:blip r:embed="rId2"/>
                <a:stretch>
                  <a:fillRect l="-629" t="-794"/>
                </a:stretch>
              </a:blipFill>
            </p:spPr>
            <p:txBody>
              <a:bodyPr/>
              <a:lstStyle/>
              <a:p>
                <a:r>
                  <a:rPr lang="en-US">
                    <a:noFill/>
                  </a:rPr>
                  <a:t> </a:t>
                </a:r>
              </a:p>
            </p:txBody>
          </p:sp>
        </mc:Fallback>
      </mc:AlternateContent>
      <p:sp>
        <p:nvSpPr>
          <p:cNvPr id="13" name="Marcador de número de diapositiva 12"/>
          <p:cNvSpPr>
            <a:spLocks noGrp="1"/>
          </p:cNvSpPr>
          <p:nvPr>
            <p:ph type="sldNum" sz="quarter" idx="12"/>
          </p:nvPr>
        </p:nvSpPr>
        <p:spPr>
          <a:xfrm>
            <a:off x="9320088" y="6466634"/>
            <a:ext cx="2844800" cy="365200"/>
          </a:xfrm>
        </p:spPr>
        <p:txBody>
          <a:bodyPr/>
          <a:lstStyle/>
          <a:p>
            <a:pPr algn="r">
              <a:buSzPct val="25000"/>
            </a:pPr>
            <a:fld id="{00000000-1234-1234-1234-123412341234}" type="slidenum">
              <a:rPr lang="es-CO" sz="1600" smtClean="0">
                <a:latin typeface="Calibri"/>
                <a:ea typeface="Calibri"/>
                <a:cs typeface="Calibri"/>
                <a:sym typeface="Calibri"/>
              </a:rPr>
              <a:pPr algn="r">
                <a:buSzPct val="25000"/>
              </a:pPr>
              <a:t>14</a:t>
            </a:fld>
            <a:endParaRPr lang="es-CO" sz="1600" dirty="0">
              <a:latin typeface="Calibri"/>
              <a:ea typeface="Calibri"/>
              <a:cs typeface="Calibri"/>
              <a:sym typeface="Calibri"/>
            </a:endParaRPr>
          </a:p>
        </p:txBody>
      </p:sp>
    </p:spTree>
    <p:extLst>
      <p:ext uri="{BB962C8B-B14F-4D97-AF65-F5344CB8AC3E}">
        <p14:creationId xmlns:p14="http://schemas.microsoft.com/office/powerpoint/2010/main" val="3201600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7"/>
          <p:cNvSpPr txBox="1"/>
          <p:nvPr/>
        </p:nvSpPr>
        <p:spPr>
          <a:xfrm>
            <a:off x="3503712" y="116632"/>
            <a:ext cx="8012453" cy="461665"/>
          </a:xfrm>
          <a:prstGeom prst="rect">
            <a:avLst/>
          </a:prstGeom>
          <a:noFill/>
        </p:spPr>
        <p:txBody>
          <a:bodyPr wrap="square" rtlCol="0">
            <a:spAutoFit/>
          </a:bodyPr>
          <a:lstStyle>
            <a:defPPr>
              <a:defRPr lang="en-US"/>
            </a:defPPr>
            <a:lvl1pPr marL="0" algn="ctr" defTabSz="914400" eaLnBrk="1" latinLnBrk="0" hangingPunct="1">
              <a:defRPr sz="2000" b="1">
                <a:solidFill>
                  <a:schemeClr val="bg1"/>
                </a:solidFill>
                <a:latin typeface="Myriad Pro" pitchFamily="34" charset="0"/>
              </a:defRPr>
            </a:lvl1pPr>
            <a:lvl2pPr defTabSz="914400" eaLnBrk="1" latinLnBrk="0" hangingPunct="1">
              <a:defRPr sz="1800">
                <a:solidFill>
                  <a:schemeClr val="tx1"/>
                </a:solidFill>
              </a:defRPr>
            </a:lvl2pPr>
            <a:lvl3pPr defTabSz="914400" eaLnBrk="1" latinLnBrk="0" hangingPunct="1">
              <a:defRPr sz="1800">
                <a:solidFill>
                  <a:schemeClr val="tx1"/>
                </a:solidFill>
              </a:defRPr>
            </a:lvl3pPr>
            <a:lvl4pPr defTabSz="914400" eaLnBrk="1" latinLnBrk="0" hangingPunct="1">
              <a:defRPr sz="1800">
                <a:solidFill>
                  <a:schemeClr val="tx1"/>
                </a:solidFill>
              </a:defRPr>
            </a:lvl4pPr>
            <a:lvl5pPr defTabSz="914400" eaLnBrk="1" latinLnBrk="0" hangingPunct="1">
              <a:defRPr sz="1800">
                <a:solidFill>
                  <a:schemeClr val="tx1"/>
                </a:solidFill>
              </a:defRPr>
            </a:lvl5pPr>
            <a:lvl6pPr>
              <a:defRPr sz="1800">
                <a:solidFill>
                  <a:schemeClr val="tx1"/>
                </a:solidFill>
              </a:defRPr>
            </a:lvl6pPr>
            <a:lvl7pPr>
              <a:defRPr sz="1800">
                <a:solidFill>
                  <a:schemeClr val="tx1"/>
                </a:solidFill>
              </a:defRPr>
            </a:lvl7pPr>
            <a:lvl8pPr>
              <a:defRPr sz="1800">
                <a:solidFill>
                  <a:schemeClr val="tx1"/>
                </a:solidFill>
              </a:defRPr>
            </a:lvl8pPr>
            <a:lvl9pPr>
              <a:defRPr sz="1800">
                <a:solidFill>
                  <a:schemeClr val="tx1"/>
                </a:solidFil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CO" sz="2400" b="1" i="0" u="none" strike="noStrike" kern="1200" cap="none" spc="0" normalizeH="0" baseline="0" noProof="0" dirty="0" smtClean="0">
                <a:ln>
                  <a:noFill/>
                </a:ln>
                <a:solidFill>
                  <a:prstClr val="white"/>
                </a:solidFill>
                <a:effectLst/>
                <a:uLnTx/>
                <a:uFillTx/>
                <a:latin typeface="Arial" panose="020B0604020202020204" pitchFamily="34" charset="0"/>
                <a:cs typeface="Arial" panose="020B0604020202020204" pitchFamily="34" charset="0"/>
              </a:rPr>
              <a:t>TABLA</a:t>
            </a:r>
            <a:r>
              <a:rPr kumimoji="0" lang="es-CO" sz="2400" b="1" i="0" u="none" strike="noStrike" kern="1200" cap="none" spc="0" normalizeH="0" noProof="0" dirty="0" smtClean="0">
                <a:ln>
                  <a:noFill/>
                </a:ln>
                <a:solidFill>
                  <a:prstClr val="white"/>
                </a:solidFill>
                <a:effectLst/>
                <a:uLnTx/>
                <a:uFillTx/>
                <a:latin typeface="Arial" panose="020B0604020202020204" pitchFamily="34" charset="0"/>
                <a:cs typeface="Arial" panose="020B0604020202020204" pitchFamily="34" charset="0"/>
              </a:rPr>
              <a:t> COMPARATIVA</a:t>
            </a:r>
            <a:endParaRPr kumimoji="0" lang="es-CO" sz="24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pic>
        <p:nvPicPr>
          <p:cNvPr id="4" name="Imagen 3"/>
          <p:cNvPicPr>
            <a:picLocks noChangeAspect="1"/>
          </p:cNvPicPr>
          <p:nvPr/>
        </p:nvPicPr>
        <p:blipFill>
          <a:blip r:embed="rId2"/>
          <a:stretch>
            <a:fillRect/>
          </a:stretch>
        </p:blipFill>
        <p:spPr>
          <a:xfrm>
            <a:off x="335360" y="1556792"/>
            <a:ext cx="11305256" cy="3168352"/>
          </a:xfrm>
          <a:prstGeom prst="rect">
            <a:avLst/>
          </a:prstGeom>
        </p:spPr>
      </p:pic>
      <p:sp>
        <p:nvSpPr>
          <p:cNvPr id="8" name="Marcador de número de diapositiva 7"/>
          <p:cNvSpPr>
            <a:spLocks noGrp="1"/>
          </p:cNvSpPr>
          <p:nvPr>
            <p:ph type="sldNum" sz="quarter" idx="12"/>
          </p:nvPr>
        </p:nvSpPr>
        <p:spPr>
          <a:xfrm>
            <a:off x="11784632" y="6492875"/>
            <a:ext cx="2743200" cy="365125"/>
          </a:xfrm>
        </p:spPr>
        <p:txBody>
          <a:bodyPr/>
          <a:lstStyle/>
          <a:p>
            <a:fld id="{CC557257-E553-4494-802E-94348D3A526C}" type="slidenum">
              <a:rPr lang="en-US" smtClean="0"/>
              <a:pPr/>
              <a:t>15</a:t>
            </a:fld>
            <a:endParaRPr lang="en-US" dirty="0"/>
          </a:p>
        </p:txBody>
      </p:sp>
    </p:spTree>
    <p:extLst>
      <p:ext uri="{BB962C8B-B14F-4D97-AF65-F5344CB8AC3E}">
        <p14:creationId xmlns:p14="http://schemas.microsoft.com/office/powerpoint/2010/main" val="3714410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7752184" y="260648"/>
            <a:ext cx="3555782"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2400" b="1" dirty="0" smtClean="0">
                <a:solidFill>
                  <a:prstClr val="white"/>
                </a:solidFill>
                <a:latin typeface="Arial" panose="020B0604020202020204" pitchFamily="34" charset="0"/>
                <a:cs typeface="Arial" panose="020B0604020202020204" pitchFamily="34" charset="0"/>
              </a:rPr>
              <a:t>CALCULANDO ERROR</a:t>
            </a:r>
            <a:endParaRPr kumimoji="0" lang="es-CO" sz="24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 name="Rectángulo 3"/>
              <p:cNvSpPr/>
              <p:nvPr/>
            </p:nvSpPr>
            <p:spPr>
              <a:xfrm>
                <a:off x="1775520" y="1196752"/>
                <a:ext cx="7560840" cy="5037341"/>
              </a:xfrm>
              <a:prstGeom prst="rect">
                <a:avLst/>
              </a:prstGeom>
            </p:spPr>
            <p:txBody>
              <a:bodyPr wrap="square">
                <a:spAutoFit/>
              </a:bodyPr>
              <a:lstStyle/>
              <a:p>
                <a:pPr algn="just">
                  <a:lnSpc>
                    <a:spcPct val="107000"/>
                  </a:lnSpc>
                  <a:spcAft>
                    <a:spcPts val="800"/>
                  </a:spcAft>
                </a:pPr>
                <a:r>
                  <a:rPr lang="es-ES" sz="1600" b="1" kern="100" dirty="0">
                    <a:latin typeface="Arial" panose="020B0604020202020204" pitchFamily="34" charset="0"/>
                    <a:ea typeface="Times New Roman" panose="02020603050405020304" pitchFamily="18" charset="0"/>
                    <a:cs typeface="Times New Roman" panose="02020603050405020304" pitchFamily="18" charset="0"/>
                  </a:rPr>
                  <a:t>Procedimiento para el Año 1938</a:t>
                </a:r>
                <a:r>
                  <a:rPr lang="es-ES" sz="1600" b="1" kern="100" dirty="0" smtClean="0">
                    <a:latin typeface="Arial" panose="020B0604020202020204" pitchFamily="34" charset="0"/>
                    <a:ea typeface="Times New Roman" panose="02020603050405020304" pitchFamily="18" charset="0"/>
                    <a:cs typeface="Times New Roman" panose="02020603050405020304" pitchFamily="18" charset="0"/>
                  </a:rPr>
                  <a:t>;</a:t>
                </a:r>
                <a:endParaRPr lang="en-US" sz="1600" kern="100" dirty="0" smtClean="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s-ES" sz="1600" b="1" kern="100" dirty="0">
                    <a:effectLst/>
                    <a:latin typeface="Arial" panose="020B0604020202020204" pitchFamily="34" charset="0"/>
                    <a:ea typeface="Times New Roman" panose="02020603050405020304" pitchFamily="18" charset="0"/>
                    <a:cs typeface="Times New Roman" panose="02020603050405020304" pitchFamily="18" charset="0"/>
                  </a:rPr>
                  <a:t>Calculando el Error absoluto</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CO" sz="1600" kern="100" dirty="0">
                    <a:effectLst/>
                    <a:latin typeface="Arial" panose="020B060402020202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s-CO" sz="1600" i="1" kern="100">
                        <a:effectLst/>
                        <a:latin typeface="Cambria Math" panose="02040503050406030204" pitchFamily="18" charset="0"/>
                        <a:ea typeface="Times New Roman" panose="02020603050405020304" pitchFamily="18" charset="0"/>
                        <a:cs typeface="Arial" panose="020B0604020202020204" pitchFamily="34" charset="0"/>
                      </a:rPr>
                      <m:t>𝐸𝑟𝑟𝑜𝑟𝐴𝑏𝑠𝑜𝑙𝑢𝑡𝑜</m:t>
                    </m:r>
                    <m:r>
                      <a:rPr lang="es-CO" sz="1600" i="1" kern="100">
                        <a:effectLst/>
                        <a:latin typeface="Cambria Math" panose="02040503050406030204" pitchFamily="18" charset="0"/>
                        <a:ea typeface="Times New Roman" panose="02020603050405020304" pitchFamily="18" charset="0"/>
                        <a:cs typeface="Arial" panose="020B0604020202020204" pitchFamily="34" charset="0"/>
                      </a:rPr>
                      <m:t>=∣8,697,041−9,744,458∣=1,047,417</m:t>
                    </m:r>
                  </m:oMath>
                </a14:m>
                <a:r>
                  <a:rPr lang="es-CO" sz="1600" kern="1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600" kern="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s-CO" sz="1600" b="1" kern="100" dirty="0">
                    <a:effectLst/>
                    <a:latin typeface="Arial" panose="020B0604020202020204" pitchFamily="34" charset="0"/>
                    <a:ea typeface="Times New Roman" panose="02020603050405020304" pitchFamily="18" charset="0"/>
                    <a:cs typeface="Times New Roman" panose="02020603050405020304" pitchFamily="18" charset="0"/>
                  </a:rPr>
                  <a:t>Calculando el Error porcentual</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CO" sz="1600" kern="100" dirty="0" smtClean="0">
                    <a:effectLst/>
                    <a:latin typeface="Arial" panose="020B060402020202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s-CO" sz="1600" i="1" kern="100">
                        <a:effectLst/>
                        <a:latin typeface="Cambria Math" panose="02040503050406030204" pitchFamily="18" charset="0"/>
                        <a:ea typeface="Times New Roman" panose="02020603050405020304" pitchFamily="18" charset="0"/>
                        <a:cs typeface="Arial" panose="020B0604020202020204" pitchFamily="34" charset="0"/>
                      </a:rPr>
                      <m:t>𝐸𝑟𝑟𝑜𝑟</m:t>
                    </m:r>
                    <m:r>
                      <a:rPr lang="es-CO" sz="1600" i="1" kern="100">
                        <a:effectLst/>
                        <a:latin typeface="Cambria Math" panose="02040503050406030204" pitchFamily="18" charset="0"/>
                        <a:ea typeface="Times New Roman" panose="02020603050405020304" pitchFamily="18" charset="0"/>
                        <a:cs typeface="Arial" panose="020B0604020202020204" pitchFamily="34" charset="0"/>
                      </a:rPr>
                      <m:t> </m:t>
                    </m:r>
                    <m:r>
                      <a:rPr lang="es-CO" sz="1600" i="1" kern="100">
                        <a:effectLst/>
                        <a:latin typeface="Cambria Math" panose="02040503050406030204" pitchFamily="18" charset="0"/>
                        <a:ea typeface="Times New Roman" panose="02020603050405020304" pitchFamily="18" charset="0"/>
                        <a:cs typeface="Arial" panose="020B0604020202020204" pitchFamily="34" charset="0"/>
                      </a:rPr>
                      <m:t>𝑃𝑜𝑟𝑐𝑒𝑛𝑡𝑢𝑎𝑙</m:t>
                    </m:r>
                    <m:r>
                      <a:rPr lang="es-CO" sz="1600" i="1" kern="100">
                        <a:effectLst/>
                        <a:latin typeface="Cambria Math" panose="02040503050406030204" pitchFamily="18" charset="0"/>
                        <a:ea typeface="Times New Roman" panose="02020603050405020304" pitchFamily="18" charset="0"/>
                        <a:cs typeface="Arial" panose="020B0604020202020204" pitchFamily="34" charset="0"/>
                      </a:rPr>
                      <m:t>=</m:t>
                    </m:r>
                    <m:d>
                      <m:dPr>
                        <m:ctrlPr>
                          <a:rPr lang="en-US" sz="1600" i="1" kern="100">
                            <a:effectLst/>
                            <a:latin typeface="Cambria Math" panose="02040503050406030204" pitchFamily="18" charset="0"/>
                            <a:ea typeface="Times New Roman" panose="02020603050405020304" pitchFamily="18" charset="0"/>
                            <a:cs typeface="Arial" panose="020B0604020202020204" pitchFamily="34" charset="0"/>
                          </a:rPr>
                        </m:ctrlPr>
                      </m:dPr>
                      <m:e>
                        <m:f>
                          <m:fPr>
                            <m:ctrlPr>
                              <a:rPr lang="en-US" sz="1600" i="1" kern="100">
                                <a:effectLst/>
                                <a:latin typeface="Cambria Math" panose="02040503050406030204" pitchFamily="18" charset="0"/>
                                <a:ea typeface="Times New Roman" panose="02020603050405020304" pitchFamily="18" charset="0"/>
                                <a:cs typeface="Arial" panose="020B0604020202020204" pitchFamily="34" charset="0"/>
                              </a:rPr>
                            </m:ctrlPr>
                          </m:fPr>
                          <m:num>
                            <m:r>
                              <a:rPr lang="es-CO" sz="1600" kern="100">
                                <a:effectLst/>
                                <a:latin typeface="Cambria Math" panose="02040503050406030204" pitchFamily="18" charset="0"/>
                                <a:ea typeface="Times New Roman" panose="02020603050405020304" pitchFamily="18" charset="0"/>
                                <a:cs typeface="Arial" panose="020B0604020202020204" pitchFamily="34" charset="0"/>
                              </a:rPr>
                              <m:t>1,047,417</m:t>
                            </m:r>
                          </m:num>
                          <m:den>
                            <m:r>
                              <a:rPr lang="es-CO" sz="1600" kern="100">
                                <a:effectLst/>
                                <a:latin typeface="Cambria Math" panose="02040503050406030204" pitchFamily="18" charset="0"/>
                                <a:ea typeface="Times New Roman" panose="02020603050405020304" pitchFamily="18" charset="0"/>
                                <a:cs typeface="Arial" panose="020B0604020202020204" pitchFamily="34" charset="0"/>
                              </a:rPr>
                              <m:t>8,697,041</m:t>
                            </m:r>
                          </m:den>
                        </m:f>
                      </m:e>
                    </m:d>
                    <m:r>
                      <a:rPr lang="es-CO" sz="1600" i="1" kern="100">
                        <a:effectLst/>
                        <a:latin typeface="Cambria Math" panose="02040503050406030204" pitchFamily="18" charset="0"/>
                        <a:ea typeface="Times New Roman" panose="02020603050405020304" pitchFamily="18" charset="0"/>
                        <a:cs typeface="Arial" panose="020B0604020202020204" pitchFamily="34" charset="0"/>
                      </a:rPr>
                      <m:t>∗100%=12.04%</m:t>
                    </m:r>
                  </m:oMath>
                </a14:m>
                <a:r>
                  <a:rPr lang="es-CO" sz="1600" kern="1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CO" sz="1600" kern="100" dirty="0">
                    <a:effectLst/>
                    <a:latin typeface="Arial" panose="020B0604020202020204" pitchFamily="34" charset="0"/>
                    <a:ea typeface="Times New Roman" panose="02020603050405020304" pitchFamily="18" charset="0"/>
                    <a:cs typeface="Times New Roman" panose="02020603050405020304" pitchFamily="18" charset="0"/>
                  </a:rPr>
                  <a:t> </a:t>
                </a:r>
                <a:r>
                  <a:rPr lang="es-ES" sz="1600" b="1" kern="100" dirty="0" smtClean="0">
                    <a:effectLst/>
                    <a:latin typeface="Arial" panose="020B0604020202020204" pitchFamily="34" charset="0"/>
                    <a:ea typeface="Times New Roman" panose="02020603050405020304" pitchFamily="18" charset="0"/>
                    <a:cs typeface="Times New Roman" panose="02020603050405020304" pitchFamily="18" charset="0"/>
                  </a:rPr>
                  <a:t>Procedimiento </a:t>
                </a:r>
                <a:r>
                  <a:rPr lang="es-ES" sz="1600" b="1" kern="100" dirty="0">
                    <a:effectLst/>
                    <a:latin typeface="Arial" panose="020B0604020202020204" pitchFamily="34" charset="0"/>
                    <a:ea typeface="Times New Roman" panose="02020603050405020304" pitchFamily="18" charset="0"/>
                    <a:cs typeface="Times New Roman" panose="02020603050405020304" pitchFamily="18" charset="0"/>
                  </a:rPr>
                  <a:t>para el Año </a:t>
                </a:r>
                <a:r>
                  <a:rPr lang="es-CO" sz="1600" b="1" kern="100" dirty="0">
                    <a:effectLst/>
                    <a:latin typeface="Arial" panose="020B0604020202020204" pitchFamily="34" charset="0"/>
                    <a:ea typeface="Times New Roman" panose="02020603050405020304" pitchFamily="18" charset="0"/>
                    <a:cs typeface="Times New Roman" panose="02020603050405020304" pitchFamily="18" charset="0"/>
                  </a:rPr>
                  <a:t>1993;</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CO" sz="1600" b="1" kern="1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s-CO" sz="1600" b="1" kern="100" dirty="0">
                    <a:effectLst/>
                    <a:latin typeface="Arial" panose="020B0604020202020204" pitchFamily="34" charset="0"/>
                    <a:ea typeface="Times New Roman" panose="02020603050405020304" pitchFamily="18" charset="0"/>
                    <a:cs typeface="Times New Roman" panose="02020603050405020304" pitchFamily="18" charset="0"/>
                  </a:rPr>
                  <a:t>Calculando el Error absoluto</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CO" sz="1600" b="1" kern="100" dirty="0">
                    <a:effectLst/>
                    <a:latin typeface="Arial" panose="020B0604020202020204" pitchFamily="34" charset="0"/>
                    <a:ea typeface="Times New Roman" panose="02020603050405020304" pitchFamily="18" charset="0"/>
                    <a:cs typeface="Times New Roman" panose="02020603050405020304" pitchFamily="18" charset="0"/>
                  </a:rPr>
                  <a:t>        </a:t>
                </a:r>
                <a:r>
                  <a:rPr lang="es-CO" sz="1600" kern="100" dirty="0">
                    <a:effectLst/>
                    <a:latin typeface="Arial" panose="020B060402020202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s-CO" sz="1600" i="1" kern="100">
                        <a:effectLst/>
                        <a:latin typeface="Cambria Math" panose="02040503050406030204" pitchFamily="18" charset="0"/>
                        <a:ea typeface="Times New Roman" panose="02020603050405020304" pitchFamily="18" charset="0"/>
                        <a:cs typeface="Arial" panose="020B0604020202020204" pitchFamily="34" charset="0"/>
                      </a:rPr>
                      <m:t>𝐸𝑟𝑟𝑜𝑟𝐴𝑏𝑠𝑜𝑙𝑢𝑡𝑜</m:t>
                    </m:r>
                    <m:r>
                      <a:rPr lang="es-CO" sz="1600" i="1" kern="100">
                        <a:effectLst/>
                        <a:latin typeface="Cambria Math" panose="02040503050406030204" pitchFamily="18" charset="0"/>
                        <a:ea typeface="Times New Roman" panose="02020603050405020304" pitchFamily="18" charset="0"/>
                        <a:cs typeface="Arial" panose="020B0604020202020204" pitchFamily="34" charset="0"/>
                      </a:rPr>
                      <m:t>=∣33,109,839−33,021,010∣=88,829</m:t>
                    </m:r>
                  </m:oMath>
                </a14:m>
                <a:r>
                  <a:rPr lang="es-CO" sz="1600" kern="1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CO" sz="1600" kern="1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s-CO" sz="1600" b="1" kern="100" dirty="0">
                    <a:effectLst/>
                    <a:latin typeface="Arial" panose="020B0604020202020204" pitchFamily="34" charset="0"/>
                    <a:ea typeface="Times New Roman" panose="02020603050405020304" pitchFamily="18" charset="0"/>
                    <a:cs typeface="Times New Roman" panose="02020603050405020304" pitchFamily="18" charset="0"/>
                  </a:rPr>
                  <a:t>Calculando el Error porcentual</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CO" sz="1600" kern="100" dirty="0">
                    <a:effectLst/>
                    <a:latin typeface="Arial" panose="020B060402020202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s-CO" sz="1600" i="1" kern="100">
                        <a:effectLst/>
                        <a:latin typeface="Cambria Math" panose="02040503050406030204" pitchFamily="18" charset="0"/>
                        <a:ea typeface="Times New Roman" panose="02020603050405020304" pitchFamily="18" charset="0"/>
                        <a:cs typeface="Arial" panose="020B0604020202020204" pitchFamily="34" charset="0"/>
                      </a:rPr>
                      <m:t>𝐸𝑟𝑟𝑜𝑟</m:t>
                    </m:r>
                    <m:r>
                      <a:rPr lang="es-CO" sz="1600" i="1" kern="100">
                        <a:effectLst/>
                        <a:latin typeface="Cambria Math" panose="02040503050406030204" pitchFamily="18" charset="0"/>
                        <a:ea typeface="Times New Roman" panose="02020603050405020304" pitchFamily="18" charset="0"/>
                        <a:cs typeface="Arial" panose="020B0604020202020204" pitchFamily="34" charset="0"/>
                      </a:rPr>
                      <m:t> </m:t>
                    </m:r>
                    <m:r>
                      <a:rPr lang="es-CO" sz="1600" i="1" kern="100">
                        <a:effectLst/>
                        <a:latin typeface="Cambria Math" panose="02040503050406030204" pitchFamily="18" charset="0"/>
                        <a:ea typeface="Times New Roman" panose="02020603050405020304" pitchFamily="18" charset="0"/>
                        <a:cs typeface="Arial" panose="020B0604020202020204" pitchFamily="34" charset="0"/>
                      </a:rPr>
                      <m:t>𝑃𝑜𝑟𝑐𝑒𝑛𝑡𝑢𝑎𝑙</m:t>
                    </m:r>
                    <m:r>
                      <a:rPr lang="es-CO" sz="1600" i="1" kern="100">
                        <a:effectLst/>
                        <a:latin typeface="Cambria Math" panose="02040503050406030204" pitchFamily="18" charset="0"/>
                        <a:ea typeface="Times New Roman" panose="02020603050405020304" pitchFamily="18" charset="0"/>
                        <a:cs typeface="Arial" panose="020B0604020202020204" pitchFamily="34" charset="0"/>
                      </a:rPr>
                      <m:t>=</m:t>
                    </m:r>
                    <m:d>
                      <m:dPr>
                        <m:ctrlPr>
                          <a:rPr lang="en-US" sz="1600" i="1" kern="100">
                            <a:effectLst/>
                            <a:latin typeface="Cambria Math" panose="02040503050406030204" pitchFamily="18" charset="0"/>
                            <a:ea typeface="Times New Roman" panose="02020603050405020304" pitchFamily="18" charset="0"/>
                            <a:cs typeface="Arial" panose="020B0604020202020204" pitchFamily="34" charset="0"/>
                          </a:rPr>
                        </m:ctrlPr>
                      </m:dPr>
                      <m:e>
                        <m:f>
                          <m:fPr>
                            <m:ctrlPr>
                              <a:rPr lang="en-US" sz="1600" i="1" kern="100">
                                <a:effectLst/>
                                <a:latin typeface="Cambria Math" panose="02040503050406030204" pitchFamily="18" charset="0"/>
                                <a:ea typeface="Times New Roman" panose="02020603050405020304" pitchFamily="18" charset="0"/>
                                <a:cs typeface="Arial" panose="020B0604020202020204" pitchFamily="34" charset="0"/>
                              </a:rPr>
                            </m:ctrlPr>
                          </m:fPr>
                          <m:num>
                            <m:r>
                              <a:rPr lang="es-CO" sz="1600" kern="100">
                                <a:effectLst/>
                                <a:latin typeface="Cambria Math" panose="02040503050406030204" pitchFamily="18" charset="0"/>
                                <a:ea typeface="Times New Roman" panose="02020603050405020304" pitchFamily="18" charset="0"/>
                                <a:cs typeface="Arial" panose="020B0604020202020204" pitchFamily="34" charset="0"/>
                              </a:rPr>
                              <m:t>88,829</m:t>
                            </m:r>
                          </m:num>
                          <m:den>
                            <m:r>
                              <a:rPr lang="es-CO" sz="1600" kern="100">
                                <a:effectLst/>
                                <a:latin typeface="Cambria Math" panose="02040503050406030204" pitchFamily="18" charset="0"/>
                                <a:ea typeface="Times New Roman" panose="02020603050405020304" pitchFamily="18" charset="0"/>
                                <a:cs typeface="Arial" panose="020B0604020202020204" pitchFamily="34" charset="0"/>
                              </a:rPr>
                              <m:t>33,109,839</m:t>
                            </m:r>
                          </m:den>
                        </m:f>
                      </m:e>
                    </m:d>
                    <m:r>
                      <a:rPr lang="es-CO" sz="1600" i="1" kern="100">
                        <a:effectLst/>
                        <a:latin typeface="Cambria Math" panose="02040503050406030204" pitchFamily="18" charset="0"/>
                        <a:ea typeface="Times New Roman" panose="02020603050405020304" pitchFamily="18" charset="0"/>
                        <a:cs typeface="Arial" panose="020B0604020202020204" pitchFamily="34" charset="0"/>
                      </a:rPr>
                      <m:t>∗100%=0.27%</m:t>
                    </m:r>
                  </m:oMath>
                </a14:m>
                <a:r>
                  <a:rPr lang="es-CO" sz="1600" kern="1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Rectángulo 3"/>
              <p:cNvSpPr>
                <a:spLocks noRot="1" noChangeAspect="1" noMove="1" noResize="1" noEditPoints="1" noAdjustHandles="1" noChangeArrowheads="1" noChangeShapeType="1" noTextEdit="1"/>
              </p:cNvSpPr>
              <p:nvPr/>
            </p:nvSpPr>
            <p:spPr>
              <a:xfrm>
                <a:off x="1775520" y="1196752"/>
                <a:ext cx="7560840" cy="5037341"/>
              </a:xfrm>
              <a:prstGeom prst="rect">
                <a:avLst/>
              </a:prstGeom>
              <a:blipFill>
                <a:blip r:embed="rId2"/>
                <a:stretch>
                  <a:fillRect l="-403" t="-363"/>
                </a:stretch>
              </a:blipFill>
            </p:spPr>
            <p:txBody>
              <a:bodyPr/>
              <a:lstStyle/>
              <a:p>
                <a:r>
                  <a:rPr lang="en-US">
                    <a:noFill/>
                  </a:rPr>
                  <a:t> </a:t>
                </a:r>
              </a:p>
            </p:txBody>
          </p:sp>
        </mc:Fallback>
      </mc:AlternateContent>
      <p:sp>
        <p:nvSpPr>
          <p:cNvPr id="5" name="Marcador de número de diapositiva 4"/>
          <p:cNvSpPr>
            <a:spLocks noGrp="1"/>
          </p:cNvSpPr>
          <p:nvPr>
            <p:ph type="sldNum" sz="quarter" idx="12"/>
          </p:nvPr>
        </p:nvSpPr>
        <p:spPr>
          <a:xfrm>
            <a:off x="11784632" y="6492875"/>
            <a:ext cx="2743200" cy="365125"/>
          </a:xfrm>
        </p:spPr>
        <p:txBody>
          <a:bodyPr/>
          <a:lstStyle/>
          <a:p>
            <a:fld id="{CC557257-E553-4494-802E-94348D3A526C}" type="slidenum">
              <a:rPr lang="en-US" smtClean="0"/>
              <a:pPr/>
              <a:t>16</a:t>
            </a:fld>
            <a:endParaRPr lang="en-US" dirty="0"/>
          </a:p>
        </p:txBody>
      </p:sp>
    </p:spTree>
    <p:extLst>
      <p:ext uri="{BB962C8B-B14F-4D97-AF65-F5344CB8AC3E}">
        <p14:creationId xmlns:p14="http://schemas.microsoft.com/office/powerpoint/2010/main" val="3058363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748191" y="281870"/>
            <a:ext cx="7776864" cy="461665"/>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CO" sz="2400" b="1" i="0" u="none" strike="noStrike" kern="1200" cap="none" spc="0" normalizeH="0" baseline="0" noProof="0" dirty="0" smtClean="0">
                <a:ln>
                  <a:noFill/>
                </a:ln>
                <a:solidFill>
                  <a:prstClr val="white"/>
                </a:solidFill>
                <a:effectLst/>
                <a:uLnTx/>
                <a:uFillTx/>
                <a:latin typeface="Arial" panose="020B0604020202020204" pitchFamily="34" charset="0"/>
                <a:cs typeface="Arial" panose="020B0604020202020204" pitchFamily="34" charset="0"/>
              </a:rPr>
              <a:t>POBLACION</a:t>
            </a:r>
            <a:r>
              <a:rPr kumimoji="0" lang="es-CO" sz="2400" b="1" i="0" u="none" strike="noStrike" kern="1200" cap="none" spc="0" normalizeH="0" noProof="0" dirty="0" smtClean="0">
                <a:ln>
                  <a:noFill/>
                </a:ln>
                <a:solidFill>
                  <a:prstClr val="white"/>
                </a:solidFill>
                <a:effectLst/>
                <a:uLnTx/>
                <a:uFillTx/>
                <a:latin typeface="Arial" panose="020B0604020202020204" pitchFamily="34" charset="0"/>
                <a:cs typeface="Arial" panose="020B0604020202020204" pitchFamily="34" charset="0"/>
              </a:rPr>
              <a:t> AÑO 2024</a:t>
            </a:r>
            <a:endParaRPr kumimoji="0" lang="es-CO" sz="24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 name="Rectángulo 4"/>
              <p:cNvSpPr/>
              <p:nvPr/>
            </p:nvSpPr>
            <p:spPr>
              <a:xfrm>
                <a:off x="1271464" y="1484784"/>
                <a:ext cx="8136904" cy="3718454"/>
              </a:xfrm>
              <a:prstGeom prst="rect">
                <a:avLst/>
              </a:prstGeom>
            </p:spPr>
            <p:txBody>
              <a:bodyPr wrap="square">
                <a:spAutoFit/>
              </a:bodyPr>
              <a:lstStyle/>
              <a:p>
                <a:pPr algn="just">
                  <a:lnSpc>
                    <a:spcPct val="107000"/>
                  </a:lnSpc>
                  <a:spcAft>
                    <a:spcPts val="800"/>
                  </a:spcAft>
                </a:pPr>
                <a:r>
                  <a:rPr lang="es-ES" b="1" kern="100" dirty="0" smtClean="0">
                    <a:latin typeface="Arial" panose="020B0604020202020204" pitchFamily="34" charset="0"/>
                    <a:ea typeface="Times New Roman" panose="02020603050405020304" pitchFamily="18" charset="0"/>
                    <a:cs typeface="Times New Roman" panose="02020603050405020304" pitchFamily="18" charset="0"/>
                  </a:rPr>
                  <a:t>Parte 3: Según el modelo de la parte 1, ¿Qué población proyectaría para el año 2024?</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1800" kern="1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CO" sz="1800" kern="100" dirty="0">
                    <a:effectLst/>
                    <a:latin typeface="Arial" panose="020B0604020202020204" pitchFamily="34" charset="0"/>
                    <a:ea typeface="Times New Roman" panose="02020603050405020304" pitchFamily="18" charset="0"/>
                    <a:cs typeface="Times New Roman" panose="02020603050405020304" pitchFamily="18" charset="0"/>
                  </a:rPr>
                  <a:t>Para predecir la población para el año 2024 utilizando el modelo logístico, primero necesitamos calcular el tiempo en años a partir de 1912 hasta 2024:</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CO" sz="1800" kern="1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14:m>
                  <m:oMath xmlns:m="http://schemas.openxmlformats.org/officeDocument/2006/math">
                    <m:sSub>
                      <m:sSubPr>
                        <m:ctrlPr>
                          <a:rPr lang="en-US" sz="1800" i="1" kern="100">
                            <a:effectLst/>
                            <a:latin typeface="Cambria Math" panose="02040503050406030204" pitchFamily="18" charset="0"/>
                            <a:ea typeface="Times New Roman" panose="02020603050405020304" pitchFamily="18" charset="0"/>
                            <a:cs typeface="Arial" panose="020B0604020202020204" pitchFamily="34" charset="0"/>
                          </a:rPr>
                        </m:ctrlPr>
                      </m:sSubPr>
                      <m:e>
                        <m:r>
                          <a:rPr lang="es-ES" sz="1800" i="1" kern="100">
                            <a:effectLst/>
                            <a:latin typeface="Cambria Math" panose="02040503050406030204" pitchFamily="18" charset="0"/>
                            <a:ea typeface="Times New Roman" panose="02020603050405020304" pitchFamily="18" charset="0"/>
                            <a:cs typeface="Arial" panose="020B0604020202020204" pitchFamily="34" charset="0"/>
                          </a:rPr>
                          <m:t>𝑡</m:t>
                        </m:r>
                      </m:e>
                      <m:sub>
                        <m:r>
                          <a:rPr lang="es-ES" sz="1800" i="1" kern="100">
                            <a:effectLst/>
                            <a:latin typeface="Cambria Math" panose="02040503050406030204" pitchFamily="18" charset="0"/>
                            <a:ea typeface="Times New Roman" panose="02020603050405020304" pitchFamily="18" charset="0"/>
                            <a:cs typeface="Arial" panose="020B0604020202020204" pitchFamily="34" charset="0"/>
                          </a:rPr>
                          <m:t>2024</m:t>
                        </m:r>
                      </m:sub>
                    </m:sSub>
                    <m:r>
                      <a:rPr lang="es-ES" sz="1800" i="1" kern="100">
                        <a:effectLst/>
                        <a:latin typeface="Cambria Math" panose="02040503050406030204" pitchFamily="18" charset="0"/>
                        <a:ea typeface="Times New Roman" panose="02020603050405020304" pitchFamily="18" charset="0"/>
                        <a:cs typeface="Arial" panose="020B0604020202020204" pitchFamily="34" charset="0"/>
                      </a:rPr>
                      <m:t>=</m:t>
                    </m:r>
                    <m:r>
                      <a:rPr lang="es-CO" sz="1800" i="1" kern="100">
                        <a:effectLst/>
                        <a:latin typeface="Cambria Math" panose="02040503050406030204" pitchFamily="18" charset="0"/>
                        <a:ea typeface="Times New Roman" panose="02020603050405020304" pitchFamily="18" charset="0"/>
                        <a:cs typeface="Arial" panose="020B0604020202020204" pitchFamily="34" charset="0"/>
                      </a:rPr>
                      <m:t>2024−1912=112</m:t>
                    </m:r>
                  </m:oMath>
                </a14:m>
                <a:r>
                  <a:rPr lang="es-CO" sz="1800" kern="1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CO" sz="1800" kern="1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14:m>
                  <m:oMath xmlns:m="http://schemas.openxmlformats.org/officeDocument/2006/math">
                    <m:r>
                      <a:rPr lang="es-CO" sz="1800" i="1" kern="100">
                        <a:effectLst/>
                        <a:latin typeface="Cambria Math" panose="02040503050406030204" pitchFamily="18" charset="0"/>
                        <a:ea typeface="Calibri" panose="020F0502020204030204" pitchFamily="34" charset="0"/>
                        <a:cs typeface="Arial" panose="020B0604020202020204" pitchFamily="34" charset="0"/>
                      </a:rPr>
                      <m:t>𝑃</m:t>
                    </m:r>
                    <m:r>
                      <a:rPr lang="es-CO" sz="1800" i="1" kern="100">
                        <a:effectLst/>
                        <a:latin typeface="Cambria Math" panose="02040503050406030204" pitchFamily="18" charset="0"/>
                        <a:ea typeface="Calibri" panose="020F0502020204030204" pitchFamily="34" charset="0"/>
                        <a:cs typeface="Arial" panose="020B0604020202020204" pitchFamily="34" charset="0"/>
                      </a:rPr>
                      <m:t> </m:t>
                    </m:r>
                    <m:d>
                      <m:dPr>
                        <m:ctrlPr>
                          <a:rPr lang="en-US" sz="1800" i="1" kern="100">
                            <a:effectLst/>
                            <a:latin typeface="Cambria Math" panose="02040503050406030204" pitchFamily="18" charset="0"/>
                            <a:ea typeface="Calibri" panose="020F0502020204030204" pitchFamily="34" charset="0"/>
                            <a:cs typeface="Arial" panose="020B0604020202020204" pitchFamily="34" charset="0"/>
                          </a:rPr>
                        </m:ctrlPr>
                      </m:dPr>
                      <m:e>
                        <m:r>
                          <a:rPr lang="es-CO" sz="1800" i="1" kern="100">
                            <a:effectLst/>
                            <a:latin typeface="Cambria Math" panose="02040503050406030204" pitchFamily="18" charset="0"/>
                            <a:ea typeface="Calibri" panose="020F0502020204030204" pitchFamily="34" charset="0"/>
                            <a:cs typeface="Arial" panose="020B0604020202020204" pitchFamily="34" charset="0"/>
                          </a:rPr>
                          <m:t>2</m:t>
                        </m:r>
                        <m:r>
                          <a:rPr lang="es-MX" sz="1800" b="0" i="1" kern="100" smtClean="0">
                            <a:effectLst/>
                            <a:latin typeface="Cambria Math" panose="02040503050406030204" pitchFamily="18" charset="0"/>
                            <a:ea typeface="Calibri" panose="020F0502020204030204" pitchFamily="34" charset="0"/>
                            <a:cs typeface="Arial" panose="020B0604020202020204" pitchFamily="34" charset="0"/>
                          </a:rPr>
                          <m:t>7</m:t>
                        </m:r>
                      </m:e>
                    </m:d>
                    <m:r>
                      <a:rPr lang="es-CO" sz="1800" i="1" kern="100">
                        <a:effectLst/>
                        <a:latin typeface="Cambria Math" panose="02040503050406030204" pitchFamily="18" charset="0"/>
                        <a:ea typeface="Calibri" panose="020F0502020204030204" pitchFamily="34" charset="0"/>
                        <a:cs typeface="Arial" panose="020B0604020202020204" pitchFamily="34" charset="0"/>
                      </a:rPr>
                      <m:t>=</m:t>
                    </m:r>
                    <m:f>
                      <m:fPr>
                        <m:ctrlPr>
                          <a:rPr lang="en-US" sz="1800" i="1" kern="100">
                            <a:effectLst/>
                            <a:latin typeface="Cambria Math" panose="02040503050406030204" pitchFamily="18" charset="0"/>
                            <a:ea typeface="Calibri" panose="020F0502020204030204" pitchFamily="34" charset="0"/>
                            <a:cs typeface="Arial" panose="020B0604020202020204" pitchFamily="34" charset="0"/>
                          </a:rPr>
                        </m:ctrlPr>
                      </m:fPr>
                      <m:num>
                        <m:r>
                          <a:rPr lang="es-CO" sz="1800" i="1" kern="100">
                            <a:effectLst/>
                            <a:latin typeface="Cambria Math" panose="02040503050406030204" pitchFamily="18" charset="0"/>
                            <a:ea typeface="Calibri" panose="020F0502020204030204" pitchFamily="34" charset="0"/>
                            <a:cs typeface="Arial" panose="020B0604020202020204" pitchFamily="34" charset="0"/>
                          </a:rPr>
                          <m:t>1,05 × </m:t>
                        </m:r>
                        <m:sSup>
                          <m:sSupPr>
                            <m:ctrlPr>
                              <a:rPr lang="en-US" sz="1800" i="1" kern="100">
                                <a:effectLst/>
                                <a:latin typeface="Cambria Math" panose="02040503050406030204" pitchFamily="18" charset="0"/>
                                <a:ea typeface="Calibri" panose="020F0502020204030204" pitchFamily="34" charset="0"/>
                                <a:cs typeface="Arial" panose="020B0604020202020204" pitchFamily="34" charset="0"/>
                              </a:rPr>
                            </m:ctrlPr>
                          </m:sSupPr>
                          <m:e>
                            <m:r>
                              <a:rPr lang="es-CO" sz="1800" i="1" kern="100">
                                <a:effectLst/>
                                <a:latin typeface="Cambria Math" panose="02040503050406030204" pitchFamily="18" charset="0"/>
                                <a:ea typeface="Calibri" panose="020F0502020204030204" pitchFamily="34" charset="0"/>
                                <a:cs typeface="Arial" panose="020B0604020202020204" pitchFamily="34" charset="0"/>
                              </a:rPr>
                              <m:t>10</m:t>
                            </m:r>
                          </m:e>
                          <m:sup>
                            <m:r>
                              <a:rPr lang="es-CO" sz="1800" i="1" kern="100">
                                <a:effectLst/>
                                <a:latin typeface="Cambria Math" panose="02040503050406030204" pitchFamily="18" charset="0"/>
                                <a:ea typeface="Calibri" panose="020F0502020204030204" pitchFamily="34" charset="0"/>
                                <a:cs typeface="Arial" panose="020B0604020202020204" pitchFamily="34" charset="0"/>
                              </a:rPr>
                              <m:t>12</m:t>
                            </m:r>
                          </m:sup>
                        </m:sSup>
                      </m:num>
                      <m:den>
                        <m:r>
                          <a:rPr lang="es-CO" sz="1800" i="1" kern="100">
                            <a:effectLst/>
                            <a:latin typeface="Cambria Math" panose="02040503050406030204" pitchFamily="18" charset="0"/>
                            <a:ea typeface="Calibri" panose="020F0502020204030204" pitchFamily="34" charset="0"/>
                            <a:cs typeface="Arial" panose="020B0604020202020204" pitchFamily="34" charset="0"/>
                          </a:rPr>
                          <m:t>1+(</m:t>
                        </m:r>
                        <m:f>
                          <m:fPr>
                            <m:ctrlPr>
                              <a:rPr lang="en-US" sz="1800" i="1" kern="100">
                                <a:effectLst/>
                                <a:latin typeface="Cambria Math" panose="02040503050406030204" pitchFamily="18" charset="0"/>
                                <a:ea typeface="Calibri" panose="020F0502020204030204" pitchFamily="34" charset="0"/>
                                <a:cs typeface="Arial" panose="020B0604020202020204" pitchFamily="34" charset="0"/>
                              </a:rPr>
                            </m:ctrlPr>
                          </m:fPr>
                          <m:num>
                            <m:r>
                              <a:rPr lang="es-CO" sz="1800" i="1" kern="100">
                                <a:effectLst/>
                                <a:latin typeface="Cambria Math" panose="02040503050406030204" pitchFamily="18" charset="0"/>
                                <a:ea typeface="Calibri" panose="020F0502020204030204" pitchFamily="34" charset="0"/>
                                <a:cs typeface="Arial" panose="020B0604020202020204" pitchFamily="34" charset="0"/>
                              </a:rPr>
                              <m:t>1,05</m:t>
                            </m:r>
                            <m:sSup>
                              <m:sSupPr>
                                <m:ctrlPr>
                                  <a:rPr lang="en-US" sz="1800" i="1" kern="100">
                                    <a:effectLst/>
                                    <a:latin typeface="Cambria Math" panose="02040503050406030204" pitchFamily="18" charset="0"/>
                                    <a:ea typeface="Calibri" panose="020F0502020204030204" pitchFamily="34" charset="0"/>
                                    <a:cs typeface="Arial" panose="020B0604020202020204" pitchFamily="34" charset="0"/>
                                  </a:rPr>
                                </m:ctrlPr>
                              </m:sSupPr>
                              <m:e>
                                <m:r>
                                  <a:rPr lang="es-CO" sz="1800" i="1" kern="100">
                                    <a:effectLst/>
                                    <a:latin typeface="Cambria Math" panose="02040503050406030204" pitchFamily="18" charset="0"/>
                                    <a:ea typeface="Calibri" panose="020F0502020204030204" pitchFamily="34" charset="0"/>
                                    <a:cs typeface="Arial" panose="020B0604020202020204" pitchFamily="34" charset="0"/>
                                  </a:rPr>
                                  <m:t>10</m:t>
                                </m:r>
                              </m:e>
                              <m:sup>
                                <m:r>
                                  <a:rPr lang="es-CO" sz="1800" i="1" kern="100">
                                    <a:effectLst/>
                                    <a:latin typeface="Cambria Math" panose="02040503050406030204" pitchFamily="18" charset="0"/>
                                    <a:ea typeface="Calibri" panose="020F0502020204030204" pitchFamily="34" charset="0"/>
                                    <a:cs typeface="Arial" panose="020B0604020202020204" pitchFamily="34" charset="0"/>
                                  </a:rPr>
                                  <m:t>12</m:t>
                                </m:r>
                              </m:sup>
                            </m:sSup>
                            <m:r>
                              <a:rPr lang="es-CO" sz="1800" i="1" kern="100">
                                <a:effectLst/>
                                <a:latin typeface="Cambria Math" panose="02040503050406030204" pitchFamily="18" charset="0"/>
                                <a:ea typeface="Calibri" panose="020F0502020204030204" pitchFamily="34" charset="0"/>
                                <a:cs typeface="Arial" panose="020B0604020202020204" pitchFamily="34" charset="0"/>
                              </a:rPr>
                              <m:t>−5,472,604</m:t>
                            </m:r>
                          </m:num>
                          <m:den>
                            <m:r>
                              <a:rPr lang="es-CO" sz="1800" i="1" kern="100">
                                <a:effectLst/>
                                <a:latin typeface="Cambria Math" panose="02040503050406030204" pitchFamily="18" charset="0"/>
                                <a:ea typeface="Calibri" panose="020F0502020204030204" pitchFamily="34" charset="0"/>
                                <a:cs typeface="Arial" panose="020B0604020202020204" pitchFamily="34" charset="0"/>
                              </a:rPr>
                              <m:t>5,472,604</m:t>
                            </m:r>
                          </m:den>
                        </m:f>
                        <m:r>
                          <a:rPr lang="es-CO" sz="1800" i="1" kern="100">
                            <a:effectLst/>
                            <a:latin typeface="Cambria Math" panose="02040503050406030204" pitchFamily="18" charset="0"/>
                            <a:ea typeface="Calibri" panose="020F0502020204030204" pitchFamily="34" charset="0"/>
                            <a:cs typeface="Arial" panose="020B0604020202020204" pitchFamily="34" charset="0"/>
                          </a:rPr>
                          <m:t>)</m:t>
                        </m:r>
                        <m:sSup>
                          <m:sSupPr>
                            <m:ctrlPr>
                              <a:rPr lang="en-US" sz="1800" i="1" kern="100">
                                <a:effectLst/>
                                <a:latin typeface="Cambria Math" panose="02040503050406030204" pitchFamily="18" charset="0"/>
                                <a:ea typeface="Calibri" panose="020F0502020204030204" pitchFamily="34" charset="0"/>
                                <a:cs typeface="Arial" panose="020B0604020202020204" pitchFamily="34" charset="0"/>
                              </a:rPr>
                            </m:ctrlPr>
                          </m:sSupPr>
                          <m:e>
                            <m:r>
                              <a:rPr lang="es-CO" sz="1800" i="1" kern="100">
                                <a:effectLst/>
                                <a:latin typeface="Cambria Math" panose="02040503050406030204" pitchFamily="18" charset="0"/>
                                <a:ea typeface="Calibri" panose="020F0502020204030204" pitchFamily="34" charset="0"/>
                                <a:cs typeface="Arial" panose="020B0604020202020204" pitchFamily="34" charset="0"/>
                              </a:rPr>
                              <m:t>𝑒</m:t>
                            </m:r>
                          </m:e>
                          <m:sup>
                            <m:r>
                              <a:rPr lang="es-CO" sz="1800" i="1" kern="100">
                                <a:effectLst/>
                                <a:latin typeface="Cambria Math" panose="02040503050406030204" pitchFamily="18" charset="0"/>
                                <a:ea typeface="Calibri" panose="020F0502020204030204" pitchFamily="34" charset="0"/>
                                <a:cs typeface="Arial" panose="020B0604020202020204" pitchFamily="34" charset="0"/>
                              </a:rPr>
                              <m:t>−112∗0,0222</m:t>
                            </m:r>
                          </m:sup>
                        </m:sSup>
                      </m:den>
                    </m:f>
                    <m:r>
                      <a:rPr lang="es-CO" sz="1800" i="1" kern="100">
                        <a:effectLst/>
                        <a:latin typeface="Cambria Math" panose="02040503050406030204" pitchFamily="18" charset="0"/>
                        <a:ea typeface="Times New Roman" panose="02020603050405020304" pitchFamily="18" charset="0"/>
                        <a:cs typeface="Arial" panose="020B0604020202020204" pitchFamily="34" charset="0"/>
                      </a:rPr>
                      <m:t>=56,892,643</m:t>
                    </m:r>
                  </m:oMath>
                </a14:m>
                <a:r>
                  <a:rPr lang="es-CO" sz="1800" kern="1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Rectángulo 4"/>
              <p:cNvSpPr>
                <a:spLocks noRot="1" noChangeAspect="1" noMove="1" noResize="1" noEditPoints="1" noAdjustHandles="1" noChangeArrowheads="1" noChangeShapeType="1" noTextEdit="1"/>
              </p:cNvSpPr>
              <p:nvPr/>
            </p:nvSpPr>
            <p:spPr>
              <a:xfrm>
                <a:off x="1271464" y="1484784"/>
                <a:ext cx="8136904" cy="3718454"/>
              </a:xfrm>
              <a:prstGeom prst="rect">
                <a:avLst/>
              </a:prstGeom>
              <a:blipFill>
                <a:blip r:embed="rId2"/>
                <a:stretch>
                  <a:fillRect l="-675" t="-984" r="-675"/>
                </a:stretch>
              </a:blipFill>
            </p:spPr>
            <p:txBody>
              <a:bodyPr/>
              <a:lstStyle/>
              <a:p>
                <a:r>
                  <a:rPr lang="en-US">
                    <a:noFill/>
                  </a:rPr>
                  <a:t> </a:t>
                </a:r>
              </a:p>
            </p:txBody>
          </p:sp>
        </mc:Fallback>
      </mc:AlternateContent>
      <p:sp>
        <p:nvSpPr>
          <p:cNvPr id="6" name="Marcador de número de diapositiva 5"/>
          <p:cNvSpPr>
            <a:spLocks noGrp="1"/>
          </p:cNvSpPr>
          <p:nvPr>
            <p:ph type="sldNum" sz="quarter" idx="12"/>
          </p:nvPr>
        </p:nvSpPr>
        <p:spPr>
          <a:xfrm>
            <a:off x="11784632" y="6492875"/>
            <a:ext cx="2743200" cy="365125"/>
          </a:xfrm>
        </p:spPr>
        <p:txBody>
          <a:bodyPr/>
          <a:lstStyle/>
          <a:p>
            <a:fld id="{CC557257-E553-4494-802E-94348D3A526C}" type="slidenum">
              <a:rPr lang="en-US" smtClean="0"/>
              <a:pPr/>
              <a:t>17</a:t>
            </a:fld>
            <a:endParaRPr lang="en-US" dirty="0"/>
          </a:p>
        </p:txBody>
      </p:sp>
    </p:spTree>
    <p:extLst>
      <p:ext uri="{BB962C8B-B14F-4D97-AF65-F5344CB8AC3E}">
        <p14:creationId xmlns:p14="http://schemas.microsoft.com/office/powerpoint/2010/main" val="28173630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Rectángulo"/>
          <p:cNvSpPr/>
          <p:nvPr/>
        </p:nvSpPr>
        <p:spPr>
          <a:xfrm>
            <a:off x="3719736" y="116632"/>
            <a:ext cx="7776864" cy="830997"/>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CO" sz="2400" b="1" noProof="0" dirty="0" smtClean="0">
                <a:solidFill>
                  <a:prstClr val="white"/>
                </a:solidFill>
                <a:latin typeface="Arial" panose="020B0604020202020204" pitchFamily="34" charset="0"/>
                <a:cs typeface="Arial" panose="020B0604020202020204" pitchFamily="34" charset="0"/>
              </a:rPr>
              <a:t>FACTORES O VARIABLES NO TOMADAS EN CUENTA</a:t>
            </a:r>
            <a:endParaRPr kumimoji="0" lang="es-CO" sz="24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sp>
        <p:nvSpPr>
          <p:cNvPr id="2" name="Rectángulo 1"/>
          <p:cNvSpPr/>
          <p:nvPr/>
        </p:nvSpPr>
        <p:spPr>
          <a:xfrm>
            <a:off x="1488908" y="1412776"/>
            <a:ext cx="7199380" cy="4247317"/>
          </a:xfrm>
          <a:prstGeom prst="rect">
            <a:avLst/>
          </a:prstGeom>
        </p:spPr>
        <p:txBody>
          <a:bodyPr wrap="square">
            <a:spAutoFit/>
          </a:bodyPr>
          <a:lstStyle/>
          <a:p>
            <a:r>
              <a:rPr lang="es-MX" b="1" dirty="0"/>
              <a:t>¿Qué factores </a:t>
            </a:r>
            <a:r>
              <a:rPr lang="es-MX" b="1" dirty="0" smtClean="0"/>
              <a:t>o variables considera </a:t>
            </a:r>
            <a:r>
              <a:rPr lang="es-MX" b="1" dirty="0"/>
              <a:t>que no se tuvieron en cuenta para que el modelo fuese más preciso</a:t>
            </a:r>
            <a:r>
              <a:rPr lang="es-MX" b="1" dirty="0" smtClean="0"/>
              <a:t>?</a:t>
            </a:r>
          </a:p>
          <a:p>
            <a:endParaRPr lang="es-MX" dirty="0"/>
          </a:p>
          <a:p>
            <a:r>
              <a:rPr lang="es-MX" dirty="0"/>
              <a:t>Si el error es muy grande, podrían no haberse considerado factores como</a:t>
            </a:r>
            <a:r>
              <a:rPr lang="es-MX" dirty="0" smtClean="0"/>
              <a:t>:</a:t>
            </a:r>
          </a:p>
          <a:p>
            <a:endParaRPr lang="es-MX" dirty="0"/>
          </a:p>
          <a:p>
            <a:pPr>
              <a:buFont typeface="Arial" panose="020B0604020202020204" pitchFamily="34" charset="0"/>
              <a:buChar char="•"/>
            </a:pPr>
            <a:r>
              <a:rPr lang="es-MX" dirty="0"/>
              <a:t>Migración (inmigración y emigración</a:t>
            </a:r>
            <a:r>
              <a:rPr lang="es-MX" dirty="0" smtClean="0"/>
              <a:t>).</a:t>
            </a:r>
          </a:p>
          <a:p>
            <a:pPr>
              <a:buFont typeface="Arial" panose="020B0604020202020204" pitchFamily="34" charset="0"/>
              <a:buChar char="•"/>
            </a:pPr>
            <a:endParaRPr lang="es-MX" dirty="0"/>
          </a:p>
          <a:p>
            <a:pPr>
              <a:buFont typeface="Arial" panose="020B0604020202020204" pitchFamily="34" charset="0"/>
              <a:buChar char="•"/>
            </a:pPr>
            <a:r>
              <a:rPr lang="es-MX" dirty="0"/>
              <a:t>Políticas gubernamentales que afectan la natalidad y mortalidad</a:t>
            </a:r>
            <a:r>
              <a:rPr lang="es-MX" dirty="0" smtClean="0"/>
              <a:t>.</a:t>
            </a:r>
          </a:p>
          <a:p>
            <a:pPr>
              <a:buFont typeface="Arial" panose="020B0604020202020204" pitchFamily="34" charset="0"/>
              <a:buChar char="•"/>
            </a:pPr>
            <a:endParaRPr lang="es-MX" dirty="0"/>
          </a:p>
          <a:p>
            <a:pPr>
              <a:buFont typeface="Arial" panose="020B0604020202020204" pitchFamily="34" charset="0"/>
              <a:buChar char="•"/>
            </a:pPr>
            <a:r>
              <a:rPr lang="es-MX" dirty="0"/>
              <a:t>Cambios económicos significativos</a:t>
            </a:r>
            <a:r>
              <a:rPr lang="es-MX" dirty="0" smtClean="0"/>
              <a:t>.</a:t>
            </a:r>
          </a:p>
          <a:p>
            <a:pPr>
              <a:buFont typeface="Arial" panose="020B0604020202020204" pitchFamily="34" charset="0"/>
              <a:buChar char="•"/>
            </a:pPr>
            <a:endParaRPr lang="es-MX" dirty="0"/>
          </a:p>
          <a:p>
            <a:pPr>
              <a:buFont typeface="Arial" panose="020B0604020202020204" pitchFamily="34" charset="0"/>
              <a:buChar char="•"/>
            </a:pPr>
            <a:r>
              <a:rPr lang="es-MX" dirty="0"/>
              <a:t>Pandemias o desastres naturales.</a:t>
            </a:r>
          </a:p>
          <a:p>
            <a:endParaRPr lang="es-MX" dirty="0" smtClean="0"/>
          </a:p>
          <a:p>
            <a:endParaRPr lang="en-US" dirty="0"/>
          </a:p>
        </p:txBody>
      </p:sp>
      <p:sp>
        <p:nvSpPr>
          <p:cNvPr id="7" name="Marcador de número de diapositiva 6"/>
          <p:cNvSpPr>
            <a:spLocks noGrp="1"/>
          </p:cNvSpPr>
          <p:nvPr>
            <p:ph type="sldNum" sz="quarter" idx="12"/>
          </p:nvPr>
        </p:nvSpPr>
        <p:spPr>
          <a:xfrm>
            <a:off x="11712624" y="6492875"/>
            <a:ext cx="2743200" cy="365125"/>
          </a:xfrm>
        </p:spPr>
        <p:txBody>
          <a:bodyPr/>
          <a:lstStyle/>
          <a:p>
            <a:fld id="{CC557257-E553-4494-802E-94348D3A526C}" type="slidenum">
              <a:rPr lang="en-US" smtClean="0"/>
              <a:pPr/>
              <a:t>18</a:t>
            </a:fld>
            <a:endParaRPr lang="en-US" dirty="0"/>
          </a:p>
        </p:txBody>
      </p:sp>
    </p:spTree>
    <p:extLst>
      <p:ext uri="{BB962C8B-B14F-4D97-AF65-F5344CB8AC3E}">
        <p14:creationId xmlns:p14="http://schemas.microsoft.com/office/powerpoint/2010/main" val="1530893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3 Rectángulo"/>
          <p:cNvSpPr/>
          <p:nvPr/>
        </p:nvSpPr>
        <p:spPr>
          <a:xfrm>
            <a:off x="3719736" y="116632"/>
            <a:ext cx="7776864" cy="461665"/>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CO" sz="2400" b="1" i="0" u="none" strike="noStrike" kern="1200" cap="none" spc="0" normalizeH="0" baseline="0" noProof="0" dirty="0" smtClean="0">
                <a:ln>
                  <a:noFill/>
                </a:ln>
                <a:solidFill>
                  <a:prstClr val="white"/>
                </a:solidFill>
                <a:effectLst/>
                <a:uLnTx/>
                <a:uFillTx/>
                <a:latin typeface="Arial" panose="020B0604020202020204" pitchFamily="34" charset="0"/>
                <a:cs typeface="Arial" panose="020B0604020202020204" pitchFamily="34" charset="0"/>
              </a:rPr>
              <a:t>PREGUNTAS</a:t>
            </a:r>
            <a:r>
              <a:rPr kumimoji="0" lang="es-CO" sz="2400" b="1" i="0" u="none" strike="noStrike" kern="1200" cap="none" spc="0" normalizeH="0" noProof="0" dirty="0" smtClean="0">
                <a:ln>
                  <a:noFill/>
                </a:ln>
                <a:solidFill>
                  <a:prstClr val="white"/>
                </a:solidFill>
                <a:effectLst/>
                <a:uLnTx/>
                <a:uFillTx/>
                <a:latin typeface="Arial" panose="020B0604020202020204" pitchFamily="34" charset="0"/>
                <a:cs typeface="Arial" panose="020B0604020202020204" pitchFamily="34" charset="0"/>
              </a:rPr>
              <a:t> ORIENTADORAS DEL CASO</a:t>
            </a:r>
            <a:endParaRPr kumimoji="0" lang="es-CO" sz="24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sp>
        <p:nvSpPr>
          <p:cNvPr id="2" name="Rectángulo 1"/>
          <p:cNvSpPr/>
          <p:nvPr/>
        </p:nvSpPr>
        <p:spPr>
          <a:xfrm>
            <a:off x="1343472" y="1484784"/>
            <a:ext cx="8640960" cy="4280531"/>
          </a:xfrm>
          <a:prstGeom prst="rect">
            <a:avLst/>
          </a:prstGeom>
        </p:spPr>
        <p:txBody>
          <a:bodyPr wrap="square">
            <a:spAutoFit/>
          </a:bodyPr>
          <a:lstStyle/>
          <a:p>
            <a:pPr algn="just">
              <a:lnSpc>
                <a:spcPct val="107000"/>
              </a:lnSpc>
              <a:spcAft>
                <a:spcPts val="800"/>
              </a:spcAft>
            </a:pPr>
            <a:r>
              <a:rPr lang="es-ES" sz="1600" b="1" kern="100" dirty="0">
                <a:latin typeface="Arial" panose="020B0604020202020204" pitchFamily="34" charset="0"/>
                <a:ea typeface="Times New Roman" panose="02020603050405020304" pitchFamily="18" charset="0"/>
                <a:cs typeface="Times New Roman" panose="02020603050405020304" pitchFamily="18" charset="0"/>
              </a:rPr>
              <a:t>PREGUNTAS ORIENTADORAS DEL CASO</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1600" kern="100" dirty="0">
                <a:latin typeface="Arial" panose="020B0604020202020204" pitchFamily="34" charset="0"/>
                <a:ea typeface="Times New Roman" panose="02020603050405020304" pitchFamily="18" charset="0"/>
                <a:cs typeface="Times New Roman" panose="02020603050405020304" pitchFamily="18" charset="0"/>
              </a:rPr>
              <a:t> </a:t>
            </a:r>
            <a:r>
              <a:rPr lang="es-ES" sz="1600" b="1" kern="100" dirty="0" smtClean="0">
                <a:latin typeface="Arial" panose="020B0604020202020204" pitchFamily="34" charset="0"/>
                <a:ea typeface="Times New Roman" panose="02020603050405020304" pitchFamily="18" charset="0"/>
                <a:cs typeface="Times New Roman" panose="02020603050405020304" pitchFamily="18" charset="0"/>
              </a:rPr>
              <a:t>¿</a:t>
            </a:r>
            <a:r>
              <a:rPr lang="es-ES" sz="1600" b="1" kern="100" dirty="0">
                <a:latin typeface="Arial" panose="020B0604020202020204" pitchFamily="34" charset="0"/>
                <a:ea typeface="Times New Roman" panose="02020603050405020304" pitchFamily="18" charset="0"/>
                <a:cs typeface="Times New Roman" panose="02020603050405020304" pitchFamily="18" charset="0"/>
              </a:rPr>
              <a:t>Cómo afecta la selección de la población inicial en la precisión del modelo logístico?</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1600" b="1" kern="100" dirty="0">
                <a:latin typeface="Arial" panose="020B0604020202020204" pitchFamily="34" charset="0"/>
                <a:ea typeface="Times New Roman" panose="02020603050405020304" pitchFamily="18" charset="0"/>
                <a:cs typeface="Times New Roman" panose="02020603050405020304" pitchFamily="18" charset="0"/>
              </a:rPr>
              <a:t> </a:t>
            </a:r>
            <a:r>
              <a:rPr lang="es-CO" sz="1600" kern="100" dirty="0" smtClean="0">
                <a:latin typeface="Arial" panose="020B0604020202020204" pitchFamily="34" charset="0"/>
                <a:ea typeface="Times New Roman" panose="02020603050405020304" pitchFamily="18" charset="0"/>
                <a:cs typeface="Times New Roman" panose="02020603050405020304" pitchFamily="18" charset="0"/>
              </a:rPr>
              <a:t>La </a:t>
            </a:r>
            <a:r>
              <a:rPr lang="es-CO" sz="1600" kern="100" dirty="0">
                <a:latin typeface="Arial" panose="020B0604020202020204" pitchFamily="34" charset="0"/>
                <a:ea typeface="Times New Roman" panose="02020603050405020304" pitchFamily="18" charset="0"/>
                <a:cs typeface="Times New Roman" panose="02020603050405020304" pitchFamily="18" charset="0"/>
              </a:rPr>
              <a:t>precisión de un modelo logístico puede verse influida de diversas maneras por cómo se elige la población inicial:</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CO" sz="1600" kern="100" dirty="0">
                <a:latin typeface="Arial" panose="020B0604020202020204" pitchFamily="34" charset="0"/>
                <a:ea typeface="Times New Roman" panose="02020603050405020304" pitchFamily="18" charset="0"/>
                <a:cs typeface="Times New Roman" panose="02020603050405020304" pitchFamily="18" charset="0"/>
              </a:rPr>
              <a:t> </a:t>
            </a:r>
            <a:r>
              <a:rPr lang="es-CO" sz="1600" b="1" kern="100" dirty="0" smtClean="0">
                <a:latin typeface="Arial" panose="020B0604020202020204" pitchFamily="34" charset="0"/>
                <a:ea typeface="Times New Roman" panose="02020603050405020304" pitchFamily="18" charset="0"/>
                <a:cs typeface="Times New Roman" panose="02020603050405020304" pitchFamily="18" charset="0"/>
              </a:rPr>
              <a:t>Impacto </a:t>
            </a:r>
            <a:r>
              <a:rPr lang="es-CO" sz="1600" b="1" kern="100" dirty="0">
                <a:latin typeface="Arial" panose="020B0604020202020204" pitchFamily="34" charset="0"/>
                <a:ea typeface="Times New Roman" panose="02020603050405020304" pitchFamily="18" charset="0"/>
                <a:cs typeface="Times New Roman" panose="02020603050405020304" pitchFamily="18" charset="0"/>
              </a:rPr>
              <a:t>en la convergencia: </a:t>
            </a:r>
            <a:r>
              <a:rPr lang="es-CO" sz="1600" kern="100" dirty="0">
                <a:latin typeface="Arial" panose="020B0604020202020204" pitchFamily="34" charset="0"/>
                <a:ea typeface="Times New Roman" panose="02020603050405020304" pitchFamily="18" charset="0"/>
                <a:cs typeface="Times New Roman" panose="02020603050405020304" pitchFamily="18" charset="0"/>
              </a:rPr>
              <a:t>La selección de la población inicial puede desempeñar un papel crucial en la velocidad y precisión con que un modelo logístico converge hacia la capacidad de carga del entorno (representada por </a:t>
            </a:r>
            <a:r>
              <a:rPr lang="es-CO" sz="1600" kern="100" dirty="0" smtClean="0">
                <a:latin typeface="Cambria Math" panose="02040503050406030204" pitchFamily="18" charset="0"/>
                <a:ea typeface="Times New Roman" panose="02020603050405020304" pitchFamily="18" charset="0"/>
                <a:cs typeface="Cambria Math" panose="02040503050406030204" pitchFamily="18" charset="0"/>
              </a:rPr>
              <a:t>𝐾</a:t>
            </a:r>
            <a:r>
              <a:rPr lang="es-CO" sz="1600" kern="100" dirty="0">
                <a:latin typeface="Arial" panose="020B0604020202020204" pitchFamily="34" charset="0"/>
                <a:ea typeface="Times New Roman" panose="02020603050405020304" pitchFamily="18" charset="0"/>
                <a:cs typeface="Times New Roman" panose="02020603050405020304" pitchFamily="18" charset="0"/>
              </a:rPr>
              <a:t> </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CO" sz="1600" b="1" kern="100" dirty="0">
                <a:latin typeface="Arial" panose="020B0604020202020204" pitchFamily="34" charset="0"/>
                <a:ea typeface="Times New Roman" panose="02020603050405020304" pitchFamily="18" charset="0"/>
                <a:cs typeface="Times New Roman" panose="02020603050405020304" pitchFamily="18" charset="0"/>
              </a:rPr>
              <a:t>Sensibilidad a pequeñas variaciones: </a:t>
            </a:r>
            <a:r>
              <a:rPr lang="es-CO" sz="1600" kern="100" dirty="0">
                <a:latin typeface="Arial" panose="020B0604020202020204" pitchFamily="34" charset="0"/>
                <a:ea typeface="Times New Roman" panose="02020603050405020304" pitchFamily="18" charset="0"/>
                <a:cs typeface="Times New Roman" panose="02020603050405020304" pitchFamily="18" charset="0"/>
              </a:rPr>
              <a:t>Incluso pequeñas fluctuaciones en la población inicial pueden causar un efecto considerable en las proyecciones a largo plazo del modelo logístico. Si la población inicial se estima por encima o por debajo de la realidad, esto puede resultar en proyecciones inexactas más adelante.</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CO" sz="1600" b="1" kern="100" dirty="0" smtClean="0">
                <a:latin typeface="Arial" panose="020B0604020202020204" pitchFamily="34" charset="0"/>
                <a:ea typeface="Times New Roman" panose="02020603050405020304" pitchFamily="18" charset="0"/>
                <a:cs typeface="Times New Roman" panose="02020603050405020304" pitchFamily="18" charset="0"/>
              </a:rPr>
              <a:t>Validación </a:t>
            </a:r>
            <a:r>
              <a:rPr lang="es-CO" sz="1600" b="1" kern="100" dirty="0">
                <a:latin typeface="Arial" panose="020B0604020202020204" pitchFamily="34" charset="0"/>
                <a:ea typeface="Times New Roman" panose="02020603050405020304" pitchFamily="18" charset="0"/>
                <a:cs typeface="Times New Roman" panose="02020603050405020304" pitchFamily="18" charset="0"/>
              </a:rPr>
              <a:t>del modelo: </a:t>
            </a:r>
            <a:r>
              <a:rPr lang="es-CO" sz="1600" kern="100" dirty="0">
                <a:latin typeface="Arial" panose="020B0604020202020204" pitchFamily="34" charset="0"/>
                <a:ea typeface="Times New Roman" panose="02020603050405020304" pitchFamily="18" charset="0"/>
                <a:cs typeface="Times New Roman" panose="02020603050405020304" pitchFamily="18" charset="0"/>
              </a:rPr>
              <a:t>La selección de la población inicial requiere una validación con datos históricos para garantizar que represente fielmente la situación inicial al inicio del modelado. Una elección errónea podría distorsionar las predicciones del modelo</a:t>
            </a:r>
            <a:r>
              <a:rPr lang="es-CO" sz="1600" kern="100" dirty="0" smtClean="0">
                <a:latin typeface="Arial" panose="020B0604020202020204" pitchFamily="34" charset="0"/>
                <a:ea typeface="Times New Roman" panose="02020603050405020304" pitchFamily="18" charset="0"/>
                <a:cs typeface="Times New Roman" panose="02020603050405020304" pitchFamily="18" charset="0"/>
              </a:rPr>
              <a:t>.</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Marcador de número de diapositiva 2"/>
          <p:cNvSpPr>
            <a:spLocks noGrp="1"/>
          </p:cNvSpPr>
          <p:nvPr>
            <p:ph type="sldNum" sz="quarter" idx="12"/>
          </p:nvPr>
        </p:nvSpPr>
        <p:spPr>
          <a:xfrm>
            <a:off x="11712624" y="6492875"/>
            <a:ext cx="2743200" cy="365125"/>
          </a:xfrm>
        </p:spPr>
        <p:txBody>
          <a:bodyPr/>
          <a:lstStyle/>
          <a:p>
            <a:fld id="{CC557257-E553-4494-802E-94348D3A526C}" type="slidenum">
              <a:rPr lang="en-US" smtClean="0"/>
              <a:pPr/>
              <a:t>19</a:t>
            </a:fld>
            <a:endParaRPr lang="en-US" dirty="0"/>
          </a:p>
        </p:txBody>
      </p:sp>
    </p:spTree>
    <p:extLst>
      <p:ext uri="{BB962C8B-B14F-4D97-AF65-F5344CB8AC3E}">
        <p14:creationId xmlns:p14="http://schemas.microsoft.com/office/powerpoint/2010/main" val="11839567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431704" y="116632"/>
            <a:ext cx="8189001" cy="461665"/>
          </a:xfrm>
          <a:prstGeom prst="rect">
            <a:avLst/>
          </a:prstGeom>
        </p:spPr>
        <p:txBody>
          <a:bodyPr wrap="square">
            <a:spAutoFit/>
          </a:bodyPr>
          <a:lstStyle/>
          <a:p>
            <a:pPr algn="r"/>
            <a:r>
              <a:rPr lang="es-CO" sz="2400" b="1" dirty="0" smtClean="0">
                <a:solidFill>
                  <a:schemeClr val="bg1"/>
                </a:solidFill>
                <a:latin typeface="+mj-lt"/>
                <a:cs typeface="Arial" pitchFamily="34" charset="0"/>
              </a:rPr>
              <a:t>INTRODUCCION</a:t>
            </a:r>
            <a:endParaRPr lang="es-CO" sz="2400" b="1" dirty="0">
              <a:solidFill>
                <a:schemeClr val="bg1"/>
              </a:solidFill>
              <a:latin typeface="+mj-lt"/>
              <a:cs typeface="Arial" pitchFamily="34" charset="0"/>
            </a:endParaRPr>
          </a:p>
        </p:txBody>
      </p:sp>
      <p:sp>
        <p:nvSpPr>
          <p:cNvPr id="3" name="CuadroTexto 2"/>
          <p:cNvSpPr txBox="1"/>
          <p:nvPr/>
        </p:nvSpPr>
        <p:spPr>
          <a:xfrm>
            <a:off x="335360" y="1124744"/>
            <a:ext cx="11449273" cy="5165517"/>
          </a:xfrm>
          <a:prstGeom prst="rect">
            <a:avLst/>
          </a:prstGeom>
          <a:noFill/>
        </p:spPr>
        <p:txBody>
          <a:bodyPr wrap="square" rtlCol="0">
            <a:spAutoFit/>
          </a:bodyPr>
          <a:lstStyle/>
          <a:p>
            <a:r>
              <a:rPr lang="es-ES" b="1" dirty="0">
                <a:latin typeface="Arial" panose="020B0604020202020204" pitchFamily="34" charset="0"/>
                <a:cs typeface="Arial" panose="020B0604020202020204" pitchFamily="34" charset="0"/>
              </a:rPr>
              <a:t>INTRODUCCIÓN </a:t>
            </a:r>
            <a:endParaRPr lang="en-US" dirty="0">
              <a:latin typeface="Arial" panose="020B0604020202020204" pitchFamily="34" charset="0"/>
              <a:cs typeface="Arial" panose="020B0604020202020204" pitchFamily="34" charset="0"/>
            </a:endParaRPr>
          </a:p>
          <a:p>
            <a:r>
              <a:rPr lang="es-ES" b="1"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r>
              <a:rPr lang="es-ES" dirty="0">
                <a:latin typeface="Arial" panose="020B0604020202020204" pitchFamily="34" charset="0"/>
                <a:cs typeface="Arial" panose="020B0604020202020204" pitchFamily="34" charset="0"/>
              </a:rPr>
              <a:t>La comprensión del crecimiento poblacional es esencial en una variedad de áreas, desde la planificación urbana hasta la epidemiología. En este sentido, el modelo logístico se presenta como una herramienta valiosa para proyectar la evolución demográfica a lo largo del tiempo. No obstante, este enfoque básico podría no abarcar por completo la complejidad de los factores que moldean el crecimiento de una población, como las variaciones estacionales o los eventos históricos relevantes.</a:t>
            </a:r>
            <a:endParaRPr lang="en-US" dirty="0">
              <a:latin typeface="Arial" panose="020B0604020202020204" pitchFamily="34" charset="0"/>
              <a:cs typeface="Arial" panose="020B0604020202020204" pitchFamily="34" charset="0"/>
            </a:endParaRPr>
          </a:p>
          <a:p>
            <a:r>
              <a:rPr lang="es-ES"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r>
              <a:rPr lang="es-ES" dirty="0">
                <a:latin typeface="Arial" panose="020B0604020202020204" pitchFamily="34" charset="0"/>
                <a:cs typeface="Arial" panose="020B0604020202020204" pitchFamily="34" charset="0"/>
              </a:rPr>
              <a:t>Exploraremos cómo adaptar el modelo logístico para considerar estas variaciones adicionales. Inicialmente, analizaremos de forma concisa la estructura y la formulación matemática del modelo logístico. A continuación, discutiremos las posibles expansiones y ajustes que pueden integrarse al modelo para capturar las fluctuaciones estacionales o los eventos históricos.</a:t>
            </a:r>
            <a:endParaRPr lang="en-US" dirty="0">
              <a:latin typeface="Arial" panose="020B0604020202020204" pitchFamily="34" charset="0"/>
              <a:cs typeface="Arial" panose="020B0604020202020204" pitchFamily="34" charset="0"/>
            </a:endParaRPr>
          </a:p>
          <a:p>
            <a:r>
              <a:rPr lang="es-ES"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r>
              <a:rPr lang="es-ES" dirty="0">
                <a:latin typeface="Arial" panose="020B0604020202020204" pitchFamily="34" charset="0"/>
                <a:cs typeface="Arial" panose="020B0604020202020204" pitchFamily="34" charset="0"/>
              </a:rPr>
              <a:t>Al incorporar estos elementos adicionales al modelo logístico, podemos potenciar su capacidad predictiva y mejorar su utilidad en la interpretación del crecimiento poblacional en entornos más complejos. Este enfoque podría resultar crucial en la toma de decisiones fundamentadas en campos como la salud pública, la gestión ambiental y la planificación del desarrollo.</a:t>
            </a:r>
            <a:endParaRPr lang="en-US" dirty="0">
              <a:latin typeface="Arial" panose="020B0604020202020204" pitchFamily="34" charset="0"/>
              <a:cs typeface="Arial" panose="020B0604020202020204" pitchFamily="34" charset="0"/>
            </a:endParaRPr>
          </a:p>
          <a:p>
            <a:pPr>
              <a:lnSpc>
                <a:spcPct val="150000"/>
              </a:lnSpc>
            </a:pPr>
            <a:endParaRPr lang="es-CO" dirty="0"/>
          </a:p>
        </p:txBody>
      </p:sp>
      <p:sp>
        <p:nvSpPr>
          <p:cNvPr id="4" name="Marcador de número de diapositiva 3"/>
          <p:cNvSpPr>
            <a:spLocks noGrp="1"/>
          </p:cNvSpPr>
          <p:nvPr>
            <p:ph type="sldNum" sz="quarter" idx="12"/>
          </p:nvPr>
        </p:nvSpPr>
        <p:spPr>
          <a:xfrm>
            <a:off x="11784633" y="6379415"/>
            <a:ext cx="731600" cy="524800"/>
          </a:xfrm>
        </p:spPr>
        <p:txBody>
          <a:bodyPr/>
          <a:lstStyle/>
          <a:p>
            <a:fld id="{00000000-1234-1234-1234-123412341234}" type="slidenum">
              <a:rPr lang="es-CO" smtClean="0"/>
              <a:pPr/>
              <a:t>2</a:t>
            </a:fld>
            <a:endParaRPr lang="es-CO" dirty="0"/>
          </a:p>
        </p:txBody>
      </p:sp>
    </p:spTree>
    <p:extLst>
      <p:ext uri="{BB962C8B-B14F-4D97-AF65-F5344CB8AC3E}">
        <p14:creationId xmlns:p14="http://schemas.microsoft.com/office/powerpoint/2010/main" val="220346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3 Rectángulo"/>
          <p:cNvSpPr/>
          <p:nvPr/>
        </p:nvSpPr>
        <p:spPr>
          <a:xfrm>
            <a:off x="3719736" y="116632"/>
            <a:ext cx="7776864" cy="830997"/>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CO" sz="2400" b="1" u="none" strike="noStrike" kern="1200" cap="none" spc="0" normalizeH="0" baseline="0" noProof="0" dirty="0" smtClean="0">
                <a:ln>
                  <a:noFill/>
                </a:ln>
                <a:solidFill>
                  <a:prstClr val="white"/>
                </a:solidFill>
                <a:effectLst/>
                <a:uLnTx/>
                <a:uFillTx/>
                <a:latin typeface="Arial" panose="020B0604020202020204" pitchFamily="34" charset="0"/>
                <a:cs typeface="Arial" panose="020B0604020202020204" pitchFamily="34" charset="0"/>
              </a:rPr>
              <a:t>ECUACIONES</a:t>
            </a:r>
            <a:r>
              <a:rPr kumimoji="0" lang="es-CO" sz="2400" b="1" u="none" strike="noStrike" kern="1200" cap="none" spc="0" normalizeH="0" noProof="0" dirty="0" smtClean="0">
                <a:ln>
                  <a:noFill/>
                </a:ln>
                <a:solidFill>
                  <a:prstClr val="white"/>
                </a:solidFill>
                <a:effectLst/>
                <a:uLnTx/>
                <a:uFillTx/>
                <a:latin typeface="Arial" panose="020B0604020202020204" pitchFamily="34" charset="0"/>
                <a:cs typeface="Arial" panose="020B0604020202020204" pitchFamily="34" charset="0"/>
              </a:rPr>
              <a:t> DIFERENCIALES PARA MODELAR EL CRECIMIENTO POBLACIONAL</a:t>
            </a:r>
            <a:endParaRPr kumimoji="0" lang="es-CO" sz="2400" b="1"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 name="Rectángulo 1"/>
              <p:cNvSpPr/>
              <p:nvPr/>
            </p:nvSpPr>
            <p:spPr>
              <a:xfrm>
                <a:off x="407368" y="1268760"/>
                <a:ext cx="7704856" cy="4686732"/>
              </a:xfrm>
              <a:prstGeom prst="rect">
                <a:avLst/>
              </a:prstGeom>
            </p:spPr>
            <p:txBody>
              <a:bodyPr wrap="square">
                <a:spAutoFit/>
              </a:bodyPr>
              <a:lstStyle/>
              <a:p>
                <a:pPr algn="just">
                  <a:lnSpc>
                    <a:spcPct val="107000"/>
                  </a:lnSpc>
                  <a:spcAft>
                    <a:spcPts val="800"/>
                  </a:spcAft>
                </a:pPr>
                <a:r>
                  <a:rPr lang="es-CO" sz="1600" b="1" kern="100" dirty="0">
                    <a:latin typeface="Arial" panose="020B0604020202020204" pitchFamily="34" charset="0"/>
                    <a:ea typeface="Times New Roman" panose="02020603050405020304" pitchFamily="18" charset="0"/>
                    <a:cs typeface="Times New Roman" panose="02020603050405020304" pitchFamily="18" charset="0"/>
                  </a:rPr>
                  <a:t>¿Qué otras ecuaciones diferenciales podrían utilizarse para modelar el crecimiento poblacional en contextos específicos</a:t>
                </a:r>
                <a:r>
                  <a:rPr lang="es-CO" sz="1600" b="1" kern="100" dirty="0" smtClean="0">
                    <a:latin typeface="Arial" panose="020B0604020202020204" pitchFamily="34" charset="0"/>
                    <a:ea typeface="Times New Roman" panose="02020603050405020304" pitchFamily="18" charset="0"/>
                    <a:cs typeface="Times New Roman" panose="02020603050405020304" pitchFamily="18" charset="0"/>
                  </a:rPr>
                  <a:t>?</a:t>
                </a:r>
                <a:r>
                  <a:rPr lang="es-CO" sz="1600" kern="1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CO" sz="1600" b="1" kern="100" dirty="0">
                    <a:effectLst/>
                    <a:latin typeface="Arial" panose="020B0604020202020204" pitchFamily="34" charset="0"/>
                    <a:ea typeface="Times New Roman" panose="02020603050405020304" pitchFamily="18" charset="0"/>
                    <a:cs typeface="Times New Roman" panose="02020603050405020304" pitchFamily="18" charset="0"/>
                  </a:rPr>
                  <a:t>Modelo de Malthus</a:t>
                </a:r>
                <a:r>
                  <a:rPr lang="es-CO" sz="1600" kern="100" dirty="0">
                    <a:effectLst/>
                    <a:latin typeface="Arial" panose="020B0604020202020204" pitchFamily="34" charset="0"/>
                    <a:ea typeface="Times New Roman" panose="02020603050405020304" pitchFamily="18" charset="0"/>
                    <a:cs typeface="Times New Roman" panose="02020603050405020304" pitchFamily="18" charset="0"/>
                  </a:rPr>
                  <a:t>: Esta es una de las ecuaciones más simples para el crecimiento poblacional, propuesta por Thomas Malthus. Se define como </a:t>
                </a:r>
                <a14:m>
                  <m:oMath xmlns:m="http://schemas.openxmlformats.org/officeDocument/2006/math">
                    <m:f>
                      <m:fPr>
                        <m:ctrlPr>
                          <a:rPr lang="en-US" sz="1600" i="1" kern="100">
                            <a:effectLst/>
                            <a:latin typeface="Cambria Math" panose="02040503050406030204" pitchFamily="18" charset="0"/>
                            <a:ea typeface="Times New Roman" panose="02020603050405020304" pitchFamily="18" charset="0"/>
                            <a:cs typeface="Arial" panose="020B0604020202020204" pitchFamily="34" charset="0"/>
                          </a:rPr>
                        </m:ctrlPr>
                      </m:fPr>
                      <m:num>
                        <m:r>
                          <a:rPr lang="es-CO" sz="1600" i="1" kern="100">
                            <a:effectLst/>
                            <a:latin typeface="Cambria Math" panose="02040503050406030204" pitchFamily="18" charset="0"/>
                            <a:ea typeface="Times New Roman" panose="02020603050405020304" pitchFamily="18" charset="0"/>
                            <a:cs typeface="Arial" panose="020B0604020202020204" pitchFamily="34" charset="0"/>
                          </a:rPr>
                          <m:t>𝑑𝑃</m:t>
                        </m:r>
                      </m:num>
                      <m:den>
                        <m:r>
                          <a:rPr lang="es-CO" sz="1600" i="1" kern="100">
                            <a:effectLst/>
                            <a:latin typeface="Cambria Math" panose="02040503050406030204" pitchFamily="18" charset="0"/>
                            <a:ea typeface="Times New Roman" panose="02020603050405020304" pitchFamily="18" charset="0"/>
                            <a:cs typeface="Arial" panose="020B0604020202020204" pitchFamily="34" charset="0"/>
                          </a:rPr>
                          <m:t>𝑑𝑡</m:t>
                        </m:r>
                      </m:den>
                    </m:f>
                    <m:r>
                      <a:rPr lang="es-CO" sz="1600" i="1" kern="100">
                        <a:effectLst/>
                        <a:latin typeface="Cambria Math" panose="02040503050406030204" pitchFamily="18" charset="0"/>
                        <a:ea typeface="Times New Roman" panose="02020603050405020304" pitchFamily="18" charset="0"/>
                        <a:cs typeface="Arial" panose="020B0604020202020204" pitchFamily="34" charset="0"/>
                      </a:rPr>
                      <m:t>=</m:t>
                    </m:r>
                    <m:r>
                      <a:rPr lang="es-CO" sz="1600" i="1" kern="100">
                        <a:effectLst/>
                        <a:latin typeface="Cambria Math" panose="02040503050406030204" pitchFamily="18" charset="0"/>
                        <a:ea typeface="Times New Roman" panose="02020603050405020304" pitchFamily="18" charset="0"/>
                        <a:cs typeface="Arial" panose="020B0604020202020204" pitchFamily="34" charset="0"/>
                      </a:rPr>
                      <m:t>𝑟𝑃</m:t>
                    </m:r>
                  </m:oMath>
                </a14:m>
                <a:r>
                  <a:rPr lang="es-CO" sz="1600" kern="100" dirty="0">
                    <a:effectLst/>
                    <a:latin typeface="Arial" panose="020B0604020202020204" pitchFamily="34" charset="0"/>
                    <a:ea typeface="Times New Roman" panose="02020603050405020304" pitchFamily="18" charset="0"/>
                    <a:cs typeface="Times New Roman" panose="02020603050405020304" pitchFamily="18" charset="0"/>
                  </a:rPr>
                  <a:t>, donde P, es la población, t es el tiempo y r es la tasa de crecimiento intrínseca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CO" sz="1600" kern="100" dirty="0">
                    <a:effectLst/>
                    <a:latin typeface="Arial" panose="020B0604020202020204" pitchFamily="34" charset="0"/>
                    <a:ea typeface="Times New Roman" panose="02020603050405020304" pitchFamily="18" charset="0"/>
                    <a:cs typeface="Times New Roman" panose="02020603050405020304" pitchFamily="18" charset="0"/>
                  </a:rPr>
                  <a:t> </a:t>
                </a:r>
                <a:r>
                  <a:rPr lang="es-CO" sz="1600" b="1" kern="100" dirty="0" smtClean="0">
                    <a:effectLst/>
                    <a:latin typeface="Arial" panose="020B0604020202020204" pitchFamily="34" charset="0"/>
                    <a:ea typeface="Times New Roman" panose="02020603050405020304" pitchFamily="18" charset="0"/>
                    <a:cs typeface="Times New Roman" panose="02020603050405020304" pitchFamily="18" charset="0"/>
                  </a:rPr>
                  <a:t>Modelo </a:t>
                </a:r>
                <a:r>
                  <a:rPr lang="es-CO" sz="1600" b="1" kern="100" dirty="0">
                    <a:effectLst/>
                    <a:latin typeface="Arial" panose="020B0604020202020204" pitchFamily="34" charset="0"/>
                    <a:ea typeface="Times New Roman" panose="02020603050405020304" pitchFamily="18" charset="0"/>
                    <a:cs typeface="Times New Roman" panose="02020603050405020304" pitchFamily="18" charset="0"/>
                  </a:rPr>
                  <a:t>de Verhulst (Logístico)</a:t>
                </a:r>
                <a:r>
                  <a:rPr lang="es-CO" sz="1600" kern="100" dirty="0">
                    <a:effectLst/>
                    <a:latin typeface="Arial" panose="020B0604020202020204" pitchFamily="34" charset="0"/>
                    <a:ea typeface="Times New Roman" panose="02020603050405020304" pitchFamily="18" charset="0"/>
                    <a:cs typeface="Times New Roman" panose="02020603050405020304" pitchFamily="18" charset="0"/>
                  </a:rPr>
                  <a:t>: Este modelo introduce una capacidad de carga (</a:t>
                </a:r>
                <a:r>
                  <a:rPr lang="es-CO" sz="1600" kern="100" dirty="0">
                    <a:effectLst/>
                    <a:latin typeface="Cambria Math" panose="02040503050406030204" pitchFamily="18" charset="0"/>
                    <a:ea typeface="Times New Roman" panose="02020603050405020304" pitchFamily="18" charset="0"/>
                    <a:cs typeface="Cambria Math" panose="02040503050406030204" pitchFamily="18" charset="0"/>
                  </a:rPr>
                  <a:t>𝐾</a:t>
                </a:r>
                <a:r>
                  <a:rPr lang="es-CO" sz="1600" i="1" kern="100" dirty="0">
                    <a:effectLst/>
                    <a:latin typeface="Arial" panose="020B0604020202020204" pitchFamily="34" charset="0"/>
                    <a:ea typeface="Times New Roman" panose="02020603050405020304" pitchFamily="18" charset="0"/>
                    <a:cs typeface="Times New Roman" panose="02020603050405020304" pitchFamily="18" charset="0"/>
                  </a:rPr>
                  <a:t>K</a:t>
                </a:r>
                <a:r>
                  <a:rPr lang="es-CO" sz="1600" kern="100" dirty="0">
                    <a:effectLst/>
                    <a:latin typeface="Arial" panose="020B0604020202020204" pitchFamily="34" charset="0"/>
                    <a:ea typeface="Times New Roman" panose="02020603050405020304" pitchFamily="18" charset="0"/>
                    <a:cs typeface="Times New Roman" panose="02020603050405020304" pitchFamily="18" charset="0"/>
                  </a:rPr>
                  <a:t>) al modelo de Malthus para representar el límite máximo que puede alcanzar la población. La ecuación diferencial es </a:t>
                </a:r>
                <a14:m>
                  <m:oMath xmlns:m="http://schemas.openxmlformats.org/officeDocument/2006/math">
                    <m:f>
                      <m:fPr>
                        <m:ctrlPr>
                          <a:rPr lang="en-US" sz="1600" i="1" kern="100">
                            <a:effectLst/>
                            <a:latin typeface="Cambria Math" panose="02040503050406030204" pitchFamily="18" charset="0"/>
                            <a:ea typeface="Times New Roman" panose="02020603050405020304" pitchFamily="18" charset="0"/>
                            <a:cs typeface="Arial" panose="020B0604020202020204" pitchFamily="34" charset="0"/>
                          </a:rPr>
                        </m:ctrlPr>
                      </m:fPr>
                      <m:num>
                        <m:r>
                          <a:rPr lang="es-CO" sz="1600" i="1" kern="100">
                            <a:effectLst/>
                            <a:latin typeface="Cambria Math" panose="02040503050406030204" pitchFamily="18" charset="0"/>
                            <a:ea typeface="Times New Roman" panose="02020603050405020304" pitchFamily="18" charset="0"/>
                            <a:cs typeface="Arial" panose="020B0604020202020204" pitchFamily="34" charset="0"/>
                          </a:rPr>
                          <m:t>𝑑𝑃</m:t>
                        </m:r>
                      </m:num>
                      <m:den>
                        <m:r>
                          <a:rPr lang="es-CO" sz="1600" i="1" kern="100">
                            <a:effectLst/>
                            <a:latin typeface="Cambria Math" panose="02040503050406030204" pitchFamily="18" charset="0"/>
                            <a:ea typeface="Times New Roman" panose="02020603050405020304" pitchFamily="18" charset="0"/>
                            <a:cs typeface="Arial" panose="020B0604020202020204" pitchFamily="34" charset="0"/>
                          </a:rPr>
                          <m:t>𝑑𝑡</m:t>
                        </m:r>
                      </m:den>
                    </m:f>
                    <m:r>
                      <a:rPr lang="es-CO" sz="1600" i="1" kern="100">
                        <a:effectLst/>
                        <a:latin typeface="Cambria Math" panose="02040503050406030204" pitchFamily="18" charset="0"/>
                        <a:ea typeface="Times New Roman" panose="02020603050405020304" pitchFamily="18" charset="0"/>
                        <a:cs typeface="Arial" panose="020B0604020202020204" pitchFamily="34" charset="0"/>
                      </a:rPr>
                      <m:t>=</m:t>
                    </m:r>
                    <m:r>
                      <a:rPr lang="es-CO" sz="1600" i="1" kern="100">
                        <a:effectLst/>
                        <a:latin typeface="Cambria Math" panose="02040503050406030204" pitchFamily="18" charset="0"/>
                        <a:ea typeface="Times New Roman" panose="02020603050405020304" pitchFamily="18" charset="0"/>
                        <a:cs typeface="Arial" panose="020B0604020202020204" pitchFamily="34" charset="0"/>
                      </a:rPr>
                      <m:t>𝑟𝑃</m:t>
                    </m:r>
                    <m:r>
                      <a:rPr lang="es-CO" sz="1600" i="1" kern="100">
                        <a:effectLst/>
                        <a:latin typeface="Cambria Math" panose="02040503050406030204" pitchFamily="18" charset="0"/>
                        <a:ea typeface="Times New Roman" panose="02020603050405020304" pitchFamily="18" charset="0"/>
                        <a:cs typeface="Arial" panose="020B0604020202020204" pitchFamily="34" charset="0"/>
                      </a:rPr>
                      <m:t> (1−</m:t>
                    </m:r>
                    <m:f>
                      <m:fPr>
                        <m:ctrlPr>
                          <a:rPr lang="en-US" sz="1600" i="1" kern="100">
                            <a:effectLst/>
                            <a:latin typeface="Cambria Math" panose="02040503050406030204" pitchFamily="18" charset="0"/>
                            <a:ea typeface="Times New Roman" panose="02020603050405020304" pitchFamily="18" charset="0"/>
                            <a:cs typeface="Arial" panose="020B0604020202020204" pitchFamily="34" charset="0"/>
                          </a:rPr>
                        </m:ctrlPr>
                      </m:fPr>
                      <m:num>
                        <m:r>
                          <a:rPr lang="es-CO" sz="1600" i="1" kern="100">
                            <a:effectLst/>
                            <a:latin typeface="Cambria Math" panose="02040503050406030204" pitchFamily="18" charset="0"/>
                            <a:ea typeface="Times New Roman" panose="02020603050405020304" pitchFamily="18" charset="0"/>
                            <a:cs typeface="Arial" panose="020B0604020202020204" pitchFamily="34" charset="0"/>
                          </a:rPr>
                          <m:t>𝑃</m:t>
                        </m:r>
                      </m:num>
                      <m:den>
                        <m:r>
                          <a:rPr lang="es-CO" sz="1600" i="1" kern="100">
                            <a:effectLst/>
                            <a:latin typeface="Cambria Math" panose="02040503050406030204" pitchFamily="18" charset="0"/>
                            <a:ea typeface="Times New Roman" panose="02020603050405020304" pitchFamily="18" charset="0"/>
                            <a:cs typeface="Arial" panose="020B0604020202020204" pitchFamily="34" charset="0"/>
                          </a:rPr>
                          <m:t>𝐾</m:t>
                        </m:r>
                      </m:den>
                    </m:f>
                    <m:r>
                      <a:rPr lang="es-CO" sz="1600" i="1" kern="100">
                        <a:effectLst/>
                        <a:latin typeface="Cambria Math" panose="02040503050406030204" pitchFamily="18" charset="0"/>
                        <a:ea typeface="Times New Roman" panose="02020603050405020304" pitchFamily="18" charset="0"/>
                        <a:cs typeface="Arial" panose="020B0604020202020204" pitchFamily="34" charset="0"/>
                      </a:rPr>
                      <m:t>)</m:t>
                    </m:r>
                  </m:oMath>
                </a14:m>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CO" sz="1600" kern="100" dirty="0">
                    <a:effectLst/>
                    <a:latin typeface="Arial" panose="020B0604020202020204" pitchFamily="34" charset="0"/>
                    <a:ea typeface="Times New Roman" panose="02020603050405020304" pitchFamily="18" charset="0"/>
                    <a:cs typeface="Times New Roman" panose="02020603050405020304" pitchFamily="18" charset="0"/>
                  </a:rPr>
                  <a:t> </a:t>
                </a:r>
                <a:r>
                  <a:rPr lang="es-CO" sz="1600" b="1" kern="100" dirty="0" smtClean="0">
                    <a:effectLst/>
                    <a:latin typeface="Arial" panose="020B0604020202020204" pitchFamily="34" charset="0"/>
                    <a:ea typeface="Times New Roman" panose="02020603050405020304" pitchFamily="18" charset="0"/>
                    <a:cs typeface="Times New Roman" panose="02020603050405020304" pitchFamily="18" charset="0"/>
                  </a:rPr>
                  <a:t>Modelo </a:t>
                </a:r>
                <a:r>
                  <a:rPr lang="es-CO" sz="1600" b="1" kern="100" dirty="0">
                    <a:effectLst/>
                    <a:latin typeface="Arial" panose="020B0604020202020204" pitchFamily="34" charset="0"/>
                    <a:ea typeface="Times New Roman" panose="02020603050405020304" pitchFamily="18" charset="0"/>
                    <a:cs typeface="Times New Roman" panose="02020603050405020304" pitchFamily="18" charset="0"/>
                  </a:rPr>
                  <a:t>de Lotka-Volterra</a:t>
                </a:r>
                <a:r>
                  <a:rPr lang="es-CO" sz="1600" kern="100" dirty="0">
                    <a:effectLst/>
                    <a:latin typeface="Arial" panose="020B0604020202020204" pitchFamily="34" charset="0"/>
                    <a:ea typeface="Times New Roman" panose="02020603050405020304" pitchFamily="18" charset="0"/>
                    <a:cs typeface="Times New Roman" panose="02020603050405020304" pitchFamily="18" charset="0"/>
                  </a:rPr>
                  <a:t>: Este modelo es utilizado para describir la interacción entre dos especies en un ecosistema. Se compone de dos ecuaciones diferenciales acopladas que describen el cambio en las poblaciones de presas y depredadores a lo largo del tiempo.</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CO" sz="1600" kern="100" dirty="0">
                    <a:effectLst/>
                    <a:latin typeface="Arial" panose="020B0604020202020204" pitchFamily="34" charset="0"/>
                    <a:ea typeface="Times New Roman" panose="02020603050405020304" pitchFamily="18" charset="0"/>
                    <a:cs typeface="Times New Roman" panose="02020603050405020304" pitchFamily="18" charset="0"/>
                  </a:rPr>
                  <a:t> </a:t>
                </a:r>
                <a:r>
                  <a:rPr lang="es-CO" sz="1600" b="1" kern="100" dirty="0" smtClean="0">
                    <a:effectLst/>
                    <a:latin typeface="Arial" panose="020B0604020202020204" pitchFamily="34" charset="0"/>
                    <a:ea typeface="Times New Roman" panose="02020603050405020304" pitchFamily="18" charset="0"/>
                    <a:cs typeface="Times New Roman" panose="02020603050405020304" pitchFamily="18" charset="0"/>
                  </a:rPr>
                  <a:t>Modelos </a:t>
                </a:r>
                <a:r>
                  <a:rPr lang="es-CO" sz="1600" b="1" kern="100" dirty="0">
                    <a:effectLst/>
                    <a:latin typeface="Arial" panose="020B0604020202020204" pitchFamily="34" charset="0"/>
                    <a:ea typeface="Times New Roman" panose="02020603050405020304" pitchFamily="18" charset="0"/>
                    <a:cs typeface="Times New Roman" panose="02020603050405020304" pitchFamily="18" charset="0"/>
                  </a:rPr>
                  <a:t>de Edades y Etapas</a:t>
                </a:r>
                <a:r>
                  <a:rPr lang="es-CO" sz="1600" kern="100" dirty="0">
                    <a:effectLst/>
                    <a:latin typeface="Arial" panose="020B0604020202020204" pitchFamily="34" charset="0"/>
                    <a:ea typeface="Times New Roman" panose="02020603050405020304" pitchFamily="18" charset="0"/>
                    <a:cs typeface="Times New Roman" panose="02020603050405020304" pitchFamily="18" charset="0"/>
                  </a:rPr>
                  <a:t>: Estos modelos tienen en cuenta la distribución de edades o etapas de la población y cómo estas cambian a lo largo del tiempo. Pueden ser representados por sistemas de ecuaciones diferenciales parciales.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ángulo 1"/>
              <p:cNvSpPr>
                <a:spLocks noRot="1" noChangeAspect="1" noMove="1" noResize="1" noEditPoints="1" noAdjustHandles="1" noChangeArrowheads="1" noChangeShapeType="1" noTextEdit="1"/>
              </p:cNvSpPr>
              <p:nvPr/>
            </p:nvSpPr>
            <p:spPr>
              <a:xfrm>
                <a:off x="407368" y="1268760"/>
                <a:ext cx="7704856" cy="4686732"/>
              </a:xfrm>
              <a:prstGeom prst="rect">
                <a:avLst/>
              </a:prstGeom>
              <a:blipFill>
                <a:blip r:embed="rId2"/>
                <a:stretch>
                  <a:fillRect l="-475" t="-390" r="-396" b="-390"/>
                </a:stretch>
              </a:blipFill>
            </p:spPr>
            <p:txBody>
              <a:bodyPr/>
              <a:lstStyle/>
              <a:p>
                <a:r>
                  <a:rPr lang="en-US">
                    <a:noFill/>
                  </a:rPr>
                  <a:t> </a:t>
                </a:r>
              </a:p>
            </p:txBody>
          </p:sp>
        </mc:Fallback>
      </mc:AlternateContent>
      <p:sp>
        <p:nvSpPr>
          <p:cNvPr id="3" name="Marcador de número de diapositiva 2"/>
          <p:cNvSpPr>
            <a:spLocks noGrp="1"/>
          </p:cNvSpPr>
          <p:nvPr>
            <p:ph type="sldNum" sz="quarter" idx="12"/>
          </p:nvPr>
        </p:nvSpPr>
        <p:spPr>
          <a:xfrm>
            <a:off x="11712624" y="6468630"/>
            <a:ext cx="2743200" cy="365125"/>
          </a:xfrm>
        </p:spPr>
        <p:txBody>
          <a:bodyPr/>
          <a:lstStyle/>
          <a:p>
            <a:fld id="{CC557257-E553-4494-802E-94348D3A526C}" type="slidenum">
              <a:rPr lang="en-US" smtClean="0"/>
              <a:pPr/>
              <a:t>20</a:t>
            </a:fld>
            <a:endParaRPr lang="en-US" dirty="0"/>
          </a:p>
        </p:txBody>
      </p:sp>
    </p:spTree>
    <p:extLst>
      <p:ext uri="{BB962C8B-B14F-4D97-AF65-F5344CB8AC3E}">
        <p14:creationId xmlns:p14="http://schemas.microsoft.com/office/powerpoint/2010/main" val="33432086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479376" y="993921"/>
            <a:ext cx="10730408" cy="5632311"/>
          </a:xfrm>
          <a:prstGeom prst="rect">
            <a:avLst/>
          </a:prstGeom>
          <a:noFill/>
        </p:spPr>
        <p:txBody>
          <a:bodyPr wrap="square" rtlCol="0">
            <a:spAutoFit/>
          </a:bodyPr>
          <a:lstStyle/>
          <a:p>
            <a:r>
              <a:rPr lang="es-ES" b="1" dirty="0"/>
              <a:t>¿Cómo podría ajustarse el modelo logístico para incluir variaciones estacionales o eventos históricos significativos?</a:t>
            </a:r>
            <a:endParaRPr lang="en-US" dirty="0"/>
          </a:p>
          <a:p>
            <a:r>
              <a:rPr lang="es-ES" dirty="0"/>
              <a:t>Para ajustar el modelo logístico y tener en cuenta variaciones estacionales o eventos históricos significativos, se pueden aplicar varias estrategias:</a:t>
            </a:r>
            <a:endParaRPr lang="en-US" dirty="0"/>
          </a:p>
          <a:p>
            <a:r>
              <a:rPr lang="es-ES" dirty="0"/>
              <a:t> </a:t>
            </a:r>
            <a:endParaRPr lang="en-US" dirty="0"/>
          </a:p>
          <a:p>
            <a:r>
              <a:rPr lang="es-ES" b="1" dirty="0"/>
              <a:t>Incorporar términos adicionales en la ecuación diferencial</a:t>
            </a:r>
            <a:r>
              <a:rPr lang="es-ES" dirty="0"/>
              <a:t>: Se pueden agregar términos adicionales a la ecuación diferencial logística para modelar variaciones estacionales o eventos históricos. Por ejemplo, si hay un patrón estacional en el crecimiento poblacional, se pueden agregar términos sinusoidales a la ecuación para capturar estas variaciones.</a:t>
            </a:r>
            <a:endParaRPr lang="en-US" dirty="0"/>
          </a:p>
          <a:p>
            <a:r>
              <a:rPr lang="es-ES" dirty="0"/>
              <a:t> </a:t>
            </a:r>
            <a:endParaRPr lang="en-US" dirty="0"/>
          </a:p>
          <a:p>
            <a:r>
              <a:rPr lang="es-ES" b="1" dirty="0"/>
              <a:t>Utilizar funciones de transferencia</a:t>
            </a:r>
            <a:r>
              <a:rPr lang="es-ES" dirty="0"/>
              <a:t>: Las funciones de transferencia pueden utilizarse para modelar eventos históricos significativos que afectan el crecimiento poblacional. Estas funciones pueden modificar la tasa de crecimiento r en ciertos períodos de tiempo para reflejar cambios en el entorno, políticas, migraciones, etc.</a:t>
            </a:r>
            <a:endParaRPr lang="en-US" dirty="0"/>
          </a:p>
          <a:p>
            <a:r>
              <a:rPr lang="es-ES" dirty="0"/>
              <a:t> </a:t>
            </a:r>
            <a:endParaRPr lang="en-US" dirty="0"/>
          </a:p>
          <a:p>
            <a:r>
              <a:rPr lang="es-ES" b="1" dirty="0"/>
              <a:t>Análisis de datos históricos</a:t>
            </a:r>
            <a:r>
              <a:rPr lang="es-ES" dirty="0"/>
              <a:t>: Si hay datos históricos disponibles que muestran cómo los eventos afectaron el crecimiento poblacional en el pasado, estos datos pueden utilizarse para calibrar y ajustar el modelo logístico. Por ejemplo, se pueden identificar años específicos en los que ocurrieron eventos significativos y ajustar los parámetros del modelo para reflejar estos cambios.</a:t>
            </a:r>
            <a:endParaRPr lang="en-US" dirty="0"/>
          </a:p>
          <a:p>
            <a:r>
              <a:rPr lang="es-ES" dirty="0"/>
              <a:t> </a:t>
            </a:r>
            <a:endParaRPr lang="en-US" dirty="0"/>
          </a:p>
        </p:txBody>
      </p:sp>
      <p:sp>
        <p:nvSpPr>
          <p:cNvPr id="5" name="3 Rectángulo"/>
          <p:cNvSpPr/>
          <p:nvPr/>
        </p:nvSpPr>
        <p:spPr>
          <a:xfrm>
            <a:off x="3719736" y="116632"/>
            <a:ext cx="7776864" cy="461665"/>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CO" sz="2400" b="1" noProof="0" dirty="0" smtClean="0">
                <a:solidFill>
                  <a:prstClr val="white"/>
                </a:solidFill>
                <a:latin typeface="Arial" panose="020B0604020202020204" pitchFamily="34" charset="0"/>
                <a:cs typeface="Arial" panose="020B0604020202020204" pitchFamily="34" charset="0"/>
              </a:rPr>
              <a:t>AJUSTACION DEL MODELO LOGISTICO</a:t>
            </a:r>
            <a:endParaRPr kumimoji="0" lang="es-CO" sz="24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sp>
        <p:nvSpPr>
          <p:cNvPr id="2" name="Marcador de número de diapositiva 1"/>
          <p:cNvSpPr>
            <a:spLocks noGrp="1"/>
          </p:cNvSpPr>
          <p:nvPr>
            <p:ph type="sldNum" sz="quarter" idx="12"/>
          </p:nvPr>
        </p:nvSpPr>
        <p:spPr>
          <a:xfrm>
            <a:off x="11712624" y="6492875"/>
            <a:ext cx="2743200" cy="365125"/>
          </a:xfrm>
        </p:spPr>
        <p:txBody>
          <a:bodyPr/>
          <a:lstStyle/>
          <a:p>
            <a:fld id="{CC557257-E553-4494-802E-94348D3A526C}" type="slidenum">
              <a:rPr lang="en-US" smtClean="0"/>
              <a:pPr/>
              <a:t>21</a:t>
            </a:fld>
            <a:endParaRPr lang="en-US" dirty="0"/>
          </a:p>
        </p:txBody>
      </p:sp>
    </p:spTree>
    <p:extLst>
      <p:ext uri="{BB962C8B-B14F-4D97-AF65-F5344CB8AC3E}">
        <p14:creationId xmlns:p14="http://schemas.microsoft.com/office/powerpoint/2010/main" val="38130128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560" y="1380838"/>
            <a:ext cx="8788645" cy="4424425"/>
          </a:xfrm>
          <a:prstGeom prst="rect">
            <a:avLst/>
          </a:prstGeom>
        </p:spPr>
      </p:pic>
      <p:sp>
        <p:nvSpPr>
          <p:cNvPr id="5" name="Google Shape;693;p96"/>
          <p:cNvSpPr/>
          <p:nvPr/>
        </p:nvSpPr>
        <p:spPr>
          <a:xfrm>
            <a:off x="4472953" y="181995"/>
            <a:ext cx="7104789" cy="461665"/>
          </a:xfrm>
          <a:prstGeom prst="rect">
            <a:avLst/>
          </a:prstGeom>
          <a:noFill/>
        </p:spPr>
        <p:style>
          <a:lnRef idx="0">
            <a:schemeClr val="dk1"/>
          </a:lnRef>
          <a:fillRef idx="3">
            <a:schemeClr val="dk1"/>
          </a:fillRef>
          <a:effectRef idx="3">
            <a:schemeClr val="dk1"/>
          </a:effectRef>
          <a:fontRef idx="minor">
            <a:schemeClr val="lt1"/>
          </a:fontRef>
        </p:style>
        <p:txBody>
          <a:bodyPr>
            <a:noAutofit/>
          </a:bodyPr>
          <a:lstStyle/>
          <a:p>
            <a:pPr algn="ctr" fontAlgn="auto">
              <a:spcAft>
                <a:spcPts val="0"/>
              </a:spcAft>
            </a:pPr>
            <a:r>
              <a:rPr lang="es-CO" sz="2400" b="1" dirty="0" smtClean="0">
                <a:solidFill>
                  <a:prstClr val="white"/>
                </a:solidFill>
                <a:latin typeface="Arial" panose="020B0604020202020204" pitchFamily="34" charset="0"/>
                <a:cs typeface="Arial" panose="020B0604020202020204" pitchFamily="34" charset="0"/>
              </a:rPr>
              <a:t>TABLA GENERADA POR PYTHON</a:t>
            </a:r>
            <a:endParaRPr sz="2400" b="1" dirty="0">
              <a:solidFill>
                <a:prstClr val="white"/>
              </a:solidFill>
              <a:latin typeface="Arial" panose="020B0604020202020204" pitchFamily="34" charset="0"/>
              <a:cs typeface="Arial" panose="020B0604020202020204" pitchFamily="34" charset="0"/>
            </a:endParaRPr>
          </a:p>
        </p:txBody>
      </p:sp>
      <p:sp>
        <p:nvSpPr>
          <p:cNvPr id="3" name="Marcador de número de diapositiva 2"/>
          <p:cNvSpPr>
            <a:spLocks noGrp="1"/>
          </p:cNvSpPr>
          <p:nvPr>
            <p:ph type="sldNum" sz="quarter" idx="12"/>
          </p:nvPr>
        </p:nvSpPr>
        <p:spPr>
          <a:xfrm>
            <a:off x="11826200" y="6453336"/>
            <a:ext cx="731600" cy="524800"/>
          </a:xfrm>
        </p:spPr>
        <p:txBody>
          <a:bodyPr/>
          <a:lstStyle/>
          <a:p>
            <a:fld id="{00000000-1234-1234-1234-123412341234}" type="slidenum">
              <a:rPr lang="es-CO" smtClean="0"/>
              <a:pPr/>
              <a:t>22</a:t>
            </a:fld>
            <a:endParaRPr lang="es-CO"/>
          </a:p>
        </p:txBody>
      </p:sp>
    </p:spTree>
    <p:extLst>
      <p:ext uri="{BB962C8B-B14F-4D97-AF65-F5344CB8AC3E}">
        <p14:creationId xmlns:p14="http://schemas.microsoft.com/office/powerpoint/2010/main" val="16478293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693;p96"/>
          <p:cNvSpPr/>
          <p:nvPr/>
        </p:nvSpPr>
        <p:spPr>
          <a:xfrm>
            <a:off x="4472953" y="181995"/>
            <a:ext cx="7104789" cy="461665"/>
          </a:xfrm>
          <a:prstGeom prst="rect">
            <a:avLst/>
          </a:prstGeom>
          <a:noFill/>
        </p:spPr>
        <p:style>
          <a:lnRef idx="0">
            <a:schemeClr val="dk1"/>
          </a:lnRef>
          <a:fillRef idx="3">
            <a:schemeClr val="dk1"/>
          </a:fillRef>
          <a:effectRef idx="3">
            <a:schemeClr val="dk1"/>
          </a:effectRef>
          <a:fontRef idx="minor">
            <a:schemeClr val="lt1"/>
          </a:fontRef>
        </p:style>
        <p:txBody>
          <a:bodyPr>
            <a:noAutofit/>
          </a:bodyPr>
          <a:lstStyle/>
          <a:p>
            <a:pPr algn="ctr" fontAlgn="auto">
              <a:spcAft>
                <a:spcPts val="0"/>
              </a:spcAft>
            </a:pPr>
            <a:r>
              <a:rPr lang="es-CO" sz="2400" b="1" dirty="0" smtClean="0">
                <a:solidFill>
                  <a:prstClr val="white"/>
                </a:solidFill>
                <a:latin typeface="Arial" panose="020B0604020202020204" pitchFamily="34" charset="0"/>
                <a:cs typeface="Arial" panose="020B0604020202020204" pitchFamily="34" charset="0"/>
              </a:rPr>
              <a:t>GRAFICA GENERADA POR PYTHON</a:t>
            </a:r>
            <a:endParaRPr sz="2400" b="1" dirty="0">
              <a:solidFill>
                <a:prstClr val="white"/>
              </a:solidFill>
              <a:latin typeface="Arial" panose="020B0604020202020204" pitchFamily="34" charset="0"/>
              <a:cs typeface="Arial" panose="020B0604020202020204" pitchFamily="34" charset="0"/>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842" y="1124744"/>
            <a:ext cx="11744158" cy="5137353"/>
          </a:xfrm>
          <a:prstGeom prst="rect">
            <a:avLst/>
          </a:prstGeom>
        </p:spPr>
      </p:pic>
      <p:sp>
        <p:nvSpPr>
          <p:cNvPr id="7" name="Marcador de número de diapositiva 6"/>
          <p:cNvSpPr>
            <a:spLocks noGrp="1"/>
          </p:cNvSpPr>
          <p:nvPr>
            <p:ph type="sldNum" sz="quarter" idx="12"/>
          </p:nvPr>
        </p:nvSpPr>
        <p:spPr>
          <a:xfrm>
            <a:off x="11784632" y="6492875"/>
            <a:ext cx="2743200" cy="365125"/>
          </a:xfrm>
        </p:spPr>
        <p:txBody>
          <a:bodyPr/>
          <a:lstStyle/>
          <a:p>
            <a:fld id="{CC557257-E553-4494-802E-94348D3A526C}" type="slidenum">
              <a:rPr lang="en-US" smtClean="0"/>
              <a:pPr/>
              <a:t>23</a:t>
            </a:fld>
            <a:endParaRPr lang="en-US" dirty="0"/>
          </a:p>
        </p:txBody>
      </p:sp>
    </p:spTree>
    <p:extLst>
      <p:ext uri="{BB962C8B-B14F-4D97-AF65-F5344CB8AC3E}">
        <p14:creationId xmlns:p14="http://schemas.microsoft.com/office/powerpoint/2010/main" val="34631563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11784632" y="6492875"/>
            <a:ext cx="2743200" cy="365125"/>
          </a:xfrm>
        </p:spPr>
        <p:txBody>
          <a:bodyPr/>
          <a:lstStyle/>
          <a:p>
            <a:fld id="{CC557257-E553-4494-802E-94348D3A526C}" type="slidenum">
              <a:rPr lang="en-US" smtClean="0"/>
              <a:pPr/>
              <a:t>24</a:t>
            </a:fld>
            <a:endParaRPr lang="en-US" dirty="0"/>
          </a:p>
        </p:txBody>
      </p:sp>
      <p:pic>
        <p:nvPicPr>
          <p:cNvPr id="6" name="Imagen 5"/>
          <p:cNvPicPr>
            <a:picLocks noChangeAspect="1"/>
          </p:cNvPicPr>
          <p:nvPr/>
        </p:nvPicPr>
        <p:blipFill>
          <a:blip r:embed="rId2"/>
          <a:stretch>
            <a:fillRect/>
          </a:stretch>
        </p:blipFill>
        <p:spPr>
          <a:xfrm>
            <a:off x="767408" y="915085"/>
            <a:ext cx="9433048" cy="5598623"/>
          </a:xfrm>
          <a:prstGeom prst="rect">
            <a:avLst/>
          </a:prstGeom>
        </p:spPr>
      </p:pic>
    </p:spTree>
    <p:extLst>
      <p:ext uri="{BB962C8B-B14F-4D97-AF65-F5344CB8AC3E}">
        <p14:creationId xmlns:p14="http://schemas.microsoft.com/office/powerpoint/2010/main" val="9616476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11712624" y="6492875"/>
            <a:ext cx="2743200" cy="365125"/>
          </a:xfrm>
        </p:spPr>
        <p:txBody>
          <a:bodyPr/>
          <a:lstStyle/>
          <a:p>
            <a:fld id="{CC557257-E553-4494-802E-94348D3A526C}" type="slidenum">
              <a:rPr lang="en-US" smtClean="0"/>
              <a:pPr/>
              <a:t>25</a:t>
            </a:fld>
            <a:endParaRPr lang="en-US" dirty="0"/>
          </a:p>
        </p:txBody>
      </p:sp>
      <p:pic>
        <p:nvPicPr>
          <p:cNvPr id="3" name="Imagen 2"/>
          <p:cNvPicPr>
            <a:picLocks noChangeAspect="1"/>
          </p:cNvPicPr>
          <p:nvPr/>
        </p:nvPicPr>
        <p:blipFill>
          <a:blip r:embed="rId2"/>
          <a:stretch>
            <a:fillRect/>
          </a:stretch>
        </p:blipFill>
        <p:spPr>
          <a:xfrm>
            <a:off x="1127448" y="1030357"/>
            <a:ext cx="9030929" cy="5492495"/>
          </a:xfrm>
          <a:prstGeom prst="rect">
            <a:avLst/>
          </a:prstGeom>
        </p:spPr>
      </p:pic>
    </p:spTree>
    <p:extLst>
      <p:ext uri="{BB962C8B-B14F-4D97-AF65-F5344CB8AC3E}">
        <p14:creationId xmlns:p14="http://schemas.microsoft.com/office/powerpoint/2010/main" val="15752719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11784632" y="6479772"/>
            <a:ext cx="2743200" cy="365125"/>
          </a:xfrm>
        </p:spPr>
        <p:txBody>
          <a:bodyPr/>
          <a:lstStyle/>
          <a:p>
            <a:fld id="{CC557257-E553-4494-802E-94348D3A526C}" type="slidenum">
              <a:rPr lang="en-US" smtClean="0"/>
              <a:pPr/>
              <a:t>26</a:t>
            </a:fld>
            <a:endParaRPr lang="en-US" dirty="0"/>
          </a:p>
        </p:txBody>
      </p:sp>
      <p:pic>
        <p:nvPicPr>
          <p:cNvPr id="3" name="Imagen 2"/>
          <p:cNvPicPr>
            <a:picLocks noChangeAspect="1"/>
          </p:cNvPicPr>
          <p:nvPr/>
        </p:nvPicPr>
        <p:blipFill>
          <a:blip r:embed="rId2"/>
          <a:stretch>
            <a:fillRect/>
          </a:stretch>
        </p:blipFill>
        <p:spPr>
          <a:xfrm>
            <a:off x="983432" y="1268760"/>
            <a:ext cx="9821646" cy="3772426"/>
          </a:xfrm>
          <a:prstGeom prst="rect">
            <a:avLst/>
          </a:prstGeom>
        </p:spPr>
      </p:pic>
    </p:spTree>
    <p:extLst>
      <p:ext uri="{BB962C8B-B14F-4D97-AF65-F5344CB8AC3E}">
        <p14:creationId xmlns:p14="http://schemas.microsoft.com/office/powerpoint/2010/main" val="109806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p:cNvSpPr>
            <a:spLocks noGrp="1"/>
          </p:cNvSpPr>
          <p:nvPr>
            <p:ph type="sldNum" sz="quarter" idx="12"/>
          </p:nvPr>
        </p:nvSpPr>
        <p:spPr>
          <a:xfrm>
            <a:off x="11784632" y="6496395"/>
            <a:ext cx="2743200" cy="365125"/>
          </a:xfrm>
        </p:spPr>
        <p:txBody>
          <a:bodyPr/>
          <a:lstStyle/>
          <a:p>
            <a:fld id="{CC557257-E553-4494-802E-94348D3A526C}" type="slidenum">
              <a:rPr lang="en-US" smtClean="0"/>
              <a:pPr/>
              <a:t>27</a:t>
            </a:fld>
            <a:endParaRPr lang="en-US"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424" y="1653277"/>
            <a:ext cx="10058400" cy="4701288"/>
          </a:xfrm>
          <a:prstGeom prst="rect">
            <a:avLst/>
          </a:prstGeom>
        </p:spPr>
      </p:pic>
      <p:sp>
        <p:nvSpPr>
          <p:cNvPr id="6" name="CuadroTexto 5"/>
          <p:cNvSpPr txBox="1"/>
          <p:nvPr/>
        </p:nvSpPr>
        <p:spPr>
          <a:xfrm>
            <a:off x="3215680" y="1098387"/>
            <a:ext cx="4464496" cy="646331"/>
          </a:xfrm>
          <a:prstGeom prst="rect">
            <a:avLst/>
          </a:prstGeom>
          <a:noFill/>
        </p:spPr>
        <p:txBody>
          <a:bodyPr wrap="square" rtlCol="0">
            <a:spAutoFit/>
          </a:bodyPr>
          <a:lstStyle/>
          <a:p>
            <a:pPr algn="ctr"/>
            <a:r>
              <a:rPr lang="es-MX" sz="3600" dirty="0" smtClean="0"/>
              <a:t>Datos del DANE</a:t>
            </a:r>
            <a:endParaRPr lang="en-US" sz="3600" dirty="0"/>
          </a:p>
        </p:txBody>
      </p:sp>
      <p:sp>
        <p:nvSpPr>
          <p:cNvPr id="7" name="Google Shape;693;p96"/>
          <p:cNvSpPr/>
          <p:nvPr/>
        </p:nvSpPr>
        <p:spPr>
          <a:xfrm>
            <a:off x="5946858" y="147268"/>
            <a:ext cx="7104789" cy="461665"/>
          </a:xfrm>
          <a:prstGeom prst="rect">
            <a:avLst/>
          </a:prstGeom>
          <a:noFill/>
        </p:spPr>
        <p:style>
          <a:lnRef idx="0">
            <a:schemeClr val="dk1"/>
          </a:lnRef>
          <a:fillRef idx="3">
            <a:schemeClr val="dk1"/>
          </a:fillRef>
          <a:effectRef idx="3">
            <a:schemeClr val="dk1"/>
          </a:effectRef>
          <a:fontRef idx="minor">
            <a:schemeClr val="lt1"/>
          </a:fontRef>
        </p:style>
        <p:txBody>
          <a:bodyPr>
            <a:noAutofit/>
          </a:bodyPr>
          <a:lstStyle/>
          <a:p>
            <a:pPr algn="ctr" fontAlgn="auto">
              <a:spcAft>
                <a:spcPts val="0"/>
              </a:spcAft>
            </a:pPr>
            <a:r>
              <a:rPr lang="es-CO" sz="2400" b="1" dirty="0" smtClean="0">
                <a:solidFill>
                  <a:prstClr val="white"/>
                </a:solidFill>
                <a:latin typeface="Arial" panose="020B0604020202020204" pitchFamily="34" charset="0"/>
                <a:cs typeface="Arial" panose="020B0604020202020204" pitchFamily="34" charset="0"/>
              </a:rPr>
              <a:t>DATOS DANE</a:t>
            </a:r>
            <a:endParaRPr sz="2400" b="1" dirty="0">
              <a:solidFill>
                <a:prstClr val="whit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31608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p:cNvSpPr>
            <a:spLocks noGrp="1"/>
          </p:cNvSpPr>
          <p:nvPr>
            <p:ph type="sldNum" sz="quarter" idx="12"/>
          </p:nvPr>
        </p:nvSpPr>
        <p:spPr>
          <a:xfrm>
            <a:off x="11784632" y="6492875"/>
            <a:ext cx="2743200" cy="365125"/>
          </a:xfrm>
        </p:spPr>
        <p:txBody>
          <a:bodyPr/>
          <a:lstStyle/>
          <a:p>
            <a:fld id="{CC557257-E553-4494-802E-94348D3A526C}" type="slidenum">
              <a:rPr lang="en-US" smtClean="0"/>
              <a:pPr/>
              <a:t>28</a:t>
            </a:fld>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424" y="1171241"/>
            <a:ext cx="10058400" cy="5185109"/>
          </a:xfrm>
          <a:prstGeom prst="rect">
            <a:avLst/>
          </a:prstGeom>
        </p:spPr>
      </p:pic>
      <p:sp>
        <p:nvSpPr>
          <p:cNvPr id="5" name="Google Shape;693;p96"/>
          <p:cNvSpPr/>
          <p:nvPr/>
        </p:nvSpPr>
        <p:spPr>
          <a:xfrm>
            <a:off x="5735960" y="188640"/>
            <a:ext cx="7104789" cy="461665"/>
          </a:xfrm>
          <a:prstGeom prst="rect">
            <a:avLst/>
          </a:prstGeom>
          <a:noFill/>
        </p:spPr>
        <p:style>
          <a:lnRef idx="0">
            <a:schemeClr val="dk1"/>
          </a:lnRef>
          <a:fillRef idx="3">
            <a:schemeClr val="dk1"/>
          </a:fillRef>
          <a:effectRef idx="3">
            <a:schemeClr val="dk1"/>
          </a:effectRef>
          <a:fontRef idx="minor">
            <a:schemeClr val="lt1"/>
          </a:fontRef>
        </p:style>
        <p:txBody>
          <a:bodyPr>
            <a:noAutofit/>
          </a:bodyPr>
          <a:lstStyle/>
          <a:p>
            <a:pPr algn="ctr" fontAlgn="auto">
              <a:spcAft>
                <a:spcPts val="0"/>
              </a:spcAft>
            </a:pPr>
            <a:r>
              <a:rPr lang="es-CO" sz="2400" b="1" dirty="0" smtClean="0">
                <a:solidFill>
                  <a:prstClr val="white"/>
                </a:solidFill>
                <a:latin typeface="Arial" panose="020B0604020202020204" pitchFamily="34" charset="0"/>
                <a:cs typeface="Arial" panose="020B0604020202020204" pitchFamily="34" charset="0"/>
              </a:rPr>
              <a:t>DATOS DANE</a:t>
            </a:r>
            <a:endParaRPr sz="2400" b="1" dirty="0">
              <a:solidFill>
                <a:prstClr val="whit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25122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5663871" y="1422551"/>
            <a:ext cx="5112568" cy="516260"/>
          </a:xfrm>
          <a:prstGeom prst="rect">
            <a:avLst/>
          </a:prstGeom>
          <a:ln>
            <a:miter lim="800000"/>
            <a:headEnd/>
            <a:tailEnd/>
          </a:ln>
        </p:spPr>
        <p:txBody>
          <a:bodyPr vert="horz" wrap="square" lIns="91440" tIns="45720" rIns="91440" bIns="45720" numCol="1" rtlCol="0" anchor="t" anchorCtr="0" compatLnSpc="1">
            <a:prstTxWarp prst="textNoShape">
              <a:avLst/>
            </a:prstTxWarp>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Bef>
                <a:spcPct val="0"/>
              </a:spcBef>
              <a:spcAft>
                <a:spcPts val="0"/>
              </a:spcAft>
              <a:buNone/>
              <a:defRPr/>
            </a:pPr>
            <a:endParaRPr lang="es-ES" sz="1400" b="1" dirty="0">
              <a:solidFill>
                <a:srgbClr val="0070C0"/>
              </a:solidFill>
              <a:latin typeface="Raleway" panose="020B0003030101060003" pitchFamily="34" charset="0"/>
              <a:cs typeface="Arial" panose="020B0604020202020204" pitchFamily="34" charset="0"/>
            </a:endParaRPr>
          </a:p>
        </p:txBody>
      </p:sp>
      <p:sp>
        <p:nvSpPr>
          <p:cNvPr id="10" name="1 Rectángulo"/>
          <p:cNvSpPr/>
          <p:nvPr/>
        </p:nvSpPr>
        <p:spPr>
          <a:xfrm>
            <a:off x="2675722" y="188640"/>
            <a:ext cx="8676862" cy="523220"/>
          </a:xfrm>
          <a:prstGeom prst="rect">
            <a:avLst/>
          </a:prstGeom>
        </p:spPr>
        <p:txBody>
          <a:bodyPr wrap="square">
            <a:spAutoFit/>
          </a:bodyPr>
          <a:lstStyle/>
          <a:p>
            <a:pPr algn="r"/>
            <a:r>
              <a:rPr lang="es-CO" sz="2800" b="1" dirty="0" smtClean="0">
                <a:solidFill>
                  <a:schemeClr val="bg1"/>
                </a:solidFill>
                <a:latin typeface="Arial" panose="020B0604020202020204" pitchFamily="34" charset="0"/>
                <a:cs typeface="Arial" panose="020B0604020202020204" pitchFamily="34" charset="0"/>
              </a:rPr>
              <a:t>CONCLUSIONES</a:t>
            </a:r>
            <a:endParaRPr lang="es-CO" sz="2800" b="1" dirty="0">
              <a:solidFill>
                <a:schemeClr val="bg1"/>
              </a:solidFill>
              <a:latin typeface="Arial" panose="020B0604020202020204" pitchFamily="34" charset="0"/>
              <a:cs typeface="Arial" panose="020B0604020202020204" pitchFamily="34" charset="0"/>
            </a:endParaRPr>
          </a:p>
        </p:txBody>
      </p:sp>
      <p:sp>
        <p:nvSpPr>
          <p:cNvPr id="4" name="Rectángulo 3"/>
          <p:cNvSpPr/>
          <p:nvPr/>
        </p:nvSpPr>
        <p:spPr>
          <a:xfrm>
            <a:off x="1775520" y="1196752"/>
            <a:ext cx="8736632" cy="4890378"/>
          </a:xfrm>
          <a:prstGeom prst="rect">
            <a:avLst/>
          </a:prstGeom>
        </p:spPr>
        <p:txBody>
          <a:bodyPr wrap="square">
            <a:spAutoFit/>
          </a:bodyPr>
          <a:lstStyle/>
          <a:p>
            <a:pPr algn="ctr">
              <a:lnSpc>
                <a:spcPct val="107000"/>
              </a:lnSpc>
              <a:spcAft>
                <a:spcPts val="800"/>
              </a:spcAft>
            </a:pPr>
            <a:r>
              <a:rPr lang="es-CO" sz="1600" b="1" kern="100" dirty="0">
                <a:latin typeface="Arial" panose="020B0604020202020204" pitchFamily="34" charset="0"/>
                <a:ea typeface="Calibri" panose="020F0502020204030204" pitchFamily="34" charset="0"/>
                <a:cs typeface="Times New Roman" panose="02020603050405020304" pitchFamily="18" charset="0"/>
              </a:rPr>
              <a:t>CONCLUSIONES</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r>
              <a:rPr lang="es-CO" sz="1600" b="1" kern="100" dirty="0" smtClean="0">
                <a:latin typeface="Arial" panose="020B0604020202020204" pitchFamily="34" charset="0"/>
                <a:ea typeface="Calibri" panose="020F0502020204030204" pitchFamily="34" charset="0"/>
                <a:cs typeface="Times New Roman" panose="02020603050405020304" pitchFamily="18" charset="0"/>
              </a:rPr>
              <a:t> </a:t>
            </a:r>
            <a:r>
              <a:rPr lang="es-MX" sz="1600" dirty="0"/>
              <a:t>El análisis del crecimiento poblacional en Colombia mediante el modelo logístico ha proporcionado una visión cuantitativa de la evolución de la población desde principios del siglo XX hasta la actualidad, permitiendo hacer proyecciones para el futuro. Utilizando datos censales históricos de los años 1912, 1938 y 1993, se ajustó el modelo logístico, resultando en una tasa de crecimiento intrínseca </a:t>
            </a:r>
            <a:r>
              <a:rPr lang="es-MX" sz="1600" dirty="0" smtClean="0"/>
              <a:t>r de aproximadamente 2.34% anual y una capacidad de carga K estimada en 911 billones.</a:t>
            </a:r>
          </a:p>
          <a:p>
            <a:endParaRPr lang="es-MX" sz="1600" dirty="0"/>
          </a:p>
          <a:p>
            <a:r>
              <a:rPr lang="es-MX" sz="1600" dirty="0"/>
              <a:t>La comparación entre la población real y la predicha por el modelo muestra que, en general, el modelo logra capturar la tendencia de crecimiento de la población, aunque hay discrepancias en algunos años específicos. </a:t>
            </a:r>
            <a:r>
              <a:rPr lang="es-MX" sz="1600" dirty="0" smtClean="0"/>
              <a:t>Factores </a:t>
            </a:r>
            <a:r>
              <a:rPr lang="es-MX" sz="1600" dirty="0"/>
              <a:t>como cambios en las políticas públicas, migraciones y eventos económicos y sociales pueden haber contribuido a estas diferencias. La proyección del modelo para el año 2024 estima una población de aproximadamente 68 millones</a:t>
            </a:r>
            <a:r>
              <a:rPr lang="es-MX" sz="1600" dirty="0" smtClean="0"/>
              <a:t>.</a:t>
            </a:r>
          </a:p>
          <a:p>
            <a:endParaRPr lang="es-MX" sz="1600" dirty="0"/>
          </a:p>
          <a:p>
            <a:r>
              <a:rPr lang="es-MX" sz="1600" dirty="0"/>
              <a:t>En resumen, el modelo logístico es una herramienta valiosa para entender y proyectar el crecimiento poblacional, pero debe ser complementado con análisis cualitativos y datos actualizados para capturar una imagen más precisa y completa de la dinámica poblacional. Factores imprevistos y variables adicionales pueden influir significativamente en las tendencias de crecimiento.</a:t>
            </a:r>
          </a:p>
        </p:txBody>
      </p:sp>
      <p:sp>
        <p:nvSpPr>
          <p:cNvPr id="5" name="Marcador de número de diapositiva 4"/>
          <p:cNvSpPr>
            <a:spLocks noGrp="1"/>
          </p:cNvSpPr>
          <p:nvPr>
            <p:ph type="sldNum" sz="quarter" idx="12"/>
          </p:nvPr>
        </p:nvSpPr>
        <p:spPr>
          <a:xfrm>
            <a:off x="11712624" y="6492875"/>
            <a:ext cx="2743200" cy="365125"/>
          </a:xfrm>
        </p:spPr>
        <p:txBody>
          <a:bodyPr/>
          <a:lstStyle/>
          <a:p>
            <a:fld id="{7FC13E24-17C6-427A-B4FE-9C80C271022F}" type="slidenum">
              <a:rPr lang="en-US" smtClean="0"/>
              <a:pPr/>
              <a:t>29</a:t>
            </a:fld>
            <a:endParaRPr lang="en-US" dirty="0"/>
          </a:p>
        </p:txBody>
      </p:sp>
    </p:spTree>
    <p:extLst>
      <p:ext uri="{BB962C8B-B14F-4D97-AF65-F5344CB8AC3E}">
        <p14:creationId xmlns:p14="http://schemas.microsoft.com/office/powerpoint/2010/main" val="290170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nodePh="1">
                                  <p:stCondLst>
                                    <p:cond delay="0"/>
                                  </p:stCondLst>
                                  <p:endCondLst>
                                    <p:cond evt="begin" delay="0">
                                      <p:tn val="5"/>
                                    </p:cond>
                                  </p:endCondLst>
                                  <p:childTnLst>
                                    <p:set>
                                      <p:cBhvr>
                                        <p:cTn id="6" dur="1" fill="hold">
                                          <p:stCondLst>
                                            <p:cond delay="499"/>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431704" y="116632"/>
            <a:ext cx="8189001" cy="461665"/>
          </a:xfrm>
          <a:prstGeom prst="rect">
            <a:avLst/>
          </a:prstGeom>
        </p:spPr>
        <p:txBody>
          <a:bodyPr wrap="square">
            <a:spAutoFit/>
          </a:bodyPr>
          <a:lstStyle/>
          <a:p>
            <a:pPr algn="r"/>
            <a:r>
              <a:rPr lang="en-CA" sz="2400" b="1" dirty="0" smtClean="0">
                <a:solidFill>
                  <a:schemeClr val="bg1"/>
                </a:solidFill>
                <a:latin typeface="+mj-lt"/>
                <a:cs typeface="Arial" pitchFamily="34" charset="0"/>
              </a:rPr>
              <a:t>OBJETIVOS IMPORTANTES</a:t>
            </a:r>
            <a:endParaRPr lang="es-CO" sz="2400" b="1" dirty="0">
              <a:solidFill>
                <a:schemeClr val="bg1"/>
              </a:solidFill>
              <a:latin typeface="+mj-lt"/>
              <a:cs typeface="Arial" pitchFamily="34" charset="0"/>
            </a:endParaRPr>
          </a:p>
        </p:txBody>
      </p:sp>
      <p:sp>
        <p:nvSpPr>
          <p:cNvPr id="6" name="Rectángulo 5"/>
          <p:cNvSpPr/>
          <p:nvPr/>
        </p:nvSpPr>
        <p:spPr>
          <a:xfrm>
            <a:off x="479376" y="1196752"/>
            <a:ext cx="9433048" cy="4801314"/>
          </a:xfrm>
          <a:prstGeom prst="rect">
            <a:avLst/>
          </a:prstGeom>
        </p:spPr>
        <p:txBody>
          <a:bodyPr wrap="square">
            <a:spAutoFit/>
          </a:bodyPr>
          <a:lstStyle/>
          <a:p>
            <a:pPr lvl="0" eaLnBrk="0" hangingPunct="0">
              <a:buFontTx/>
              <a:buChar char="•"/>
            </a:pPr>
            <a:r>
              <a:rPr lang="en-US" altLang="en-US" b="1" dirty="0">
                <a:latin typeface="Arial" panose="020B0604020202020204" pitchFamily="34" charset="0"/>
              </a:rPr>
              <a:t>Propósito de la Presentación</a:t>
            </a:r>
            <a:r>
              <a:rPr lang="en-US" altLang="en-US" dirty="0" smtClean="0">
                <a:latin typeface="Arial" panose="020B0604020202020204" pitchFamily="34" charset="0"/>
              </a:rPr>
              <a:t>:</a:t>
            </a:r>
          </a:p>
          <a:p>
            <a:pPr lvl="0" eaLnBrk="0" hangingPunct="0">
              <a:buFontTx/>
              <a:buChar char="•"/>
            </a:pPr>
            <a:endParaRPr lang="en-US" altLang="en-US" dirty="0">
              <a:latin typeface="Arial" panose="020B0604020202020204" pitchFamily="34" charset="0"/>
            </a:endParaRPr>
          </a:p>
          <a:p>
            <a:pPr lvl="0" eaLnBrk="0" hangingPunct="0">
              <a:lnSpc>
                <a:spcPct val="150000"/>
              </a:lnSpc>
              <a:buFontTx/>
              <a:buChar char="•"/>
            </a:pPr>
            <a:r>
              <a:rPr lang="en-US" altLang="en-US" dirty="0" smtClean="0">
                <a:latin typeface="Arial" panose="020B0604020202020204" pitchFamily="34" charset="0"/>
              </a:rPr>
              <a:t>Explicar </a:t>
            </a:r>
            <a:r>
              <a:rPr lang="en-US" altLang="en-US" dirty="0">
                <a:latin typeface="Arial" panose="020B0604020202020204" pitchFamily="34" charset="0"/>
              </a:rPr>
              <a:t>el modelo logístico de crecimiento poblacional.</a:t>
            </a:r>
          </a:p>
          <a:p>
            <a:pPr lvl="0" eaLnBrk="0" hangingPunct="0">
              <a:lnSpc>
                <a:spcPct val="150000"/>
              </a:lnSpc>
              <a:buFontTx/>
              <a:buChar char="•"/>
            </a:pPr>
            <a:r>
              <a:rPr lang="en-US" altLang="en-US" dirty="0" smtClean="0">
                <a:latin typeface="Arial" panose="020B0604020202020204" pitchFamily="34" charset="0"/>
              </a:rPr>
              <a:t>Mostrar </a:t>
            </a:r>
            <a:r>
              <a:rPr lang="en-US" altLang="en-US" dirty="0">
                <a:latin typeface="Arial" panose="020B0604020202020204" pitchFamily="34" charset="0"/>
              </a:rPr>
              <a:t>cómo se ajusta este modelo a los datos históricos de población de Colombia.</a:t>
            </a:r>
          </a:p>
          <a:p>
            <a:pPr lvl="0" eaLnBrk="0" hangingPunct="0">
              <a:lnSpc>
                <a:spcPct val="150000"/>
              </a:lnSpc>
              <a:buFontTx/>
              <a:buChar char="•"/>
            </a:pPr>
            <a:r>
              <a:rPr lang="en-US" altLang="en-US" dirty="0">
                <a:latin typeface="Arial" panose="020B0604020202020204" pitchFamily="34" charset="0"/>
              </a:rPr>
              <a:t>Proyectar la población futura usando el modelo ajustado</a:t>
            </a:r>
            <a:r>
              <a:rPr lang="en-US" altLang="en-US" dirty="0" smtClean="0">
                <a:latin typeface="Arial" panose="020B0604020202020204" pitchFamily="34" charset="0"/>
              </a:rPr>
              <a:t>.</a:t>
            </a:r>
          </a:p>
          <a:p>
            <a:pPr lvl="0" eaLnBrk="0" hangingPunct="0">
              <a:lnSpc>
                <a:spcPct val="150000"/>
              </a:lnSpc>
              <a:buFontTx/>
              <a:buChar char="•"/>
            </a:pPr>
            <a:endParaRPr lang="en-US" altLang="en-US" dirty="0">
              <a:latin typeface="Arial" panose="020B0604020202020204" pitchFamily="34" charset="0"/>
            </a:endParaRPr>
          </a:p>
          <a:p>
            <a:pPr lvl="0" eaLnBrk="0" hangingPunct="0">
              <a:lnSpc>
                <a:spcPct val="150000"/>
              </a:lnSpc>
              <a:buFontTx/>
              <a:buChar char="•"/>
            </a:pPr>
            <a:r>
              <a:rPr lang="en-US" altLang="en-US" b="1" dirty="0">
                <a:latin typeface="Arial" panose="020B0604020202020204" pitchFamily="34" charset="0"/>
              </a:rPr>
              <a:t>Importancia de Entender el Crecimiento Poblacional</a:t>
            </a:r>
            <a:r>
              <a:rPr lang="en-US" altLang="en-US" dirty="0">
                <a:latin typeface="Arial" panose="020B0604020202020204" pitchFamily="34" charset="0"/>
              </a:rPr>
              <a:t>:</a:t>
            </a:r>
          </a:p>
          <a:p>
            <a:pPr lvl="0" eaLnBrk="0" hangingPunct="0">
              <a:lnSpc>
                <a:spcPct val="150000"/>
              </a:lnSpc>
              <a:buFontTx/>
              <a:buChar char="•"/>
            </a:pPr>
            <a:r>
              <a:rPr lang="en-US" altLang="en-US" dirty="0">
                <a:latin typeface="Arial" panose="020B0604020202020204" pitchFamily="34" charset="0"/>
              </a:rPr>
              <a:t>El crecimiento poblacional influye en la planificación urbana, recursos económicos, y políticas públicas.</a:t>
            </a:r>
          </a:p>
          <a:p>
            <a:pPr lvl="0" eaLnBrk="0" hangingPunct="0">
              <a:lnSpc>
                <a:spcPct val="150000"/>
              </a:lnSpc>
              <a:buFontTx/>
              <a:buChar char="•"/>
            </a:pPr>
            <a:r>
              <a:rPr lang="en-US" altLang="en-US" dirty="0">
                <a:latin typeface="Arial" panose="020B0604020202020204" pitchFamily="34" charset="0"/>
              </a:rPr>
              <a:t>Permite prever necesidades futuras en salud, educación, infraestructura, y empleo.</a:t>
            </a:r>
          </a:p>
          <a:p>
            <a:pPr lvl="0" eaLnBrk="0" hangingPunct="0">
              <a:lnSpc>
                <a:spcPct val="150000"/>
              </a:lnSpc>
              <a:buFontTx/>
              <a:buChar char="•"/>
            </a:pPr>
            <a:r>
              <a:rPr lang="en-US" altLang="en-US" dirty="0">
                <a:latin typeface="Arial" panose="020B0604020202020204" pitchFamily="34" charset="0"/>
              </a:rPr>
              <a:t>Es crucial para la sostenibilidad ambiental y el manejo de recursos naturales.</a:t>
            </a:r>
          </a:p>
          <a:p>
            <a:pPr lvl="0" eaLnBrk="0" hangingPunct="0">
              <a:lnSpc>
                <a:spcPct val="150000"/>
              </a:lnSpc>
            </a:pPr>
            <a:endParaRPr lang="en-US" altLang="en-US" dirty="0">
              <a:latin typeface="Arial" panose="020B0604020202020204" pitchFamily="34" charset="0"/>
            </a:endParaRPr>
          </a:p>
        </p:txBody>
      </p:sp>
      <p:sp>
        <p:nvSpPr>
          <p:cNvPr id="7" name="Marcador de número de diapositiva 6"/>
          <p:cNvSpPr>
            <a:spLocks noGrp="1"/>
          </p:cNvSpPr>
          <p:nvPr>
            <p:ph type="sldNum" sz="quarter" idx="12"/>
          </p:nvPr>
        </p:nvSpPr>
        <p:spPr>
          <a:xfrm>
            <a:off x="11826200" y="6352917"/>
            <a:ext cx="731600" cy="524800"/>
          </a:xfrm>
        </p:spPr>
        <p:txBody>
          <a:bodyPr/>
          <a:lstStyle/>
          <a:p>
            <a:fld id="{00000000-1234-1234-1234-123412341234}" type="slidenum">
              <a:rPr lang="es-CO" smtClean="0"/>
              <a:pPr/>
              <a:t>3</a:t>
            </a:fld>
            <a:endParaRPr lang="es-CO" dirty="0"/>
          </a:p>
        </p:txBody>
      </p:sp>
    </p:spTree>
    <p:extLst>
      <p:ext uri="{BB962C8B-B14F-4D97-AF65-F5344CB8AC3E}">
        <p14:creationId xmlns:p14="http://schemas.microsoft.com/office/powerpoint/2010/main" val="24645917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12;p110"/>
          <p:cNvSpPr txBox="1"/>
          <p:nvPr/>
        </p:nvSpPr>
        <p:spPr>
          <a:xfrm>
            <a:off x="2279576" y="1628800"/>
            <a:ext cx="7776864" cy="374441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CO" sz="6600" b="1" dirty="0">
                <a:solidFill>
                  <a:schemeClr val="dk1"/>
                </a:solidFill>
                <a:latin typeface="Nunito"/>
                <a:ea typeface="Nunito"/>
                <a:cs typeface="Nunito"/>
                <a:sym typeface="Nunito"/>
              </a:rPr>
              <a:t>Muchas </a:t>
            </a:r>
            <a:r>
              <a:rPr lang="es-CO" sz="6600" b="1" dirty="0" smtClean="0">
                <a:solidFill>
                  <a:schemeClr val="dk1"/>
                </a:solidFill>
                <a:latin typeface="Nunito"/>
                <a:ea typeface="Nunito"/>
                <a:cs typeface="Nunito"/>
                <a:sym typeface="Nunito"/>
              </a:rPr>
              <a:t>gracias!!</a:t>
            </a:r>
            <a:endParaRPr sz="1600" dirty="0"/>
          </a:p>
          <a:p>
            <a:pPr lvl="0" algn="r">
              <a:spcBef>
                <a:spcPts val="0"/>
              </a:spcBef>
              <a:spcAft>
                <a:spcPts val="0"/>
              </a:spcAft>
            </a:pPr>
            <a:r>
              <a:rPr lang="es-CO" sz="1600" dirty="0" smtClean="0">
                <a:solidFill>
                  <a:schemeClr val="dk1"/>
                </a:solidFill>
                <a:latin typeface="Arial"/>
                <a:ea typeface="Arial"/>
                <a:cs typeface="Arial"/>
                <a:sym typeface="Arial"/>
              </a:rPr>
              <a:t>:</a:t>
            </a:r>
            <a:endParaRPr lang="es-CO" sz="1600" dirty="0">
              <a:solidFill>
                <a:schemeClr val="dk1"/>
              </a:solidFill>
              <a:latin typeface="Arial"/>
              <a:ea typeface="Arial"/>
              <a:cs typeface="Arial"/>
              <a:sym typeface="Arial"/>
            </a:endParaRPr>
          </a:p>
          <a:p>
            <a:pPr marL="0" marR="0" lvl="0" indent="0" algn="ctr" rtl="0">
              <a:spcBef>
                <a:spcPts val="0"/>
              </a:spcBef>
              <a:spcAft>
                <a:spcPts val="0"/>
              </a:spcAft>
              <a:buNone/>
            </a:pPr>
            <a:endParaRPr lang="es-CO" sz="1600" b="1" dirty="0" smtClean="0">
              <a:solidFill>
                <a:schemeClr val="dk1"/>
              </a:solidFill>
              <a:latin typeface="Arial"/>
              <a:cs typeface="Arial"/>
              <a:sym typeface="Arial"/>
            </a:endParaRPr>
          </a:p>
          <a:p>
            <a:pPr lvl="0" algn="r">
              <a:spcBef>
                <a:spcPts val="0"/>
              </a:spcBef>
              <a:spcAft>
                <a:spcPts val="0"/>
              </a:spcAft>
            </a:pPr>
            <a:endParaRPr lang="es-CO" sz="1600" dirty="0" smtClean="0">
              <a:latin typeface="Arial"/>
              <a:ea typeface="Arial"/>
              <a:cs typeface="Arial"/>
              <a:sym typeface="Arial"/>
              <a:hlinkClick r:id="rId2"/>
            </a:endParaRPr>
          </a:p>
          <a:p>
            <a:pPr lvl="0" algn="r">
              <a:spcBef>
                <a:spcPts val="0"/>
              </a:spcBef>
              <a:spcAft>
                <a:spcPts val="0"/>
              </a:spcAft>
            </a:pPr>
            <a:endParaRPr lang="es-CO" sz="1600" dirty="0">
              <a:latin typeface="Arial"/>
              <a:ea typeface="Arial"/>
              <a:cs typeface="Arial"/>
              <a:sym typeface="Arial"/>
              <a:hlinkClick r:id="rId2"/>
            </a:endParaRPr>
          </a:p>
          <a:p>
            <a:pPr marL="0" marR="0" lvl="0" indent="0" algn="r" rtl="0">
              <a:spcBef>
                <a:spcPts val="0"/>
              </a:spcBef>
              <a:spcAft>
                <a:spcPts val="0"/>
              </a:spcAft>
              <a:buNone/>
            </a:pPr>
            <a:endParaRPr lang="es-CO" sz="1600" dirty="0" smtClean="0">
              <a:latin typeface="Arial"/>
              <a:ea typeface="Arial"/>
              <a:cs typeface="Arial"/>
              <a:sym typeface="Arial"/>
              <a:hlinkClick r:id="rId2"/>
            </a:endParaRPr>
          </a:p>
          <a:p>
            <a:pPr marL="0" marR="0" lvl="0" indent="0" algn="r" rtl="0">
              <a:spcBef>
                <a:spcPts val="0"/>
              </a:spcBef>
              <a:spcAft>
                <a:spcPts val="0"/>
              </a:spcAft>
              <a:buNone/>
            </a:pPr>
            <a:r>
              <a:rPr lang="es-CO" sz="1600" dirty="0" smtClean="0">
                <a:latin typeface="Arial"/>
                <a:ea typeface="Arial"/>
                <a:cs typeface="Arial"/>
                <a:sym typeface="Arial"/>
                <a:hlinkClick r:id="rId2"/>
              </a:rPr>
              <a:t> </a:t>
            </a:r>
            <a:r>
              <a:rPr lang="es-CO" sz="1600" dirty="0" smtClean="0">
                <a:solidFill>
                  <a:schemeClr val="dk1"/>
                </a:solidFill>
                <a:latin typeface="Arial"/>
                <a:ea typeface="Arial"/>
                <a:cs typeface="Arial"/>
                <a:sym typeface="Arial"/>
              </a:rPr>
              <a:t>  </a:t>
            </a:r>
            <a:endParaRPr sz="1600" dirty="0" smtClean="0">
              <a:solidFill>
                <a:schemeClr val="dk1"/>
              </a:solidFill>
              <a:latin typeface="Arial"/>
              <a:ea typeface="Arial"/>
              <a:cs typeface="Arial"/>
              <a:sym typeface="Arial"/>
            </a:endParaRPr>
          </a:p>
          <a:p>
            <a:pPr marL="0" marR="0" lvl="0" indent="0" algn="r" rtl="0">
              <a:spcBef>
                <a:spcPts val="0"/>
              </a:spcBef>
              <a:spcAft>
                <a:spcPts val="0"/>
              </a:spcAft>
              <a:buNone/>
            </a:pPr>
            <a:endParaRPr lang="es-CO" sz="1600" dirty="0">
              <a:solidFill>
                <a:schemeClr val="dk1"/>
              </a:solidFill>
              <a:latin typeface="Arial"/>
              <a:cs typeface="Arial"/>
              <a:sym typeface="Arial"/>
            </a:endParaRPr>
          </a:p>
        </p:txBody>
      </p:sp>
      <p:sp>
        <p:nvSpPr>
          <p:cNvPr id="5" name="Google Shape;693;p96"/>
          <p:cNvSpPr/>
          <p:nvPr/>
        </p:nvSpPr>
        <p:spPr>
          <a:xfrm>
            <a:off x="4472953" y="181995"/>
            <a:ext cx="7104789" cy="461665"/>
          </a:xfrm>
          <a:prstGeom prst="rect">
            <a:avLst/>
          </a:prstGeom>
          <a:noFill/>
        </p:spPr>
        <p:style>
          <a:lnRef idx="0">
            <a:schemeClr val="dk1"/>
          </a:lnRef>
          <a:fillRef idx="3">
            <a:schemeClr val="dk1"/>
          </a:fillRef>
          <a:effectRef idx="3">
            <a:schemeClr val="dk1"/>
          </a:effectRef>
          <a:fontRef idx="minor">
            <a:schemeClr val="lt1"/>
          </a:fontRef>
        </p:style>
        <p:txBody>
          <a:bodyPr>
            <a:noAutofit/>
          </a:bodyPr>
          <a:lstStyle/>
          <a:p>
            <a:pPr algn="ctr" fontAlgn="auto">
              <a:spcAft>
                <a:spcPts val="0"/>
              </a:spcAft>
            </a:pPr>
            <a:r>
              <a:rPr lang="es-CO" sz="2400" b="1" dirty="0" smtClean="0">
                <a:solidFill>
                  <a:prstClr val="white"/>
                </a:solidFill>
                <a:latin typeface="Arial" panose="020B0604020202020204" pitchFamily="34" charset="0"/>
                <a:cs typeface="Arial" panose="020B0604020202020204" pitchFamily="34" charset="0"/>
              </a:rPr>
              <a:t>AGRADECIMIENTOS</a:t>
            </a:r>
            <a:endParaRPr sz="2400" b="1" dirty="0">
              <a:solidFill>
                <a:prstClr val="white"/>
              </a:solidFill>
              <a:latin typeface="Arial" panose="020B0604020202020204" pitchFamily="34" charset="0"/>
              <a:cs typeface="Arial" panose="020B0604020202020204" pitchFamily="34" charset="0"/>
            </a:endParaRPr>
          </a:p>
        </p:txBody>
      </p:sp>
      <p:sp>
        <p:nvSpPr>
          <p:cNvPr id="3" name="Marcador de número de diapositiva 2"/>
          <p:cNvSpPr>
            <a:spLocks noGrp="1"/>
          </p:cNvSpPr>
          <p:nvPr>
            <p:ph type="sldNum" sz="quarter" idx="12"/>
          </p:nvPr>
        </p:nvSpPr>
        <p:spPr>
          <a:xfrm>
            <a:off x="11712624" y="6514615"/>
            <a:ext cx="2743200" cy="365125"/>
          </a:xfrm>
        </p:spPr>
        <p:txBody>
          <a:bodyPr/>
          <a:lstStyle/>
          <a:p>
            <a:fld id="{7FC13E24-17C6-427A-B4FE-9C80C271022F}" type="slidenum">
              <a:rPr lang="en-US" smtClean="0"/>
              <a:pPr/>
              <a:t>30</a:t>
            </a:fld>
            <a:endParaRPr lang="en-US" dirty="0"/>
          </a:p>
        </p:txBody>
      </p:sp>
    </p:spTree>
    <p:extLst>
      <p:ext uri="{BB962C8B-B14F-4D97-AF65-F5344CB8AC3E}">
        <p14:creationId xmlns:p14="http://schemas.microsoft.com/office/powerpoint/2010/main" val="38346206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5663871" y="1422551"/>
            <a:ext cx="5112568" cy="516260"/>
          </a:xfrm>
          <a:prstGeom prst="rect">
            <a:avLst/>
          </a:prstGeom>
          <a:ln>
            <a:miter lim="800000"/>
            <a:headEnd/>
            <a:tailEnd/>
          </a:ln>
        </p:spPr>
        <p:txBody>
          <a:bodyPr vert="horz" wrap="square" lIns="91440" tIns="45720" rIns="91440" bIns="45720" numCol="1" rtlCol="0" anchor="t" anchorCtr="0" compatLnSpc="1">
            <a:prstTxWarp prst="textNoShape">
              <a:avLst/>
            </a:prstTxWarp>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Bef>
                <a:spcPct val="0"/>
              </a:spcBef>
              <a:spcAft>
                <a:spcPts val="0"/>
              </a:spcAft>
              <a:buNone/>
              <a:defRPr/>
            </a:pPr>
            <a:endParaRPr lang="es-ES" sz="1400" b="1" dirty="0">
              <a:solidFill>
                <a:srgbClr val="0070C0"/>
              </a:solidFill>
              <a:latin typeface="Raleway" panose="020B0003030101060003" pitchFamily="34" charset="0"/>
              <a:cs typeface="Arial" panose="020B0604020202020204" pitchFamily="34" charset="0"/>
            </a:endParaRPr>
          </a:p>
        </p:txBody>
      </p:sp>
      <p:sp>
        <p:nvSpPr>
          <p:cNvPr id="10" name="1 Rectángulo"/>
          <p:cNvSpPr/>
          <p:nvPr/>
        </p:nvSpPr>
        <p:spPr>
          <a:xfrm>
            <a:off x="4007768" y="104291"/>
            <a:ext cx="7452932" cy="461665"/>
          </a:xfrm>
          <a:prstGeom prst="rect">
            <a:avLst/>
          </a:prstGeom>
        </p:spPr>
        <p:txBody>
          <a:bodyPr wrap="square">
            <a:spAutoFit/>
          </a:bodyPr>
          <a:lstStyle/>
          <a:p>
            <a:pPr algn="r"/>
            <a:r>
              <a:rPr lang="es-CO" sz="2400" b="1" dirty="0" smtClean="0">
                <a:solidFill>
                  <a:schemeClr val="bg1"/>
                </a:solidFill>
                <a:latin typeface="Arial" panose="020B0604020202020204" pitchFamily="34" charset="0"/>
                <a:cs typeface="Arial" panose="020B0604020202020204" pitchFamily="34" charset="0"/>
              </a:rPr>
              <a:t>TABLA CENSOS</a:t>
            </a:r>
            <a:endParaRPr lang="es-CO" sz="2400" b="1" dirty="0">
              <a:solidFill>
                <a:schemeClr val="bg1"/>
              </a:solidFill>
              <a:latin typeface="Arial" panose="020B0604020202020204" pitchFamily="34" charset="0"/>
              <a:cs typeface="Arial" panose="020B0604020202020204" pitchFamily="34" charset="0"/>
            </a:endParaRPr>
          </a:p>
        </p:txBody>
      </p:sp>
      <p:sp>
        <p:nvSpPr>
          <p:cNvPr id="7" name="Rectángulo 14"/>
          <p:cNvSpPr/>
          <p:nvPr/>
        </p:nvSpPr>
        <p:spPr>
          <a:xfrm>
            <a:off x="191344" y="1772816"/>
            <a:ext cx="11449272" cy="456535"/>
          </a:xfrm>
          <a:prstGeom prst="rect">
            <a:avLst/>
          </a:prstGeom>
        </p:spPr>
        <p:txBody>
          <a:bodyPr wrap="square">
            <a:spAutoFit/>
          </a:bodyPr>
          <a:lstStyle/>
          <a:p>
            <a:pPr marL="514350" indent="-514350" algn="just">
              <a:lnSpc>
                <a:spcPct val="150000"/>
              </a:lnSpc>
              <a:buFont typeface="Wingdings" panose="05000000000000000000" pitchFamily="2" charset="2"/>
              <a:buChar char="q"/>
            </a:pPr>
            <a:endParaRPr lang="es-ES" dirty="0"/>
          </a:p>
        </p:txBody>
      </p:sp>
      <p:pic>
        <p:nvPicPr>
          <p:cNvPr id="12" name="Imagen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516" y="980728"/>
            <a:ext cx="11415124" cy="5400600"/>
          </a:xfrm>
          <a:prstGeom prst="rect">
            <a:avLst/>
          </a:prstGeom>
        </p:spPr>
      </p:pic>
      <p:sp>
        <p:nvSpPr>
          <p:cNvPr id="13" name="Marcador de número de diapositiva 12"/>
          <p:cNvSpPr>
            <a:spLocks noGrp="1"/>
          </p:cNvSpPr>
          <p:nvPr>
            <p:ph type="sldNum" sz="quarter" idx="12"/>
          </p:nvPr>
        </p:nvSpPr>
        <p:spPr>
          <a:xfrm>
            <a:off x="11856640" y="6492875"/>
            <a:ext cx="2743200" cy="365125"/>
          </a:xfrm>
        </p:spPr>
        <p:txBody>
          <a:bodyPr/>
          <a:lstStyle/>
          <a:p>
            <a:fld id="{7FC13E24-17C6-427A-B4FE-9C80C271022F}" type="slidenum">
              <a:rPr lang="en-US" smtClean="0"/>
              <a:pPr/>
              <a:t>4</a:t>
            </a:fld>
            <a:endParaRPr lang="en-US" dirty="0"/>
          </a:p>
        </p:txBody>
      </p:sp>
    </p:spTree>
    <p:extLst>
      <p:ext uri="{BB962C8B-B14F-4D97-AF65-F5344CB8AC3E}">
        <p14:creationId xmlns:p14="http://schemas.microsoft.com/office/powerpoint/2010/main" val="74105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nodePh="1">
                                  <p:stCondLst>
                                    <p:cond delay="0"/>
                                  </p:stCondLst>
                                  <p:endCondLst>
                                    <p:cond evt="begin" delay="0">
                                      <p:tn val="5"/>
                                    </p:cond>
                                  </p:endCondLst>
                                  <p:childTnLst>
                                    <p:set>
                                      <p:cBhvr>
                                        <p:cTn id="6" dur="1" fill="hold">
                                          <p:stCondLst>
                                            <p:cond delay="499"/>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Rectángulo"/>
          <p:cNvSpPr/>
          <p:nvPr/>
        </p:nvSpPr>
        <p:spPr>
          <a:xfrm>
            <a:off x="3933043" y="94893"/>
            <a:ext cx="7560839" cy="461665"/>
          </a:xfrm>
          <a:prstGeom prst="rect">
            <a:avLst/>
          </a:prstGeom>
        </p:spPr>
        <p:txBody>
          <a:bodyPr wrap="square">
            <a:spAutoFit/>
          </a:bodyPr>
          <a:lstStyle/>
          <a:p>
            <a:pPr algn="r"/>
            <a:r>
              <a:rPr lang="es-CO" sz="2400" b="1" dirty="0" smtClean="0">
                <a:solidFill>
                  <a:schemeClr val="bg1"/>
                </a:solidFill>
                <a:latin typeface="+mj-lt"/>
                <a:cs typeface="Arial" pitchFamily="34" charset="0"/>
              </a:rPr>
              <a:t>GRAFICA DE LA EVOLUCION DEMOGRAFICA </a:t>
            </a:r>
            <a:endParaRPr lang="es-CO" sz="2400" b="1" dirty="0">
              <a:solidFill>
                <a:schemeClr val="bg1"/>
              </a:solidFill>
              <a:latin typeface="+mj-lt"/>
              <a:cs typeface="Arial" pitchFamily="34" charset="0"/>
            </a:endParaRPr>
          </a:p>
        </p:txBody>
      </p:sp>
      <p:sp>
        <p:nvSpPr>
          <p:cNvPr id="6" name="Rectangle 3"/>
          <p:cNvSpPr txBox="1">
            <a:spLocks noChangeArrowheads="1"/>
          </p:cNvSpPr>
          <p:nvPr/>
        </p:nvSpPr>
        <p:spPr bwMode="auto">
          <a:xfrm>
            <a:off x="5663871" y="1422551"/>
            <a:ext cx="5112568" cy="516260"/>
          </a:xfrm>
          <a:prstGeom prst="rect">
            <a:avLst/>
          </a:prstGeom>
          <a:ln>
            <a:miter lim="800000"/>
            <a:headEnd/>
            <a:tailEnd/>
          </a:ln>
        </p:spPr>
        <p:txBody>
          <a:bodyPr vert="horz" wrap="square" lIns="91440" tIns="45720" rIns="91440" bIns="45720" numCol="1" rtlCol="0" anchor="t" anchorCtr="0" compatLnSpc="1">
            <a:prstTxWarp prst="textNoShape">
              <a:avLst/>
            </a:prstTxWarp>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Bef>
                <a:spcPct val="0"/>
              </a:spcBef>
              <a:spcAft>
                <a:spcPts val="0"/>
              </a:spcAft>
              <a:buNone/>
              <a:defRPr/>
            </a:pPr>
            <a:endParaRPr lang="es-ES" sz="1400" b="1" dirty="0">
              <a:solidFill>
                <a:srgbClr val="0070C0"/>
              </a:solidFill>
              <a:latin typeface="Raleway" panose="020B0003030101060003" pitchFamily="34" charset="0"/>
              <a:cs typeface="Arial" panose="020B0604020202020204" pitchFamily="34" charset="0"/>
            </a:endParaRPr>
          </a:p>
        </p:txBody>
      </p:sp>
      <p:sp>
        <p:nvSpPr>
          <p:cNvPr id="2" name="Rectangle 2"/>
          <p:cNvSpPr>
            <a:spLocks noChangeArrowheads="1"/>
          </p:cNvSpPr>
          <p:nvPr/>
        </p:nvSpPr>
        <p:spPr bwMode="auto">
          <a:xfrm>
            <a:off x="-219521" y="1217884"/>
            <a:ext cx="17571452" cy="795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3073" name="Image 2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2016907"/>
            <a:ext cx="11809312" cy="4392488"/>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2855640" y="1258070"/>
            <a:ext cx="6096000" cy="646331"/>
          </a:xfrm>
          <a:prstGeom prst="rect">
            <a:avLst/>
          </a:prstGeom>
        </p:spPr>
        <p:txBody>
          <a:bodyPr>
            <a:spAutoFit/>
          </a:bodyPr>
          <a:lstStyle/>
          <a:p>
            <a:pPr algn="ctr"/>
            <a:r>
              <a:rPr lang="es-ES" b="1" dirty="0">
                <a:latin typeface="Arial" panose="020B0604020202020204" pitchFamily="34" charset="0"/>
                <a:ea typeface="Calibri" panose="020F0502020204030204" pitchFamily="34" charset="0"/>
              </a:rPr>
              <a:t>GRÁFICA DE LA EVOLUCIÓN DEMOGRÁFICA DE COLOMBIA SEGÚN LOS CENSOS DE LA POBLACIÓN</a:t>
            </a:r>
            <a:endParaRPr lang="en-US" dirty="0"/>
          </a:p>
        </p:txBody>
      </p:sp>
      <p:sp>
        <p:nvSpPr>
          <p:cNvPr id="9" name="Marcador de número de diapositiva 8"/>
          <p:cNvSpPr>
            <a:spLocks noGrp="1"/>
          </p:cNvSpPr>
          <p:nvPr>
            <p:ph type="sldNum" sz="quarter" idx="12"/>
          </p:nvPr>
        </p:nvSpPr>
        <p:spPr>
          <a:xfrm>
            <a:off x="11856640" y="6492875"/>
            <a:ext cx="2743200" cy="365125"/>
          </a:xfrm>
        </p:spPr>
        <p:txBody>
          <a:bodyPr/>
          <a:lstStyle/>
          <a:p>
            <a:fld id="{7FC13E24-17C6-427A-B4FE-9C80C271022F}" type="slidenum">
              <a:rPr lang="en-US" smtClean="0"/>
              <a:pPr/>
              <a:t>5</a:t>
            </a:fld>
            <a:endParaRPr lang="en-US" dirty="0"/>
          </a:p>
        </p:txBody>
      </p:sp>
    </p:spTree>
    <p:extLst>
      <p:ext uri="{BB962C8B-B14F-4D97-AF65-F5344CB8AC3E}">
        <p14:creationId xmlns:p14="http://schemas.microsoft.com/office/powerpoint/2010/main" val="605615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nodePh="1">
                                  <p:stCondLst>
                                    <p:cond delay="0"/>
                                  </p:stCondLst>
                                  <p:endCondLst>
                                    <p:cond evt="begin" delay="0">
                                      <p:tn val="5"/>
                                    </p:cond>
                                  </p:endCondLst>
                                  <p:childTnLst>
                                    <p:set>
                                      <p:cBhvr>
                                        <p:cTn id="6" dur="1" fill="hold">
                                          <p:stCondLst>
                                            <p:cond delay="499"/>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1 Rectángulo"/>
          <p:cNvSpPr/>
          <p:nvPr/>
        </p:nvSpPr>
        <p:spPr>
          <a:xfrm>
            <a:off x="3359696" y="33416"/>
            <a:ext cx="8189001" cy="461665"/>
          </a:xfrm>
          <a:prstGeom prst="rect">
            <a:avLst/>
          </a:prstGeom>
        </p:spPr>
        <p:txBody>
          <a:bodyPr wrap="square">
            <a:spAutoFit/>
          </a:bodyPr>
          <a:lstStyle/>
          <a:p>
            <a:pPr algn="r"/>
            <a:r>
              <a:rPr lang="es-CO" sz="2400" b="1" dirty="0" smtClean="0">
                <a:solidFill>
                  <a:schemeClr val="bg1"/>
                </a:solidFill>
                <a:latin typeface="Arial" panose="020B0604020202020204" pitchFamily="34" charset="0"/>
                <a:cs typeface="Arial" panose="020B0604020202020204" pitchFamily="34" charset="0"/>
              </a:rPr>
              <a:t>MODELO DE POBLACION LOGISTICO</a:t>
            </a:r>
            <a:endParaRPr lang="es-CO" sz="2400" b="1" dirty="0">
              <a:solidFill>
                <a:schemeClr val="bg1"/>
              </a:solidFill>
              <a:latin typeface="Arial" panose="020B0604020202020204" pitchFamily="34" charset="0"/>
              <a:cs typeface="Arial" panose="020B0604020202020204" pitchFamily="34" charset="0"/>
            </a:endParaRPr>
          </a:p>
        </p:txBody>
      </p:sp>
      <p:sp>
        <p:nvSpPr>
          <p:cNvPr id="4" name="Rectángulo 3"/>
          <p:cNvSpPr/>
          <p:nvPr/>
        </p:nvSpPr>
        <p:spPr>
          <a:xfrm>
            <a:off x="335360" y="1196752"/>
            <a:ext cx="11305256" cy="1323439"/>
          </a:xfrm>
          <a:prstGeom prst="rect">
            <a:avLst/>
          </a:prstGeom>
        </p:spPr>
        <p:txBody>
          <a:bodyPr wrap="square">
            <a:spAutoFit/>
          </a:bodyPr>
          <a:lstStyle/>
          <a:p>
            <a:r>
              <a:rPr lang="es-MX" sz="2000" dirty="0"/>
              <a:t>Parte 1: Construya un modelo de población logístico (por medio de Ecuaciones Diferenciales) usando los datos de 1912, 1938 y 1993. Tome en cuenta que se puede considerar la población inicial de Colombia por la dada en el censo de 1912, el primer censo oficial después de la separación de Panamá.</a:t>
            </a:r>
            <a:endParaRPr lang="en-US" sz="2000" dirty="0"/>
          </a:p>
        </p:txBody>
      </p:sp>
      <mc:AlternateContent xmlns:mc="http://schemas.openxmlformats.org/markup-compatibility/2006" xmlns:a14="http://schemas.microsoft.com/office/drawing/2010/main">
        <mc:Choice Requires="a14">
          <p:sp>
            <p:nvSpPr>
              <p:cNvPr id="5" name="Rectángulo 4"/>
              <p:cNvSpPr/>
              <p:nvPr/>
            </p:nvSpPr>
            <p:spPr>
              <a:xfrm>
                <a:off x="19175" y="2852936"/>
                <a:ext cx="6312024" cy="2834622"/>
              </a:xfrm>
              <a:prstGeom prst="rect">
                <a:avLst/>
              </a:prstGeom>
            </p:spPr>
            <p:txBody>
              <a:bodyPr wrap="square">
                <a:spAutoFit/>
              </a:bodyPr>
              <a:lstStyle/>
              <a:p>
                <a:pPr>
                  <a:lnSpc>
                    <a:spcPct val="107000"/>
                  </a:lnSpc>
                  <a:spcAft>
                    <a:spcPts val="800"/>
                  </a:spcAft>
                </a:pPr>
                <a:r>
                  <a:rPr lang="es-ES" kern="100" dirty="0">
                    <a:latin typeface="Arial" panose="020B0604020202020204" pitchFamily="34" charset="0"/>
                    <a:ea typeface="Calibri" panose="020F0502020204030204" pitchFamily="34" charset="0"/>
                    <a:cs typeface="Times New Roman" panose="02020603050405020304" pitchFamily="18" charset="0"/>
                  </a:rPr>
                  <a:t>Para construir un modelo de población logístico utilizando ecuaciones diferenciales, vamos a utilizar los datos de los censos de 1912, 1938 y 1993. Como se indicó, consideraremos la población inicial de Colombia como la dada en el censo de 1912.</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CO" sz="1800" kern="100" dirty="0">
                    <a:effectLst/>
                    <a:latin typeface="Arial" panose="020B0604020202020204" pitchFamily="34" charset="0"/>
                    <a:ea typeface="Calibri" panose="020F0502020204030204" pitchFamily="34" charset="0"/>
                    <a:cs typeface="Times New Roman" panose="02020603050405020304" pitchFamily="18" charset="0"/>
                  </a:rPr>
                  <a:t>Primero, definamos la ecuación diferencial logística:</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14:m>
                  <m:oMath xmlns:m="http://schemas.openxmlformats.org/officeDocument/2006/math">
                    <m:f>
                      <m:fPr>
                        <m:ctrlPr>
                          <a:rPr lang="en-US" sz="3200" i="1" kern="100">
                            <a:effectLst/>
                            <a:latin typeface="Cambria Math" panose="02040503050406030204" pitchFamily="18" charset="0"/>
                            <a:ea typeface="Calibri" panose="020F0502020204030204" pitchFamily="34" charset="0"/>
                            <a:cs typeface="Arial" panose="020B0604020202020204" pitchFamily="34" charset="0"/>
                          </a:rPr>
                        </m:ctrlPr>
                      </m:fPr>
                      <m:num>
                        <m:r>
                          <a:rPr lang="es-CO" sz="3200" i="1" kern="100">
                            <a:effectLst/>
                            <a:latin typeface="Cambria Math" panose="02040503050406030204" pitchFamily="18" charset="0"/>
                            <a:ea typeface="Calibri" panose="020F0502020204030204" pitchFamily="34" charset="0"/>
                            <a:cs typeface="Arial" panose="020B0604020202020204" pitchFamily="34" charset="0"/>
                          </a:rPr>
                          <m:t>𝑑𝑃</m:t>
                        </m:r>
                      </m:num>
                      <m:den>
                        <m:r>
                          <a:rPr lang="es-CO" sz="3200" i="1" kern="100">
                            <a:effectLst/>
                            <a:latin typeface="Cambria Math" panose="02040503050406030204" pitchFamily="18" charset="0"/>
                            <a:ea typeface="Calibri" panose="020F0502020204030204" pitchFamily="34" charset="0"/>
                            <a:cs typeface="Arial" panose="020B0604020202020204" pitchFamily="34" charset="0"/>
                          </a:rPr>
                          <m:t>𝑑𝑡</m:t>
                        </m:r>
                      </m:den>
                    </m:f>
                    <m:r>
                      <a:rPr lang="es-CO" sz="3200" i="1" kern="100">
                        <a:effectLst/>
                        <a:latin typeface="Cambria Math" panose="02040503050406030204" pitchFamily="18" charset="0"/>
                        <a:ea typeface="Calibri" panose="020F0502020204030204" pitchFamily="34" charset="0"/>
                        <a:cs typeface="Arial" panose="020B0604020202020204" pitchFamily="34" charset="0"/>
                      </a:rPr>
                      <m:t>=</m:t>
                    </m:r>
                    <m:r>
                      <a:rPr lang="es-CO" sz="3200" i="1" kern="100">
                        <a:effectLst/>
                        <a:latin typeface="Cambria Math" panose="02040503050406030204" pitchFamily="18" charset="0"/>
                        <a:ea typeface="Calibri" panose="020F0502020204030204" pitchFamily="34" charset="0"/>
                        <a:cs typeface="Arial" panose="020B0604020202020204" pitchFamily="34" charset="0"/>
                      </a:rPr>
                      <m:t>𝑟</m:t>
                    </m:r>
                    <m:r>
                      <a:rPr lang="es-CO" sz="3200" i="1" kern="100">
                        <a:effectLst/>
                        <a:latin typeface="Cambria Math" panose="02040503050406030204" pitchFamily="18" charset="0"/>
                        <a:ea typeface="Calibri" panose="020F0502020204030204" pitchFamily="34" charset="0"/>
                        <a:cs typeface="Arial" panose="020B0604020202020204" pitchFamily="34" charset="0"/>
                      </a:rPr>
                      <m:t>∗</m:t>
                    </m:r>
                    <m:r>
                      <a:rPr lang="es-CO" sz="3200" i="1" kern="100">
                        <a:effectLst/>
                        <a:latin typeface="Cambria Math" panose="02040503050406030204" pitchFamily="18" charset="0"/>
                        <a:ea typeface="Calibri" panose="020F0502020204030204" pitchFamily="34" charset="0"/>
                        <a:cs typeface="Arial" panose="020B0604020202020204" pitchFamily="34" charset="0"/>
                      </a:rPr>
                      <m:t>𝑃</m:t>
                    </m:r>
                    <m:r>
                      <a:rPr lang="es-CO" sz="3200" i="1" kern="100">
                        <a:effectLst/>
                        <a:latin typeface="Cambria Math" panose="02040503050406030204" pitchFamily="18" charset="0"/>
                        <a:ea typeface="Calibri" panose="020F0502020204030204" pitchFamily="34" charset="0"/>
                        <a:cs typeface="Arial" panose="020B0604020202020204" pitchFamily="34" charset="0"/>
                      </a:rPr>
                      <m:t>∗(1−</m:t>
                    </m:r>
                    <m:f>
                      <m:fPr>
                        <m:ctrlPr>
                          <a:rPr lang="en-US" sz="3200" i="1" kern="100">
                            <a:effectLst/>
                            <a:latin typeface="Cambria Math" panose="02040503050406030204" pitchFamily="18" charset="0"/>
                            <a:ea typeface="Calibri" panose="020F0502020204030204" pitchFamily="34" charset="0"/>
                            <a:cs typeface="Arial" panose="020B0604020202020204" pitchFamily="34" charset="0"/>
                          </a:rPr>
                        </m:ctrlPr>
                      </m:fPr>
                      <m:num>
                        <m:r>
                          <a:rPr lang="es-CO" sz="3200" i="1" kern="100">
                            <a:effectLst/>
                            <a:latin typeface="Cambria Math" panose="02040503050406030204" pitchFamily="18" charset="0"/>
                            <a:ea typeface="Calibri" panose="020F0502020204030204" pitchFamily="34" charset="0"/>
                            <a:cs typeface="Arial" panose="020B0604020202020204" pitchFamily="34" charset="0"/>
                          </a:rPr>
                          <m:t>𝑃</m:t>
                        </m:r>
                      </m:num>
                      <m:den>
                        <m:r>
                          <a:rPr lang="es-CO" sz="3200" i="1" kern="100">
                            <a:effectLst/>
                            <a:latin typeface="Cambria Math" panose="02040503050406030204" pitchFamily="18" charset="0"/>
                            <a:ea typeface="Calibri" panose="020F0502020204030204" pitchFamily="34" charset="0"/>
                            <a:cs typeface="Arial" panose="020B0604020202020204" pitchFamily="34" charset="0"/>
                          </a:rPr>
                          <m:t>𝐾</m:t>
                        </m:r>
                      </m:den>
                    </m:f>
                    <m:r>
                      <a:rPr lang="es-CO" sz="3200" i="1" kern="100">
                        <a:effectLst/>
                        <a:latin typeface="Cambria Math" panose="02040503050406030204" pitchFamily="18" charset="0"/>
                        <a:ea typeface="Calibri" panose="020F0502020204030204" pitchFamily="34" charset="0"/>
                        <a:cs typeface="Arial" panose="020B0604020202020204" pitchFamily="34" charset="0"/>
                      </a:rPr>
                      <m:t>)</m:t>
                    </m:r>
                  </m:oMath>
                </a14:m>
                <a:r>
                  <a:rPr lang="es-CO" sz="1800" kern="1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Rectángulo 4"/>
              <p:cNvSpPr>
                <a:spLocks noRot="1" noChangeAspect="1" noMove="1" noResize="1" noEditPoints="1" noAdjustHandles="1" noChangeArrowheads="1" noChangeShapeType="1" noTextEdit="1"/>
              </p:cNvSpPr>
              <p:nvPr/>
            </p:nvSpPr>
            <p:spPr>
              <a:xfrm>
                <a:off x="19175" y="2852936"/>
                <a:ext cx="6312024" cy="2834622"/>
              </a:xfrm>
              <a:prstGeom prst="rect">
                <a:avLst/>
              </a:prstGeom>
              <a:blipFill>
                <a:blip r:embed="rId2"/>
                <a:stretch>
                  <a:fillRect l="-772" t="-1075"/>
                </a:stretch>
              </a:blipFill>
            </p:spPr>
            <p:txBody>
              <a:bodyPr/>
              <a:lstStyle/>
              <a:p>
                <a:r>
                  <a:rPr lang="en-US">
                    <a:noFill/>
                  </a:rPr>
                  <a:t> </a:t>
                </a:r>
              </a:p>
            </p:txBody>
          </p:sp>
        </mc:Fallback>
      </mc:AlternateContent>
      <p:sp>
        <p:nvSpPr>
          <p:cNvPr id="68" name="Rectángulo 67"/>
          <p:cNvSpPr/>
          <p:nvPr/>
        </p:nvSpPr>
        <p:spPr>
          <a:xfrm>
            <a:off x="6096000" y="2636912"/>
            <a:ext cx="6096000" cy="2577244"/>
          </a:xfrm>
          <a:prstGeom prst="rect">
            <a:avLst/>
          </a:prstGeom>
        </p:spPr>
        <p:txBody>
          <a:bodyPr>
            <a:spAutoFit/>
          </a:bodyPr>
          <a:lstStyle/>
          <a:p>
            <a:pPr algn="just">
              <a:lnSpc>
                <a:spcPct val="107000"/>
              </a:lnSpc>
              <a:spcAft>
                <a:spcPts val="800"/>
              </a:spcAft>
            </a:pPr>
            <a:r>
              <a:rPr lang="es-CO" kern="100" dirty="0">
                <a:latin typeface="Arial" panose="020B0604020202020204" pitchFamily="34" charset="0"/>
                <a:ea typeface="Calibri" panose="020F0502020204030204" pitchFamily="34" charset="0"/>
                <a:cs typeface="Times New Roman" panose="02020603050405020304" pitchFamily="18" charset="0"/>
              </a:rPr>
              <a:t>Donde:</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s-CO" i="1" kern="100" dirty="0">
                <a:latin typeface="Arial" panose="020B0604020202020204" pitchFamily="34" charset="0"/>
                <a:ea typeface="Calibri" panose="020F0502020204030204" pitchFamily="34" charset="0"/>
                <a:cs typeface="Times New Roman" panose="02020603050405020304" pitchFamily="18" charset="0"/>
              </a:rPr>
              <a:t>P</a:t>
            </a:r>
            <a:r>
              <a:rPr lang="es-CO" kern="100" dirty="0">
                <a:latin typeface="Arial" panose="020B0604020202020204" pitchFamily="34" charset="0"/>
                <a:ea typeface="Calibri" panose="020F0502020204030204" pitchFamily="34" charset="0"/>
                <a:cs typeface="Times New Roman" panose="02020603050405020304" pitchFamily="18" charset="0"/>
              </a:rPr>
              <a:t> es la población en un momento dado.</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s-CO" i="1" kern="100" dirty="0">
                <a:latin typeface="Arial" panose="020B0604020202020204" pitchFamily="34" charset="0"/>
                <a:ea typeface="Calibri" panose="020F0502020204030204" pitchFamily="34" charset="0"/>
                <a:cs typeface="Times New Roman" panose="02020603050405020304" pitchFamily="18" charset="0"/>
              </a:rPr>
              <a:t>t</a:t>
            </a:r>
            <a:r>
              <a:rPr lang="es-CO" kern="100" dirty="0">
                <a:latin typeface="Arial" panose="020B0604020202020204" pitchFamily="34" charset="0"/>
                <a:ea typeface="Calibri" panose="020F0502020204030204" pitchFamily="34" charset="0"/>
                <a:cs typeface="Times New Roman" panose="02020603050405020304" pitchFamily="18" charset="0"/>
              </a:rPr>
              <a:t> es el tiempo.</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s-CO" i="1" kern="100" dirty="0">
                <a:latin typeface="Arial" panose="020B0604020202020204" pitchFamily="34" charset="0"/>
                <a:ea typeface="Calibri" panose="020F0502020204030204" pitchFamily="34" charset="0"/>
                <a:cs typeface="Times New Roman" panose="02020603050405020304" pitchFamily="18" charset="0"/>
              </a:rPr>
              <a:t>r</a:t>
            </a:r>
            <a:r>
              <a:rPr lang="es-CO" kern="100" dirty="0">
                <a:latin typeface="Arial" panose="020B0604020202020204" pitchFamily="34" charset="0"/>
                <a:ea typeface="Calibri" panose="020F0502020204030204" pitchFamily="34" charset="0"/>
                <a:cs typeface="Times New Roman" panose="02020603050405020304" pitchFamily="18" charset="0"/>
              </a:rPr>
              <a:t> es la tasa de crecimiento intrínseca de la población.</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s-CO" i="1" kern="100" dirty="0">
                <a:latin typeface="Arial" panose="020B0604020202020204" pitchFamily="34" charset="0"/>
                <a:ea typeface="Calibri" panose="020F0502020204030204" pitchFamily="34" charset="0"/>
                <a:cs typeface="Times New Roman" panose="02020603050405020304" pitchFamily="18" charset="0"/>
              </a:rPr>
              <a:t>K</a:t>
            </a:r>
            <a:r>
              <a:rPr lang="es-CO" kern="100" dirty="0">
                <a:latin typeface="Arial" panose="020B0604020202020204" pitchFamily="34" charset="0"/>
                <a:ea typeface="Calibri" panose="020F0502020204030204" pitchFamily="34" charset="0"/>
                <a:cs typeface="Times New Roman" panose="02020603050405020304" pitchFamily="18" charset="0"/>
              </a:rPr>
              <a:t> es la capacidad de carga del ambiente, que representa el límite máximo que puede alcanzar la población.</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Marcador de número de diapositiva 6"/>
          <p:cNvSpPr>
            <a:spLocks noGrp="1"/>
          </p:cNvSpPr>
          <p:nvPr>
            <p:ph type="sldNum" sz="quarter" idx="12"/>
          </p:nvPr>
        </p:nvSpPr>
        <p:spPr>
          <a:xfrm>
            <a:off x="11856640" y="6460665"/>
            <a:ext cx="2743200" cy="365125"/>
          </a:xfrm>
        </p:spPr>
        <p:txBody>
          <a:bodyPr/>
          <a:lstStyle/>
          <a:p>
            <a:fld id="{7FC13E24-17C6-427A-B4FE-9C80C271022F}" type="slidenum">
              <a:rPr lang="en-US" smtClean="0"/>
              <a:pPr/>
              <a:t>6</a:t>
            </a:fld>
            <a:endParaRPr lang="en-US" dirty="0"/>
          </a:p>
        </p:txBody>
      </p:sp>
    </p:spTree>
    <p:extLst>
      <p:ext uri="{BB962C8B-B14F-4D97-AF65-F5344CB8AC3E}">
        <p14:creationId xmlns:p14="http://schemas.microsoft.com/office/powerpoint/2010/main" val="3390319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1 Rectángulo"/>
          <p:cNvSpPr/>
          <p:nvPr/>
        </p:nvSpPr>
        <p:spPr>
          <a:xfrm>
            <a:off x="3431704" y="295250"/>
            <a:ext cx="8189001" cy="461665"/>
          </a:xfrm>
          <a:prstGeom prst="rect">
            <a:avLst/>
          </a:prstGeom>
        </p:spPr>
        <p:txBody>
          <a:bodyPr wrap="square">
            <a:spAutoFit/>
          </a:bodyPr>
          <a:lstStyle/>
          <a:p>
            <a:pPr algn="r"/>
            <a:r>
              <a:rPr lang="es-CO" sz="2400" b="1" dirty="0" smtClean="0">
                <a:solidFill>
                  <a:schemeClr val="bg1"/>
                </a:solidFill>
                <a:latin typeface="Arial" panose="020B0604020202020204" pitchFamily="34" charset="0"/>
                <a:cs typeface="Arial" panose="020B0604020202020204" pitchFamily="34" charset="0"/>
              </a:rPr>
              <a:t>MODELO DE POBLACION LOGISTICO</a:t>
            </a:r>
            <a:endParaRPr lang="es-CO" sz="2400" b="1" dirty="0">
              <a:solidFill>
                <a:schemeClr val="bg1"/>
              </a:solidFill>
              <a:latin typeface="Arial" panose="020B0604020202020204" pitchFamily="34" charset="0"/>
              <a:cs typeface="Arial" panose="020B0604020202020204" pitchFamily="34" charset="0"/>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156820"/>
            <a:ext cx="7128792" cy="4680520"/>
          </a:xfrm>
          <a:prstGeom prst="rect">
            <a:avLst/>
          </a:prstGeom>
        </p:spPr>
      </p:pic>
      <mc:AlternateContent xmlns:mc="http://schemas.openxmlformats.org/markup-compatibility/2006" xmlns:a14="http://schemas.microsoft.com/office/drawing/2010/main">
        <mc:Choice Requires="a14">
          <p:sp>
            <p:nvSpPr>
              <p:cNvPr id="7" name="Rectángulo 6"/>
              <p:cNvSpPr/>
              <p:nvPr/>
            </p:nvSpPr>
            <p:spPr>
              <a:xfrm>
                <a:off x="7032104" y="1269951"/>
                <a:ext cx="6096000" cy="5061707"/>
              </a:xfrm>
              <a:prstGeom prst="rect">
                <a:avLst/>
              </a:prstGeom>
            </p:spPr>
            <p:txBody>
              <a:bodyPr>
                <a:spAutoFit/>
              </a:bodyPr>
              <a:lstStyle/>
              <a:p>
                <a:pPr algn="just">
                  <a:lnSpc>
                    <a:spcPct val="107000"/>
                  </a:lnSpc>
                  <a:spcAft>
                    <a:spcPts val="800"/>
                  </a:spcAft>
                </a:pPr>
                <a:r>
                  <a:rPr lang="es-CO" kern="100" dirty="0">
                    <a:latin typeface="Arial" panose="020B0604020202020204" pitchFamily="34" charset="0"/>
                    <a:ea typeface="Calibri" panose="020F0502020204030204" pitchFamily="34" charset="0"/>
                    <a:cs typeface="Arial" panose="020B0604020202020204" pitchFamily="34" charset="0"/>
                  </a:rPr>
                  <a:t>Paso 1: Separación de variables</a:t>
                </a:r>
                <a:endParaRPr lang="en-US" kern="1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14:m>
                  <m:oMathPara xmlns:m="http://schemas.openxmlformats.org/officeDocument/2006/math">
                    <m:oMathParaPr>
                      <m:jc m:val="centerGroup"/>
                    </m:oMathParaPr>
                    <m:oMath xmlns:m="http://schemas.openxmlformats.org/officeDocument/2006/math">
                      <m:f>
                        <m:fPr>
                          <m:ctrlPr>
                            <a:rPr lang="en-US" i="1" kern="100">
                              <a:latin typeface="Cambria Math" panose="02040503050406030204" pitchFamily="18" charset="0"/>
                              <a:ea typeface="Calibri" panose="020F0502020204030204" pitchFamily="34" charset="0"/>
                              <a:cs typeface="Arial" panose="020B0604020202020204" pitchFamily="34" charset="0"/>
                            </a:rPr>
                          </m:ctrlPr>
                        </m:fPr>
                        <m:num>
                          <m:r>
                            <a:rPr lang="es-CO" i="1" kern="100">
                              <a:latin typeface="Cambria Math" panose="02040503050406030204" pitchFamily="18" charset="0"/>
                              <a:ea typeface="Calibri" panose="020F0502020204030204" pitchFamily="34" charset="0"/>
                              <a:cs typeface="Arial" panose="020B0604020202020204" pitchFamily="34" charset="0"/>
                            </a:rPr>
                            <m:t>1</m:t>
                          </m:r>
                        </m:num>
                        <m:den>
                          <m:r>
                            <a:rPr lang="es-CO" i="1" kern="100">
                              <a:latin typeface="Cambria Math" panose="02040503050406030204" pitchFamily="18" charset="0"/>
                              <a:ea typeface="Calibri" panose="020F0502020204030204" pitchFamily="34" charset="0"/>
                              <a:cs typeface="Arial" panose="020B0604020202020204" pitchFamily="34" charset="0"/>
                            </a:rPr>
                            <m:t>𝑃</m:t>
                          </m:r>
                          <m:d>
                            <m:dPr>
                              <m:ctrlPr>
                                <a:rPr lang="en-US" i="1" kern="100">
                                  <a:latin typeface="Cambria Math" panose="02040503050406030204" pitchFamily="18" charset="0"/>
                                  <a:ea typeface="Calibri" panose="020F0502020204030204" pitchFamily="34" charset="0"/>
                                  <a:cs typeface="Arial" panose="020B0604020202020204" pitchFamily="34" charset="0"/>
                                </a:rPr>
                              </m:ctrlPr>
                            </m:dPr>
                            <m:e>
                              <m:r>
                                <a:rPr lang="es-CO" i="1" kern="100">
                                  <a:latin typeface="Cambria Math" panose="02040503050406030204" pitchFamily="18" charset="0"/>
                                  <a:ea typeface="Calibri" panose="020F0502020204030204" pitchFamily="34" charset="0"/>
                                  <a:cs typeface="Arial" panose="020B0604020202020204" pitchFamily="34" charset="0"/>
                                </a:rPr>
                                <m:t>1−</m:t>
                              </m:r>
                              <m:f>
                                <m:fPr>
                                  <m:ctrlPr>
                                    <a:rPr lang="en-US" i="1" kern="100">
                                      <a:latin typeface="Cambria Math" panose="02040503050406030204" pitchFamily="18" charset="0"/>
                                      <a:ea typeface="Calibri" panose="020F0502020204030204" pitchFamily="34" charset="0"/>
                                      <a:cs typeface="Arial" panose="020B0604020202020204" pitchFamily="34" charset="0"/>
                                    </a:rPr>
                                  </m:ctrlPr>
                                </m:fPr>
                                <m:num>
                                  <m:r>
                                    <a:rPr lang="es-CO" i="1" kern="100">
                                      <a:latin typeface="Cambria Math" panose="02040503050406030204" pitchFamily="18" charset="0"/>
                                      <a:ea typeface="Calibri" panose="020F0502020204030204" pitchFamily="34" charset="0"/>
                                      <a:cs typeface="Arial" panose="020B0604020202020204" pitchFamily="34" charset="0"/>
                                    </a:rPr>
                                    <m:t>𝑃</m:t>
                                  </m:r>
                                </m:num>
                                <m:den>
                                  <m:r>
                                    <a:rPr lang="es-CO" i="1" kern="100">
                                      <a:latin typeface="Cambria Math" panose="02040503050406030204" pitchFamily="18" charset="0"/>
                                      <a:ea typeface="Calibri" panose="020F0502020204030204" pitchFamily="34" charset="0"/>
                                      <a:cs typeface="Arial" panose="020B0604020202020204" pitchFamily="34" charset="0"/>
                                    </a:rPr>
                                    <m:t>𝐾</m:t>
                                  </m:r>
                                  <m:r>
                                    <a:rPr lang="es-CO" i="1" kern="100">
                                      <a:latin typeface="Cambria Math" panose="02040503050406030204" pitchFamily="18" charset="0"/>
                                      <a:ea typeface="Calibri" panose="020F0502020204030204" pitchFamily="34" charset="0"/>
                                      <a:cs typeface="Arial" panose="020B0604020202020204" pitchFamily="34" charset="0"/>
                                    </a:rPr>
                                    <m:t>​</m:t>
                                  </m:r>
                                </m:den>
                              </m:f>
                            </m:e>
                          </m:d>
                        </m:den>
                      </m:f>
                      <m:r>
                        <a:rPr lang="es-CO" i="1" kern="100">
                          <a:latin typeface="Cambria Math" panose="02040503050406030204" pitchFamily="18" charset="0"/>
                          <a:ea typeface="Calibri" panose="020F0502020204030204" pitchFamily="34" charset="0"/>
                          <a:cs typeface="Arial" panose="020B0604020202020204" pitchFamily="34" charset="0"/>
                        </a:rPr>
                        <m:t> </m:t>
                      </m:r>
                      <m:r>
                        <a:rPr lang="es-CO" i="1" kern="100">
                          <a:latin typeface="Cambria Math" panose="02040503050406030204" pitchFamily="18" charset="0"/>
                          <a:ea typeface="Calibri" panose="020F0502020204030204" pitchFamily="34" charset="0"/>
                          <a:cs typeface="Arial" panose="020B0604020202020204" pitchFamily="34" charset="0"/>
                        </a:rPr>
                        <m:t>𝑑𝑃</m:t>
                      </m:r>
                      <m:r>
                        <a:rPr lang="es-CO" i="1" kern="100">
                          <a:latin typeface="Cambria Math" panose="02040503050406030204" pitchFamily="18" charset="0"/>
                          <a:ea typeface="Calibri" panose="020F0502020204030204" pitchFamily="34" charset="0"/>
                          <a:cs typeface="Arial" panose="020B0604020202020204" pitchFamily="34" charset="0"/>
                        </a:rPr>
                        <m:t> = </m:t>
                      </m:r>
                      <m:r>
                        <a:rPr lang="es-CO" i="1" kern="100">
                          <a:latin typeface="Cambria Math" panose="02040503050406030204" pitchFamily="18" charset="0"/>
                          <a:ea typeface="Calibri" panose="020F0502020204030204" pitchFamily="34" charset="0"/>
                          <a:cs typeface="Arial" panose="020B0604020202020204" pitchFamily="34" charset="0"/>
                        </a:rPr>
                        <m:t>𝑟𝑑𝑡</m:t>
                      </m:r>
                    </m:oMath>
                  </m:oMathPara>
                </a14:m>
                <a:endParaRPr lang="en-US" kern="1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s-CO" kern="100" dirty="0">
                    <a:latin typeface="Arial" panose="020B0604020202020204" pitchFamily="34" charset="0"/>
                    <a:ea typeface="Calibri" panose="020F0502020204030204" pitchFamily="34" charset="0"/>
                    <a:cs typeface="Arial" panose="020B0604020202020204" pitchFamily="34" charset="0"/>
                  </a:rPr>
                  <a:t> </a:t>
                </a:r>
                <a:r>
                  <a:rPr lang="es-CO" kern="100" dirty="0" smtClean="0">
                    <a:latin typeface="Arial" panose="020B0604020202020204" pitchFamily="34" charset="0"/>
                    <a:ea typeface="Calibri" panose="020F0502020204030204" pitchFamily="34" charset="0"/>
                    <a:cs typeface="Arial" panose="020B0604020202020204" pitchFamily="34" charset="0"/>
                  </a:rPr>
                  <a:t>Paso </a:t>
                </a:r>
                <a:r>
                  <a:rPr lang="es-CO" kern="100" dirty="0">
                    <a:latin typeface="Arial" panose="020B0604020202020204" pitchFamily="34" charset="0"/>
                    <a:ea typeface="Calibri" panose="020F0502020204030204" pitchFamily="34" charset="0"/>
                    <a:cs typeface="Arial" panose="020B0604020202020204" pitchFamily="34" charset="0"/>
                  </a:rPr>
                  <a:t>2: Simplificación y sustitución</a:t>
                </a:r>
                <a:endParaRPr lang="en-US" kern="1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s-CO" kern="100" dirty="0">
                    <a:latin typeface="Arial" panose="020B0604020202020204" pitchFamily="34" charset="0"/>
                    <a:ea typeface="Calibri" panose="020F0502020204030204" pitchFamily="34" charset="0"/>
                    <a:cs typeface="Arial" panose="020B0604020202020204" pitchFamily="34" charset="0"/>
                  </a:rPr>
                  <a:t> </a:t>
                </a:r>
                <a:endParaRPr lang="en-US" kern="1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14:m>
                  <m:oMathPara xmlns:m="http://schemas.openxmlformats.org/officeDocument/2006/math">
                    <m:oMathParaPr>
                      <m:jc m:val="centerGroup"/>
                    </m:oMathParaPr>
                    <m:oMath xmlns:m="http://schemas.openxmlformats.org/officeDocument/2006/math">
                      <m:f>
                        <m:fPr>
                          <m:ctrlPr>
                            <a:rPr lang="en-US" i="1" kern="100">
                              <a:latin typeface="Cambria Math" panose="02040503050406030204" pitchFamily="18" charset="0"/>
                              <a:ea typeface="Calibri" panose="020F0502020204030204" pitchFamily="34" charset="0"/>
                              <a:cs typeface="Arial" panose="020B0604020202020204" pitchFamily="34" charset="0"/>
                            </a:rPr>
                          </m:ctrlPr>
                        </m:fPr>
                        <m:num>
                          <m:r>
                            <a:rPr lang="es-CO" i="1" kern="100">
                              <a:latin typeface="Cambria Math" panose="02040503050406030204" pitchFamily="18" charset="0"/>
                              <a:ea typeface="Calibri" panose="020F0502020204030204" pitchFamily="34" charset="0"/>
                              <a:cs typeface="Arial" panose="020B0604020202020204" pitchFamily="34" charset="0"/>
                            </a:rPr>
                            <m:t>1</m:t>
                          </m:r>
                        </m:num>
                        <m:den>
                          <m:r>
                            <a:rPr lang="es-CO" i="1" kern="100">
                              <a:latin typeface="Cambria Math" panose="02040503050406030204" pitchFamily="18" charset="0"/>
                              <a:ea typeface="Calibri" panose="020F0502020204030204" pitchFamily="34" charset="0"/>
                              <a:cs typeface="Arial" panose="020B0604020202020204" pitchFamily="34" charset="0"/>
                            </a:rPr>
                            <m:t>𝑃</m:t>
                          </m:r>
                          <m:d>
                            <m:dPr>
                              <m:ctrlPr>
                                <a:rPr lang="en-US" i="1" kern="100">
                                  <a:latin typeface="Cambria Math" panose="02040503050406030204" pitchFamily="18" charset="0"/>
                                  <a:ea typeface="Calibri" panose="020F0502020204030204" pitchFamily="34" charset="0"/>
                                  <a:cs typeface="Arial" panose="020B0604020202020204" pitchFamily="34" charset="0"/>
                                </a:rPr>
                              </m:ctrlPr>
                            </m:dPr>
                            <m:e>
                              <m:r>
                                <a:rPr lang="es-CO" i="1" kern="100">
                                  <a:latin typeface="Cambria Math" panose="02040503050406030204" pitchFamily="18" charset="0"/>
                                  <a:ea typeface="Calibri" panose="020F0502020204030204" pitchFamily="34" charset="0"/>
                                  <a:cs typeface="Arial" panose="020B0604020202020204" pitchFamily="34" charset="0"/>
                                </a:rPr>
                                <m:t>1−</m:t>
                              </m:r>
                              <m:f>
                                <m:fPr>
                                  <m:ctrlPr>
                                    <a:rPr lang="en-US" i="1" kern="100">
                                      <a:latin typeface="Cambria Math" panose="02040503050406030204" pitchFamily="18" charset="0"/>
                                      <a:ea typeface="Calibri" panose="020F0502020204030204" pitchFamily="34" charset="0"/>
                                      <a:cs typeface="Arial" panose="020B0604020202020204" pitchFamily="34" charset="0"/>
                                    </a:rPr>
                                  </m:ctrlPr>
                                </m:fPr>
                                <m:num>
                                  <m:r>
                                    <a:rPr lang="es-CO" i="1" kern="100">
                                      <a:latin typeface="Cambria Math" panose="02040503050406030204" pitchFamily="18" charset="0"/>
                                      <a:ea typeface="Calibri" panose="020F0502020204030204" pitchFamily="34" charset="0"/>
                                      <a:cs typeface="Arial" panose="020B0604020202020204" pitchFamily="34" charset="0"/>
                                    </a:rPr>
                                    <m:t>𝑃</m:t>
                                  </m:r>
                                </m:num>
                                <m:den>
                                  <m:r>
                                    <a:rPr lang="es-CO" i="1" kern="100">
                                      <a:latin typeface="Cambria Math" panose="02040503050406030204" pitchFamily="18" charset="0"/>
                                      <a:ea typeface="Calibri" panose="020F0502020204030204" pitchFamily="34" charset="0"/>
                                      <a:cs typeface="Arial" panose="020B0604020202020204" pitchFamily="34" charset="0"/>
                                    </a:rPr>
                                    <m:t>𝐾</m:t>
                                  </m:r>
                                  <m:r>
                                    <a:rPr lang="es-CO" i="1" kern="100">
                                      <a:latin typeface="Cambria Math" panose="02040503050406030204" pitchFamily="18" charset="0"/>
                                      <a:ea typeface="Calibri" panose="020F0502020204030204" pitchFamily="34" charset="0"/>
                                      <a:cs typeface="Arial" panose="020B0604020202020204" pitchFamily="34" charset="0"/>
                                    </a:rPr>
                                    <m:t>​</m:t>
                                  </m:r>
                                </m:den>
                              </m:f>
                            </m:e>
                          </m:d>
                        </m:den>
                      </m:f>
                      <m:r>
                        <a:rPr lang="es-CO" i="1" kern="100">
                          <a:latin typeface="Cambria Math" panose="02040503050406030204" pitchFamily="18" charset="0"/>
                          <a:ea typeface="Calibri" panose="020F0502020204030204" pitchFamily="34" charset="0"/>
                          <a:cs typeface="Arial" panose="020B0604020202020204" pitchFamily="34" charset="0"/>
                        </a:rPr>
                        <m:t> = </m:t>
                      </m:r>
                      <m:f>
                        <m:fPr>
                          <m:ctrlPr>
                            <a:rPr lang="en-US" i="1" kern="100">
                              <a:latin typeface="Cambria Math" panose="02040503050406030204" pitchFamily="18" charset="0"/>
                              <a:ea typeface="Calibri" panose="020F0502020204030204" pitchFamily="34" charset="0"/>
                              <a:cs typeface="Arial" panose="020B0604020202020204" pitchFamily="34" charset="0"/>
                            </a:rPr>
                          </m:ctrlPr>
                        </m:fPr>
                        <m:num>
                          <m:r>
                            <a:rPr lang="es-CO" i="1" kern="100">
                              <a:latin typeface="Cambria Math" panose="02040503050406030204" pitchFamily="18" charset="0"/>
                              <a:ea typeface="Calibri" panose="020F0502020204030204" pitchFamily="34" charset="0"/>
                              <a:cs typeface="Arial" panose="020B0604020202020204" pitchFamily="34" charset="0"/>
                            </a:rPr>
                            <m:t>1</m:t>
                          </m:r>
                        </m:num>
                        <m:den>
                          <m:r>
                            <a:rPr lang="es-CO" i="1" kern="100">
                              <a:latin typeface="Cambria Math" panose="02040503050406030204" pitchFamily="18" charset="0"/>
                              <a:ea typeface="Calibri" panose="020F0502020204030204" pitchFamily="34" charset="0"/>
                              <a:cs typeface="Arial" panose="020B0604020202020204" pitchFamily="34" charset="0"/>
                            </a:rPr>
                            <m:t>𝑃</m:t>
                          </m:r>
                        </m:den>
                      </m:f>
                      <m:r>
                        <a:rPr lang="es-CO" i="1" kern="100">
                          <a:latin typeface="Cambria Math" panose="02040503050406030204" pitchFamily="18" charset="0"/>
                          <a:ea typeface="Calibri" panose="020F0502020204030204" pitchFamily="34" charset="0"/>
                          <a:cs typeface="Arial" panose="020B0604020202020204" pitchFamily="34" charset="0"/>
                        </a:rPr>
                        <m:t>+</m:t>
                      </m:r>
                      <m:f>
                        <m:fPr>
                          <m:ctrlPr>
                            <a:rPr lang="en-US" i="1" kern="100">
                              <a:latin typeface="Cambria Math" panose="02040503050406030204" pitchFamily="18" charset="0"/>
                              <a:ea typeface="Calibri" panose="020F0502020204030204" pitchFamily="34" charset="0"/>
                              <a:cs typeface="Arial" panose="020B0604020202020204" pitchFamily="34" charset="0"/>
                            </a:rPr>
                          </m:ctrlPr>
                        </m:fPr>
                        <m:num>
                          <m:r>
                            <a:rPr lang="es-CO" i="1" kern="100">
                              <a:latin typeface="Cambria Math" panose="02040503050406030204" pitchFamily="18" charset="0"/>
                              <a:ea typeface="Calibri" panose="020F0502020204030204" pitchFamily="34" charset="0"/>
                              <a:cs typeface="Arial" panose="020B0604020202020204" pitchFamily="34" charset="0"/>
                            </a:rPr>
                            <m:t>1</m:t>
                          </m:r>
                        </m:num>
                        <m:den>
                          <m:r>
                            <a:rPr lang="es-CO" i="1" kern="100">
                              <a:latin typeface="Cambria Math" panose="02040503050406030204" pitchFamily="18" charset="0"/>
                              <a:ea typeface="Calibri" panose="020F0502020204030204" pitchFamily="34" charset="0"/>
                              <a:cs typeface="Arial" panose="020B0604020202020204" pitchFamily="34" charset="0"/>
                            </a:rPr>
                            <m:t>𝐾</m:t>
                          </m:r>
                          <m:r>
                            <a:rPr lang="es-CO" i="1" kern="100">
                              <a:latin typeface="Cambria Math" panose="02040503050406030204" pitchFamily="18" charset="0"/>
                              <a:ea typeface="Calibri" panose="020F0502020204030204" pitchFamily="34" charset="0"/>
                              <a:cs typeface="Arial" panose="020B0604020202020204" pitchFamily="34" charset="0"/>
                            </a:rPr>
                            <m:t>−</m:t>
                          </m:r>
                          <m:r>
                            <a:rPr lang="es-CO" i="1" kern="100">
                              <a:latin typeface="Cambria Math" panose="02040503050406030204" pitchFamily="18" charset="0"/>
                              <a:ea typeface="Calibri" panose="020F0502020204030204" pitchFamily="34" charset="0"/>
                              <a:cs typeface="Arial" panose="020B0604020202020204" pitchFamily="34" charset="0"/>
                            </a:rPr>
                            <m:t>𝑃</m:t>
                          </m:r>
                        </m:den>
                      </m:f>
                    </m:oMath>
                  </m:oMathPara>
                </a14:m>
                <a:endParaRPr lang="en-US" kern="1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s-CO" kern="100" dirty="0">
                    <a:latin typeface="Arial" panose="020B0604020202020204" pitchFamily="34" charset="0"/>
                    <a:ea typeface="Calibri" panose="020F0502020204030204" pitchFamily="34" charset="0"/>
                    <a:cs typeface="Arial" panose="020B0604020202020204" pitchFamily="34" charset="0"/>
                  </a:rPr>
                  <a:t> </a:t>
                </a:r>
                <a:endParaRPr lang="en-US" kern="1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s-CO" kern="100" dirty="0">
                    <a:latin typeface="Arial" panose="020B0604020202020204" pitchFamily="34" charset="0"/>
                    <a:ea typeface="Calibri" panose="020F0502020204030204" pitchFamily="34" charset="0"/>
                    <a:cs typeface="Arial" panose="020B0604020202020204" pitchFamily="34" charset="0"/>
                  </a:rPr>
                  <a:t>Entonces, nuestra ecuación se convierte en:</a:t>
                </a:r>
                <a:endParaRPr lang="en-US" kern="1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s-CO" kern="100" dirty="0">
                    <a:latin typeface="Arial" panose="020B0604020202020204" pitchFamily="34" charset="0"/>
                    <a:ea typeface="Times New Roman" panose="02020603050405020304" pitchFamily="18" charset="0"/>
                    <a:cs typeface="Arial" panose="020B0604020202020204" pitchFamily="34" charset="0"/>
                  </a:rPr>
                  <a:t> </a:t>
                </a:r>
                <a:endParaRPr lang="en-US" kern="1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14:m>
                  <m:oMathPara xmlns:m="http://schemas.openxmlformats.org/officeDocument/2006/math">
                    <m:oMathParaPr>
                      <m:jc m:val="centerGroup"/>
                    </m:oMathParaPr>
                    <m:oMath xmlns:m="http://schemas.openxmlformats.org/officeDocument/2006/math">
                      <m:d>
                        <m:dPr>
                          <m:ctrlPr>
                            <a:rPr lang="en-US" i="1" kern="100">
                              <a:latin typeface="Cambria Math" panose="02040503050406030204" pitchFamily="18" charset="0"/>
                              <a:ea typeface="Calibri" panose="020F0502020204030204" pitchFamily="34" charset="0"/>
                              <a:cs typeface="Arial" panose="020B0604020202020204" pitchFamily="34" charset="0"/>
                            </a:rPr>
                          </m:ctrlPr>
                        </m:dPr>
                        <m:e>
                          <m:f>
                            <m:fPr>
                              <m:ctrlPr>
                                <a:rPr lang="en-US" i="1" kern="100">
                                  <a:latin typeface="Cambria Math" panose="02040503050406030204" pitchFamily="18" charset="0"/>
                                  <a:ea typeface="Calibri" panose="020F0502020204030204" pitchFamily="34" charset="0"/>
                                  <a:cs typeface="Arial" panose="020B0604020202020204" pitchFamily="34" charset="0"/>
                                </a:rPr>
                              </m:ctrlPr>
                            </m:fPr>
                            <m:num>
                              <m:r>
                                <a:rPr lang="es-CO" i="1" kern="100">
                                  <a:latin typeface="Cambria Math" panose="02040503050406030204" pitchFamily="18" charset="0"/>
                                  <a:ea typeface="Calibri" panose="020F0502020204030204" pitchFamily="34" charset="0"/>
                                  <a:cs typeface="Arial" panose="020B0604020202020204" pitchFamily="34" charset="0"/>
                                </a:rPr>
                                <m:t>1</m:t>
                              </m:r>
                            </m:num>
                            <m:den>
                              <m:r>
                                <a:rPr lang="es-CO" i="1" kern="100">
                                  <a:latin typeface="Cambria Math" panose="02040503050406030204" pitchFamily="18" charset="0"/>
                                  <a:ea typeface="Calibri" panose="020F0502020204030204" pitchFamily="34" charset="0"/>
                                  <a:cs typeface="Arial" panose="020B0604020202020204" pitchFamily="34" charset="0"/>
                                </a:rPr>
                                <m:t>𝑃</m:t>
                              </m:r>
                            </m:den>
                          </m:f>
                          <m:r>
                            <a:rPr lang="es-CO" i="1" kern="100">
                              <a:latin typeface="Cambria Math" panose="02040503050406030204" pitchFamily="18" charset="0"/>
                              <a:ea typeface="Calibri" panose="020F0502020204030204" pitchFamily="34" charset="0"/>
                              <a:cs typeface="Arial" panose="020B0604020202020204" pitchFamily="34" charset="0"/>
                            </a:rPr>
                            <m:t>+</m:t>
                          </m:r>
                          <m:f>
                            <m:fPr>
                              <m:ctrlPr>
                                <a:rPr lang="en-US" i="1" kern="100">
                                  <a:latin typeface="Cambria Math" panose="02040503050406030204" pitchFamily="18" charset="0"/>
                                  <a:ea typeface="Calibri" panose="020F0502020204030204" pitchFamily="34" charset="0"/>
                                  <a:cs typeface="Arial" panose="020B0604020202020204" pitchFamily="34" charset="0"/>
                                </a:rPr>
                              </m:ctrlPr>
                            </m:fPr>
                            <m:num>
                              <m:r>
                                <a:rPr lang="es-CO" i="1" kern="100">
                                  <a:latin typeface="Cambria Math" panose="02040503050406030204" pitchFamily="18" charset="0"/>
                                  <a:ea typeface="Calibri" panose="020F0502020204030204" pitchFamily="34" charset="0"/>
                                  <a:cs typeface="Arial" panose="020B0604020202020204" pitchFamily="34" charset="0"/>
                                </a:rPr>
                                <m:t>1</m:t>
                              </m:r>
                            </m:num>
                            <m:den>
                              <m:r>
                                <a:rPr lang="es-CO" i="1" kern="100">
                                  <a:latin typeface="Cambria Math" panose="02040503050406030204" pitchFamily="18" charset="0"/>
                                  <a:ea typeface="Calibri" panose="020F0502020204030204" pitchFamily="34" charset="0"/>
                                  <a:cs typeface="Arial" panose="020B0604020202020204" pitchFamily="34" charset="0"/>
                                </a:rPr>
                                <m:t>𝐾</m:t>
                              </m:r>
                              <m:r>
                                <a:rPr lang="es-CO" i="1" kern="100">
                                  <a:latin typeface="Cambria Math" panose="02040503050406030204" pitchFamily="18" charset="0"/>
                                  <a:ea typeface="Calibri" panose="020F0502020204030204" pitchFamily="34" charset="0"/>
                                  <a:cs typeface="Arial" panose="020B0604020202020204" pitchFamily="34" charset="0"/>
                                </a:rPr>
                                <m:t>−</m:t>
                              </m:r>
                              <m:r>
                                <a:rPr lang="es-CO" i="1" kern="100">
                                  <a:latin typeface="Cambria Math" panose="02040503050406030204" pitchFamily="18" charset="0"/>
                                  <a:ea typeface="Calibri" panose="020F0502020204030204" pitchFamily="34" charset="0"/>
                                  <a:cs typeface="Arial" panose="020B0604020202020204" pitchFamily="34" charset="0"/>
                                </a:rPr>
                                <m:t>𝑃</m:t>
                              </m:r>
                            </m:den>
                          </m:f>
                        </m:e>
                      </m:d>
                      <m:r>
                        <a:rPr lang="es-CO" i="1" kern="100">
                          <a:latin typeface="Cambria Math" panose="02040503050406030204" pitchFamily="18" charset="0"/>
                          <a:ea typeface="Calibri" panose="020F0502020204030204" pitchFamily="34" charset="0"/>
                          <a:cs typeface="Arial" panose="020B0604020202020204" pitchFamily="34" charset="0"/>
                        </a:rPr>
                        <m:t>𝑑𝑃</m:t>
                      </m:r>
                      <m:r>
                        <a:rPr lang="es-CO" i="1" kern="100">
                          <a:latin typeface="Cambria Math" panose="02040503050406030204" pitchFamily="18" charset="0"/>
                          <a:ea typeface="Calibri" panose="020F0502020204030204" pitchFamily="34" charset="0"/>
                          <a:cs typeface="Arial" panose="020B0604020202020204" pitchFamily="34" charset="0"/>
                        </a:rPr>
                        <m:t>=</m:t>
                      </m:r>
                      <m:r>
                        <a:rPr lang="es-CO" i="1" kern="100">
                          <a:latin typeface="Cambria Math" panose="02040503050406030204" pitchFamily="18" charset="0"/>
                          <a:ea typeface="Calibri" panose="020F0502020204030204" pitchFamily="34" charset="0"/>
                          <a:cs typeface="Arial" panose="020B0604020202020204" pitchFamily="34" charset="0"/>
                        </a:rPr>
                        <m:t>𝑟</m:t>
                      </m:r>
                      <m:r>
                        <a:rPr lang="es-CO" i="1" kern="100">
                          <a:latin typeface="Cambria Math" panose="02040503050406030204" pitchFamily="18" charset="0"/>
                          <a:ea typeface="Calibri" panose="020F0502020204030204" pitchFamily="34" charset="0"/>
                          <a:cs typeface="Arial" panose="020B0604020202020204" pitchFamily="34" charset="0"/>
                        </a:rPr>
                        <m:t> </m:t>
                      </m:r>
                      <m:r>
                        <a:rPr lang="es-CO" i="1" kern="100">
                          <a:latin typeface="Cambria Math" panose="02040503050406030204" pitchFamily="18" charset="0"/>
                          <a:ea typeface="Calibri" panose="020F0502020204030204" pitchFamily="34" charset="0"/>
                          <a:cs typeface="Arial" panose="020B0604020202020204" pitchFamily="34" charset="0"/>
                        </a:rPr>
                        <m:t>𝑑𝑡</m:t>
                      </m:r>
                    </m:oMath>
                  </m:oMathPara>
                </a14:m>
                <a:endParaRPr lang="en-US" kern="100" dirty="0">
                  <a:latin typeface="Arial" panose="020B0604020202020204" pitchFamily="34" charset="0"/>
                  <a:ea typeface="Calibri" panose="020F0502020204030204" pitchFamily="34" charset="0"/>
                  <a:cs typeface="Arial" panose="020B0604020202020204" pitchFamily="34" charset="0"/>
                </a:endParaRPr>
              </a:p>
            </p:txBody>
          </p:sp>
        </mc:Choice>
        <mc:Fallback xmlns="">
          <p:sp>
            <p:nvSpPr>
              <p:cNvPr id="7" name="Rectángulo 6"/>
              <p:cNvSpPr>
                <a:spLocks noRot="1" noChangeAspect="1" noMove="1" noResize="1" noEditPoints="1" noAdjustHandles="1" noChangeArrowheads="1" noChangeShapeType="1" noTextEdit="1"/>
              </p:cNvSpPr>
              <p:nvPr/>
            </p:nvSpPr>
            <p:spPr>
              <a:xfrm>
                <a:off x="7032104" y="1269951"/>
                <a:ext cx="6096000" cy="5061707"/>
              </a:xfrm>
              <a:prstGeom prst="rect">
                <a:avLst/>
              </a:prstGeom>
              <a:blipFill>
                <a:blip r:embed="rId3"/>
                <a:stretch>
                  <a:fillRect l="-900" t="-602"/>
                </a:stretch>
              </a:blipFill>
            </p:spPr>
            <p:txBody>
              <a:bodyPr/>
              <a:lstStyle/>
              <a:p>
                <a:r>
                  <a:rPr lang="en-US">
                    <a:noFill/>
                  </a:rPr>
                  <a:t> </a:t>
                </a:r>
              </a:p>
            </p:txBody>
          </p:sp>
        </mc:Fallback>
      </mc:AlternateContent>
      <p:sp>
        <p:nvSpPr>
          <p:cNvPr id="8" name="Marcador de número de diapositiva 7"/>
          <p:cNvSpPr>
            <a:spLocks noGrp="1"/>
          </p:cNvSpPr>
          <p:nvPr>
            <p:ph type="sldNum" sz="quarter" idx="12"/>
          </p:nvPr>
        </p:nvSpPr>
        <p:spPr>
          <a:xfrm>
            <a:off x="11756504" y="6479569"/>
            <a:ext cx="2743200" cy="365125"/>
          </a:xfrm>
        </p:spPr>
        <p:txBody>
          <a:bodyPr/>
          <a:lstStyle/>
          <a:p>
            <a:fld id="{7FC13E24-17C6-427A-B4FE-9C80C271022F}" type="slidenum">
              <a:rPr lang="en-US" smtClean="0"/>
              <a:pPr/>
              <a:t>7</a:t>
            </a:fld>
            <a:endParaRPr lang="en-US" dirty="0"/>
          </a:p>
        </p:txBody>
      </p:sp>
    </p:spTree>
    <p:extLst>
      <p:ext uri="{BB962C8B-B14F-4D97-AF65-F5344CB8AC3E}">
        <p14:creationId xmlns:p14="http://schemas.microsoft.com/office/powerpoint/2010/main" val="12173239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1 Rectángulo"/>
          <p:cNvSpPr/>
          <p:nvPr/>
        </p:nvSpPr>
        <p:spPr>
          <a:xfrm>
            <a:off x="3359696" y="98113"/>
            <a:ext cx="8189001" cy="461665"/>
          </a:xfrm>
          <a:prstGeom prst="rect">
            <a:avLst/>
          </a:prstGeom>
        </p:spPr>
        <p:txBody>
          <a:bodyPr wrap="square">
            <a:spAutoFit/>
          </a:bodyPr>
          <a:lstStyle/>
          <a:p>
            <a:pPr algn="r"/>
            <a:r>
              <a:rPr lang="es-CO" sz="2400" b="1" dirty="0" smtClean="0">
                <a:solidFill>
                  <a:schemeClr val="bg1"/>
                </a:solidFill>
                <a:latin typeface="Arial" panose="020B0604020202020204" pitchFamily="34" charset="0"/>
                <a:cs typeface="Arial" panose="020B0604020202020204" pitchFamily="34" charset="0"/>
              </a:rPr>
              <a:t>INTEGRAL</a:t>
            </a:r>
            <a:endParaRPr lang="es-CO" sz="2400" b="1" dirty="0">
              <a:solidFill>
                <a:schemeClr val="bg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1" name="Rectángulo 10"/>
              <p:cNvSpPr/>
              <p:nvPr/>
            </p:nvSpPr>
            <p:spPr>
              <a:xfrm>
                <a:off x="911424" y="929110"/>
                <a:ext cx="6096000" cy="4191853"/>
              </a:xfrm>
              <a:prstGeom prst="rect">
                <a:avLst/>
              </a:prstGeom>
            </p:spPr>
            <p:txBody>
              <a:bodyPr>
                <a:spAutoFit/>
              </a:bodyPr>
              <a:lstStyle/>
              <a:p>
                <a:pPr algn="just">
                  <a:lnSpc>
                    <a:spcPct val="107000"/>
                  </a:lnSpc>
                  <a:spcAft>
                    <a:spcPts val="800"/>
                  </a:spcAft>
                </a:pPr>
                <a:r>
                  <a:rPr lang="es-CO" b="1" kern="100" dirty="0" smtClean="0">
                    <a:latin typeface="Arial" panose="020B0604020202020204" pitchFamily="34" charset="0"/>
                    <a:ea typeface="Calibri" panose="020F0502020204030204" pitchFamily="34" charset="0"/>
                    <a:cs typeface="Times New Roman" panose="02020603050405020304" pitchFamily="18" charset="0"/>
                  </a:rPr>
                  <a:t>Paso 3: Integración</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CO" sz="1800" kern="100" dirty="0">
                    <a:effectLst/>
                    <a:latin typeface="Arial" panose="020B0604020202020204" pitchFamily="34" charset="0"/>
                    <a:ea typeface="Calibri" panose="020F0502020204030204" pitchFamily="34" charset="0"/>
                    <a:cs typeface="Times New Roman" panose="02020603050405020304" pitchFamily="18" charset="0"/>
                  </a:rPr>
                  <a:t>Integramos ambos lados de la ecuación:</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14:m>
                  <m:oMathPara xmlns:m="http://schemas.openxmlformats.org/officeDocument/2006/math">
                    <m:oMathParaPr>
                      <m:jc m:val="centerGroup"/>
                    </m:oMathParaPr>
                    <m:oMath xmlns:m="http://schemas.openxmlformats.org/officeDocument/2006/math">
                      <m:r>
                        <a:rPr lang="es-CO" sz="1800" i="1" kern="100">
                          <a:effectLst/>
                          <a:latin typeface="Cambria Math" panose="02040503050406030204" pitchFamily="18" charset="0"/>
                          <a:ea typeface="Calibri" panose="020F0502020204030204" pitchFamily="34" charset="0"/>
                          <a:cs typeface="Arial" panose="020B0604020202020204" pitchFamily="34" charset="0"/>
                        </a:rPr>
                        <m:t>∫</m:t>
                      </m:r>
                      <m:d>
                        <m:dPr>
                          <m:ctrlPr>
                            <a:rPr lang="en-US" sz="1800" i="1" kern="100">
                              <a:effectLst/>
                              <a:latin typeface="Cambria Math" panose="02040503050406030204" pitchFamily="18" charset="0"/>
                              <a:ea typeface="Calibri" panose="020F0502020204030204" pitchFamily="34" charset="0"/>
                              <a:cs typeface="Arial" panose="020B0604020202020204" pitchFamily="34" charset="0"/>
                            </a:rPr>
                          </m:ctrlPr>
                        </m:dPr>
                        <m:e>
                          <m:r>
                            <a:rPr lang="es-CO" sz="1800" i="1" kern="100">
                              <a:effectLst/>
                              <a:latin typeface="Cambria Math" panose="02040503050406030204" pitchFamily="18" charset="0"/>
                              <a:ea typeface="Calibri" panose="020F0502020204030204" pitchFamily="34" charset="0"/>
                              <a:cs typeface="Arial" panose="020B0604020202020204" pitchFamily="34" charset="0"/>
                            </a:rPr>
                            <m:t> </m:t>
                          </m:r>
                          <m:f>
                            <m:fPr>
                              <m:ctrlPr>
                                <a:rPr lang="en-US" sz="1800" i="1" kern="100">
                                  <a:effectLst/>
                                  <a:latin typeface="Cambria Math" panose="02040503050406030204" pitchFamily="18" charset="0"/>
                                  <a:ea typeface="Calibri" panose="020F0502020204030204" pitchFamily="34" charset="0"/>
                                  <a:cs typeface="Arial" panose="020B0604020202020204" pitchFamily="34" charset="0"/>
                                </a:rPr>
                              </m:ctrlPr>
                            </m:fPr>
                            <m:num>
                              <m:r>
                                <a:rPr lang="es-CO" sz="1800" i="1" kern="100">
                                  <a:effectLst/>
                                  <a:latin typeface="Cambria Math" panose="02040503050406030204" pitchFamily="18" charset="0"/>
                                  <a:ea typeface="Calibri" panose="020F0502020204030204" pitchFamily="34" charset="0"/>
                                  <a:cs typeface="Arial" panose="020B0604020202020204" pitchFamily="34" charset="0"/>
                                </a:rPr>
                                <m:t>1</m:t>
                              </m:r>
                            </m:num>
                            <m:den>
                              <m:r>
                                <a:rPr lang="es-CO" sz="1800" i="1" kern="100">
                                  <a:effectLst/>
                                  <a:latin typeface="Cambria Math" panose="02040503050406030204" pitchFamily="18" charset="0"/>
                                  <a:ea typeface="Calibri" panose="020F0502020204030204" pitchFamily="34" charset="0"/>
                                  <a:cs typeface="Arial" panose="020B0604020202020204" pitchFamily="34" charset="0"/>
                                </a:rPr>
                                <m:t>𝑃</m:t>
                              </m:r>
                            </m:den>
                          </m:f>
                          <m:r>
                            <a:rPr lang="es-CO" sz="1800" i="1" kern="100">
                              <a:effectLst/>
                              <a:latin typeface="Cambria Math" panose="02040503050406030204" pitchFamily="18" charset="0"/>
                              <a:ea typeface="Calibri" panose="020F0502020204030204" pitchFamily="34" charset="0"/>
                              <a:cs typeface="Arial" panose="020B0604020202020204" pitchFamily="34" charset="0"/>
                            </a:rPr>
                            <m:t>+</m:t>
                          </m:r>
                          <m:f>
                            <m:fPr>
                              <m:ctrlPr>
                                <a:rPr lang="en-US" sz="1800" i="1" kern="100">
                                  <a:effectLst/>
                                  <a:latin typeface="Cambria Math" panose="02040503050406030204" pitchFamily="18" charset="0"/>
                                  <a:ea typeface="Calibri" panose="020F0502020204030204" pitchFamily="34" charset="0"/>
                                  <a:cs typeface="Arial" panose="020B0604020202020204" pitchFamily="34" charset="0"/>
                                </a:rPr>
                              </m:ctrlPr>
                            </m:fPr>
                            <m:num>
                              <m:r>
                                <a:rPr lang="es-CO" sz="1800" i="1" kern="100">
                                  <a:effectLst/>
                                  <a:latin typeface="Cambria Math" panose="02040503050406030204" pitchFamily="18" charset="0"/>
                                  <a:ea typeface="Calibri" panose="020F0502020204030204" pitchFamily="34" charset="0"/>
                                  <a:cs typeface="Arial" panose="020B0604020202020204" pitchFamily="34" charset="0"/>
                                </a:rPr>
                                <m:t>1</m:t>
                              </m:r>
                            </m:num>
                            <m:den>
                              <m:r>
                                <a:rPr lang="es-CO" sz="1800" i="1" kern="100">
                                  <a:effectLst/>
                                  <a:latin typeface="Cambria Math" panose="02040503050406030204" pitchFamily="18" charset="0"/>
                                  <a:ea typeface="Calibri" panose="020F0502020204030204" pitchFamily="34" charset="0"/>
                                  <a:cs typeface="Arial" panose="020B0604020202020204" pitchFamily="34" charset="0"/>
                                </a:rPr>
                                <m:t>𝐾</m:t>
                              </m:r>
                              <m:r>
                                <a:rPr lang="es-CO" sz="1800" i="1" kern="100">
                                  <a:effectLst/>
                                  <a:latin typeface="Cambria Math" panose="02040503050406030204" pitchFamily="18" charset="0"/>
                                  <a:ea typeface="Calibri" panose="020F0502020204030204" pitchFamily="34" charset="0"/>
                                  <a:cs typeface="Arial" panose="020B0604020202020204" pitchFamily="34" charset="0"/>
                                </a:rPr>
                                <m:t>−</m:t>
                              </m:r>
                              <m:r>
                                <a:rPr lang="es-CO" sz="1800" i="1" kern="100">
                                  <a:effectLst/>
                                  <a:latin typeface="Cambria Math" panose="02040503050406030204" pitchFamily="18" charset="0"/>
                                  <a:ea typeface="Calibri" panose="020F0502020204030204" pitchFamily="34" charset="0"/>
                                  <a:cs typeface="Arial" panose="020B0604020202020204" pitchFamily="34" charset="0"/>
                                </a:rPr>
                                <m:t>𝑃</m:t>
                              </m:r>
                            </m:den>
                          </m:f>
                        </m:e>
                      </m:d>
                      <m:r>
                        <a:rPr lang="es-CO" sz="1800" i="1" kern="100">
                          <a:effectLst/>
                          <a:latin typeface="Cambria Math" panose="02040503050406030204" pitchFamily="18" charset="0"/>
                          <a:ea typeface="Calibri" panose="020F0502020204030204" pitchFamily="34" charset="0"/>
                          <a:cs typeface="Arial" panose="020B0604020202020204" pitchFamily="34" charset="0"/>
                        </a:rPr>
                        <m:t>𝑑𝑃</m:t>
                      </m:r>
                      <m:r>
                        <a:rPr lang="es-CO" sz="1800" i="1" kern="100">
                          <a:effectLst/>
                          <a:latin typeface="Cambria Math" panose="02040503050406030204" pitchFamily="18" charset="0"/>
                          <a:ea typeface="Calibri" panose="020F0502020204030204" pitchFamily="34" charset="0"/>
                          <a:cs typeface="Arial" panose="020B0604020202020204" pitchFamily="34" charset="0"/>
                        </a:rPr>
                        <m:t>=∫</m:t>
                      </m:r>
                      <m:r>
                        <a:rPr lang="es-CO" sz="1800" i="1" kern="100">
                          <a:effectLst/>
                          <a:latin typeface="Cambria Math" panose="02040503050406030204" pitchFamily="18" charset="0"/>
                          <a:ea typeface="Calibri" panose="020F0502020204030204" pitchFamily="34" charset="0"/>
                          <a:cs typeface="Arial" panose="020B0604020202020204" pitchFamily="34" charset="0"/>
                        </a:rPr>
                        <m:t>𝑟</m:t>
                      </m:r>
                      <m:r>
                        <a:rPr lang="es-CO" sz="1800" i="1" kern="100">
                          <a:effectLst/>
                          <a:latin typeface="Cambria Math" panose="02040503050406030204" pitchFamily="18" charset="0"/>
                          <a:ea typeface="Calibri" panose="020F0502020204030204" pitchFamily="34" charset="0"/>
                          <a:cs typeface="Arial" panose="020B0604020202020204" pitchFamily="34" charset="0"/>
                        </a:rPr>
                        <m:t> </m:t>
                      </m:r>
                      <m:r>
                        <a:rPr lang="es-CO" sz="1800" i="1" kern="100">
                          <a:effectLst/>
                          <a:latin typeface="Cambria Math" panose="02040503050406030204" pitchFamily="18" charset="0"/>
                          <a:ea typeface="Calibri" panose="020F0502020204030204" pitchFamily="34" charset="0"/>
                          <a:cs typeface="Arial" panose="020B0604020202020204" pitchFamily="34" charset="0"/>
                        </a:rPr>
                        <m:t>𝑑𝑡</m:t>
                      </m:r>
                    </m:oMath>
                  </m:oMathPara>
                </a14:m>
                <a:endParaRPr lang="es-MX" sz="1800" kern="100" dirty="0" smtClean="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endParaRPr lang="es-MX" sz="1600" kern="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s-CO" dirty="0"/>
                  <a:t>Separamos las integrales del lado izquierdo </a:t>
                </a:r>
                <a:endParaRPr lang="en-US" dirty="0"/>
              </a:p>
              <a:p>
                <a:r>
                  <a:rPr lang="es-CO" dirty="0"/>
                  <a:t> </a:t>
                </a:r>
                <a:endParaRPr lang="en-US" dirty="0"/>
              </a:p>
              <a:p>
                <a:pPr/>
                <a14:m>
                  <m:oMathPara xmlns:m="http://schemas.openxmlformats.org/officeDocument/2006/math">
                    <m:oMathParaPr>
                      <m:jc m:val="centerGroup"/>
                    </m:oMathParaPr>
                    <m:oMath xmlns:m="http://schemas.openxmlformats.org/officeDocument/2006/math">
                      <m:r>
                        <a:rPr lang="es-CO" i="1">
                          <a:latin typeface="Cambria Math" panose="02040503050406030204" pitchFamily="18" charset="0"/>
                        </a:rPr>
                        <m:t>∫</m:t>
                      </m:r>
                      <m:f>
                        <m:fPr>
                          <m:ctrlPr>
                            <a:rPr lang="en-US" i="1">
                              <a:latin typeface="Cambria Math" panose="02040503050406030204" pitchFamily="18" charset="0"/>
                            </a:rPr>
                          </m:ctrlPr>
                        </m:fPr>
                        <m:num>
                          <m:r>
                            <a:rPr lang="es-CO" i="1">
                              <a:latin typeface="Cambria Math" panose="02040503050406030204" pitchFamily="18" charset="0"/>
                            </a:rPr>
                            <m:t>1</m:t>
                          </m:r>
                        </m:num>
                        <m:den>
                          <m:r>
                            <a:rPr lang="es-CO" i="1">
                              <a:latin typeface="Cambria Math" panose="02040503050406030204" pitchFamily="18" charset="0"/>
                            </a:rPr>
                            <m:t>𝑃</m:t>
                          </m:r>
                        </m:den>
                      </m:f>
                      <m:r>
                        <a:rPr lang="es-CO" i="1">
                          <a:latin typeface="Cambria Math" panose="02040503050406030204" pitchFamily="18" charset="0"/>
                        </a:rPr>
                        <m:t> </m:t>
                      </m:r>
                      <m:r>
                        <a:rPr lang="es-CO" i="1">
                          <a:latin typeface="Cambria Math" panose="02040503050406030204" pitchFamily="18" charset="0"/>
                        </a:rPr>
                        <m:t>𝑑𝑃</m:t>
                      </m:r>
                      <m:r>
                        <a:rPr lang="es-CO" i="1">
                          <a:latin typeface="Cambria Math" panose="02040503050406030204" pitchFamily="18" charset="0"/>
                        </a:rPr>
                        <m:t> + ∫</m:t>
                      </m:r>
                      <m:f>
                        <m:fPr>
                          <m:ctrlPr>
                            <a:rPr lang="en-US" i="1">
                              <a:latin typeface="Cambria Math" panose="02040503050406030204" pitchFamily="18" charset="0"/>
                            </a:rPr>
                          </m:ctrlPr>
                        </m:fPr>
                        <m:num>
                          <m:r>
                            <a:rPr lang="es-CO" i="1">
                              <a:latin typeface="Cambria Math" panose="02040503050406030204" pitchFamily="18" charset="0"/>
                            </a:rPr>
                            <m:t>1</m:t>
                          </m:r>
                        </m:num>
                        <m:den>
                          <m:r>
                            <a:rPr lang="es-CO" i="1">
                              <a:latin typeface="Cambria Math" panose="02040503050406030204" pitchFamily="18" charset="0"/>
                            </a:rPr>
                            <m:t>𝐾</m:t>
                          </m:r>
                          <m:r>
                            <a:rPr lang="es-CO" i="1">
                              <a:latin typeface="Cambria Math" panose="02040503050406030204" pitchFamily="18" charset="0"/>
                            </a:rPr>
                            <m:t>−</m:t>
                          </m:r>
                          <m:r>
                            <a:rPr lang="es-CO" i="1">
                              <a:latin typeface="Cambria Math" panose="02040503050406030204" pitchFamily="18" charset="0"/>
                            </a:rPr>
                            <m:t>𝑃</m:t>
                          </m:r>
                        </m:den>
                      </m:f>
                      <m:r>
                        <a:rPr lang="es-CO" i="1">
                          <a:latin typeface="Cambria Math" panose="02040503050406030204" pitchFamily="18" charset="0"/>
                        </a:rPr>
                        <m:t>𝑑𝑃</m:t>
                      </m:r>
                      <m:r>
                        <a:rPr lang="es-CO" i="1">
                          <a:latin typeface="Cambria Math" panose="02040503050406030204" pitchFamily="18" charset="0"/>
                        </a:rPr>
                        <m:t>=∫</m:t>
                      </m:r>
                      <m:r>
                        <a:rPr lang="es-CO" i="1">
                          <a:latin typeface="Cambria Math" panose="02040503050406030204" pitchFamily="18" charset="0"/>
                        </a:rPr>
                        <m:t>𝑟</m:t>
                      </m:r>
                      <m:r>
                        <a:rPr lang="es-CO" i="1">
                          <a:latin typeface="Cambria Math" panose="02040503050406030204" pitchFamily="18" charset="0"/>
                        </a:rPr>
                        <m:t> </m:t>
                      </m:r>
                      <m:r>
                        <a:rPr lang="es-CO" i="1">
                          <a:latin typeface="Cambria Math" panose="02040503050406030204" pitchFamily="18" charset="0"/>
                        </a:rPr>
                        <m:t>𝑑𝑡</m:t>
                      </m:r>
                    </m:oMath>
                  </m:oMathPara>
                </a14:m>
                <a:endParaRPr lang="es-MX" dirty="0" smtClean="0"/>
              </a:p>
              <a:p>
                <a:endParaRPr lang="es-MX" dirty="0" smtClean="0"/>
              </a:p>
              <a:p>
                <a:endParaRPr lang="es-MX" dirty="0" smtClean="0"/>
              </a:p>
              <a:p>
                <a:endParaRPr lang="en-US" dirty="0"/>
              </a:p>
              <a:p>
                <a:pPr algn="just">
                  <a:lnSpc>
                    <a:spcPct val="107000"/>
                  </a:lnSpc>
                  <a:spcAft>
                    <a:spcPts val="800"/>
                  </a:spcAft>
                </a:pP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1" name="Rectángulo 10"/>
              <p:cNvSpPr>
                <a:spLocks noRot="1" noChangeAspect="1" noMove="1" noResize="1" noEditPoints="1" noAdjustHandles="1" noChangeArrowheads="1" noChangeShapeType="1" noTextEdit="1"/>
              </p:cNvSpPr>
              <p:nvPr/>
            </p:nvSpPr>
            <p:spPr>
              <a:xfrm>
                <a:off x="911424" y="929110"/>
                <a:ext cx="6096000" cy="4191853"/>
              </a:xfrm>
              <a:prstGeom prst="rect">
                <a:avLst/>
              </a:prstGeom>
              <a:blipFill>
                <a:blip r:embed="rId2"/>
                <a:stretch>
                  <a:fillRect l="-900" t="-727"/>
                </a:stretch>
              </a:blipFill>
            </p:spPr>
            <p:txBody>
              <a:bodyPr/>
              <a:lstStyle/>
              <a:p>
                <a:r>
                  <a:rPr lang="en-US">
                    <a:noFill/>
                  </a:rPr>
                  <a:t> </a:t>
                </a:r>
              </a:p>
            </p:txBody>
          </p:sp>
        </mc:Fallback>
      </mc:AlternateContent>
      <p:pic>
        <p:nvPicPr>
          <p:cNvPr id="52" name="Imagen 51"/>
          <p:cNvPicPr/>
          <p:nvPr/>
        </p:nvPicPr>
        <p:blipFill>
          <a:blip r:embed="rId3">
            <a:extLst>
              <a:ext uri="{28A0092B-C50C-407E-A947-70E740481C1C}">
                <a14:useLocalDpi xmlns:a14="http://schemas.microsoft.com/office/drawing/2010/main" val="0"/>
              </a:ext>
            </a:extLst>
          </a:blip>
          <a:stretch>
            <a:fillRect/>
          </a:stretch>
        </p:blipFill>
        <p:spPr>
          <a:xfrm>
            <a:off x="911424" y="4213247"/>
            <a:ext cx="2448272" cy="907716"/>
          </a:xfrm>
          <a:prstGeom prst="rect">
            <a:avLst/>
          </a:prstGeom>
        </p:spPr>
      </p:pic>
      <p:pic>
        <p:nvPicPr>
          <p:cNvPr id="53" name="Imagen 52"/>
          <p:cNvPicPr/>
          <p:nvPr/>
        </p:nvPicPr>
        <p:blipFill>
          <a:blip r:embed="rId4">
            <a:extLst>
              <a:ext uri="{28A0092B-C50C-407E-A947-70E740481C1C}">
                <a14:useLocalDpi xmlns:a14="http://schemas.microsoft.com/office/drawing/2010/main" val="0"/>
              </a:ext>
            </a:extLst>
          </a:blip>
          <a:stretch>
            <a:fillRect/>
          </a:stretch>
        </p:blipFill>
        <p:spPr>
          <a:xfrm>
            <a:off x="695400" y="5229200"/>
            <a:ext cx="6192689" cy="1152128"/>
          </a:xfrm>
          <a:prstGeom prst="rect">
            <a:avLst/>
          </a:prstGeom>
        </p:spPr>
      </p:pic>
      <p:pic>
        <p:nvPicPr>
          <p:cNvPr id="54" name="Imagen 53"/>
          <p:cNvPicPr/>
          <p:nvPr/>
        </p:nvPicPr>
        <p:blipFill>
          <a:blip r:embed="rId5">
            <a:extLst>
              <a:ext uri="{28A0092B-C50C-407E-A947-70E740481C1C}">
                <a14:useLocalDpi xmlns:a14="http://schemas.microsoft.com/office/drawing/2010/main" val="0"/>
              </a:ext>
            </a:extLst>
          </a:blip>
          <a:stretch>
            <a:fillRect/>
          </a:stretch>
        </p:blipFill>
        <p:spPr>
          <a:xfrm>
            <a:off x="7176120" y="4941168"/>
            <a:ext cx="5015880" cy="1440160"/>
          </a:xfrm>
          <a:prstGeom prst="rect">
            <a:avLst/>
          </a:prstGeom>
        </p:spPr>
      </p:pic>
      <p:sp>
        <p:nvSpPr>
          <p:cNvPr id="22" name="Marcador de número de diapositiva 21"/>
          <p:cNvSpPr>
            <a:spLocks noGrp="1"/>
          </p:cNvSpPr>
          <p:nvPr>
            <p:ph type="sldNum" sz="quarter" idx="12"/>
          </p:nvPr>
        </p:nvSpPr>
        <p:spPr>
          <a:xfrm>
            <a:off x="11784632" y="6499853"/>
            <a:ext cx="2743200" cy="365125"/>
          </a:xfrm>
        </p:spPr>
        <p:txBody>
          <a:bodyPr/>
          <a:lstStyle/>
          <a:p>
            <a:fld id="{7FC13E24-17C6-427A-B4FE-9C80C271022F}" type="slidenum">
              <a:rPr lang="en-US" smtClean="0"/>
              <a:pPr/>
              <a:t>8</a:t>
            </a:fld>
            <a:endParaRPr lang="en-US" dirty="0"/>
          </a:p>
        </p:txBody>
      </p:sp>
    </p:spTree>
    <p:extLst>
      <p:ext uri="{BB962C8B-B14F-4D97-AF65-F5344CB8AC3E}">
        <p14:creationId xmlns:p14="http://schemas.microsoft.com/office/powerpoint/2010/main" val="16732832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1 Rectángulo"/>
          <p:cNvSpPr/>
          <p:nvPr/>
        </p:nvSpPr>
        <p:spPr>
          <a:xfrm>
            <a:off x="2783632" y="116632"/>
            <a:ext cx="8765065" cy="461665"/>
          </a:xfrm>
          <a:prstGeom prst="rect">
            <a:avLst/>
          </a:prstGeom>
        </p:spPr>
        <p:txBody>
          <a:bodyPr wrap="square">
            <a:spAutoFit/>
          </a:bodyPr>
          <a:lstStyle/>
          <a:p>
            <a:pPr algn="r"/>
            <a:r>
              <a:rPr lang="es-CO" sz="2400" b="1" dirty="0" smtClean="0">
                <a:solidFill>
                  <a:schemeClr val="bg1"/>
                </a:solidFill>
                <a:latin typeface="Arial" panose="020B0604020202020204" pitchFamily="34" charset="0"/>
                <a:cs typeface="Arial" panose="020B0604020202020204" pitchFamily="34" charset="0"/>
              </a:rPr>
              <a:t>SIMPLIFICANDO</a:t>
            </a:r>
            <a:endParaRPr lang="es-CO" sz="2400" b="1" dirty="0">
              <a:solidFill>
                <a:schemeClr val="bg1"/>
              </a:solidFill>
              <a:latin typeface="Arial" panose="020B0604020202020204" pitchFamily="34" charset="0"/>
              <a:cs typeface="Arial" panose="020B0604020202020204" pitchFamily="34" charset="0"/>
            </a:endParaRPr>
          </a:p>
        </p:txBody>
      </p:sp>
      <p:pic>
        <p:nvPicPr>
          <p:cNvPr id="8" name="Imagen 7"/>
          <p:cNvPicPr>
            <a:picLocks noChangeAspect="1"/>
          </p:cNvPicPr>
          <p:nvPr/>
        </p:nvPicPr>
        <p:blipFill>
          <a:blip r:embed="rId2"/>
          <a:stretch>
            <a:fillRect/>
          </a:stretch>
        </p:blipFill>
        <p:spPr>
          <a:xfrm>
            <a:off x="335360" y="1556792"/>
            <a:ext cx="9569350" cy="4392488"/>
          </a:xfrm>
          <a:prstGeom prst="rect">
            <a:avLst/>
          </a:prstGeom>
        </p:spPr>
      </p:pic>
      <p:sp>
        <p:nvSpPr>
          <p:cNvPr id="9" name="Marcador de número de diapositiva 8"/>
          <p:cNvSpPr>
            <a:spLocks noGrp="1"/>
          </p:cNvSpPr>
          <p:nvPr>
            <p:ph type="sldNum" sz="quarter" idx="12"/>
          </p:nvPr>
        </p:nvSpPr>
        <p:spPr>
          <a:xfrm>
            <a:off x="11784632" y="6492875"/>
            <a:ext cx="2743200" cy="365125"/>
          </a:xfrm>
        </p:spPr>
        <p:txBody>
          <a:bodyPr/>
          <a:lstStyle/>
          <a:p>
            <a:fld id="{7FC13E24-17C6-427A-B4FE-9C80C271022F}" type="slidenum">
              <a:rPr lang="en-US" smtClean="0"/>
              <a:pPr/>
              <a:t>9</a:t>
            </a:fld>
            <a:endParaRPr lang="en-US" dirty="0"/>
          </a:p>
        </p:txBody>
      </p:sp>
    </p:spTree>
    <p:extLst>
      <p:ext uri="{BB962C8B-B14F-4D97-AF65-F5344CB8AC3E}">
        <p14:creationId xmlns:p14="http://schemas.microsoft.com/office/powerpoint/2010/main" val="35337062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10292</TotalTime>
  <Words>583</Words>
  <Application>Microsoft Office PowerPoint</Application>
  <PresentationFormat>Panorámica</PresentationFormat>
  <Paragraphs>185</Paragraphs>
  <Slides>30</Slides>
  <Notes>2</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30</vt:i4>
      </vt:variant>
    </vt:vector>
  </HeadingPairs>
  <TitlesOfParts>
    <vt:vector size="40" baseType="lpstr">
      <vt:lpstr>Arial</vt:lpstr>
      <vt:lpstr>Calibri</vt:lpstr>
      <vt:lpstr>Calibri Light</vt:lpstr>
      <vt:lpstr>Cambria Math</vt:lpstr>
      <vt:lpstr>Nunito</vt:lpstr>
      <vt:lpstr>Raleway</vt:lpstr>
      <vt:lpstr>Symbol</vt:lpstr>
      <vt:lpstr>Times New Roman</vt:lpstr>
      <vt:lpstr>Wingdings</vt:lpstr>
      <vt:lpstr>Celestial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Family</dc:creator>
  <cp:lastModifiedBy>JHON ANDRES CARREÑO</cp:lastModifiedBy>
  <cp:revision>1294</cp:revision>
  <dcterms:created xsi:type="dcterms:W3CDTF">2011-04-08T03:22:23Z</dcterms:created>
  <dcterms:modified xsi:type="dcterms:W3CDTF">2024-06-07T00:30:54Z</dcterms:modified>
</cp:coreProperties>
</file>