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411BD-34FC-40CD-9959-342C1F486E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791E68C-7A8B-4AF9-89F1-8C5721B7E8DE}">
      <dgm:prSet/>
      <dgm:spPr/>
      <dgm:t>
        <a:bodyPr/>
        <a:lstStyle/>
        <a:p>
          <a:r>
            <a:rPr lang="en-GB"/>
            <a:t>Blossom bank stands to gain more insight into its online transaction service using the proposed two models. Although there are other models but these two is more appropriate and near accuracy for the predictions.</a:t>
          </a:r>
          <a:endParaRPr lang="en-US"/>
        </a:p>
      </dgm:t>
    </dgm:pt>
    <dgm:pt modelId="{DBF21742-2515-4AAF-9493-0AF6AEFA50A6}" type="parTrans" cxnId="{F688F2C4-DF88-46DA-AA28-1F2A2AB01E13}">
      <dgm:prSet/>
      <dgm:spPr/>
      <dgm:t>
        <a:bodyPr/>
        <a:lstStyle/>
        <a:p>
          <a:endParaRPr lang="en-US"/>
        </a:p>
      </dgm:t>
    </dgm:pt>
    <dgm:pt modelId="{6D2BFD25-B361-47C9-B823-A62A9963A7C4}" type="sibTrans" cxnId="{F688F2C4-DF88-46DA-AA28-1F2A2AB01E13}">
      <dgm:prSet/>
      <dgm:spPr/>
      <dgm:t>
        <a:bodyPr/>
        <a:lstStyle/>
        <a:p>
          <a:endParaRPr lang="en-US"/>
        </a:p>
      </dgm:t>
    </dgm:pt>
    <dgm:pt modelId="{6EDF8CE0-7B6F-4D2F-A3C0-5EB949128AC1}">
      <dgm:prSet/>
      <dgm:spPr/>
      <dgm:t>
        <a:bodyPr/>
        <a:lstStyle/>
        <a:p>
          <a:r>
            <a:rPr lang="en-GB"/>
            <a:t>Finally considering the rate of fraud and money laundering in the society the bank has taken a step higher in resolving such issues, also preventing a futuristic calamity. </a:t>
          </a:r>
          <a:endParaRPr lang="en-US"/>
        </a:p>
      </dgm:t>
    </dgm:pt>
    <dgm:pt modelId="{69996B28-68C4-4A3D-8EF6-733232A7F9AF}" type="parTrans" cxnId="{618C9A96-7392-4A79-A7A0-1CBE7E1C3603}">
      <dgm:prSet/>
      <dgm:spPr/>
      <dgm:t>
        <a:bodyPr/>
        <a:lstStyle/>
        <a:p>
          <a:endParaRPr lang="en-US"/>
        </a:p>
      </dgm:t>
    </dgm:pt>
    <dgm:pt modelId="{6052A62C-339A-4488-8922-4668414FDC79}" type="sibTrans" cxnId="{618C9A96-7392-4A79-A7A0-1CBE7E1C3603}">
      <dgm:prSet/>
      <dgm:spPr/>
      <dgm:t>
        <a:bodyPr/>
        <a:lstStyle/>
        <a:p>
          <a:endParaRPr lang="en-US"/>
        </a:p>
      </dgm:t>
    </dgm:pt>
    <dgm:pt modelId="{D671EE45-916F-47EE-82DD-256C67DEA5E1}" type="pres">
      <dgm:prSet presAssocID="{DD8411BD-34FC-40CD-9959-342C1F486E69}" presName="vert0" presStyleCnt="0">
        <dgm:presLayoutVars>
          <dgm:dir/>
          <dgm:animOne val="branch"/>
          <dgm:animLvl val="lvl"/>
        </dgm:presLayoutVars>
      </dgm:prSet>
      <dgm:spPr/>
    </dgm:pt>
    <dgm:pt modelId="{28E6B651-8759-41FB-82EF-24FACBBB1AA0}" type="pres">
      <dgm:prSet presAssocID="{D791E68C-7A8B-4AF9-89F1-8C5721B7E8DE}" presName="thickLine" presStyleLbl="alignNode1" presStyleIdx="0" presStyleCnt="2"/>
      <dgm:spPr/>
    </dgm:pt>
    <dgm:pt modelId="{55C73914-27A6-4071-B365-142540E0E639}" type="pres">
      <dgm:prSet presAssocID="{D791E68C-7A8B-4AF9-89F1-8C5721B7E8DE}" presName="horz1" presStyleCnt="0"/>
      <dgm:spPr/>
    </dgm:pt>
    <dgm:pt modelId="{DF10B35E-1CD3-4765-8AD1-C63A733D1104}" type="pres">
      <dgm:prSet presAssocID="{D791E68C-7A8B-4AF9-89F1-8C5721B7E8DE}" presName="tx1" presStyleLbl="revTx" presStyleIdx="0" presStyleCnt="2"/>
      <dgm:spPr/>
    </dgm:pt>
    <dgm:pt modelId="{55FEE767-EFAD-4A11-9185-E64E8FB6B5A1}" type="pres">
      <dgm:prSet presAssocID="{D791E68C-7A8B-4AF9-89F1-8C5721B7E8DE}" presName="vert1" presStyleCnt="0"/>
      <dgm:spPr/>
    </dgm:pt>
    <dgm:pt modelId="{964F2BEF-0D4C-414E-A3B4-7C2940ED1C2B}" type="pres">
      <dgm:prSet presAssocID="{6EDF8CE0-7B6F-4D2F-A3C0-5EB949128AC1}" presName="thickLine" presStyleLbl="alignNode1" presStyleIdx="1" presStyleCnt="2"/>
      <dgm:spPr/>
    </dgm:pt>
    <dgm:pt modelId="{F070CC3D-9447-4265-AA30-A37C0A79BF96}" type="pres">
      <dgm:prSet presAssocID="{6EDF8CE0-7B6F-4D2F-A3C0-5EB949128AC1}" presName="horz1" presStyleCnt="0"/>
      <dgm:spPr/>
    </dgm:pt>
    <dgm:pt modelId="{07944B1F-751C-4D8C-97F4-438EA47EA14B}" type="pres">
      <dgm:prSet presAssocID="{6EDF8CE0-7B6F-4D2F-A3C0-5EB949128AC1}" presName="tx1" presStyleLbl="revTx" presStyleIdx="1" presStyleCnt="2"/>
      <dgm:spPr/>
    </dgm:pt>
    <dgm:pt modelId="{FC3C56B8-5B08-4703-A22E-2CC4FDEA274B}" type="pres">
      <dgm:prSet presAssocID="{6EDF8CE0-7B6F-4D2F-A3C0-5EB949128AC1}" presName="vert1" presStyleCnt="0"/>
      <dgm:spPr/>
    </dgm:pt>
  </dgm:ptLst>
  <dgm:cxnLst>
    <dgm:cxn modelId="{618C9A96-7392-4A79-A7A0-1CBE7E1C3603}" srcId="{DD8411BD-34FC-40CD-9959-342C1F486E69}" destId="{6EDF8CE0-7B6F-4D2F-A3C0-5EB949128AC1}" srcOrd="1" destOrd="0" parTransId="{69996B28-68C4-4A3D-8EF6-733232A7F9AF}" sibTransId="{6052A62C-339A-4488-8922-4668414FDC79}"/>
    <dgm:cxn modelId="{187C9FA3-2C3F-462B-8F0D-CF15FB2DE653}" type="presOf" srcId="{DD8411BD-34FC-40CD-9959-342C1F486E69}" destId="{D671EE45-916F-47EE-82DD-256C67DEA5E1}" srcOrd="0" destOrd="0" presId="urn:microsoft.com/office/officeart/2008/layout/LinedList"/>
    <dgm:cxn modelId="{BECDD0AE-BB49-4117-9CC0-B282904D266F}" type="presOf" srcId="{D791E68C-7A8B-4AF9-89F1-8C5721B7E8DE}" destId="{DF10B35E-1CD3-4765-8AD1-C63A733D1104}" srcOrd="0" destOrd="0" presId="urn:microsoft.com/office/officeart/2008/layout/LinedList"/>
    <dgm:cxn modelId="{F688F2C4-DF88-46DA-AA28-1F2A2AB01E13}" srcId="{DD8411BD-34FC-40CD-9959-342C1F486E69}" destId="{D791E68C-7A8B-4AF9-89F1-8C5721B7E8DE}" srcOrd="0" destOrd="0" parTransId="{DBF21742-2515-4AAF-9493-0AF6AEFA50A6}" sibTransId="{6D2BFD25-B361-47C9-B823-A62A9963A7C4}"/>
    <dgm:cxn modelId="{EDBEA2D6-EF4C-4577-B5B1-AC7D5067C3A0}" type="presOf" srcId="{6EDF8CE0-7B6F-4D2F-A3C0-5EB949128AC1}" destId="{07944B1F-751C-4D8C-97F4-438EA47EA14B}" srcOrd="0" destOrd="0" presId="urn:microsoft.com/office/officeart/2008/layout/LinedList"/>
    <dgm:cxn modelId="{435BC03C-8939-49F9-B208-33BD2E3F4E11}" type="presParOf" srcId="{D671EE45-916F-47EE-82DD-256C67DEA5E1}" destId="{28E6B651-8759-41FB-82EF-24FACBBB1AA0}" srcOrd="0" destOrd="0" presId="urn:microsoft.com/office/officeart/2008/layout/LinedList"/>
    <dgm:cxn modelId="{D4D7DFC1-BD9D-4D99-B905-7CCEED1E3C9E}" type="presParOf" srcId="{D671EE45-916F-47EE-82DD-256C67DEA5E1}" destId="{55C73914-27A6-4071-B365-142540E0E639}" srcOrd="1" destOrd="0" presId="urn:microsoft.com/office/officeart/2008/layout/LinedList"/>
    <dgm:cxn modelId="{73B781EE-1A8A-4B53-9038-8F22DBBCE5AD}" type="presParOf" srcId="{55C73914-27A6-4071-B365-142540E0E639}" destId="{DF10B35E-1CD3-4765-8AD1-C63A733D1104}" srcOrd="0" destOrd="0" presId="urn:microsoft.com/office/officeart/2008/layout/LinedList"/>
    <dgm:cxn modelId="{737DA500-393A-4C71-B1DC-B846DAED27EA}" type="presParOf" srcId="{55C73914-27A6-4071-B365-142540E0E639}" destId="{55FEE767-EFAD-4A11-9185-E64E8FB6B5A1}" srcOrd="1" destOrd="0" presId="urn:microsoft.com/office/officeart/2008/layout/LinedList"/>
    <dgm:cxn modelId="{44D6056F-02DC-4177-95AB-C88AEA4D51CA}" type="presParOf" srcId="{D671EE45-916F-47EE-82DD-256C67DEA5E1}" destId="{964F2BEF-0D4C-414E-A3B4-7C2940ED1C2B}" srcOrd="2" destOrd="0" presId="urn:microsoft.com/office/officeart/2008/layout/LinedList"/>
    <dgm:cxn modelId="{271A9E71-8555-49D4-9FC7-E32B741A6853}" type="presParOf" srcId="{D671EE45-916F-47EE-82DD-256C67DEA5E1}" destId="{F070CC3D-9447-4265-AA30-A37C0A79BF96}" srcOrd="3" destOrd="0" presId="urn:microsoft.com/office/officeart/2008/layout/LinedList"/>
    <dgm:cxn modelId="{99ECDBCD-3CD4-4863-917F-E7435B36F630}" type="presParOf" srcId="{F070CC3D-9447-4265-AA30-A37C0A79BF96}" destId="{07944B1F-751C-4D8C-97F4-438EA47EA14B}" srcOrd="0" destOrd="0" presId="urn:microsoft.com/office/officeart/2008/layout/LinedList"/>
    <dgm:cxn modelId="{6DAB96D1-BBE9-4057-8F88-12E2D9E95E0E}" type="presParOf" srcId="{F070CC3D-9447-4265-AA30-A37C0A79BF96}" destId="{FC3C56B8-5B08-4703-A22E-2CC4FDEA27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6B651-8759-41FB-82EF-24FACBBB1AA0}">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0B35E-1CD3-4765-8AD1-C63A733D1104}">
      <dsp:nvSpPr>
        <dsp:cNvPr id="0" name=""/>
        <dsp:cNvSpPr/>
      </dsp:nvSpPr>
      <dsp:spPr>
        <a:xfrm>
          <a:off x="0" y="0"/>
          <a:ext cx="10353761" cy="1857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Blossom bank stands to gain more insight into its online transaction service using the proposed two models. Although there are other models but these two is more appropriate and near accuracy for the predictions.</a:t>
          </a:r>
          <a:endParaRPr lang="en-US" sz="2900" kern="1200"/>
        </a:p>
      </dsp:txBody>
      <dsp:txXfrm>
        <a:off x="0" y="0"/>
        <a:ext cx="10353761" cy="1857374"/>
      </dsp:txXfrm>
    </dsp:sp>
    <dsp:sp modelId="{964F2BEF-0D4C-414E-A3B4-7C2940ED1C2B}">
      <dsp:nvSpPr>
        <dsp:cNvPr id="0" name=""/>
        <dsp:cNvSpPr/>
      </dsp:nvSpPr>
      <dsp:spPr>
        <a:xfrm>
          <a:off x="0" y="1857374"/>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944B1F-751C-4D8C-97F4-438EA47EA14B}">
      <dsp:nvSpPr>
        <dsp:cNvPr id="0" name=""/>
        <dsp:cNvSpPr/>
      </dsp:nvSpPr>
      <dsp:spPr>
        <a:xfrm>
          <a:off x="0" y="1857374"/>
          <a:ext cx="10353761" cy="1857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Finally considering the rate of fraud and money laundering in the society the bank has taken a step higher in resolving such issues, also preventing a futuristic calamity. </a:t>
          </a:r>
          <a:endParaRPr lang="en-US" sz="2900" kern="1200"/>
        </a:p>
      </dsp:txBody>
      <dsp:txXfrm>
        <a:off x="0" y="1857374"/>
        <a:ext cx="10353761" cy="18573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769540"/>
            <a:ext cx="9440034" cy="1828801"/>
          </a:xfrm>
        </p:spPr>
        <p:txBody>
          <a:bodyPr>
            <a:normAutofit/>
          </a:bodyPr>
          <a:lstStyle/>
          <a:p>
            <a:r>
              <a:rPr lang="en-US" sz="5000"/>
              <a:t>Blossom Bank Case Study- Online Payment  Fraud Detection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773489"/>
            <a:ext cx="9440034" cy="1049867"/>
          </a:xfrm>
        </p:spPr>
        <p:txBody>
          <a:bodyPr>
            <a:normAutofit/>
          </a:bodyPr>
          <a:lstStyle/>
          <a:p>
            <a:r>
              <a:rPr lang="en-US"/>
              <a:t>Developed by- Mary Makanjuola</a:t>
            </a:r>
          </a:p>
          <a:p>
            <a:endParaRPr lang="en-US"/>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4400B74-556E-9EA8-DAB3-2BF7B04336E1}"/>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Thank you!!!</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Handshake">
            <a:extLst>
              <a:ext uri="{FF2B5EF4-FFF2-40B4-BE49-F238E27FC236}">
                <a16:creationId xmlns:a16="http://schemas.microsoft.com/office/drawing/2014/main" id="{D758BE64-DD6B-3633-93E4-D3ACF2F88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238928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C335-2892-AC32-1C8A-FFA77625FD4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C5D95DF-CCCD-07C6-5882-BC5FBE600D0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2011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Introduction </a:t>
            </a:r>
          </a:p>
          <a:p>
            <a:pPr marL="36900" lvl="0" indent="0">
              <a:buNone/>
            </a:pPr>
            <a:r>
              <a:rPr lang="en-US" sz="2400" dirty="0"/>
              <a:t>Problem to be solved </a:t>
            </a:r>
          </a:p>
          <a:p>
            <a:pPr marL="36900" lvl="0" indent="0">
              <a:buNone/>
            </a:pPr>
            <a:r>
              <a:rPr lang="en-US" sz="2400" dirty="0"/>
              <a:t>Methodology-</a:t>
            </a:r>
          </a:p>
          <a:p>
            <a:pPr marL="414000" lvl="1" indent="0">
              <a:buNone/>
            </a:pPr>
            <a:r>
              <a:rPr lang="en-US" sz="2200" dirty="0"/>
              <a:t>Exploratory data </a:t>
            </a:r>
          </a:p>
          <a:p>
            <a:pPr marL="414000" lvl="1" indent="0">
              <a:buNone/>
            </a:pPr>
            <a:r>
              <a:rPr lang="en-US" sz="2200" dirty="0"/>
              <a:t>Feature engineering </a:t>
            </a:r>
          </a:p>
          <a:p>
            <a:pPr marL="36900" lvl="0" indent="0">
              <a:buNone/>
            </a:pPr>
            <a:r>
              <a:rPr lang="en-US" sz="2400" dirty="0"/>
              <a:t>Conclusion </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488E-2026-40D3-DBB7-DAD086CF205E}"/>
              </a:ext>
            </a:extLst>
          </p:cNvPr>
          <p:cNvSpPr>
            <a:spLocks noGrp="1"/>
          </p:cNvSpPr>
          <p:nvPr>
            <p:ph type="title"/>
          </p:nvPr>
        </p:nvSpPr>
        <p:spPr/>
        <p:txBody>
          <a:bodyPr/>
          <a:lstStyle/>
          <a:p>
            <a:r>
              <a:rPr lang="en-GB" dirty="0"/>
              <a:t>Introduction </a:t>
            </a:r>
          </a:p>
        </p:txBody>
      </p:sp>
      <p:sp>
        <p:nvSpPr>
          <p:cNvPr id="3" name="Content Placeholder 2">
            <a:extLst>
              <a:ext uri="{FF2B5EF4-FFF2-40B4-BE49-F238E27FC236}">
                <a16:creationId xmlns:a16="http://schemas.microsoft.com/office/drawing/2014/main" id="{16B0FD4A-66FC-5C06-39DE-BDCED98A3DEA}"/>
              </a:ext>
            </a:extLst>
          </p:cNvPr>
          <p:cNvSpPr>
            <a:spLocks noGrp="1"/>
          </p:cNvSpPr>
          <p:nvPr>
            <p:ph idx="1"/>
          </p:nvPr>
        </p:nvSpPr>
        <p:spPr/>
        <p:txBody>
          <a:bodyPr/>
          <a:lstStyle/>
          <a:p>
            <a:r>
              <a:rPr lang="en-GB" dirty="0"/>
              <a:t>Blossom Bank also known as BB PLC is one of the prestigious bank in the United Kingdom.</a:t>
            </a:r>
          </a:p>
          <a:p>
            <a:r>
              <a:rPr lang="en-GB" dirty="0"/>
              <a:t> The bank is a multinational financial services group, that offers retail and investment banking, pension management, asset management and payments services, headquartered in London, UK.</a:t>
            </a:r>
          </a:p>
          <a:p>
            <a:r>
              <a:rPr lang="en-GB" dirty="0"/>
              <a:t>The bank is known for its financial rigor and stability over decades.</a:t>
            </a:r>
          </a:p>
          <a:p>
            <a:r>
              <a:rPr lang="en-GB" dirty="0"/>
              <a:t>Based on the latest mode of money transfer via online the bank deployed to leverage on this platform as a boost to its services provided.</a:t>
            </a:r>
          </a:p>
          <a:p>
            <a:endParaRPr lang="en-GB" dirty="0"/>
          </a:p>
        </p:txBody>
      </p:sp>
    </p:spTree>
    <p:extLst>
      <p:ext uri="{BB962C8B-B14F-4D97-AF65-F5344CB8AC3E}">
        <p14:creationId xmlns:p14="http://schemas.microsoft.com/office/powerpoint/2010/main" val="155541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53744-F661-3D3A-CB0F-76DAC2DE9104}"/>
              </a:ext>
            </a:extLst>
          </p:cNvPr>
          <p:cNvSpPr>
            <a:spLocks noGrp="1"/>
          </p:cNvSpPr>
          <p:nvPr>
            <p:ph type="title"/>
          </p:nvPr>
        </p:nvSpPr>
        <p:spPr>
          <a:xfrm>
            <a:off x="834013" y="1115568"/>
            <a:ext cx="3487616" cy="4626864"/>
          </a:xfrm>
        </p:spPr>
        <p:txBody>
          <a:bodyPr>
            <a:normAutofit/>
          </a:bodyPr>
          <a:lstStyle/>
          <a:p>
            <a:pPr algn="l"/>
            <a:r>
              <a:rPr lang="en-GB" sz="3600" dirty="0"/>
              <a:t>Problem  </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060B21-3951-079A-A33D-803DAA40531A}"/>
              </a:ext>
            </a:extLst>
          </p:cNvPr>
          <p:cNvSpPr>
            <a:spLocks noGrp="1"/>
          </p:cNvSpPr>
          <p:nvPr>
            <p:ph idx="1"/>
          </p:nvPr>
        </p:nvSpPr>
        <p:spPr>
          <a:xfrm>
            <a:off x="5105398" y="1115568"/>
            <a:ext cx="6245352" cy="4626864"/>
          </a:xfrm>
        </p:spPr>
        <p:txBody>
          <a:bodyPr anchor="ctr">
            <a:normAutofit/>
          </a:bodyPr>
          <a:lstStyle/>
          <a:p>
            <a:r>
              <a:rPr lang="en-GB" dirty="0"/>
              <a:t>There is a need to stop the continuous complaints of customers on fake transactions hence the bank wants to build a Machine Learning model to predict online payment fraud.</a:t>
            </a:r>
          </a:p>
          <a:p>
            <a:r>
              <a:rPr lang="en-GB" dirty="0"/>
              <a:t>In resolving this problem the bank stands to gain its customer’s trust and also stand out among other financial institutions in the United Kingdom,</a:t>
            </a:r>
          </a:p>
          <a:p>
            <a:endParaRPr lang="en-GB" dirty="0"/>
          </a:p>
        </p:txBody>
      </p:sp>
    </p:spTree>
    <p:extLst>
      <p:ext uri="{BB962C8B-B14F-4D97-AF65-F5344CB8AC3E}">
        <p14:creationId xmlns:p14="http://schemas.microsoft.com/office/powerpoint/2010/main" val="12694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ECF0E-5E8B-E151-667A-7AB49067612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Exploratory data analysis </a:t>
            </a:r>
          </a:p>
        </p:txBody>
      </p:sp>
      <p:sp>
        <p:nvSpPr>
          <p:cNvPr id="1033" name="Rectangle 103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BC643D7-E27D-B02E-615E-5923BD6499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24315" y="1431467"/>
            <a:ext cx="6197668" cy="399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05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52" name="Rectangle 2054">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5FF3E1E-92C9-551E-7469-FA1B0D019911}"/>
              </a:ext>
            </a:extLst>
          </p:cNvPr>
          <p:cNvSpPr>
            <a:spLocks noGrp="1"/>
          </p:cNvSpPr>
          <p:nvPr>
            <p:ph type="title"/>
          </p:nvPr>
        </p:nvSpPr>
        <p:spPr>
          <a:xfrm>
            <a:off x="8050305" y="965196"/>
            <a:ext cx="3131671" cy="5457906"/>
          </a:xfrm>
        </p:spPr>
        <p:txBody>
          <a:bodyPr vert="horz" lIns="91440" tIns="45720" rIns="91440" bIns="45720" rtlCol="0" anchor="b">
            <a:normAutofit fontScale="90000"/>
          </a:bodyPr>
          <a:lstStyle/>
          <a:p>
            <a:pPr algn="l"/>
            <a:r>
              <a:rPr lang="en-GB" sz="4000" dirty="0"/>
              <a:t>Cash out and Payment are the most common type of transactions, but Transfer type has the maximum amount of money being transferred to the recipient.</a:t>
            </a:r>
            <a:endParaRPr lang="en-US" sz="4000" dirty="0"/>
          </a:p>
        </p:txBody>
      </p:sp>
      <p:sp>
        <p:nvSpPr>
          <p:cNvPr id="2053" name="Rectangle 2056">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2410D9D8-6324-A607-2054-D7BC19FB66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80489" y="1563352"/>
            <a:ext cx="5562032" cy="358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71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BCDF4AF3-5BB2-BDCE-8514-2746B3DFEB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302513"/>
            <a:ext cx="10905066" cy="4252974"/>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36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E19DC-C050-E903-C412-D82AED2E3C0C}"/>
              </a:ext>
            </a:extLst>
          </p:cNvPr>
          <p:cNvSpPr>
            <a:spLocks noGrp="1"/>
          </p:cNvSpPr>
          <p:nvPr>
            <p:ph type="title"/>
          </p:nvPr>
        </p:nvSpPr>
        <p:spPr>
          <a:xfrm>
            <a:off x="5146160" y="609599"/>
            <a:ext cx="5978072" cy="1505804"/>
          </a:xfrm>
        </p:spPr>
        <p:txBody>
          <a:bodyPr>
            <a:normAutofit/>
          </a:bodyPr>
          <a:lstStyle/>
          <a:p>
            <a:r>
              <a:rPr lang="en-GB"/>
              <a:t>Feature </a:t>
            </a:r>
            <a:r>
              <a:rPr lang="en-GB" dirty="0"/>
              <a:t>engineering </a:t>
            </a:r>
          </a:p>
        </p:txBody>
      </p:sp>
      <p:pic>
        <p:nvPicPr>
          <p:cNvPr id="5" name="Picture 4" descr="Small tree">
            <a:extLst>
              <a:ext uri="{FF2B5EF4-FFF2-40B4-BE49-F238E27FC236}">
                <a16:creationId xmlns:a16="http://schemas.microsoft.com/office/drawing/2014/main" id="{8AE34DEE-62BF-DF24-E931-205F53320F0F}"/>
              </a:ext>
            </a:extLst>
          </p:cNvPr>
          <p:cNvPicPr>
            <a:picLocks noChangeAspect="1"/>
          </p:cNvPicPr>
          <p:nvPr/>
        </p:nvPicPr>
        <p:blipFill rotWithShape="1">
          <a:blip r:embed="rId3"/>
          <a:srcRect l="18415" r="37088" b="-2"/>
          <a:stretch/>
        </p:blipFill>
        <p:spPr>
          <a:xfrm>
            <a:off x="-10649" y="1"/>
            <a:ext cx="4571649" cy="6858000"/>
          </a:xfrm>
          <a:prstGeom prst="rect">
            <a:avLst/>
          </a:prstGeom>
        </p:spPr>
      </p:pic>
      <p:pic>
        <p:nvPicPr>
          <p:cNvPr id="11" name="Picture 10">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2">
            <a:extLst>
              <a:ext uri="{FF2B5EF4-FFF2-40B4-BE49-F238E27FC236}">
                <a16:creationId xmlns:a16="http://schemas.microsoft.com/office/drawing/2014/main" id="{D4B2EEA7-7D71-B983-5051-595871A2ECF3}"/>
              </a:ext>
            </a:extLst>
          </p:cNvPr>
          <p:cNvSpPr>
            <a:spLocks noGrp="1"/>
          </p:cNvSpPr>
          <p:nvPr>
            <p:ph idx="1"/>
          </p:nvPr>
        </p:nvSpPr>
        <p:spPr>
          <a:xfrm>
            <a:off x="5146160" y="2286000"/>
            <a:ext cx="5978072" cy="3477088"/>
          </a:xfrm>
        </p:spPr>
        <p:txBody>
          <a:bodyPr anchor="ctr">
            <a:normAutofit fontScale="92500" lnSpcReduction="20000"/>
          </a:bodyPr>
          <a:lstStyle/>
          <a:p>
            <a:r>
              <a:rPr lang="en-GB" dirty="0"/>
              <a:t>Two models were employed- Logistics Regression, decision Tree Classifier</a:t>
            </a:r>
          </a:p>
          <a:p>
            <a:r>
              <a:rPr lang="en-GB" dirty="0"/>
              <a:t>Logistics regression model results:</a:t>
            </a:r>
          </a:p>
          <a:p>
            <a:pPr lvl="1"/>
            <a:r>
              <a:rPr lang="en-GB" dirty="0"/>
              <a:t>99.89962568247384% of the Transaction is Non-Fraud</a:t>
            </a:r>
          </a:p>
          <a:p>
            <a:pPr lvl="1"/>
            <a:r>
              <a:rPr lang="en-GB" dirty="0"/>
              <a:t>0.10037431752616044% of the Transaction is Fraud</a:t>
            </a:r>
          </a:p>
          <a:p>
            <a:r>
              <a:rPr lang="en-GB" dirty="0"/>
              <a:t>Decision Tree Classifier result:</a:t>
            </a:r>
          </a:p>
          <a:p>
            <a:pPr lvl="1"/>
            <a:r>
              <a:rPr lang="en-GB" dirty="0"/>
              <a:t>100.0% of the Transaction is Non-Fraud</a:t>
            </a:r>
          </a:p>
          <a:p>
            <a:pPr lvl="1"/>
            <a:r>
              <a:rPr lang="en-GB" dirty="0"/>
              <a:t>0.0% of the Transaction is Fraud</a:t>
            </a:r>
          </a:p>
        </p:txBody>
      </p:sp>
    </p:spTree>
    <p:extLst>
      <p:ext uri="{BB962C8B-B14F-4D97-AF65-F5344CB8AC3E}">
        <p14:creationId xmlns:p14="http://schemas.microsoft.com/office/powerpoint/2010/main" val="60974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4E16-3AA7-04A4-8606-3A601BB95FC4}"/>
              </a:ext>
            </a:extLst>
          </p:cNvPr>
          <p:cNvSpPr>
            <a:spLocks noGrp="1"/>
          </p:cNvSpPr>
          <p:nvPr>
            <p:ph type="title"/>
          </p:nvPr>
        </p:nvSpPr>
        <p:spPr/>
        <p:txBody>
          <a:bodyPr/>
          <a:lstStyle/>
          <a:p>
            <a:r>
              <a:rPr lang="en-GB" dirty="0"/>
              <a:t>Conclusion </a:t>
            </a:r>
          </a:p>
        </p:txBody>
      </p:sp>
      <p:graphicFrame>
        <p:nvGraphicFramePr>
          <p:cNvPr id="5" name="Content Placeholder 2">
            <a:extLst>
              <a:ext uri="{FF2B5EF4-FFF2-40B4-BE49-F238E27FC236}">
                <a16:creationId xmlns:a16="http://schemas.microsoft.com/office/drawing/2014/main" id="{FDD5D73F-231C-6754-D954-DCB864CD43CA}"/>
              </a:ext>
            </a:extLst>
          </p:cNvPr>
          <p:cNvGraphicFramePr>
            <a:graphicFrameLocks noGrp="1"/>
          </p:cNvGraphicFramePr>
          <p:nvPr>
            <p:ph idx="1"/>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009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{6D4F6237-F164-4666-AC65-5DA5DAA49C64}tf55705232_win32</Template>
  <TotalTime>60</TotalTime>
  <Words>322</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Goudy Old Style</vt:lpstr>
      <vt:lpstr>Wingdings 2</vt:lpstr>
      <vt:lpstr>SlateVTI</vt:lpstr>
      <vt:lpstr>Blossom Bank Case Study- Online Payment  Fraud Detection System</vt:lpstr>
      <vt:lpstr>Content </vt:lpstr>
      <vt:lpstr>Introduction </vt:lpstr>
      <vt:lpstr>Problem  </vt:lpstr>
      <vt:lpstr>Exploratory data analysis </vt:lpstr>
      <vt:lpstr>Cash out and Payment are the most common type of transactions, but Transfer type has the maximum amount of money being transferred to the recipient.</vt:lpstr>
      <vt:lpstr>PowerPoint Presentation</vt:lpstr>
      <vt:lpstr>Feature engineering </vt:lpstr>
      <vt:lpstr>Conclusion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Blossom Bank Case Study- Online Payment  Fraud Detection System</dc:title>
  <dc:creator>Mary Makanjuola</dc:creator>
  <cp:lastModifiedBy>Mary Makanjuola</cp:lastModifiedBy>
  <cp:revision>2</cp:revision>
  <dcterms:created xsi:type="dcterms:W3CDTF">2022-07-01T20:52:52Z</dcterms:created>
  <dcterms:modified xsi:type="dcterms:W3CDTF">2022-07-01T21:53:04Z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