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3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2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7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8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3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18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F53EEC0-49F9-4DE9-B52E-4E82A2C20C9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2EF16A-F0DE-4C3E-A5A3-D11A7E6A7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2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yanlou.com/courses/1091" TargetMode="External"/><Relationship Id="rId2" Type="http://schemas.openxmlformats.org/officeDocument/2006/relationships/hyperlink" Target="https://www.shiyanlou.com/courses/1090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ocs.anaconda.com/anaconda/user-guide/tasks/integration/vsco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69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9787" y="295708"/>
            <a:ext cx="5157787" cy="823912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041240" y="2396363"/>
            <a:ext cx="4754880" cy="320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&amp;&amp;</a:t>
            </a:r>
            <a:r>
              <a:rPr lang="zh-CN" altLang="en-US" dirty="0"/>
              <a:t>存储数据：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JSON</a:t>
            </a:r>
            <a:r>
              <a:rPr lang="zh-CN" altLang="en-US" dirty="0"/>
              <a:t>数据格式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6172200" y="295708"/>
            <a:ext cx="5183188" cy="823912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异常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789005" y="2396363"/>
            <a:ext cx="4754880" cy="3200400"/>
          </a:xfrm>
        </p:spPr>
        <p:txBody>
          <a:bodyPr/>
          <a:lstStyle/>
          <a:p>
            <a:r>
              <a:rPr lang="en-US" altLang="zh-CN" dirty="0"/>
              <a:t>try-except-(else)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95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7777739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模块</a:t>
            </a:r>
            <a:r>
              <a:rPr lang="en-US" altLang="zh-CN" sz="1600" dirty="0"/>
              <a:t>import </a:t>
            </a:r>
            <a:r>
              <a:rPr lang="zh-CN" altLang="en-US" sz="1600" dirty="0"/>
              <a:t>包名；</a:t>
            </a:r>
            <a:r>
              <a:rPr lang="en-US" altLang="zh-CN" sz="1600" dirty="0"/>
              <a:t>from </a:t>
            </a:r>
            <a:r>
              <a:rPr lang="zh-CN" altLang="en-US" sz="1600" dirty="0"/>
              <a:t>包名 </a:t>
            </a:r>
            <a:r>
              <a:rPr lang="en-US" altLang="zh-CN" sz="1600" dirty="0"/>
              <a:t>import *</a:t>
            </a:r>
            <a:endParaRPr lang="zh-CN" altLang="en-US" sz="1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Numpy</a:t>
            </a:r>
            <a:r>
              <a:rPr lang="zh-CN" altLang="en-US" dirty="0"/>
              <a:t>。</a:t>
            </a:r>
            <a:r>
              <a:rPr lang="zh-CN" altLang="en-US" b="0" dirty="0">
                <a:solidFill>
                  <a:schemeClr val="accent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</a:t>
            </a:r>
            <a:r>
              <a:rPr lang="en-US" altLang="zh-CN" b="0" dirty="0" err="1">
                <a:solidFill>
                  <a:schemeClr val="accent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zh-CN" altLang="en-US" dirty="0">
                <a:solidFill>
                  <a:schemeClr val="accent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中维度称为</a:t>
            </a:r>
            <a:r>
              <a:rPr lang="zh-CN" altLang="en-US" b="0" i="1" dirty="0">
                <a:solidFill>
                  <a:schemeClr val="accent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轴</a:t>
            </a:r>
            <a:r>
              <a:rPr lang="zh-CN" altLang="en-US" b="0" dirty="0">
                <a:solidFill>
                  <a:schemeClr val="accent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是一个运行速度非常快的数学库，主要用于数组计算，包含：</a:t>
            </a:r>
          </a:p>
          <a:p>
            <a:pPr latinLnBrk="1"/>
            <a:r>
              <a:rPr lang="zh-CN" altLang="en-US" dirty="0"/>
              <a:t>一个强大的</a:t>
            </a:r>
            <a:r>
              <a:rPr lang="en-US" altLang="zh-CN" dirty="0"/>
              <a:t>N</a:t>
            </a:r>
            <a:r>
              <a:rPr lang="zh-CN" altLang="en-US" dirty="0"/>
              <a:t>维数组对象 </a:t>
            </a:r>
            <a:r>
              <a:rPr lang="en-US" altLang="zh-CN" dirty="0" err="1"/>
              <a:t>ndarray</a:t>
            </a:r>
            <a:endParaRPr lang="en-US" altLang="zh-CN" dirty="0"/>
          </a:p>
          <a:p>
            <a:pPr latinLnBrk="1"/>
            <a:r>
              <a:rPr lang="zh-CN" altLang="en-US" dirty="0"/>
              <a:t>广播功能函数</a:t>
            </a:r>
          </a:p>
          <a:p>
            <a:pPr latinLnBrk="1"/>
            <a:r>
              <a:rPr lang="zh-CN" altLang="en-US" dirty="0"/>
              <a:t>整合 </a:t>
            </a:r>
            <a:r>
              <a:rPr lang="en-US" altLang="zh-CN" dirty="0"/>
              <a:t>C/C++/Fortran </a:t>
            </a:r>
            <a:r>
              <a:rPr lang="zh-CN" altLang="en-US" dirty="0"/>
              <a:t>代码的工具</a:t>
            </a:r>
          </a:p>
          <a:p>
            <a:pPr latinLnBrk="1"/>
            <a:r>
              <a:rPr lang="zh-CN" altLang="en-US" dirty="0"/>
              <a:t>线性代数、傅里叶变换、随机数生成等功能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3368" y="1388851"/>
            <a:ext cx="4876523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pandas</a:t>
            </a:r>
            <a:endParaRPr lang="zh-CN" altLang="en-US" dirty="0"/>
          </a:p>
          <a:p>
            <a:r>
              <a:rPr lang="en-US" altLang="zh-CN" dirty="0"/>
              <a:t>Pandas </a:t>
            </a:r>
            <a:r>
              <a:rPr lang="zh-CN" altLang="en-US" dirty="0"/>
              <a:t>是基于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的数据处理工具，其提供了高效操作大型数据集所需的函数和方法，是数据分析中必不可少的模块。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3368" y="2755898"/>
            <a:ext cx="4754880" cy="3201083"/>
          </a:xfrm>
        </p:spPr>
        <p:txBody>
          <a:bodyPr>
            <a:normAutofit/>
          </a:bodyPr>
          <a:lstStyle/>
          <a:p>
            <a:r>
              <a:rPr lang="en-US" altLang="zh-CN" dirty="0"/>
              <a:t>### </a:t>
            </a:r>
            <a:r>
              <a:rPr lang="zh-CN" altLang="en-US" dirty="0"/>
              <a:t>创建 </a:t>
            </a:r>
            <a:r>
              <a:rPr lang="en-US" altLang="zh-CN" dirty="0"/>
              <a:t>Series </a:t>
            </a:r>
            <a:r>
              <a:rPr lang="zh-CN" altLang="en-US" dirty="0"/>
              <a:t>数据类型</a:t>
            </a:r>
          </a:p>
          <a:p>
            <a:r>
              <a:rPr lang="en-US" altLang="zh-CN" dirty="0"/>
              <a:t>Pandas </a:t>
            </a:r>
            <a:r>
              <a:rPr lang="zh-CN" altLang="en-US" dirty="0"/>
              <a:t>中，</a:t>
            </a:r>
            <a:r>
              <a:rPr lang="en-US" altLang="zh-CN" dirty="0"/>
              <a:t>Series </a:t>
            </a:r>
            <a:r>
              <a:rPr lang="zh-CN" altLang="en-US" dirty="0"/>
              <a:t>可以被看作由 </a:t>
            </a:r>
            <a:r>
              <a:rPr lang="en-US" altLang="zh-CN" dirty="0"/>
              <a:t>1 </a:t>
            </a:r>
            <a:r>
              <a:rPr lang="zh-CN" altLang="en-US" dirty="0"/>
              <a:t>列数据组成的数据集。</a:t>
            </a:r>
          </a:p>
          <a:p>
            <a:r>
              <a:rPr lang="zh-CN" altLang="en-US" dirty="0"/>
              <a:t>创建 </a:t>
            </a:r>
            <a:r>
              <a:rPr lang="en-US" altLang="zh-CN" dirty="0"/>
              <a:t>Series </a:t>
            </a:r>
            <a:r>
              <a:rPr lang="zh-CN" altLang="en-US" dirty="0"/>
              <a:t>语法：</a:t>
            </a:r>
            <a:r>
              <a:rPr lang="en-US" altLang="zh-CN" dirty="0"/>
              <a:t>`s = </a:t>
            </a:r>
            <a:r>
              <a:rPr lang="en-US" altLang="zh-CN" dirty="0" err="1"/>
              <a:t>pd.Series</a:t>
            </a:r>
            <a:r>
              <a:rPr lang="en-US" altLang="zh-CN" dirty="0"/>
              <a:t>(data, index=index)`</a:t>
            </a:r>
            <a:r>
              <a:rPr lang="zh-CN" altLang="en-US" dirty="0"/>
              <a:t>，可以通过多种方式进行创建，以下介绍了 </a:t>
            </a:r>
            <a:r>
              <a:rPr lang="en-US" altLang="zh-CN" dirty="0"/>
              <a:t>3 </a:t>
            </a:r>
            <a:r>
              <a:rPr lang="zh-CN" altLang="en-US" dirty="0"/>
              <a:t>个常用方法</a:t>
            </a:r>
            <a:r>
              <a:rPr lang="en-US" altLang="zh-CN" dirty="0"/>
              <a:t>:</a:t>
            </a:r>
          </a:p>
          <a:p>
            <a:r>
              <a:rPr lang="zh-CN" altLang="en-US" i="1" dirty="0"/>
              <a:t>从列表创建 </a:t>
            </a:r>
            <a:r>
              <a:rPr lang="en-US" altLang="zh-CN" i="1" dirty="0"/>
              <a:t>Series;</a:t>
            </a:r>
          </a:p>
          <a:p>
            <a:r>
              <a:rPr lang="zh-CN" altLang="en-US" i="1" dirty="0"/>
              <a:t>从 </a:t>
            </a:r>
            <a:r>
              <a:rPr lang="en-US" altLang="zh-CN" i="1" dirty="0" err="1"/>
              <a:t>Ndarray</a:t>
            </a:r>
            <a:r>
              <a:rPr lang="en-US" altLang="zh-CN" i="1" dirty="0"/>
              <a:t> </a:t>
            </a:r>
            <a:r>
              <a:rPr lang="zh-CN" altLang="en-US" i="1" dirty="0"/>
              <a:t>创建 </a:t>
            </a:r>
            <a:r>
              <a:rPr lang="en-US" altLang="zh-CN" i="1" dirty="0"/>
              <a:t>Series</a:t>
            </a:r>
            <a:r>
              <a:rPr lang="zh-CN" altLang="en-US" i="1" dirty="0"/>
              <a:t> </a:t>
            </a:r>
            <a:r>
              <a:rPr lang="en-US" altLang="zh-CN" i="1" dirty="0"/>
              <a:t>;</a:t>
            </a:r>
          </a:p>
          <a:p>
            <a:r>
              <a:rPr lang="zh-CN" altLang="en-US" i="1" dirty="0"/>
              <a:t>从字典创建 </a:t>
            </a:r>
            <a:r>
              <a:rPr lang="en-US" altLang="zh-CN" i="1" dirty="0"/>
              <a:t>Series.</a:t>
            </a:r>
          </a:p>
        </p:txBody>
      </p:sp>
    </p:spTree>
    <p:extLst>
      <p:ext uri="{BB962C8B-B14F-4D97-AF65-F5344CB8AC3E}">
        <p14:creationId xmlns:p14="http://schemas.microsoft.com/office/powerpoint/2010/main" val="74048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838199" y="3309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Ndarray</a:t>
            </a:r>
            <a:r>
              <a:rPr lang="en-US" altLang="zh-CN" dirty="0"/>
              <a:t> </a:t>
            </a:r>
            <a:r>
              <a:rPr lang="zh-CN" altLang="en-US" dirty="0"/>
              <a:t>对象是用于存放同类型元素的多维数组。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57644" y="843645"/>
            <a:ext cx="11076709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3D空间中的点的坐标</a:t>
            </a:r>
            <a:r>
              <a:rPr lang="en-US" altLang="zh-CN" dirty="0"/>
              <a:t>[1, 2, 1]具有一个轴。该轴有3个元素，所以我们说它的长度为3.</a:t>
            </a:r>
          </a:p>
          <a:p>
            <a:r>
              <a:rPr lang="zh-CN" altLang="en-US" dirty="0"/>
              <a:t>张量 </a:t>
            </a:r>
            <a:r>
              <a:rPr lang="en-US" altLang="zh-CN" dirty="0" err="1"/>
              <a:t>dimention</a:t>
            </a:r>
            <a:endParaRPr lang="en-US" altLang="zh-CN" dirty="0"/>
          </a:p>
          <a:p>
            <a:r>
              <a:rPr lang="en-US" altLang="zh-CN" dirty="0"/>
              <a:t>在下图所示的例子中，数组有2个轴。第一轴的长度为2，第二轴的长度为3。 (2,3)</a:t>
            </a:r>
            <a:endParaRPr lang="zh-CN" altLang="zh-CN" dirty="0"/>
          </a:p>
          <a:p>
            <a:r>
              <a:rPr lang="zh-CN" altLang="zh-CN" dirty="0"/>
              <a:t>[[ 1., 0., 0.]</a:t>
            </a:r>
            <a:r>
              <a:rPr lang="en-US" altLang="zh-CN" dirty="0"/>
              <a:t>,</a:t>
            </a:r>
          </a:p>
          <a:p>
            <a:r>
              <a:rPr lang="zh-CN" altLang="zh-CN" dirty="0"/>
              <a:t>[ 0., 1., 2.]]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2" action="ppaction://hlinksldjump"/>
              </a:rPr>
              <a:t>返回</a:t>
            </a:r>
            <a:endParaRPr lang="en-US" altLang="zh-CN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-2736528" y="3135884"/>
            <a:ext cx="2824732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4951766"/>
            <a:ext cx="10796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[</a:t>
            </a:r>
            <a:r>
              <a:rPr lang="zh-CN" altLang="en-US" sz="3200" dirty="0">
                <a:solidFill>
                  <a:srgbClr val="00B050"/>
                </a:solidFill>
              </a:rPr>
              <a:t>[</a:t>
            </a:r>
            <a:r>
              <a:rPr lang="zh-CN" altLang="en-US" sz="3200" dirty="0">
                <a:solidFill>
                  <a:srgbClr val="FFFF00"/>
                </a:solidFill>
              </a:rPr>
              <a:t>[</a:t>
            </a:r>
            <a:r>
              <a:rPr lang="zh-CN" altLang="en-US" sz="3200" dirty="0"/>
              <a:t> 0, 1, 2</a:t>
            </a:r>
            <a:r>
              <a:rPr lang="zh-CN" altLang="en-US" sz="3200" dirty="0">
                <a:solidFill>
                  <a:srgbClr val="FFFF00"/>
                </a:solidFill>
              </a:rPr>
              <a:t>]</a:t>
            </a:r>
            <a:r>
              <a:rPr lang="zh-CN" altLang="en-US" sz="3200" dirty="0"/>
              <a:t>, </a:t>
            </a:r>
            <a:r>
              <a:rPr lang="zh-CN" altLang="en-US" sz="3200" dirty="0">
                <a:solidFill>
                  <a:srgbClr val="FFFF00"/>
                </a:solidFill>
              </a:rPr>
              <a:t>[</a:t>
            </a:r>
            <a:r>
              <a:rPr lang="zh-CN" altLang="en-US" sz="3200" dirty="0"/>
              <a:t> 10, 12, 1</a:t>
            </a:r>
            <a:r>
              <a:rPr lang="zh-CN" altLang="en-US" sz="3200" dirty="0">
                <a:solidFill>
                  <a:srgbClr val="FFFF00"/>
                </a:solidFill>
              </a:rPr>
              <a:t>]</a:t>
            </a:r>
            <a:r>
              <a:rPr lang="zh-CN" altLang="en-US" sz="3200" dirty="0">
                <a:solidFill>
                  <a:srgbClr val="00B050"/>
                </a:solidFill>
              </a:rPr>
              <a:t>]</a:t>
            </a:r>
            <a:r>
              <a:rPr lang="zh-CN" altLang="en-US" sz="3200" dirty="0"/>
              <a:t>, </a:t>
            </a:r>
            <a:r>
              <a:rPr lang="zh-CN" altLang="en-US" sz="3200" dirty="0">
                <a:solidFill>
                  <a:srgbClr val="92D050"/>
                </a:solidFill>
              </a:rPr>
              <a:t>[</a:t>
            </a:r>
            <a:r>
              <a:rPr lang="zh-CN" altLang="en-US" sz="3200" dirty="0"/>
              <a:t>[100, 101, 102], [110, 111, 112]</a:t>
            </a:r>
            <a:r>
              <a:rPr lang="zh-CN" altLang="en-US" sz="3200" dirty="0">
                <a:solidFill>
                  <a:srgbClr val="92D050"/>
                </a:solidFill>
              </a:rPr>
              <a:t>]</a:t>
            </a:r>
            <a:r>
              <a:rPr lang="zh-CN" altLang="en-US" sz="32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2029142" y="2524521"/>
            <a:ext cx="79842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            [[[ 0, 1, 2],</a:t>
            </a:r>
          </a:p>
          <a:p>
            <a:r>
              <a:rPr lang="en-US" altLang="zh-CN" sz="2800" dirty="0"/>
              <a:t>                [ 10, 12, 1]],</a:t>
            </a:r>
          </a:p>
          <a:p>
            <a:r>
              <a:rPr lang="en-US" altLang="zh-CN" sz="2800" dirty="0"/>
              <a:t>               [[100, 101, 102],</a:t>
            </a:r>
          </a:p>
          <a:p>
            <a:r>
              <a:rPr lang="en-US" altLang="zh-CN" sz="2800" dirty="0"/>
              <a:t>                [110, 111, 112]]]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044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940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255" y="1039090"/>
            <a:ext cx="10196945" cy="540327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b="1" dirty="0"/>
              <a:t>ndarray.ndim</a:t>
            </a:r>
            <a:endParaRPr lang="zh-CN" altLang="zh-CN" dirty="0"/>
          </a:p>
          <a:p>
            <a:r>
              <a:rPr lang="zh-CN" altLang="zh-CN" dirty="0"/>
              <a:t>阵列的轴数（尺寸）。</a:t>
            </a:r>
          </a:p>
          <a:p>
            <a:r>
              <a:rPr lang="zh-CN" altLang="zh-CN" b="1" dirty="0"/>
              <a:t>ndarray.shape</a:t>
            </a:r>
            <a:endParaRPr lang="zh-CN" altLang="zh-CN" dirty="0"/>
          </a:p>
          <a:p>
            <a:r>
              <a:rPr lang="zh-CN" altLang="zh-CN" dirty="0"/>
              <a:t>数组的大小。这是一个整数元组，表示每个维度中数组的大小。对于具有</a:t>
            </a:r>
            <a:r>
              <a:rPr lang="zh-CN" altLang="zh-CN" i="1" dirty="0"/>
              <a:t>n</a:t>
            </a:r>
            <a:r>
              <a:rPr lang="zh-CN" altLang="zh-CN" dirty="0"/>
              <a:t>行和</a:t>
            </a:r>
            <a:r>
              <a:rPr lang="zh-CN" altLang="zh-CN" i="1" dirty="0"/>
              <a:t>m</a:t>
            </a:r>
            <a:r>
              <a:rPr lang="zh-CN" altLang="zh-CN" dirty="0"/>
              <a:t>列的矩阵，shape将是(n,m)。shape因此，元组的长度 是轴的数量ndim。</a:t>
            </a:r>
          </a:p>
          <a:p>
            <a:r>
              <a:rPr lang="zh-CN" altLang="zh-CN" b="1" dirty="0"/>
              <a:t>ndarray.size</a:t>
            </a:r>
            <a:endParaRPr lang="zh-CN" altLang="zh-CN" dirty="0"/>
          </a:p>
          <a:p>
            <a:r>
              <a:rPr lang="zh-CN" altLang="zh-CN" dirty="0"/>
              <a:t>数组的元素总数。这相当于元素的乘积shape。</a:t>
            </a:r>
          </a:p>
          <a:p>
            <a:r>
              <a:rPr lang="zh-CN" altLang="zh-CN" b="1" dirty="0"/>
              <a:t>ndarray.dtype</a:t>
            </a:r>
            <a:endParaRPr lang="zh-CN" altLang="zh-CN" dirty="0"/>
          </a:p>
          <a:p>
            <a:r>
              <a:rPr lang="zh-CN" altLang="zh-CN" dirty="0"/>
              <a:t>描述数组中元素类型的对象。可以使用标准Python类型创建或指定dtype。此外，NumPy还提供自己的类型。numpy.int32，numpy.int16和numpy.float64就是一些例子。</a:t>
            </a:r>
          </a:p>
          <a:p>
            <a:r>
              <a:rPr lang="zh-CN" altLang="zh-CN" b="1" dirty="0"/>
              <a:t>ndarray.itemsize</a:t>
            </a:r>
            <a:endParaRPr lang="zh-CN" altLang="zh-CN" dirty="0"/>
          </a:p>
          <a:p>
            <a:r>
              <a:rPr lang="zh-CN" altLang="zh-CN" dirty="0"/>
              <a:t>数组中每个元素的大小（以字节为单位）。例如，类型的元素数组float64有itemsize8（= 64/8），而其中一个类型complex32有itemsize4（= 32/8）。它相当于ndarray.dtype.itemsize。</a:t>
            </a:r>
          </a:p>
          <a:p>
            <a:r>
              <a:rPr lang="zh-CN" altLang="zh-CN" b="1" dirty="0"/>
              <a:t>ndarray.data</a:t>
            </a:r>
            <a:endParaRPr lang="en-US" altLang="zh-CN" b="1" dirty="0"/>
          </a:p>
          <a:p>
            <a:r>
              <a:rPr lang="zh-CN" altLang="zh-CN" dirty="0"/>
              <a:t>包含数组实际元素的缓冲区。通常，我们不需要使用此属性，因为我们将使用索引工具访问数组中的元素。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28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简单命令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cd  "C:\Program Files\MATLAB\R2018a\extern\engines\python"</a:t>
            </a:r>
          </a:p>
          <a:p>
            <a:r>
              <a:rPr lang="en-US" altLang="zh-CN" dirty="0"/>
              <a:t>python setup.py install --prefix="C:\Users\Lihui\anaconda"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cd "matlabroot\extern\engines\python" python setup.py install --prefix="installdir"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"/Users/user/anaconda/"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"/Users/user/anaconda/"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"/Users/user/anaconda/"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9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945" y="642594"/>
            <a:ext cx="10834255" cy="1371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动手练习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https://www.shiyanlou.com/courses/596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百题大冲关：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https://www.shiyanlou.com/courses/1090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百题大冲关：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https://www.shiyanlou.com/courses/1091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内容占位符 7" descr="屏幕剪辑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103121"/>
            <a:ext cx="6088591" cy="4186844"/>
          </a:xfrm>
        </p:spPr>
      </p:pic>
    </p:spTree>
    <p:extLst>
      <p:ext uri="{BB962C8B-B14F-4D97-AF65-F5344CB8AC3E}">
        <p14:creationId xmlns:p14="http://schemas.microsoft.com/office/powerpoint/2010/main" val="165571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6646" y="570032"/>
            <a:ext cx="11299776" cy="1760561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8.</a:t>
            </a:r>
            <a:r>
              <a:rPr lang="zh-CN" altLang="en-US" sz="1800" dirty="0"/>
              <a:t>选择是否将</a:t>
            </a:r>
            <a:r>
              <a:rPr lang="en-US" altLang="zh-CN" sz="1800" dirty="0"/>
              <a:t>Anaconda</a:t>
            </a:r>
            <a:r>
              <a:rPr lang="zh-CN" altLang="en-US" sz="1800" dirty="0"/>
              <a:t>添加到</a:t>
            </a:r>
            <a:r>
              <a:rPr lang="en-US" altLang="zh-CN" sz="1800" dirty="0"/>
              <a:t>PATH</a:t>
            </a:r>
            <a:r>
              <a:rPr lang="zh-CN" altLang="en-US" sz="1800" dirty="0"/>
              <a:t>环境变量中。我们建议不要将</a:t>
            </a:r>
            <a:r>
              <a:rPr lang="en-US" altLang="zh-CN" sz="1800" dirty="0"/>
              <a:t>Anaconda</a:t>
            </a:r>
            <a:r>
              <a:rPr lang="zh-CN" altLang="en-US" sz="1800" dirty="0"/>
              <a:t>添加到</a:t>
            </a:r>
            <a:r>
              <a:rPr lang="en-US" altLang="zh-CN" sz="1800" dirty="0"/>
              <a:t>PATH</a:t>
            </a:r>
            <a:r>
              <a:rPr lang="zh-CN" altLang="en-US" sz="1800" dirty="0"/>
              <a:t>环境变量中，因为这会干扰其他软件。而是通过从开始菜单打开</a:t>
            </a:r>
            <a:r>
              <a:rPr lang="en-US" altLang="zh-CN" sz="1800" dirty="0"/>
              <a:t>Anaconda Navigator</a:t>
            </a:r>
            <a:r>
              <a:rPr lang="zh-CN" altLang="en-US" sz="1800" dirty="0"/>
              <a:t>或</a:t>
            </a:r>
            <a:r>
              <a:rPr lang="en-US" altLang="zh-CN" sz="1800" dirty="0"/>
              <a:t>Anaconda Prompt</a:t>
            </a:r>
            <a:r>
              <a:rPr lang="zh-CN" altLang="en-US" sz="1800" dirty="0"/>
              <a:t>来使用</a:t>
            </a:r>
            <a:r>
              <a:rPr lang="en-US" altLang="zh-CN" sz="1800" dirty="0"/>
              <a:t>Anaconda</a:t>
            </a:r>
            <a:r>
              <a:rPr lang="zh-CN" altLang="en-US" sz="1800" dirty="0"/>
              <a:t>软件。（左图）</a:t>
            </a:r>
            <a:br>
              <a:rPr lang="en-US" altLang="zh-CN" sz="1800" dirty="0"/>
            </a:br>
            <a:r>
              <a:rPr lang="en-US" altLang="zh-CN" sz="1800" dirty="0"/>
              <a:t>9.</a:t>
            </a:r>
            <a:r>
              <a:rPr lang="zh-CN" altLang="en-US" sz="1800" dirty="0"/>
              <a:t>选择是否将</a:t>
            </a:r>
            <a:r>
              <a:rPr lang="en-US" altLang="zh-CN" sz="1800" dirty="0"/>
              <a:t>Anaconda</a:t>
            </a:r>
            <a:r>
              <a:rPr lang="zh-CN" altLang="en-US" sz="1800" dirty="0"/>
              <a:t>注册为默认</a:t>
            </a:r>
            <a:r>
              <a:rPr lang="en-US" altLang="zh-CN" sz="1800" dirty="0"/>
              <a:t>Python</a:t>
            </a:r>
            <a:r>
              <a:rPr lang="zh-CN" altLang="en-US" sz="1800" dirty="0"/>
              <a:t>。除非您计划安装和运行多个版本的</a:t>
            </a:r>
            <a:r>
              <a:rPr lang="en-US" altLang="zh-CN" sz="1800" dirty="0"/>
              <a:t>Anaconda</a:t>
            </a:r>
            <a:r>
              <a:rPr lang="zh-CN" altLang="en-US" sz="1800" dirty="0"/>
              <a:t>或多个版本的</a:t>
            </a:r>
            <a:r>
              <a:rPr lang="en-US" altLang="zh-CN" sz="1800" dirty="0"/>
              <a:t>Python</a:t>
            </a:r>
            <a:r>
              <a:rPr lang="zh-CN" altLang="en-US" sz="1800" dirty="0"/>
              <a:t>，否则请接受默认值并选中此框。</a:t>
            </a:r>
            <a:br>
              <a:rPr lang="zh-CN" altLang="en-US" sz="1800" dirty="0"/>
            </a:br>
            <a:r>
              <a:rPr lang="en-US" altLang="zh-CN" sz="1800" dirty="0"/>
              <a:t>10.</a:t>
            </a:r>
            <a:r>
              <a:rPr lang="zh-CN" altLang="en-US" sz="1800" dirty="0"/>
              <a:t>单击“安装”按钮。如果要观看</a:t>
            </a:r>
            <a:r>
              <a:rPr lang="en-US" altLang="zh-CN" sz="1800" dirty="0"/>
              <a:t>Anaconda</a:t>
            </a:r>
            <a:r>
              <a:rPr lang="zh-CN" altLang="en-US" sz="1800" dirty="0"/>
              <a:t>正在安装的软件包，请单击“显示详细信息”。</a:t>
            </a:r>
            <a:br>
              <a:rPr lang="zh-CN" altLang="en-US" sz="1800" dirty="0"/>
            </a:br>
            <a:r>
              <a:rPr lang="en-US" altLang="zh-CN" sz="1800" dirty="0"/>
              <a:t>11.</a:t>
            </a:r>
            <a:r>
              <a:rPr lang="zh-CN" altLang="en-US" sz="1800" dirty="0"/>
              <a:t>单击“下一步”按钮。</a:t>
            </a:r>
            <a:br>
              <a:rPr lang="zh-CN" altLang="en-US" sz="1800" dirty="0"/>
            </a:br>
            <a:r>
              <a:rPr lang="en-US" altLang="zh-CN" sz="1800" dirty="0"/>
              <a:t>12.</a:t>
            </a:r>
            <a:r>
              <a:rPr lang="zh-CN" altLang="en-US" sz="1800" dirty="0"/>
              <a:t>可选：要</a:t>
            </a:r>
            <a:r>
              <a:rPr lang="zh-CN" altLang="en-US" sz="1800" u="sng" dirty="0">
                <a:hlinkClick r:id="rId2"/>
              </a:rPr>
              <a:t>安装</a:t>
            </a:r>
            <a:r>
              <a:rPr lang="en-US" altLang="zh-CN" sz="1800" u="sng" dirty="0">
                <a:hlinkClick r:id="rId2"/>
              </a:rPr>
              <a:t>VS</a:t>
            </a:r>
            <a:r>
              <a:rPr lang="zh-CN" altLang="en-US" sz="1800" u="sng" dirty="0">
                <a:hlinkClick r:id="rId2"/>
              </a:rPr>
              <a:t>代码</a:t>
            </a:r>
            <a:r>
              <a:rPr lang="zh-CN" altLang="en-US" sz="1800" dirty="0"/>
              <a:t>，请单击“安装</a:t>
            </a:r>
            <a:r>
              <a:rPr lang="en-US" altLang="zh-CN" sz="1800" dirty="0"/>
              <a:t>Microsoft VS</a:t>
            </a:r>
            <a:r>
              <a:rPr lang="zh-CN" altLang="en-US" sz="1800" dirty="0"/>
              <a:t>代码”按钮。安装完成后，单击“下一步”按钮。（右图）</a:t>
            </a:r>
            <a:br>
              <a:rPr lang="zh-CN" altLang="en-US" sz="1800" dirty="0"/>
            </a:br>
            <a:br>
              <a:rPr lang="en-US" altLang="zh-CN" sz="1800" dirty="0"/>
            </a:br>
            <a:endParaRPr lang="zh-CN" altLang="en-US" sz="1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0" y="2330593"/>
            <a:ext cx="5596180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30593"/>
            <a:ext cx="5950423" cy="43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1182543"/>
            <a:ext cx="10515600" cy="4885748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/>
              <a:t>1.</a:t>
            </a:r>
            <a:r>
              <a:rPr lang="zh-CN" altLang="zh-CN" dirty="0">
                <a:latin typeface="Arial" panose="020B0604020202020204" pitchFamily="34" charset="0"/>
              </a:rPr>
              <a:t> conda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6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--</a:t>
            </a:r>
            <a:r>
              <a:rPr lang="zh-CN" altLang="zh-CN" dirty="0">
                <a:latin typeface="Arial" panose="020B0604020202020204" pitchFamily="34" charset="0"/>
              </a:rPr>
              <a:t>version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zh-CN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2. </a:t>
            </a:r>
            <a:r>
              <a:rPr lang="en-US" altLang="zh-CN" dirty="0" err="1">
                <a:latin typeface="Arial" panose="020B0604020202020204" pitchFamily="34" charset="0"/>
              </a:rPr>
              <a:t>conda</a:t>
            </a:r>
            <a:r>
              <a:rPr lang="en-US" altLang="zh-CN" dirty="0">
                <a:latin typeface="Arial" panose="020B0604020202020204" pitchFamily="34" charset="0"/>
              </a:rPr>
              <a:t> search pandas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</a:rPr>
              <a:t>conda</a:t>
            </a:r>
            <a:r>
              <a:rPr lang="en-US" altLang="zh-CN" dirty="0">
                <a:latin typeface="Arial" panose="020B0604020202020204" pitchFamily="34" charset="0"/>
              </a:rPr>
              <a:t> update </a:t>
            </a:r>
            <a:r>
              <a:rPr lang="zh-CN" altLang="en-US" dirty="0">
                <a:latin typeface="Arial" panose="020B0604020202020204" pitchFamily="34" charset="0"/>
              </a:rPr>
              <a:t>（包名</a:t>
            </a:r>
            <a:r>
              <a:rPr lang="en-US" altLang="zh-CN" dirty="0">
                <a:latin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</a:rPr>
              <a:t>conda</a:t>
            </a:r>
            <a:r>
              <a:rPr lang="en-US" altLang="zh-CN" dirty="0">
                <a:latin typeface="Arial" panose="020B0604020202020204" pitchFamily="34" charset="0"/>
              </a:rPr>
              <a:t>/--all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</a:rPr>
              <a:t>conda</a:t>
            </a:r>
            <a:r>
              <a:rPr lang="en-US" altLang="zh-CN" dirty="0">
                <a:latin typeface="Arial" panose="020B0604020202020204" pitchFamily="34" charset="0"/>
              </a:rPr>
              <a:t> install  (</a:t>
            </a:r>
            <a:r>
              <a:rPr lang="zh-CN" altLang="en-US" dirty="0">
                <a:latin typeface="Arial" panose="020B0604020202020204" pitchFamily="34" charset="0"/>
              </a:rPr>
              <a:t>包名）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3. </a:t>
            </a:r>
            <a:r>
              <a:rPr lang="en-US" altLang="zh-CN" dirty="0" err="1">
                <a:latin typeface="Arial" panose="020B0604020202020204" pitchFamily="34" charset="0"/>
              </a:rPr>
              <a:t>conda</a:t>
            </a:r>
            <a:r>
              <a:rPr lang="en-US" altLang="zh-CN" dirty="0">
                <a:latin typeface="Arial" panose="020B0604020202020204" pitchFamily="34" charset="0"/>
              </a:rPr>
              <a:t> info –</a:t>
            </a:r>
            <a:r>
              <a:rPr lang="en-US" altLang="zh-CN" dirty="0" err="1">
                <a:latin typeface="Arial" panose="020B0604020202020204" pitchFamily="34" charset="0"/>
              </a:rPr>
              <a:t>envs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zh-CN" altLang="en-US" dirty="0">
                <a:latin typeface="Arial" panose="020B0604020202020204" pitchFamily="34" charset="0"/>
              </a:rPr>
              <a:t>查看所有的环境）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</a:rPr>
              <a:t>conda</a:t>
            </a:r>
            <a:r>
              <a:rPr lang="en-US" altLang="zh-CN" dirty="0">
                <a:latin typeface="Arial" panose="020B0604020202020204" pitchFamily="34" charset="0"/>
              </a:rPr>
              <a:t> create --name </a:t>
            </a:r>
            <a:r>
              <a:rPr lang="en-US" altLang="zh-CN" dirty="0" err="1">
                <a:latin typeface="Arial" panose="020B0604020202020204" pitchFamily="34" charset="0"/>
              </a:rPr>
              <a:t>lihui</a:t>
            </a:r>
            <a:r>
              <a:rPr lang="en-US" altLang="zh-CN" dirty="0">
                <a:latin typeface="Arial" panose="020B0604020202020204" pitchFamily="34" charset="0"/>
              </a:rPr>
              <a:t> python=3.5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    activate </a:t>
            </a:r>
            <a:r>
              <a:rPr lang="en-US" altLang="zh-CN" dirty="0" err="1">
                <a:latin typeface="Arial" panose="020B0604020202020204" pitchFamily="34" charset="0"/>
              </a:rPr>
              <a:t>lihui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    deactivate   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4.python 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--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v</a:t>
            </a:r>
            <a:r>
              <a:rPr lang="en-US" altLang="zh-CN" dirty="0">
                <a:latin typeface="Arial" panose="020B0604020202020204" pitchFamily="34" charset="0"/>
              </a:rPr>
              <a:t>ersion</a:t>
            </a:r>
            <a:br>
              <a:rPr lang="en-US" altLang="zh-CN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84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5218"/>
            <a:ext cx="10515600" cy="9007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变量和简单数据类型</a:t>
            </a:r>
            <a:br>
              <a:rPr lang="en-US" altLang="zh-CN" dirty="0"/>
            </a:br>
            <a:r>
              <a:rPr lang="en-US" altLang="zh-CN" sz="2200" dirty="0"/>
              <a:t> (1)</a:t>
            </a:r>
            <a:r>
              <a:rPr lang="zh-CN" altLang="en-US" sz="2200" dirty="0"/>
              <a:t>出错提示  </a:t>
            </a:r>
            <a:br>
              <a:rPr lang="en-US" altLang="zh-CN" sz="2200" dirty="0"/>
            </a:br>
            <a:r>
              <a:rPr lang="en-US" altLang="zh-CN" sz="2200" dirty="0"/>
              <a:t> (2)+ - </a:t>
            </a:r>
            <a:r>
              <a:rPr lang="zh-CN" altLang="en-US" sz="2200" dirty="0"/>
              <a:t>* </a:t>
            </a:r>
            <a:r>
              <a:rPr lang="en-US" altLang="zh-CN" sz="2200" dirty="0"/>
              <a:t>/  //(</a:t>
            </a:r>
            <a:r>
              <a:rPr lang="zh-CN" altLang="en-US" sz="2200" dirty="0"/>
              <a:t>整除）</a:t>
            </a:r>
            <a:r>
              <a:rPr lang="en-US" altLang="zh-CN" sz="2200" dirty="0"/>
              <a:t>    **(</a:t>
            </a:r>
            <a:r>
              <a:rPr lang="zh-CN" altLang="en-US" sz="2200" dirty="0"/>
              <a:t>乘方）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altLang="zh-CN" dirty="0"/>
            </a:br>
            <a:r>
              <a:rPr lang="en-US" altLang="zh-CN" sz="4000" dirty="0">
                <a:latin typeface="+mj-lt"/>
                <a:ea typeface="+mj-ea"/>
                <a:cs typeface="+mj-cs"/>
              </a:rPr>
              <a:t>2.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列表（由一系列按特定顺序排列的元素组成）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pop()               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删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reverse()          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逆序排序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sort(reverse=True)  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永久逆序排序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append()              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增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del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表名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[0]           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删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数字列表               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range()  </a:t>
            </a:r>
          </a:p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切片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2000" dirty="0"/>
              <a:t>set(</a:t>
            </a:r>
            <a:r>
              <a:rPr lang="zh-CN" altLang="en-US" sz="2000" dirty="0"/>
              <a:t>列表名</a:t>
            </a:r>
            <a:r>
              <a:rPr lang="en-US" altLang="zh-CN" sz="2000" dirty="0"/>
              <a:t>)        </a:t>
            </a:r>
            <a:r>
              <a:rPr lang="zh-CN" altLang="en-US" sz="2000" dirty="0"/>
              <a:t>返回列表中独一无二的元素</a:t>
            </a:r>
            <a:r>
              <a:rPr lang="zh-CN" altLang="en-US" sz="1100" dirty="0"/>
              <a:t>构成的列表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3.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元组（元素不可修改）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zh-CN" sz="1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zh-CN" sz="35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706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检查是否相等（</a:t>
            </a:r>
            <a:r>
              <a:rPr lang="en-US" altLang="zh-CN" dirty="0"/>
              <a:t>==</a:t>
            </a:r>
            <a:r>
              <a:rPr lang="zh-CN" altLang="en-US" dirty="0"/>
              <a:t>）时区分大小写</a:t>
            </a:r>
            <a:endParaRPr lang="en-US" altLang="zh-CN" dirty="0"/>
          </a:p>
          <a:p>
            <a:r>
              <a:rPr lang="en-US" altLang="zh-CN" dirty="0"/>
              <a:t>2.and , or  </a:t>
            </a:r>
          </a:p>
          <a:p>
            <a:r>
              <a:rPr lang="en-US" altLang="zh-CN" dirty="0"/>
              <a:t>3. (not) in</a:t>
            </a:r>
          </a:p>
          <a:p>
            <a:r>
              <a:rPr lang="en-US" altLang="zh-CN" dirty="0"/>
              <a:t>4.if-elif-else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条件为一个列表时，列表为空返回</a:t>
            </a:r>
            <a:r>
              <a:rPr lang="en-US" altLang="zh-CN" dirty="0"/>
              <a:t>False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02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字典（一系列键、值对 </a:t>
            </a:r>
            <a:r>
              <a:rPr lang="en-US" altLang="zh-CN" dirty="0"/>
              <a:t>    </a:t>
            </a:r>
            <a:br>
              <a:rPr lang="en-US" altLang="zh-CN" dirty="0"/>
            </a:br>
            <a:r>
              <a:rPr lang="en-US" altLang="zh-CN" dirty="0"/>
              <a:t>                              {key:value,key2:v2}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r>
              <a:rPr lang="zh-CN" altLang="en-US" dirty="0"/>
              <a:t>*值可以是数字、字符串、列表乃至字典。</a:t>
            </a:r>
            <a:endParaRPr lang="en-US" altLang="zh-CN" dirty="0"/>
          </a:p>
          <a:p>
            <a:r>
              <a:rPr lang="en-US" altLang="zh-CN" dirty="0"/>
              <a:t>.items()   </a:t>
            </a:r>
            <a:r>
              <a:rPr lang="zh-CN" altLang="en-US" dirty="0"/>
              <a:t>遍历键值对；</a:t>
            </a:r>
            <a:r>
              <a:rPr lang="en-US" altLang="zh-CN" dirty="0"/>
              <a:t>keys()   values()</a:t>
            </a:r>
          </a:p>
          <a:p>
            <a:pPr marL="0" indent="0">
              <a:buNone/>
            </a:pPr>
            <a:r>
              <a:rPr lang="zh-CN" altLang="en-US" b="1" dirty="0"/>
              <a:t>构造字典的不同方式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&gt;&gt;&gt;</a:t>
            </a:r>
            <a:r>
              <a:rPr lang="en-US" altLang="zh-CN" sz="1600" dirty="0" err="1"/>
              <a:t>dict</a:t>
            </a:r>
            <a:r>
              <a:rPr lang="en-US" altLang="zh-CN" sz="1600" dirty="0"/>
              <a:t>()                        # </a:t>
            </a:r>
            <a:r>
              <a:rPr lang="zh-CN" altLang="en-US" sz="1600" dirty="0"/>
              <a:t>创建空字典</a:t>
            </a:r>
          </a:p>
          <a:p>
            <a:pPr marL="0" indent="0">
              <a:buNone/>
            </a:pPr>
            <a:r>
              <a:rPr lang="en-US" altLang="zh-CN" sz="1600" dirty="0"/>
              <a:t>{}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dict</a:t>
            </a:r>
            <a:r>
              <a:rPr lang="en-US" altLang="zh-CN" sz="1600" dirty="0"/>
              <a:t>(a='a', b='b', t='t')     # </a:t>
            </a:r>
            <a:r>
              <a:rPr lang="zh-CN" altLang="en-US" sz="1600" dirty="0"/>
              <a:t>传入关键字</a:t>
            </a:r>
          </a:p>
          <a:p>
            <a:pPr marL="0" indent="0">
              <a:buNone/>
            </a:pPr>
            <a:r>
              <a:rPr lang="en-US" altLang="zh-CN" sz="1600" dirty="0"/>
              <a:t>{'a': 'a', 'b': 'b', 't': 't'}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dict</a:t>
            </a:r>
            <a:r>
              <a:rPr lang="en-US" altLang="zh-CN" sz="1600" dirty="0"/>
              <a:t>(zip(['one', 'two', 'three'], [1, 2, 3]))   # </a:t>
            </a:r>
            <a:r>
              <a:rPr lang="zh-CN" altLang="en-US" sz="1600" dirty="0"/>
              <a:t>映射函数方式来构造字典</a:t>
            </a:r>
          </a:p>
          <a:p>
            <a:pPr marL="0" indent="0">
              <a:buNone/>
            </a:pPr>
            <a:r>
              <a:rPr lang="en-US" altLang="zh-CN" sz="1600" dirty="0"/>
              <a:t>{'three': 3, 'two': 2, 'one': 1} 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dict</a:t>
            </a:r>
            <a:r>
              <a:rPr lang="en-US" altLang="zh-CN" sz="1600" dirty="0"/>
              <a:t>([('one', 1), ('two', 2), ('three', 3)])    # </a:t>
            </a:r>
            <a:r>
              <a:rPr lang="zh-CN" altLang="en-US" sz="1600" dirty="0"/>
              <a:t>可迭代对象方式来构造字典</a:t>
            </a:r>
          </a:p>
          <a:p>
            <a:pPr marL="0" indent="0">
              <a:buNone/>
            </a:pPr>
            <a:r>
              <a:rPr lang="en-US" altLang="zh-CN" sz="1600" dirty="0"/>
              <a:t>{'three': 3, 'two': 2, 'one': 1}</a:t>
            </a:r>
          </a:p>
          <a:p>
            <a:pPr marL="0" indent="0">
              <a:buNone/>
            </a:pPr>
            <a:r>
              <a:rPr lang="en-US" altLang="zh-CN" sz="16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88256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944" y="468846"/>
            <a:ext cx="7252856" cy="847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sz="2800" dirty="0">
                <a:solidFill>
                  <a:srgbClr val="FF0000"/>
                </a:solidFill>
              </a:rPr>
              <a:t>（存储在模块中，模块是扩展名为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r>
              <a:rPr lang="en-US" altLang="zh-CN" sz="2800" dirty="0" err="1">
                <a:solidFill>
                  <a:srgbClr val="FF0000"/>
                </a:solidFill>
              </a:rPr>
              <a:t>py</a:t>
            </a:r>
            <a:r>
              <a:rPr lang="zh-CN" altLang="en-US" sz="2800" dirty="0">
                <a:solidFill>
                  <a:srgbClr val="FF0000"/>
                </a:solidFill>
              </a:rPr>
              <a:t>的文件）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418" y="1286264"/>
            <a:ext cx="7252856" cy="559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def </a:t>
            </a:r>
            <a:r>
              <a:rPr lang="en-US" altLang="zh-CN" dirty="0" err="1"/>
              <a:t>ask_ok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2D050"/>
                </a:solidFill>
              </a:rPr>
              <a:t>prompt</a:t>
            </a:r>
            <a:r>
              <a:rPr lang="en-US" altLang="zh-CN" dirty="0"/>
              <a:t>, retries=4, </a:t>
            </a:r>
            <a:r>
              <a:rPr lang="en-US" altLang="zh-CN" dirty="0">
                <a:solidFill>
                  <a:srgbClr val="92D050"/>
                </a:solidFill>
              </a:rPr>
              <a:t>reminder='Please try again!'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/>
              <a:t>     while True:</a:t>
            </a:r>
          </a:p>
          <a:p>
            <a:pPr marL="0" indent="0">
              <a:buNone/>
            </a:pPr>
            <a:r>
              <a:rPr lang="en-US" altLang="zh-CN" dirty="0"/>
              <a:t>        ok = input(prompt)</a:t>
            </a:r>
          </a:p>
          <a:p>
            <a:pPr marL="0" indent="0">
              <a:buNone/>
            </a:pPr>
            <a:r>
              <a:rPr lang="en-US" altLang="zh-CN" dirty="0"/>
              <a:t>        if ok in ('y', 'ye', 'yes'):</a:t>
            </a:r>
          </a:p>
          <a:p>
            <a:pPr marL="0" indent="0">
              <a:buNone/>
            </a:pPr>
            <a:r>
              <a:rPr lang="en-US" altLang="zh-CN" dirty="0"/>
              <a:t>            return True</a:t>
            </a:r>
          </a:p>
          <a:p>
            <a:pPr marL="0" indent="0">
              <a:buNone/>
            </a:pPr>
            <a:r>
              <a:rPr lang="en-US" altLang="zh-CN" dirty="0"/>
              <a:t>        if ok in ('n', 'no', '</a:t>
            </a:r>
            <a:r>
              <a:rPr lang="en-US" altLang="zh-CN" dirty="0" err="1"/>
              <a:t>nop</a:t>
            </a:r>
            <a:r>
              <a:rPr lang="en-US" altLang="zh-CN" dirty="0"/>
              <a:t>', 'nope'):</a:t>
            </a:r>
          </a:p>
          <a:p>
            <a:pPr marL="0" indent="0">
              <a:buNone/>
            </a:pPr>
            <a:r>
              <a:rPr lang="en-US" altLang="zh-CN" dirty="0"/>
              <a:t>            return False</a:t>
            </a:r>
          </a:p>
          <a:p>
            <a:pPr marL="0" indent="0">
              <a:buNone/>
            </a:pPr>
            <a:r>
              <a:rPr lang="en-US" altLang="zh-CN" dirty="0"/>
              <a:t>        retries = retries - 1</a:t>
            </a:r>
          </a:p>
          <a:p>
            <a:pPr marL="0" indent="0">
              <a:buNone/>
            </a:pPr>
            <a:r>
              <a:rPr lang="en-US" altLang="zh-CN" dirty="0"/>
              <a:t>        if retries &lt; 0:</a:t>
            </a:r>
          </a:p>
          <a:p>
            <a:pPr marL="0" indent="0">
              <a:buNone/>
            </a:pPr>
            <a:r>
              <a:rPr lang="en-US" altLang="zh-CN" dirty="0"/>
              <a:t>            raise </a:t>
            </a:r>
            <a:r>
              <a:rPr lang="en-US" altLang="zh-CN" dirty="0" err="1"/>
              <a:t>ValueError</a:t>
            </a:r>
            <a:r>
              <a:rPr lang="en-US" altLang="zh-CN" dirty="0"/>
              <a:t>('invalid user response')</a:t>
            </a:r>
          </a:p>
          <a:p>
            <a:pPr marL="0" indent="0">
              <a:buNone/>
            </a:pPr>
            <a:r>
              <a:rPr lang="en-US" altLang="zh-CN" dirty="0"/>
              <a:t>        print(reminder)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71708" y="468846"/>
            <a:ext cx="2646219" cy="5959663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文档字符串（描述函数是做什么的）</a:t>
            </a:r>
            <a:endParaRPr lang="en-US" altLang="zh-CN" sz="1800" dirty="0"/>
          </a:p>
          <a:p>
            <a:r>
              <a:rPr lang="zh-CN" altLang="en-US" sz="1800" dirty="0"/>
              <a:t>可以通过多种方式调用此函数：</a:t>
            </a:r>
          </a:p>
          <a:p>
            <a:r>
              <a:rPr lang="zh-CN" altLang="en-US" sz="1800" dirty="0"/>
              <a:t>只给出强制性参数： </a:t>
            </a:r>
            <a:r>
              <a:rPr lang="en-US" altLang="zh-CN" sz="1800" dirty="0" err="1"/>
              <a:t>ask_ok</a:t>
            </a:r>
            <a:r>
              <a:rPr lang="en-US" altLang="zh-CN" sz="1800" dirty="0"/>
              <a:t>('Do you really want to quit?')</a:t>
            </a:r>
          </a:p>
          <a:p>
            <a:r>
              <a:rPr lang="zh-CN" altLang="en-US" sz="1800" dirty="0"/>
              <a:t>给出一个可选参数： </a:t>
            </a:r>
            <a:r>
              <a:rPr lang="en-US" altLang="zh-CN" sz="1800" dirty="0" err="1"/>
              <a:t>ask_ok</a:t>
            </a:r>
            <a:r>
              <a:rPr lang="en-US" altLang="zh-CN" sz="1800" dirty="0"/>
              <a:t>('OK to overwrite the file?', 2)</a:t>
            </a:r>
          </a:p>
          <a:p>
            <a:r>
              <a:rPr lang="zh-CN" altLang="en-US" sz="1800" dirty="0"/>
              <a:t>甚至给出所有参数： </a:t>
            </a:r>
            <a:r>
              <a:rPr lang="en-US" altLang="zh-CN" sz="1800" dirty="0" err="1"/>
              <a:t>ask_ok</a:t>
            </a:r>
            <a:r>
              <a:rPr lang="en-US" altLang="zh-CN" sz="1800" dirty="0"/>
              <a:t>('OK to overwrite the file?', 2, 'Come on, only yes or no!')</a:t>
            </a:r>
          </a:p>
          <a:p>
            <a:r>
              <a:rPr lang="zh-CN" altLang="en-US" sz="1800" dirty="0"/>
              <a:t>此示例还介绍了</a:t>
            </a:r>
            <a:r>
              <a:rPr lang="en-US" altLang="zh-CN" sz="1800" dirty="0"/>
              <a:t>in</a:t>
            </a:r>
            <a:r>
              <a:rPr lang="zh-CN" altLang="en-US" sz="1800" dirty="0"/>
              <a:t>关键字。这测试列表是否包含某个值。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065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传递任意数量的实参：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57523" y="2755898"/>
            <a:ext cx="5467205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/>
              <a:t>dish</a:t>
            </a:r>
            <a:r>
              <a:rPr lang="zh-CN" altLang="en-US" dirty="0"/>
              <a:t>中的</a:t>
            </a:r>
            <a:r>
              <a:rPr lang="en-US" altLang="zh-CN" dirty="0"/>
              <a:t>*</a:t>
            </a:r>
            <a:r>
              <a:rPr lang="zh-CN" altLang="en-US" dirty="0"/>
              <a:t>让</a:t>
            </a:r>
            <a:r>
              <a:rPr lang="en-US" altLang="zh-CN" dirty="0"/>
              <a:t>python</a:t>
            </a:r>
            <a:r>
              <a:rPr lang="zh-CN" altLang="en-US" dirty="0"/>
              <a:t>创建一个名为</a:t>
            </a:r>
            <a:r>
              <a:rPr lang="en-US" altLang="zh-CN" dirty="0"/>
              <a:t>dish</a:t>
            </a:r>
            <a:r>
              <a:rPr lang="zh-CN" altLang="en-US" dirty="0"/>
              <a:t>的空元组。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传递任意数量的关键字实参：</a:t>
            </a:r>
          </a:p>
          <a:p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23" y="2008910"/>
            <a:ext cx="5239713" cy="2910952"/>
          </a:xfr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49" y="2093119"/>
            <a:ext cx="6022563" cy="36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4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799" y="2103120"/>
            <a:ext cx="10700479" cy="393192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1.__init__(self,--,--)</a:t>
            </a:r>
          </a:p>
          <a:p>
            <a:r>
              <a:rPr lang="en-US" altLang="zh-CN" sz="3600" dirty="0"/>
              <a:t>    </a:t>
            </a:r>
            <a:r>
              <a:rPr lang="zh-CN" altLang="en-US" sz="3600" dirty="0"/>
              <a:t>相当于</a:t>
            </a:r>
            <a:r>
              <a:rPr lang="en-US" altLang="zh-CN" sz="3600" dirty="0"/>
              <a:t>Java</a:t>
            </a:r>
            <a:r>
              <a:rPr lang="zh-CN" altLang="en-US" sz="3600" dirty="0"/>
              <a:t>中的构造器，</a:t>
            </a:r>
            <a:r>
              <a:rPr lang="en-US" altLang="zh-CN" sz="3600" dirty="0"/>
              <a:t>self</a:t>
            </a:r>
            <a:r>
              <a:rPr lang="zh-CN" altLang="en-US" sz="3600" dirty="0"/>
              <a:t>指向实例本身的引用。</a:t>
            </a:r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子类</a:t>
            </a:r>
            <a:endParaRPr lang="en-US" altLang="zh-CN" sz="3600" dirty="0"/>
          </a:p>
          <a:p>
            <a:r>
              <a:rPr lang="en-US" altLang="zh-CN" sz="3600" dirty="0"/>
              <a:t>Class </a:t>
            </a:r>
            <a:r>
              <a:rPr lang="zh-CN" altLang="en-US" sz="3600" dirty="0"/>
              <a:t>子类名（父类名）：</a:t>
            </a:r>
            <a:endParaRPr lang="en-US" altLang="zh-CN" sz="3600" dirty="0"/>
          </a:p>
          <a:p>
            <a:r>
              <a:rPr lang="en-US" altLang="zh-CN" sz="3600" dirty="0"/>
              <a:t>     __</a:t>
            </a:r>
            <a:r>
              <a:rPr lang="en-US" altLang="zh-CN" sz="3600" dirty="0" err="1"/>
              <a:t>init</a:t>
            </a:r>
            <a:r>
              <a:rPr lang="en-US" altLang="zh-CN" sz="3600" dirty="0"/>
              <a:t>__() </a:t>
            </a:r>
            <a:r>
              <a:rPr lang="zh-CN" altLang="en-US" sz="3600" dirty="0"/>
              <a:t>中初始化父类属性 </a:t>
            </a:r>
            <a:r>
              <a:rPr lang="en-US" altLang="zh-CN" sz="3600" dirty="0"/>
              <a:t>super().__</a:t>
            </a:r>
            <a:r>
              <a:rPr lang="en-US" altLang="zh-CN" sz="3600" dirty="0" err="1"/>
              <a:t>init</a:t>
            </a:r>
            <a:r>
              <a:rPr lang="en-US" altLang="zh-CN" sz="3600" dirty="0"/>
              <a:t>__(--,--)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90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2293</TotalTime>
  <Words>1006</Words>
  <Application>Microsoft Office PowerPoint</Application>
  <PresentationFormat>宽屏</PresentationFormat>
  <Paragraphs>133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 Unicode MS</vt:lpstr>
      <vt:lpstr>微软雅黑</vt:lpstr>
      <vt:lpstr>Arial</vt:lpstr>
      <vt:lpstr>Calibri</vt:lpstr>
      <vt:lpstr>Century Gothic</vt:lpstr>
      <vt:lpstr>Consolas</vt:lpstr>
      <vt:lpstr>Garamond</vt:lpstr>
      <vt:lpstr>肥皂</vt:lpstr>
      <vt:lpstr>PYTHON</vt:lpstr>
      <vt:lpstr>8.选择是否将Anaconda添加到PATH环境变量中。我们建议不要将Anaconda添加到PATH环境变量中，因为这会干扰其他软件。而是通过从开始菜单打开Anaconda Navigator或Anaconda Prompt来使用Anaconda软件。（左图） 9.选择是否将Anaconda注册为默认Python。除非您计划安装和运行多个版本的Anaconda或多个版本的Python，否则请接受默认值并选中此框。 10.单击“安装”按钮。如果要观看Anaconda正在安装的软件包，请单击“显示详细信息”。 11.单击“下一步”按钮。 12.可选：要安装VS代码，请单击“安装Microsoft VS代码”按钮。安装完成后，单击“下一步”按钮。（右图）  </vt:lpstr>
      <vt:lpstr>1. conda --version  2. conda search pandas     conda update （包名/conda/--all）     conda install  (包名） 3. conda info –envs (查看所有的环境）     conda create --name lihui python=3.5     activate lihui     deactivate     4.python --version </vt:lpstr>
      <vt:lpstr>1.变量和简单数据类型  (1)出错提示    (2)+ - * /  //(整除）    **(乘方） </vt:lpstr>
      <vt:lpstr>If语句</vt:lpstr>
      <vt:lpstr>字典（一系列键、值对                                    {key:value,key2:v2}）</vt:lpstr>
      <vt:lpstr>函数（存储在模块中，模块是扩展名为.py的文件）</vt:lpstr>
      <vt:lpstr>函数</vt:lpstr>
      <vt:lpstr>类</vt:lpstr>
      <vt:lpstr>PowerPoint 演示文稿</vt:lpstr>
      <vt:lpstr>模块import 包名；from 包名 import *</vt:lpstr>
      <vt:lpstr>PowerPoint 演示文稿</vt:lpstr>
      <vt:lpstr>PowerPoint 演示文稿</vt:lpstr>
      <vt:lpstr>matplotlib</vt:lpstr>
      <vt:lpstr>动手练习: https://www.shiyanlou.com/courses/596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Anoconda下载安装</dc:title>
  <dc:creator>Lihui</dc:creator>
  <cp:lastModifiedBy>l h</cp:lastModifiedBy>
  <cp:revision>58</cp:revision>
  <dcterms:created xsi:type="dcterms:W3CDTF">2018-12-11T06:33:47Z</dcterms:created>
  <dcterms:modified xsi:type="dcterms:W3CDTF">2019-05-31T04:15:32Z</dcterms:modified>
</cp:coreProperties>
</file>