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1" r:id="rId15"/>
    <p:sldId id="260" r:id="rId16"/>
    <p:sldId id="270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90F"/>
    <a:srgbClr val="F2CD44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72445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839877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6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4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4" y="1044700"/>
            <a:ext cx="6108201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73929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3335275"/>
            <a:ext cx="8246070" cy="1374345"/>
          </a:xfrm>
        </p:spPr>
        <p:txBody>
          <a:bodyPr>
            <a:normAutofit fontScale="90000"/>
          </a:bodyPr>
          <a:lstStyle/>
          <a:p>
            <a:r>
              <a:rPr lang="bg-BG" sz="4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 организиращ дейността на магазин за обувки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“Comfort”</a:t>
            </a:r>
            <a:r>
              <a:rPr lang="en-US" dirty="0"/>
              <a:t/>
            </a:r>
            <a:br>
              <a:rPr lang="en-US" dirty="0"/>
            </a:br>
            <a:r>
              <a:rPr lang="bg-BG" sz="2200" dirty="0" smtClean="0"/>
              <a:t>Дипломант</a:t>
            </a:r>
            <a:r>
              <a:rPr lang="en-US" sz="2200" dirty="0" smtClean="0"/>
              <a:t>:</a:t>
            </a:r>
            <a:r>
              <a:rPr lang="bg-BG" sz="2200" dirty="0" smtClean="0"/>
              <a:t> Никол Кралимаркова</a:t>
            </a:r>
            <a:br>
              <a:rPr lang="bg-BG" sz="2200" dirty="0" smtClean="0"/>
            </a:br>
            <a:r>
              <a:rPr lang="bg-BG" sz="2200" dirty="0" smtClean="0"/>
              <a:t>Консултант</a:t>
            </a:r>
            <a:r>
              <a:rPr lang="en-US" sz="2200" dirty="0" smtClean="0"/>
              <a:t>:</a:t>
            </a:r>
            <a:r>
              <a:rPr lang="bg-BG" sz="2200" dirty="0" smtClean="0"/>
              <a:t> Тоня Белезирева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835" y="1136578"/>
            <a:ext cx="794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Това е страницата с промоции. Тук се намират всички намалени артикули </a:t>
            </a:r>
          </a:p>
          <a:p>
            <a:r>
              <a:rPr lang="ru-RU" sz="1600" dirty="0"/>
              <a:t>за месеца или сезона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245" y="1721353"/>
            <a:ext cx="5667541" cy="32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835" y="1136578"/>
            <a:ext cx="794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Регистрация на нов клиен. Със задължителни полета изикващи Address,и </a:t>
            </a:r>
          </a:p>
          <a:p>
            <a:r>
              <a:rPr lang="ru-RU" sz="1600" dirty="0"/>
              <a:t>Password (парола)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382" y="1765787"/>
            <a:ext cx="6054990" cy="32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6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835" y="1136578"/>
            <a:ext cx="794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/>
              <a:t>На последнат уебстраница намираме точната локация на физическият </a:t>
            </a:r>
          </a:p>
          <a:p>
            <a:r>
              <a:rPr lang="ru-RU" sz="1600"/>
              <a:t>магазин и телефонен номер за връзка с лицата намиращи се в магазина</a:t>
            </a:r>
            <a:endParaRPr lang="ru-RU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198" y="1800888"/>
            <a:ext cx="6107113" cy="32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4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1" dirty="0" smtClean="0">
                <a:solidFill>
                  <a:schemeClr val="bg2">
                    <a:lumMod val="75000"/>
                  </a:schemeClr>
                </a:solidFill>
              </a:rPr>
              <a:t>Технологии за реализиране на проекта</a:t>
            </a:r>
            <a:endParaRPr lang="en-US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46557" y="3080328"/>
            <a:ext cx="1767993" cy="225571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608658" y="1519169"/>
            <a:ext cx="3775059" cy="2276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45" y="1348906"/>
            <a:ext cx="3188484" cy="217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354" y="1044700"/>
            <a:ext cx="2639797" cy="2639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716" y="3086425"/>
            <a:ext cx="2249619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59" y="891995"/>
            <a:ext cx="565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Програмна структура на проекта</a:t>
            </a:r>
            <a:endParaRPr lang="en-US" sz="24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260" y="1502815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Структура на MVC приложението </a:t>
            </a:r>
          </a:p>
          <a:p>
            <a:r>
              <a:rPr lang="ru-RU" sz="1600" dirty="0"/>
              <a:t>  - Какво е MVC и какво е контролер?</a:t>
            </a:r>
          </a:p>
          <a:p>
            <a:r>
              <a:rPr lang="ru-RU" sz="1600" dirty="0"/>
              <a:t>MVC е съкратеното наименование на „Model View Controller“. Представлява шаблон при програмния дизайн.</a:t>
            </a:r>
          </a:p>
          <a:p>
            <a:r>
              <a:rPr lang="ru-RU" sz="1600" dirty="0"/>
              <a:t>Kонтролерът действа като посредник - той  комбинира  модела с изгледа и  предоставя резултата на крайния потребител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93" y="1655520"/>
            <a:ext cx="4267570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79161"/>
            <a:ext cx="565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Програмна структура на проекта</a:t>
            </a:r>
            <a:endParaRPr lang="en-US" sz="24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85" y="1134812"/>
            <a:ext cx="4886560" cy="3885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19740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Проектиране на Е/R диаграма </a:t>
            </a:r>
            <a:r>
              <a:rPr lang="fr-FR" sz="1600" dirty="0" err="1" smtClean="0"/>
              <a:t>на</a:t>
            </a:r>
            <a:r>
              <a:rPr lang="fr-FR" sz="1600" dirty="0" smtClean="0"/>
              <a:t> </a:t>
            </a:r>
            <a:r>
              <a:rPr lang="fr-FR" sz="1600" dirty="0" err="1"/>
              <a:t>уеб</a:t>
            </a:r>
            <a:r>
              <a:rPr lang="fr-FR" sz="1600" dirty="0"/>
              <a:t> </a:t>
            </a:r>
            <a:r>
              <a:rPr lang="fr-FR" sz="1600" dirty="0" err="1"/>
              <a:t>сайта</a:t>
            </a:r>
            <a:r>
              <a:rPr lang="fr-FR" sz="1600" dirty="0"/>
              <a:t> </a:t>
            </a:r>
            <a:r>
              <a:rPr lang="fr-FR" sz="1600" dirty="0" smtClean="0"/>
              <a:t>,,</a:t>
            </a:r>
            <a:r>
              <a:rPr lang="fr-FR" sz="1600" dirty="0" err="1" smtClean="0"/>
              <a:t>Comfort</a:t>
            </a:r>
            <a:r>
              <a:rPr lang="fr-FR" sz="1600" dirty="0" smtClean="0"/>
              <a:t>”. </a:t>
            </a:r>
            <a:r>
              <a:rPr lang="ru-RU" sz="1600" dirty="0" smtClean="0"/>
              <a:t>преди </a:t>
            </a:r>
            <a:r>
              <a:rPr lang="ru-RU" sz="1600" dirty="0"/>
              <a:t>да бъдат създадени </a:t>
            </a:r>
          </a:p>
          <a:p>
            <a:r>
              <a:rPr lang="ru-RU" sz="1600" dirty="0"/>
              <a:t>и </a:t>
            </a:r>
            <a:r>
              <a:rPr lang="ru-RU" sz="1600" dirty="0" smtClean="0"/>
              <a:t>реализиран</a:t>
            </a:r>
            <a:r>
              <a:rPr lang="bg-BG" sz="1600" dirty="0"/>
              <a:t>и</a:t>
            </a:r>
            <a:r>
              <a:rPr lang="ru-RU" sz="1600" dirty="0" smtClean="0"/>
              <a:t> </a:t>
            </a:r>
            <a:r>
              <a:rPr lang="ru-RU" sz="1600" dirty="0"/>
              <a:t>класовете в ASP.NET приложението, което е показано на </a:t>
            </a:r>
            <a:r>
              <a:rPr lang="ru-RU" sz="1600" dirty="0" smtClean="0"/>
              <a:t>фигурата.</a:t>
            </a:r>
          </a:p>
          <a:p>
            <a:r>
              <a:rPr lang="ru-RU" sz="1600" dirty="0" smtClean="0"/>
              <a:t>Тя се състои от общо 4 таблици.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70" y="493415"/>
            <a:ext cx="488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Програмна структура на проекта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-9150" y="95508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Проектиране на Е/R диаграма </a:t>
            </a:r>
            <a:r>
              <a:rPr lang="ru-RU" sz="1600" dirty="0" smtClean="0"/>
              <a:t>на</a:t>
            </a:r>
          </a:p>
          <a:p>
            <a:r>
              <a:rPr lang="ru-RU" sz="1600" dirty="0" smtClean="0"/>
              <a:t>проекта след като са създадени </a:t>
            </a:r>
            <a:endParaRPr lang="ru-RU" sz="1600" dirty="0"/>
          </a:p>
          <a:p>
            <a:r>
              <a:rPr lang="ru-RU" sz="1600" dirty="0"/>
              <a:t>и </a:t>
            </a:r>
            <a:r>
              <a:rPr lang="ru-RU" sz="1600" dirty="0" smtClean="0"/>
              <a:t>реализирани класовете </a:t>
            </a:r>
            <a:r>
              <a:rPr lang="ru-RU" sz="1600" dirty="0"/>
              <a:t>в ASP.NET приложението, което е показано на </a:t>
            </a:r>
            <a:r>
              <a:rPr lang="ru-RU" sz="1600" dirty="0" smtClean="0"/>
              <a:t>фигурата.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90" y="1502815"/>
            <a:ext cx="4460750" cy="32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3310" y="739290"/>
            <a:ext cx="641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Програмна реализация на проекта</a:t>
            </a:r>
            <a:endParaRPr lang="en-US" sz="2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4950" y="1657289"/>
            <a:ext cx="316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View-</a:t>
            </a:r>
            <a:r>
              <a:rPr lang="bg-BG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– синтаксиса </a:t>
            </a:r>
            <a:r>
              <a:rPr lang="en-US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</a:p>
        </p:txBody>
      </p:sp>
      <p:sp>
        <p:nvSpPr>
          <p:cNvPr id="4" name="Rectangle 3"/>
          <p:cNvSpPr/>
          <p:nvPr/>
        </p:nvSpPr>
        <p:spPr>
          <a:xfrm>
            <a:off x="-9150" y="22663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Helper</a:t>
            </a:r>
          </a:p>
          <a:p>
            <a:r>
              <a:rPr lang="en-US" dirty="0"/>
              <a:t>Tag Helpers </a:t>
            </a:r>
            <a:r>
              <a:rPr lang="bg-BG" dirty="0"/>
              <a:t>са насочени към </a:t>
            </a:r>
            <a:r>
              <a:rPr lang="en-US" dirty="0"/>
              <a:t>HTML </a:t>
            </a:r>
            <a:r>
              <a:rPr lang="bg-BG" dirty="0"/>
              <a:t>елементи въз основа на име на елемент, име на атрибут или родителски етикет. Например,вграденото </a:t>
            </a:r>
            <a:r>
              <a:rPr lang="en-US" dirty="0" err="1"/>
              <a:t>LabelTagHelper</a:t>
            </a:r>
            <a:r>
              <a:rPr lang="en-US" dirty="0"/>
              <a:t> </a:t>
            </a:r>
            <a:r>
              <a:rPr lang="bg-BG" dirty="0"/>
              <a:t>може да се насочи към </a:t>
            </a:r>
            <a:r>
              <a:rPr lang="en-US" dirty="0"/>
              <a:t>HTML &lt;label&gt; </a:t>
            </a:r>
            <a:r>
              <a:rPr lang="bg-BG" dirty="0"/>
              <a:t>елемента, когато </a:t>
            </a:r>
            <a:r>
              <a:rPr lang="en-US" dirty="0" err="1"/>
              <a:t>LabelTagHelper</a:t>
            </a:r>
            <a:r>
              <a:rPr lang="en-US" dirty="0"/>
              <a:t> </a:t>
            </a:r>
            <a:r>
              <a:rPr lang="bg-BG" dirty="0"/>
              <a:t>атрибутите се прилагат.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295" y="22711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Helper</a:t>
            </a:r>
          </a:p>
          <a:p>
            <a:pPr algn="r"/>
            <a:r>
              <a:rPr lang="ru-RU" dirty="0"/>
              <a:t>Класът HtmlHelper изобразява HTML контроли в Razor View. Той свързва обекта на модела с HTML контролите, за да покаже стойността на свойствата на модела в тези контроли и също така присвоява стойността на контролите на свойствата на модела, докато изпраща уеб формуляр.</a:t>
            </a:r>
          </a:p>
        </p:txBody>
      </p:sp>
    </p:spTree>
    <p:extLst>
      <p:ext uri="{BB962C8B-B14F-4D97-AF65-F5344CB8AC3E}">
        <p14:creationId xmlns:p14="http://schemas.microsoft.com/office/powerpoint/2010/main" val="5295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3310" y="739290"/>
            <a:ext cx="641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Програмна реализация на проекта</a:t>
            </a:r>
            <a:endParaRPr lang="en-US" sz="2800" b="1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0605" y="1502815"/>
            <a:ext cx="605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на MVC приложението – Controllers &amp; Actions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-9150" y="22663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Приложението се състои от 5 контролера:</a:t>
            </a:r>
          </a:p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Controller</a:t>
            </a:r>
          </a:p>
          <a:p>
            <a:pPr algn="ctr"/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lang="en-US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 Controller</a:t>
            </a:r>
            <a:endParaRPr lang="en-US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295" y="227111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Всеки контролер съдържа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 </a:t>
            </a:r>
            <a:r>
              <a:rPr lang="ru-RU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операции, които отговарят на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action:</a:t>
            </a:r>
          </a:p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– Create action method</a:t>
            </a:r>
          </a:p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– Details action method</a:t>
            </a:r>
          </a:p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– Edit action method</a:t>
            </a:r>
          </a:p>
          <a:p>
            <a:pPr algn="ctr"/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– Delete action method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75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Заключение</a:t>
            </a:r>
            <a:endParaRPr 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Целите, които бяха поставени за създаването на проекта:</a:t>
            </a:r>
          </a:p>
          <a:p>
            <a:r>
              <a:rPr lang="ru-RU" dirty="0"/>
              <a:t>- Уеб приложението да поддържа CRUD операции за продуктите, което е </a:t>
            </a:r>
          </a:p>
          <a:p>
            <a:r>
              <a:rPr lang="ru-RU" dirty="0"/>
              <a:t>изпълнено.</a:t>
            </a:r>
          </a:p>
          <a:p>
            <a:r>
              <a:rPr lang="ru-RU" dirty="0"/>
              <a:t>- Да бъде реализирана пазарска кошница за завършване на поръчка след </a:t>
            </a:r>
          </a:p>
          <a:p>
            <a:r>
              <a:rPr lang="ru-RU" dirty="0"/>
              <a:t>регистрация или вход в сайта, което е изпълнено.</a:t>
            </a:r>
          </a:p>
          <a:p>
            <a:r>
              <a:rPr lang="ru-RU" dirty="0"/>
              <a:t>- Уеб приложението да има администраторска роля с разширени функционални </a:t>
            </a:r>
          </a:p>
          <a:p>
            <a:r>
              <a:rPr lang="ru-RU" dirty="0"/>
              <a:t>възможности и клиентска роля с ограничени функционални възможности, което е </a:t>
            </a:r>
          </a:p>
          <a:p>
            <a:r>
              <a:rPr lang="ru-RU" dirty="0"/>
              <a:t>изпълнено.</a:t>
            </a:r>
          </a:p>
          <a:p>
            <a:r>
              <a:rPr lang="ru-RU" dirty="0"/>
              <a:t>- Уеб приложението да поддържа следните функционалности: добавяне на нов </a:t>
            </a:r>
          </a:p>
          <a:p>
            <a:r>
              <a:rPr lang="ru-RU" dirty="0"/>
              <a:t>продукт с неговата категория; промяна и изтриване на вече съществуващи артикули </a:t>
            </a:r>
          </a:p>
          <a:p>
            <a:r>
              <a:rPr lang="ru-RU" dirty="0"/>
              <a:t>от базата данни; , което е изпълнено.</a:t>
            </a:r>
          </a:p>
          <a:p>
            <a:r>
              <a:rPr lang="ru-RU" dirty="0"/>
              <a:t>След моментното приключване на разработка на проекта, винаги има място за </a:t>
            </a:r>
          </a:p>
          <a:p>
            <a:r>
              <a:rPr lang="ru-RU" dirty="0"/>
              <a:t>надграждане и подобрения, или както се казва ъпдейти и ъпгрейди. Единият от </a:t>
            </a:r>
          </a:p>
          <a:p>
            <a:r>
              <a:rPr lang="ru-RU" dirty="0"/>
              <a:t>аспектите, в който сайтът може да се подобри е дизайнът и потребителски интерфейс. </a:t>
            </a:r>
          </a:p>
          <a:p>
            <a:r>
              <a:rPr lang="ru-RU" dirty="0"/>
              <a:t>В този конкретен момент бих </a:t>
            </a:r>
            <a:r>
              <a:rPr lang="ru-RU" dirty="0" smtClean="0"/>
              <a:t>отчела </a:t>
            </a:r>
            <a:r>
              <a:rPr lang="ru-RU" dirty="0"/>
              <a:t>това като слаба точка на проекта, която обаче има </a:t>
            </a:r>
          </a:p>
          <a:p>
            <a:r>
              <a:rPr lang="ru-RU" dirty="0"/>
              <a:t>поле за развитие и градеж. Дизайнът винаги може да става по-модерен и поинтуитивен от настоящия.</a:t>
            </a:r>
          </a:p>
          <a:p>
            <a:r>
              <a:rPr lang="ru-RU" dirty="0"/>
              <a:t>Предимствата на реализирания досега проект е, че е лесен за използване както </a:t>
            </a:r>
          </a:p>
          <a:p>
            <a:r>
              <a:rPr lang="ru-RU" dirty="0"/>
              <a:t>от потребител, така и от администратор или гост. Достатъчната функционалност без </a:t>
            </a:r>
          </a:p>
          <a:p>
            <a:r>
              <a:rPr lang="ru-RU" dirty="0"/>
              <a:t>нищо излишно и натоварващо е друго предимство на моя краен продукт.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</a:t>
            </a:r>
            <a:endParaRPr lang="en-US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1800" dirty="0" smtClean="0"/>
              <a:t>Да се проектира и реализира трислойно </a:t>
            </a:r>
            <a:r>
              <a:rPr lang="en-US" sz="1800" dirty="0" smtClean="0"/>
              <a:t>MVC WEB</a:t>
            </a:r>
            <a:r>
              <a:rPr lang="bg-BG" sz="1800" dirty="0" smtClean="0"/>
              <a:t> приложение.</a:t>
            </a:r>
          </a:p>
          <a:p>
            <a:r>
              <a:rPr lang="bg-BG" sz="1800" dirty="0" smtClean="0"/>
              <a:t>Целта е магазинът да разшири дейността си, давайки възможност за пазаруване в интернет.</a:t>
            </a:r>
            <a:endParaRPr lang="en-US" sz="1800" dirty="0"/>
          </a:p>
          <a:p>
            <a:r>
              <a:rPr lang="ru-RU" sz="1800" dirty="0"/>
              <a:t>Трябва </a:t>
            </a:r>
            <a:r>
              <a:rPr lang="ru-RU" sz="1800" dirty="0" smtClean="0"/>
              <a:t>да </a:t>
            </a:r>
            <a:r>
              <a:rPr lang="ru-RU" sz="1800" dirty="0"/>
              <a:t>се осигури наличието на пазарска кошница, в която </a:t>
            </a:r>
            <a:r>
              <a:rPr lang="ru-RU" sz="1800" dirty="0" smtClean="0"/>
              <a:t>клиента </a:t>
            </a:r>
            <a:r>
              <a:rPr lang="ru-RU" sz="1800" dirty="0"/>
              <a:t>добавя </a:t>
            </a:r>
            <a:r>
              <a:rPr lang="ru-RU" sz="1800" dirty="0" smtClean="0"/>
              <a:t>избрани </a:t>
            </a:r>
            <a:r>
              <a:rPr lang="ru-RU" sz="1800" dirty="0"/>
              <a:t>от него артикули в исканото количество, като по </a:t>
            </a:r>
            <a:r>
              <a:rPr lang="ru-RU" sz="1800" dirty="0" smtClean="0"/>
              <a:t>този начин </a:t>
            </a:r>
            <a:r>
              <a:rPr lang="ru-RU" sz="1800" dirty="0"/>
              <a:t>формира </a:t>
            </a:r>
            <a:r>
              <a:rPr lang="ru-RU" sz="1800" dirty="0" smtClean="0"/>
              <a:t>поръчка.</a:t>
            </a:r>
            <a:endParaRPr lang="en-US" sz="1800" dirty="0"/>
          </a:p>
          <a:p>
            <a:r>
              <a:rPr lang="ru-RU" sz="1800" dirty="0"/>
              <a:t>Сайтът трябва да разполага със следните публично достъпни секции „Начало“, „Мъжки обувки“, „Дамски обувки“, „Детски обувки“, „ПРОМОЦИИ“, „Контакти“. Трябва да се предостави възможност за администрира с администраторски права за добавяне на нови артикули, промяна и изтриване на съществуващи такива и промяна на някоя от другите страници. </a:t>
            </a:r>
            <a:endParaRPr lang="ru-RU" sz="1800" dirty="0" smtClean="0"/>
          </a:p>
          <a:p>
            <a:r>
              <a:rPr lang="ru-RU" sz="1800" dirty="0" smtClean="0"/>
              <a:t>Дизайнът </a:t>
            </a:r>
            <a:r>
              <a:rPr lang="ru-RU" sz="1800" dirty="0"/>
              <a:t>на </a:t>
            </a:r>
            <a:r>
              <a:rPr lang="ru-RU" sz="1800" dirty="0" smtClean="0"/>
              <a:t>сайта </a:t>
            </a:r>
            <a:r>
              <a:rPr lang="ru-RU" sz="1800" dirty="0"/>
              <a:t>трябва да е адаптивен и да изглежда еднакво добре на различни устройства.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Предпоставки за създаване</a:t>
            </a:r>
            <a:endParaRPr lang="en-US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246070" cy="3512213"/>
          </a:xfrm>
        </p:spPr>
        <p:txBody>
          <a:bodyPr>
            <a:normAutofit/>
          </a:bodyPr>
          <a:lstStyle/>
          <a:p>
            <a:r>
              <a:rPr lang="ru-RU" sz="1800" dirty="0"/>
              <a:t>Подобряване на маркетинга и продажбите на магазина. Увеличава се популярността на магазина сред обществото и се стимулират продажбите. </a:t>
            </a:r>
            <a:endParaRPr lang="ru-RU" sz="1800" dirty="0" smtClean="0"/>
          </a:p>
          <a:p>
            <a:r>
              <a:rPr lang="ru-RU" sz="1800" dirty="0" smtClean="0"/>
              <a:t> </a:t>
            </a:r>
            <a:r>
              <a:rPr lang="ru-RU" sz="1800" dirty="0"/>
              <a:t>Предпоставка за изграждане на привлекателен уеб сайт на магазина с акцент върху комфорта. </a:t>
            </a:r>
            <a:endParaRPr lang="ru-RU" sz="1800" dirty="0" smtClean="0"/>
          </a:p>
          <a:p>
            <a:r>
              <a:rPr lang="ru-RU" sz="1800" dirty="0" smtClean="0"/>
              <a:t>Осигурява </a:t>
            </a:r>
            <a:r>
              <a:rPr lang="ru-RU" sz="1800" dirty="0"/>
              <a:t>са удоволетворяващо потребителски изживяване, чрез лесно навигиране из сайта, ясна информация и удобни опции за пазаруване. </a:t>
            </a:r>
            <a:endParaRPr lang="ru-RU" sz="1800" dirty="0" smtClean="0"/>
          </a:p>
          <a:p>
            <a:r>
              <a:rPr lang="ru-RU" sz="1800" dirty="0" smtClean="0"/>
              <a:t>Предоставяне </a:t>
            </a:r>
            <a:r>
              <a:rPr lang="ru-RU" sz="1800" dirty="0"/>
              <a:t>на разнообразие от комфортни обувки покриващи различни стилове и потребности. </a:t>
            </a:r>
            <a:endParaRPr lang="ru-RU" sz="1800" dirty="0" smtClean="0"/>
          </a:p>
          <a:p>
            <a:r>
              <a:rPr lang="ru-RU" sz="1800" dirty="0" smtClean="0"/>
              <a:t>Възможност </a:t>
            </a:r>
            <a:r>
              <a:rPr lang="ru-RU" sz="1800" dirty="0"/>
              <a:t>за въвеждане на функционалност за онлайн поръчки и плащания, улесняващи процеса на пазаруване на клиентите</a:t>
            </a:r>
            <a:endParaRPr lang="bg-BG" sz="1800" dirty="0" smtClean="0"/>
          </a:p>
        </p:txBody>
      </p:sp>
    </p:spTree>
    <p:extLst>
      <p:ext uri="{BB962C8B-B14F-4D97-AF65-F5344CB8AC3E}">
        <p14:creationId xmlns:p14="http://schemas.microsoft.com/office/powerpoint/2010/main" val="271707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32" y="1044700"/>
            <a:ext cx="6777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 структурата на приложението</a:t>
            </a:r>
          </a:p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808225"/>
            <a:ext cx="4463987" cy="30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834" y="1661093"/>
            <a:ext cx="6107113" cy="3448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9540" y="1041421"/>
            <a:ext cx="657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Начална страница на уебсайта. Съдържа бутони водещи към другите страници на сайта и бутони за регистраци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130" y="1197405"/>
            <a:ext cx="687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Уебстраница, показваща една от категориите за обувки, а именно мъжките. Има филтри, които ни помагат да изберем правилната обувка за нас.</a:t>
            </a:r>
            <a:endParaRPr lang="en-US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540" y="1808225"/>
            <a:ext cx="6107113" cy="2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3310" y="1177367"/>
            <a:ext cx="7948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Тук можем да видим по-обстойно един вид от мъжките обувки в сайта. Има </a:t>
            </a:r>
          </a:p>
          <a:p>
            <a:r>
              <a:rPr lang="ru-RU" sz="1600" dirty="0"/>
              <a:t>описание за самата обувка и падащо меню с наличните размери. Има и </a:t>
            </a:r>
            <a:r>
              <a:rPr lang="ru-RU" sz="1600" dirty="0" smtClean="0"/>
              <a:t> бутон за   добавяне </a:t>
            </a:r>
            <a:r>
              <a:rPr lang="ru-RU" sz="1600" dirty="0"/>
              <a:t>в количката.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245" y="1960930"/>
            <a:ext cx="5898581" cy="31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7993" y="1191339"/>
            <a:ext cx="794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/>
              <a:t>Тук виждаме категорията с дамските обувки. В ея има падащо меню за </a:t>
            </a:r>
          </a:p>
          <a:p>
            <a:r>
              <a:rPr lang="ru-RU" sz="1600"/>
              <a:t>филтриране, за да е по-лесено намирането на желаната обувка.</a:t>
            </a:r>
            <a:endParaRPr lang="ru-RU" sz="1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429" y="1776114"/>
            <a:ext cx="5835009" cy="32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i="1" dirty="0" smtClean="0">
                <a:solidFill>
                  <a:schemeClr val="tx2">
                    <a:lumMod val="50000"/>
                  </a:schemeClr>
                </a:solidFill>
              </a:rPr>
              <a:t>Прототип на потребителския интерфейс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1425" y="1143812"/>
            <a:ext cx="794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тази страница се намира един от видовете дамски обувки. Както при </a:t>
            </a:r>
          </a:p>
          <a:p>
            <a:r>
              <a:rPr lang="ru-RU" sz="1600" dirty="0"/>
              <a:t>другите, тук има падащо меню с наличните размери и описание на продукта.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245" y="1851407"/>
            <a:ext cx="5650085" cy="31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3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On-screen Show (16:9)</PresentationFormat>
  <Paragraphs>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Сайт организиращ дейността на магазин за обувки “Comfort” Дипломант: Никол Кралимаркова Консултант: Тоня Белезирева</vt:lpstr>
      <vt:lpstr>Цели и задачи</vt:lpstr>
      <vt:lpstr>Предпоставки за създаване</vt:lpstr>
      <vt:lpstr>PowerPoint Presentation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Прототип на потребителския интерфейс</vt:lpstr>
      <vt:lpstr>Технологии за реализиране на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2024-05-09T09:45:03Z</dcterms:modified>
</cp:coreProperties>
</file>