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/>
    <p:restoredTop sz="50000"/>
  </p:normalViewPr>
  <p:slideViewPr>
    <p:cSldViewPr snapToGrid="0" snapToObjects="1">
      <p:cViewPr>
        <p:scale>
          <a:sx n="91" d="100"/>
          <a:sy n="91" d="100"/>
        </p:scale>
        <p:origin x="7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9884-1011-B742-8EB1-A735AB1380E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E0AF-287A-0940-9D61-FE3AB087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3166" y="350520"/>
            <a:ext cx="3302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Mathematical proofs</a:t>
            </a:r>
          </a:p>
          <a:p>
            <a:pPr algn="ctr"/>
            <a:r>
              <a:rPr lang="en-US" sz="2800" b="1" u="sng" dirty="0" smtClean="0"/>
              <a:t>Similar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40502" y="2009724"/>
            <a:ext cx="5848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have a set  E={e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is-IS" sz="2400" dirty="0" smtClean="0"/>
              <a:t>… 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where e</a:t>
            </a:r>
            <a:r>
              <a:rPr lang="is-IS" sz="2400" baseline="-25000" dirty="0"/>
              <a:t>n</a:t>
            </a:r>
            <a:r>
              <a:rPr lang="is-IS" sz="2400" baseline="-25000" dirty="0" smtClean="0"/>
              <a:t>-1</a:t>
            </a:r>
            <a:r>
              <a:rPr lang="is-IS" sz="2400" dirty="0" smtClean="0"/>
              <a:t> &lt; e</a:t>
            </a:r>
            <a:r>
              <a:rPr lang="is-IS" sz="2400" baseline="-25000" dirty="0"/>
              <a:t>n</a:t>
            </a:r>
            <a:r>
              <a:rPr lang="is-IS" sz="2400" dirty="0" smtClean="0"/>
              <a:t>.</a:t>
            </a:r>
          </a:p>
          <a:p>
            <a:r>
              <a:rPr lang="is-IS" sz="2400" dirty="0" smtClean="0"/>
              <a:t>If we break E up into smaller groups, 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/>
              <a:t>2</a:t>
            </a:r>
            <a:r>
              <a:rPr lang="is-IS" sz="2400" dirty="0" smtClean="0"/>
              <a:t>...e</a:t>
            </a:r>
            <a:r>
              <a:rPr lang="is-IS" sz="2400" baseline="-25000" dirty="0"/>
              <a:t>n/2</a:t>
            </a:r>
            <a:r>
              <a:rPr lang="is-IS" sz="2400" dirty="0" smtClean="0"/>
              <a:t>} and E2={e</a:t>
            </a:r>
            <a:r>
              <a:rPr lang="is-IS" sz="2400" baseline="-25000" dirty="0"/>
              <a:t>n/2+1</a:t>
            </a:r>
            <a:r>
              <a:rPr lang="is-IS" sz="2400" dirty="0" smtClean="0"/>
              <a:t>...e</a:t>
            </a:r>
            <a:r>
              <a:rPr lang="is-IS" sz="2400" baseline="-25000" dirty="0"/>
              <a:t>n</a:t>
            </a:r>
            <a:r>
              <a:rPr lang="is-IS" sz="2400" dirty="0" smtClean="0"/>
              <a:t>} if n is even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r </a:t>
            </a:r>
            <a:r>
              <a:rPr lang="is-IS" sz="2400" dirty="0" smtClean="0"/>
              <a:t>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(n+1)/2</a:t>
            </a:r>
            <a:r>
              <a:rPr lang="is-IS" sz="2400" dirty="0" smtClean="0"/>
              <a:t>} and E2={e</a:t>
            </a:r>
            <a:r>
              <a:rPr lang="is-IS" sz="2400" baseline="-25000" dirty="0" smtClean="0"/>
              <a:t>((n+1)/2)+1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 if n is uneven</a:t>
            </a:r>
            <a:r>
              <a:rPr lang="en-US" sz="2400" dirty="0" smtClean="0"/>
              <a:t>, we will get sets with averages far apart and Standard Deviation Exactly the same.  </a:t>
            </a:r>
          </a:p>
          <a:p>
            <a:r>
              <a:rPr lang="en-US" sz="2400" dirty="0" smtClean="0"/>
              <a:t>The table on the right shows this split.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t="6262" r="42216" b="31436"/>
          <a:stretch/>
        </p:blipFill>
        <p:spPr>
          <a:xfrm>
            <a:off x="6088840" y="1531363"/>
            <a:ext cx="5999817" cy="49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3166" y="350520"/>
            <a:ext cx="3302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Mathematical proofs</a:t>
            </a:r>
          </a:p>
          <a:p>
            <a:pPr algn="ctr"/>
            <a:r>
              <a:rPr lang="en-US" sz="2800" b="1" u="sng" dirty="0" smtClean="0"/>
              <a:t>Similar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0163" y="3397196"/>
            <a:ext cx="3431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Through mathematical induction, we can go through a few different manipulations, and show that with each move, the list is worse off than the similar sort described above.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8205" r="5573" b="25333"/>
          <a:stretch/>
        </p:blipFill>
        <p:spPr>
          <a:xfrm>
            <a:off x="1500242" y="1304626"/>
            <a:ext cx="10541703" cy="55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3166" y="350520"/>
            <a:ext cx="3302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Mathematical proofs</a:t>
            </a:r>
          </a:p>
          <a:p>
            <a:pPr algn="ctr"/>
            <a:r>
              <a:rPr lang="en-US" sz="2800" b="1" u="sng" dirty="0" smtClean="0"/>
              <a:t>Similar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71820" y="1911251"/>
            <a:ext cx="10985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Thus, according to mathematical induction, if it holds for one manipulation, and it holds for the follow up manipulation, we can assume that it holds for all manipulations, if E={e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is-IS" sz="2400" dirty="0" smtClean="0"/>
              <a:t>… 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where 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 &lt; e</a:t>
            </a:r>
            <a:r>
              <a:rPr lang="is-IS" sz="2400" baseline="-25000" dirty="0" smtClean="0"/>
              <a:t>n</a:t>
            </a:r>
            <a:r>
              <a:rPr lang="is-IS" sz="2400" dirty="0"/>
              <a:t> </a:t>
            </a:r>
            <a:r>
              <a:rPr lang="is-IS" sz="2400" dirty="0" smtClean="0"/>
              <a:t>a</a:t>
            </a:r>
            <a:r>
              <a:rPr lang="is-IS" sz="2400" dirty="0" smtClean="0"/>
              <a:t>nd 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n/2</a:t>
            </a:r>
            <a:r>
              <a:rPr lang="is-IS" sz="2400" dirty="0" smtClean="0"/>
              <a:t>} and E2={e</a:t>
            </a:r>
            <a:r>
              <a:rPr lang="is-IS" sz="2400" baseline="-25000" dirty="0" smtClean="0"/>
              <a:t>n/2+1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if n is even </a:t>
            </a:r>
            <a:r>
              <a:rPr lang="en-US" sz="2400" dirty="0" smtClean="0"/>
              <a:t>or </a:t>
            </a:r>
            <a:r>
              <a:rPr lang="is-IS" sz="2400" dirty="0" smtClean="0"/>
              <a:t>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(n+1)/2</a:t>
            </a:r>
            <a:r>
              <a:rPr lang="is-IS" sz="2400" dirty="0" smtClean="0"/>
              <a:t>} and E2={e</a:t>
            </a:r>
            <a:r>
              <a:rPr lang="is-IS" sz="2400" baseline="-25000" dirty="0" smtClean="0"/>
              <a:t>((n+1)/2)+1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 if n is uneven then we have mathematically correct similarly shuffled groups.</a:t>
            </a:r>
          </a:p>
        </p:txBody>
      </p:sp>
    </p:spTree>
    <p:extLst>
      <p:ext uri="{BB962C8B-B14F-4D97-AF65-F5344CB8AC3E}">
        <p14:creationId xmlns:p14="http://schemas.microsoft.com/office/powerpoint/2010/main" val="11141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503" y="2150914"/>
            <a:ext cx="5848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have a set  E={e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is-IS" sz="2400" dirty="0" smtClean="0"/>
              <a:t>… 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where e</a:t>
            </a:r>
            <a:r>
              <a:rPr lang="is-IS" sz="2400" baseline="-25000" dirty="0" smtClean="0"/>
              <a:t>i-1</a:t>
            </a:r>
            <a:r>
              <a:rPr lang="is-IS" sz="2400" dirty="0" smtClean="0"/>
              <a:t> &lt; e</a:t>
            </a:r>
            <a:r>
              <a:rPr lang="is-IS" sz="2400" baseline="-25000" dirty="0" smtClean="0"/>
              <a:t>i</a:t>
            </a:r>
            <a:r>
              <a:rPr lang="is-IS" sz="2400" dirty="0" smtClean="0"/>
              <a:t>.</a:t>
            </a:r>
          </a:p>
          <a:p>
            <a:r>
              <a:rPr lang="is-IS" sz="2400" dirty="0" smtClean="0"/>
              <a:t>If we break E up into smaller groups, 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3,</a:t>
            </a:r>
            <a:r>
              <a:rPr lang="is-IS" sz="2400" dirty="0" smtClean="0"/>
              <a:t>e</a:t>
            </a:r>
            <a:r>
              <a:rPr lang="is-IS" sz="2400" baseline="-25000" dirty="0"/>
              <a:t>5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} and E2={</a:t>
            </a:r>
            <a:r>
              <a:rPr lang="is-IS" sz="2400" dirty="0" smtClean="0"/>
              <a:t>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4</a:t>
            </a:r>
            <a:r>
              <a:rPr lang="is-IS" sz="2400" baseline="-25000" dirty="0" smtClean="0"/>
              <a:t>,</a:t>
            </a:r>
            <a:r>
              <a:rPr lang="is-IS" sz="2400" dirty="0" smtClean="0"/>
              <a:t>e</a:t>
            </a:r>
            <a:r>
              <a:rPr lang="is-IS" sz="2400" baseline="-25000" dirty="0" smtClean="0"/>
              <a:t>6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if n is even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r </a:t>
            </a:r>
            <a:r>
              <a:rPr lang="is-IS" sz="2400" dirty="0" smtClean="0"/>
              <a:t>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3,</a:t>
            </a:r>
            <a:r>
              <a:rPr lang="is-IS" sz="2400" dirty="0" smtClean="0"/>
              <a:t>e</a:t>
            </a:r>
            <a:r>
              <a:rPr lang="is-IS" sz="2400" baseline="-25000" dirty="0" smtClean="0"/>
              <a:t>5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and E2={e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4,</a:t>
            </a:r>
            <a:r>
              <a:rPr lang="is-IS" sz="2400" dirty="0" smtClean="0"/>
              <a:t>e</a:t>
            </a:r>
            <a:r>
              <a:rPr lang="is-IS" sz="2400" baseline="-25000" dirty="0"/>
              <a:t>6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} if n is uneven </a:t>
            </a:r>
            <a:r>
              <a:rPr lang="en-US" sz="2400" dirty="0" smtClean="0"/>
              <a:t>, we will get sets with averages close to each other and Standard Deviation Exactly the same.  </a:t>
            </a:r>
          </a:p>
          <a:p>
            <a:r>
              <a:rPr lang="en-US" sz="2400" dirty="0" smtClean="0"/>
              <a:t>The table on the right shows this split.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t="6262" r="78825" b="31436"/>
          <a:stretch/>
        </p:blipFill>
        <p:spPr>
          <a:xfrm>
            <a:off x="6197371" y="1290559"/>
            <a:ext cx="1845338" cy="4996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3" t="8192" r="5169" b="29506"/>
          <a:stretch/>
        </p:blipFill>
        <p:spPr>
          <a:xfrm>
            <a:off x="8151239" y="1446957"/>
            <a:ext cx="3896751" cy="49960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7427" y="336452"/>
            <a:ext cx="3302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Mathematical proofs</a:t>
            </a:r>
          </a:p>
          <a:p>
            <a:pPr algn="ctr"/>
            <a:r>
              <a:rPr lang="en-US" sz="2800" b="1" u="sng" dirty="0" smtClean="0"/>
              <a:t>Diverse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4536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3166" y="350520"/>
            <a:ext cx="3302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Mathematical proofs</a:t>
            </a:r>
          </a:p>
          <a:p>
            <a:pPr algn="ctr"/>
            <a:r>
              <a:rPr lang="en-US" sz="2800" b="1" u="sng" dirty="0" smtClean="0"/>
              <a:t>Diverse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88106" y="3224866"/>
            <a:ext cx="3411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Through mathematical induction, we can go through a few different manipulations, and show that with each move, the list is worse off than the diverse sort described above.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8821" r="5717" b="25744"/>
          <a:stretch/>
        </p:blipFill>
        <p:spPr>
          <a:xfrm>
            <a:off x="1772529" y="1304627"/>
            <a:ext cx="10227213" cy="52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3166" y="350520"/>
            <a:ext cx="3302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Mathematical proofs</a:t>
            </a:r>
          </a:p>
          <a:p>
            <a:pPr algn="ctr"/>
            <a:r>
              <a:rPr lang="en-US" sz="2800" b="1" u="sng" dirty="0" smtClean="0"/>
              <a:t>Diverse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71820" y="1911251"/>
            <a:ext cx="10985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Thus, according to mathematical induction, if it holds for one manipulation, and it holds for the follow up manipulation, we can assume that it holds for all manipulations, if E={e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is-IS" sz="2400" dirty="0" smtClean="0"/>
              <a:t>… 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where e</a:t>
            </a:r>
            <a:r>
              <a:rPr lang="is-IS" sz="2400" baseline="-25000" dirty="0" smtClean="0"/>
              <a:t>n-1</a:t>
            </a:r>
            <a:r>
              <a:rPr lang="is-IS" sz="2400" dirty="0" smtClean="0"/>
              <a:t> &lt; e</a:t>
            </a:r>
            <a:r>
              <a:rPr lang="is-IS" sz="2400" baseline="-25000" dirty="0" smtClean="0"/>
              <a:t>n</a:t>
            </a:r>
            <a:r>
              <a:rPr lang="is-IS" sz="2400" dirty="0"/>
              <a:t> </a:t>
            </a:r>
            <a:r>
              <a:rPr lang="is-IS" sz="2400" dirty="0" smtClean="0"/>
              <a:t>a</a:t>
            </a:r>
            <a:r>
              <a:rPr lang="is-IS" sz="2400" dirty="0" smtClean="0"/>
              <a:t>nd 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n/2</a:t>
            </a:r>
            <a:r>
              <a:rPr lang="is-IS" sz="2400" dirty="0" smtClean="0"/>
              <a:t>} and E2={e</a:t>
            </a:r>
            <a:r>
              <a:rPr lang="is-IS" sz="2400" baseline="-25000" dirty="0" smtClean="0"/>
              <a:t>n/2+1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if n is even </a:t>
            </a:r>
            <a:r>
              <a:rPr lang="en-US" sz="2400" dirty="0" smtClean="0"/>
              <a:t>or </a:t>
            </a:r>
            <a:r>
              <a:rPr lang="is-IS" sz="2400" dirty="0" smtClean="0"/>
              <a:t>E1={e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,e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(n+1)/2</a:t>
            </a:r>
            <a:r>
              <a:rPr lang="is-IS" sz="2400" dirty="0" smtClean="0"/>
              <a:t>} and E2={e</a:t>
            </a:r>
            <a:r>
              <a:rPr lang="is-IS" sz="2400" baseline="-25000" dirty="0" smtClean="0"/>
              <a:t>((n+1)/2)+1</a:t>
            </a:r>
            <a:r>
              <a:rPr lang="is-IS" sz="2400" dirty="0" smtClean="0"/>
              <a:t>...e</a:t>
            </a:r>
            <a:r>
              <a:rPr lang="is-IS" sz="2400" baseline="-25000" dirty="0" smtClean="0"/>
              <a:t>n</a:t>
            </a:r>
            <a:r>
              <a:rPr lang="is-IS" sz="2400" dirty="0" smtClean="0"/>
              <a:t>}  if n is uneven then we have mathematically correct diversely shuffled groups.</a:t>
            </a:r>
          </a:p>
        </p:txBody>
      </p:sp>
    </p:spTree>
    <p:extLst>
      <p:ext uri="{BB962C8B-B14F-4D97-AF65-F5344CB8AC3E}">
        <p14:creationId xmlns:p14="http://schemas.microsoft.com/office/powerpoint/2010/main" val="129245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456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Dian Marx</dc:creator>
  <cp:lastModifiedBy>Johann Dian Marx</cp:lastModifiedBy>
  <cp:revision>7</cp:revision>
  <dcterms:created xsi:type="dcterms:W3CDTF">2015-10-28T12:05:09Z</dcterms:created>
  <dcterms:modified xsi:type="dcterms:W3CDTF">2015-10-28T13:14:14Z</dcterms:modified>
</cp:coreProperties>
</file>