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Roboto Bold Italics" charset="1" panose="02000000000000000000"/>
      <p:regular r:id="rId15"/>
    </p:embeddedFont>
    <p:embeddedFont>
      <p:font typeface="Roboto" charset="1" panose="02000000000000000000"/>
      <p:regular r:id="rId16"/>
    </p:embeddedFont>
    <p:embeddedFont>
      <p:font typeface="Roboto Bold" charset="1" panose="020000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notesSlides/notesSlide2.xml" Type="http://schemas.openxmlformats.org/officeDocument/2006/relationships/notesSlide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persaingan ecommerce sangan ketat, kita perlu memeahami perilaku pelanggan</a:t>
            </a:r>
          </a:p>
          <a:p>
            <a:r>
              <a:rPr lang="en-US"/>
              <a:t/>
            </a:r>
          </a:p>
          <a:p>
            <a:r>
              <a:rPr lang="en-US"/>
              <a:t>salah satu caranya adalah Segmentasi pelanggan </a:t>
            </a:r>
          </a:p>
          <a:p>
            <a:r>
              <a:rPr lang="en-US"/>
              <a:t/>
            </a:r>
          </a:p>
          <a:p>
            <a:r>
              <a:rPr lang="en-US"/>
              <a:t>Segmentasi pelanggan adalah proses membagi pelanggan ke dalam kelompok berdasarkan kesamaan karakteristik, perilaku, atau preferensi. </a:t>
            </a:r>
          </a:p>
          <a:p>
            <a:r>
              <a:rPr lang="en-US"/>
              <a:t> </a:t>
            </a:r>
          </a:p>
          <a:p>
            <a:r>
              <a:rPr lang="en-US"/>
              <a:t>Salah satu teknik yang umum digunakan adalah RFM Analysis</a:t>
            </a:r>
          </a:p>
          <a:p>
            <a:r>
              <a:rPr lang="en-US"/>
              <a:t/>
            </a:r>
          </a:p>
          <a:p>
            <a:r>
              <a:rPr lang="en-US"/>
              <a:t>Manfaat terhadap stake holder yaitu tim marketing dan customer Engagement adalah</a:t>
            </a:r>
          </a:p>
          <a:p>
            <a:r>
              <a:rPr lang="en-US"/>
              <a:t/>
            </a:r>
          </a:p>
          <a:p>
            <a:r>
              <a:rPr lang="en-US"/>
              <a:t>- Pemasaran Lebih Tepat Sasaran: Kampanye bisa disesuaikan untuk setiap segmen agar lebih efektif.</a:t>
            </a:r>
          </a:p>
          <a:p>
            <a:r>
              <a:rPr lang="en-US"/>
              <a:t/>
            </a:r>
          </a:p>
          <a:p>
            <a:r>
              <a:rPr lang="en-US"/>
              <a:t>- Rekomendasi Produk: Memahami preferensi pelanggan membantu memberikan saran produk yang relevan.</a:t>
            </a:r>
          </a:p>
          <a:p>
            <a:r>
              <a:rPr lang="en-US"/>
              <a:t/>
            </a:r>
          </a:p>
          <a:p>
            <a:r>
              <a:rPr lang="en-US"/>
              <a:t>- Pengalaman Personal: Pelanggan mendapatkan layanan yang sesuai dengan kebutuhan mereka.</a:t>
            </a:r>
          </a:p>
          <a:p>
            <a:r>
              <a:rPr lang="en-US"/>
              <a:t/>
            </a:r>
          </a:p>
          <a:p>
            <a:r>
              <a:rPr lang="en-US"/>
              <a:t>- Efisiensi Anggaran: Fokus pada segmen potensial membantu penggunaan sumber daya yang lebih optimal.</a:t>
            </a:r>
          </a:p>
          <a:p>
            <a:r>
              <a:rPr lang="en-US"/>
              <a:t/>
            </a:r>
          </a:p>
          <a:p>
            <a:r>
              <a:rPr lang="en-US"/>
              <a:t>- Retensi Pelanggan: Strategi yang disesuaikan meningkatkan kemungkinan pelanggan tetap setia.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 RFM Analysis, adalah metode yang mengelompokkan pelanggan berdasarkan perilaku pembelian mereka di masa lalu.</a:t>
            </a:r>
          </a:p>
          <a:p>
            <a:r>
              <a:rPr lang="en-US"/>
              <a:t/>
            </a:r>
          </a:p>
          <a:p>
            <a:r>
              <a:rPr lang="en-US"/>
              <a:t>RFM menganalisis tiga aspek utama:</a:t>
            </a:r>
          </a:p>
          <a:p>
            <a:r>
              <a:rPr lang="en-US"/>
              <a:t/>
            </a:r>
          </a:p>
          <a:p>
            <a:r>
              <a:rPr lang="en-US"/>
              <a:t>recency: Seberapa baru pelanggan melakukan pembelian.</a:t>
            </a:r>
          </a:p>
          <a:p>
            <a:r>
              <a:rPr lang="en-US"/>
              <a:t>Menunjukkan keterlibatan dan potensi minat. Pelanggan yang baru saja membeli cenderung merespons upaya pemasaran dan promosi.</a:t>
            </a:r>
          </a:p>
          <a:p>
            <a:r>
              <a:rPr lang="en-US"/>
              <a:t/>
            </a:r>
          </a:p>
          <a:p>
            <a:r>
              <a:rPr lang="en-US"/>
              <a:t>Frekuensi: Seberapa sering pelanggan melakukan pembelian.</a:t>
            </a:r>
          </a:p>
          <a:p>
            <a:r>
              <a:rPr lang="en-US"/>
              <a:t>Mengukur loyalitas dan keterlibatan berkelanjutan. Pembeli yang sering berbelanja memiliki keterikatan yang lebih besar dengan bisnis dan dapat ditargetkan dengan program loyalitas atau penawaran khusus.</a:t>
            </a:r>
          </a:p>
          <a:p>
            <a:r>
              <a:rPr lang="en-US"/>
              <a:t/>
            </a:r>
          </a:p>
          <a:p>
            <a:r>
              <a:rPr lang="en-US"/>
              <a:t>monetary: Jumlah pembelanjaan pelanggan.</a:t>
            </a:r>
          </a:p>
          <a:p>
            <a:r>
              <a:rPr lang="en-US"/>
              <a:t>Mencerminkan nilai dan profitabilitas pelanggan.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persaingan ecommerce sangan ketat, kita perlu memeahami perilaku pelanggan</a:t>
            </a:r>
          </a:p>
          <a:p>
            <a:r>
              <a:rPr lang="en-US"/>
              <a:t/>
            </a:r>
          </a:p>
          <a:p>
            <a:r>
              <a:rPr lang="en-US"/>
              <a:t>salah satu caranya adalah Segmentasi pelanggan </a:t>
            </a:r>
          </a:p>
          <a:p>
            <a:r>
              <a:rPr lang="en-US"/>
              <a:t/>
            </a:r>
          </a:p>
          <a:p>
            <a:r>
              <a:rPr lang="en-US"/>
              <a:t>Segmentasi pelanggan adalah proses membagi pelanggan ke dalam kelompok berdasarkan kesamaan karakteristik, perilaku, atau preferensi. 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Manfaat:</a:t>
            </a:r>
          </a:p>
          <a:p>
            <a:r>
              <a:rPr lang="en-US"/>
              <a:t/>
            </a:r>
          </a:p>
          <a:p>
            <a:r>
              <a:rPr lang="en-US"/>
              <a:t>- Pemasaran Lebih Tepat Sasaran: Kampanye bisa disesuaikan untuk setiap segmen agar lebih efektif.</a:t>
            </a:r>
          </a:p>
          <a:p>
            <a:r>
              <a:rPr lang="en-US"/>
              <a:t/>
            </a:r>
          </a:p>
          <a:p>
            <a:r>
              <a:rPr lang="en-US"/>
              <a:t>- Rekomendasi Produk: Memahami preferensi pelanggan membantu memberikan saran produk yang relevan.</a:t>
            </a:r>
          </a:p>
          <a:p>
            <a:r>
              <a:rPr lang="en-US"/>
              <a:t/>
            </a:r>
          </a:p>
          <a:p>
            <a:r>
              <a:rPr lang="en-US"/>
              <a:t>- Pengalaman Personal: Pelanggan mendapatkan layanan yang sesuai dengan kebutuhan mereka.</a:t>
            </a:r>
          </a:p>
          <a:p>
            <a:r>
              <a:rPr lang="en-US"/>
              <a:t/>
            </a:r>
          </a:p>
          <a:p>
            <a:r>
              <a:rPr lang="en-US"/>
              <a:t>- Efisiensi Anggaran: Fokus pada segmen potensial membantu penggunaan sumber daya yang lebih optimal.</a:t>
            </a:r>
          </a:p>
          <a:p>
            <a:r>
              <a:rPr lang="en-US"/>
              <a:t/>
            </a:r>
          </a:p>
          <a:p>
            <a:r>
              <a:rPr lang="en-US"/>
              <a:t>- Retensi Pelanggan: Strategi yang disesuaikan meningkatkan kemungkinan pelanggan tetap setia.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persaingan ecommerce sangan ketat, kita perlu memeahami perilaku pelanggan</a:t>
            </a:r>
          </a:p>
          <a:p>
            <a:r>
              <a:rPr lang="en-US"/>
              <a:t/>
            </a:r>
          </a:p>
          <a:p>
            <a:r>
              <a:rPr lang="en-US"/>
              <a:t>salah satu caranya adalah Segmentasi pelanggan </a:t>
            </a:r>
          </a:p>
          <a:p>
            <a:r>
              <a:rPr lang="en-US"/>
              <a:t/>
            </a:r>
          </a:p>
          <a:p>
            <a:r>
              <a:rPr lang="en-US"/>
              <a:t>Segmentasi pelanggan adalah proses membagi pelanggan ke dalam kelompok berdasarkan kesamaan karakteristik, perilaku, atau preferensi. 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Manfaat:</a:t>
            </a:r>
          </a:p>
          <a:p>
            <a:r>
              <a:rPr lang="en-US"/>
              <a:t/>
            </a:r>
          </a:p>
          <a:p>
            <a:r>
              <a:rPr lang="en-US"/>
              <a:t>- Pemasaran Lebih Tepat Sasaran: Kampanye bisa disesuaikan untuk setiap segmen agar lebih efektif.</a:t>
            </a:r>
          </a:p>
          <a:p>
            <a:r>
              <a:rPr lang="en-US"/>
              <a:t/>
            </a:r>
          </a:p>
          <a:p>
            <a:r>
              <a:rPr lang="en-US"/>
              <a:t>- Rekomendasi Produk: Memahami preferensi pelanggan membantu memberikan saran produk yang relevan.</a:t>
            </a:r>
          </a:p>
          <a:p>
            <a:r>
              <a:rPr lang="en-US"/>
              <a:t/>
            </a:r>
          </a:p>
          <a:p>
            <a:r>
              <a:rPr lang="en-US"/>
              <a:t>- Pengalaman Personal: Pelanggan mendapatkan layanan yang sesuai dengan kebutuhan mereka.</a:t>
            </a:r>
          </a:p>
          <a:p>
            <a:r>
              <a:rPr lang="en-US"/>
              <a:t/>
            </a:r>
          </a:p>
          <a:p>
            <a:r>
              <a:rPr lang="en-US"/>
              <a:t>- Efisiensi Anggaran: Fokus pada segmen potensial membantu penggunaan sumber daya yang lebih optimal.</a:t>
            </a:r>
          </a:p>
          <a:p>
            <a:r>
              <a:rPr lang="en-US"/>
              <a:t/>
            </a:r>
          </a:p>
          <a:p>
            <a:r>
              <a:rPr lang="en-US"/>
              <a:t>- Retensi Pelanggan: Strategi yang disesuaikan meningkatkan kemungkinan pelanggan tetap setia.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persaingan ecommerce sangan ketat, kita perlu memeahami perilaku pelanggan</a:t>
            </a:r>
          </a:p>
          <a:p>
            <a:r>
              <a:rPr lang="en-US"/>
              <a:t/>
            </a:r>
          </a:p>
          <a:p>
            <a:r>
              <a:rPr lang="en-US"/>
              <a:t>salah satu caranya adalah Segmentasi pelanggan </a:t>
            </a:r>
          </a:p>
          <a:p>
            <a:r>
              <a:rPr lang="en-US"/>
              <a:t/>
            </a:r>
          </a:p>
          <a:p>
            <a:r>
              <a:rPr lang="en-US"/>
              <a:t>Segmentasi pelanggan adalah proses membagi pelanggan ke dalam kelompok berdasarkan kesamaan karakteristik, perilaku, atau preferensi. 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Manfaat:</a:t>
            </a:r>
          </a:p>
          <a:p>
            <a:r>
              <a:rPr lang="en-US"/>
              <a:t/>
            </a:r>
          </a:p>
          <a:p>
            <a:r>
              <a:rPr lang="en-US"/>
              <a:t>- Pemasaran Lebih Tepat Sasaran: Kampanye bisa disesuaikan untuk setiap segmen agar lebih efektif.</a:t>
            </a:r>
          </a:p>
          <a:p>
            <a:r>
              <a:rPr lang="en-US"/>
              <a:t/>
            </a:r>
          </a:p>
          <a:p>
            <a:r>
              <a:rPr lang="en-US"/>
              <a:t>- Rekomendasi Produk: Memahami preferensi pelanggan membantu memberikan saran produk yang relevan.</a:t>
            </a:r>
          </a:p>
          <a:p>
            <a:r>
              <a:rPr lang="en-US"/>
              <a:t/>
            </a:r>
          </a:p>
          <a:p>
            <a:r>
              <a:rPr lang="en-US"/>
              <a:t>- Pengalaman Personal: Pelanggan mendapatkan layanan yang sesuai dengan kebutuhan mereka.</a:t>
            </a:r>
          </a:p>
          <a:p>
            <a:r>
              <a:rPr lang="en-US"/>
              <a:t/>
            </a:r>
          </a:p>
          <a:p>
            <a:r>
              <a:rPr lang="en-US"/>
              <a:t>- Efisiensi Anggaran: Fokus pada segmen potensial membantu penggunaan sumber daya yang lebih optimal.</a:t>
            </a:r>
          </a:p>
          <a:p>
            <a:r>
              <a:rPr lang="en-US"/>
              <a:t/>
            </a:r>
          </a:p>
          <a:p>
            <a:r>
              <a:rPr lang="en-US"/>
              <a:t>- Retensi Pelanggan: Strategi yang disesuaikan meningkatkan kemungkinan pelanggan tetap setia.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persaingan ecommerce sangan ketat, kita perlu memeahami perilaku pelanggan</a:t>
            </a:r>
          </a:p>
          <a:p>
            <a:r>
              <a:rPr lang="en-US"/>
              <a:t/>
            </a:r>
          </a:p>
          <a:p>
            <a:r>
              <a:rPr lang="en-US"/>
              <a:t>salah satu caranya adalah Segmentasi pelanggan </a:t>
            </a:r>
          </a:p>
          <a:p>
            <a:r>
              <a:rPr lang="en-US"/>
              <a:t/>
            </a:r>
          </a:p>
          <a:p>
            <a:r>
              <a:rPr lang="en-US"/>
              <a:t>Segmentasi pelanggan adalah proses membagi pelanggan ke dalam kelompok berdasarkan kesamaan karakteristik, perilaku, atau preferensi. 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Manfaat:</a:t>
            </a:r>
          </a:p>
          <a:p>
            <a:r>
              <a:rPr lang="en-US"/>
              <a:t/>
            </a:r>
          </a:p>
          <a:p>
            <a:r>
              <a:rPr lang="en-US"/>
              <a:t>- Pemasaran Lebih Tepat Sasaran: Kampanye bisa disesuaikan untuk setiap segmen agar lebih efektif.</a:t>
            </a:r>
          </a:p>
          <a:p>
            <a:r>
              <a:rPr lang="en-US"/>
              <a:t/>
            </a:r>
          </a:p>
          <a:p>
            <a:r>
              <a:rPr lang="en-US"/>
              <a:t>- Rekomendasi Produk: Memahami preferensi pelanggan membantu memberikan saran produk yang relevan.</a:t>
            </a:r>
          </a:p>
          <a:p>
            <a:r>
              <a:rPr lang="en-US"/>
              <a:t/>
            </a:r>
          </a:p>
          <a:p>
            <a:r>
              <a:rPr lang="en-US"/>
              <a:t>- Pengalaman Personal: Pelanggan mendapatkan layanan yang sesuai dengan kebutuhan mereka.</a:t>
            </a:r>
          </a:p>
          <a:p>
            <a:r>
              <a:rPr lang="en-US"/>
              <a:t/>
            </a:r>
          </a:p>
          <a:p>
            <a:r>
              <a:rPr lang="en-US"/>
              <a:t>- Efisiensi Anggaran: Fokus pada segmen potensial membantu penggunaan sumber daya yang lebih optimal.</a:t>
            </a:r>
          </a:p>
          <a:p>
            <a:r>
              <a:rPr lang="en-US"/>
              <a:t/>
            </a:r>
          </a:p>
          <a:p>
            <a:r>
              <a:rPr lang="en-US"/>
              <a:t>- Retensi Pelanggan: Strategi yang disesuaikan meningkatkan kemungkinan pelanggan tetap setia.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6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6.png" Type="http://schemas.openxmlformats.org/officeDocument/2006/relationships/image"/><Relationship Id="rId6" Target="https://www.kaggle.com/datasets/mashlyn/online-retail-ii-uci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6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6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9372600"/>
            <a:ext cx="18288000" cy="914400"/>
          </a:xfrm>
          <a:custGeom>
            <a:avLst/>
            <a:gdLst/>
            <a:ahLst/>
            <a:cxnLst/>
            <a:rect r="r" b="b" t="t" l="l"/>
            <a:pathLst>
              <a:path h="914400" w="18288000">
                <a:moveTo>
                  <a:pt x="0" y="914400"/>
                </a:moveTo>
                <a:lnTo>
                  <a:pt x="18288000" y="914400"/>
                </a:lnTo>
                <a:lnTo>
                  <a:pt x="18288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4960" y="904454"/>
            <a:ext cx="787568" cy="647775"/>
          </a:xfrm>
          <a:custGeom>
            <a:avLst/>
            <a:gdLst/>
            <a:ahLst/>
            <a:cxnLst/>
            <a:rect r="r" b="b" t="t" l="l"/>
            <a:pathLst>
              <a:path h="647775" w="787568">
                <a:moveTo>
                  <a:pt x="0" y="0"/>
                </a:moveTo>
                <a:lnTo>
                  <a:pt x="787568" y="0"/>
                </a:lnTo>
                <a:lnTo>
                  <a:pt x="787568" y="647775"/>
                </a:lnTo>
                <a:lnTo>
                  <a:pt x="0" y="647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2560" y="3067140"/>
            <a:ext cx="5742695" cy="114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7"/>
              </a:lnSpc>
            </a:pPr>
            <a:r>
              <a:rPr lang="en-US" sz="8799" i="true" b="true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RFM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2560" y="6623650"/>
            <a:ext cx="7963183" cy="59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3"/>
              </a:lnSpc>
            </a:pPr>
            <a:r>
              <a:rPr lang="en-US" sz="209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loren ipsum</a:t>
            </a:r>
          </a:p>
          <a:p>
            <a:pPr algn="l">
              <a:lnSpc>
                <a:spcPts val="236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32560" y="4145191"/>
            <a:ext cx="5742695" cy="114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7"/>
              </a:lnSpc>
            </a:pPr>
            <a:r>
              <a:rPr lang="en-US" sz="8799" b="true">
                <a:solidFill>
                  <a:srgbClr val="F89320"/>
                </a:solidFill>
                <a:latin typeface="Roboto Bold"/>
                <a:ea typeface="Roboto Bold"/>
                <a:cs typeface="Roboto Bold"/>
                <a:sym typeface="Roboto Bold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02659" y="953145"/>
            <a:ext cx="3037766" cy="599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8"/>
              </a:lnSpc>
            </a:pPr>
            <a:r>
              <a:rPr lang="en-US" sz="4655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Amazon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397036" y="1370961"/>
            <a:ext cx="6864201" cy="6881404"/>
          </a:xfrm>
          <a:custGeom>
            <a:avLst/>
            <a:gdLst/>
            <a:ahLst/>
            <a:cxnLst/>
            <a:rect r="r" b="b" t="t" l="l"/>
            <a:pathLst>
              <a:path h="6881404" w="6864201">
                <a:moveTo>
                  <a:pt x="0" y="0"/>
                </a:moveTo>
                <a:lnTo>
                  <a:pt x="6864201" y="0"/>
                </a:lnTo>
                <a:lnTo>
                  <a:pt x="6864201" y="6881404"/>
                </a:lnTo>
                <a:lnTo>
                  <a:pt x="0" y="6881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9372600"/>
            <a:ext cx="18288000" cy="914400"/>
          </a:xfrm>
          <a:custGeom>
            <a:avLst/>
            <a:gdLst/>
            <a:ahLst/>
            <a:cxnLst/>
            <a:rect r="r" b="b" t="t" l="l"/>
            <a:pathLst>
              <a:path h="914400" w="18288000">
                <a:moveTo>
                  <a:pt x="182880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9144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5000" y="306960"/>
            <a:ext cx="2414782" cy="1811086"/>
          </a:xfrm>
          <a:custGeom>
            <a:avLst/>
            <a:gdLst/>
            <a:ahLst/>
            <a:cxnLst/>
            <a:rect r="r" b="b" t="t" l="l"/>
            <a:pathLst>
              <a:path h="1811086" w="2414782">
                <a:moveTo>
                  <a:pt x="0" y="0"/>
                </a:moveTo>
                <a:lnTo>
                  <a:pt x="2414782" y="0"/>
                </a:lnTo>
                <a:lnTo>
                  <a:pt x="2414782" y="1811086"/>
                </a:lnTo>
                <a:lnTo>
                  <a:pt x="0" y="181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11136" y="1641034"/>
            <a:ext cx="12236887" cy="114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7"/>
              </a:lnSpc>
            </a:pPr>
            <a:r>
              <a:rPr lang="en-US" sz="87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Business Understanding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0434" y="9578300"/>
            <a:ext cx="199728" cy="464901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5"/>
              </a:lnSpc>
              <a:spcBef>
                <a:spcPct val="0"/>
              </a:spcBef>
            </a:pPr>
            <a:r>
              <a:rPr lang="en-US" b="true" sz="2696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2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11136" y="3097108"/>
            <a:ext cx="7008503" cy="749300"/>
            <a:chOff x="0" y="0"/>
            <a:chExt cx="9344671" cy="99906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8575"/>
              <a:ext cx="7256780" cy="470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74"/>
                </a:lnSpc>
              </a:pPr>
              <a:r>
                <a:rPr lang="en-US" sz="2499" b="true">
                  <a:solidFill>
                    <a:srgbClr val="F8932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Persaingan e-commerce sangat ketat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216512" y="528108"/>
              <a:ext cx="8128159" cy="470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74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-&gt; </a:t>
              </a:r>
              <a:r>
                <a:rPr lang="en-US" b="true" sz="24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penting memahami perilaku pelanggan.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636740" y="3097108"/>
            <a:ext cx="8196900" cy="3708207"/>
            <a:chOff x="0" y="0"/>
            <a:chExt cx="10929200" cy="494427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8575"/>
              <a:ext cx="1091724" cy="470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74"/>
                </a:lnSpc>
              </a:pPr>
              <a:r>
                <a:rPr lang="en-US" sz="2499" b="true">
                  <a:solidFill>
                    <a:srgbClr val="F8932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Goal: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38976"/>
              <a:ext cx="10929200" cy="430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Mengukur berapa lama sejak pembelian terakhir pelanggan.</a:t>
              </a:r>
            </a:p>
            <a:p>
              <a:pPr algn="just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Mengukur berapa kali pelanggan bertransaksi.</a:t>
              </a:r>
            </a:p>
            <a:p>
              <a:pPr algn="just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Mengukur berapa total uang yang dikeluarkan pelanggan.</a:t>
              </a:r>
            </a:p>
            <a:p>
              <a:pPr algn="just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Membuat segmen pelanggan berdasarkan skor RFM.</a:t>
              </a:r>
            </a:p>
            <a:p>
              <a:pPr algn="just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Memberikan insight untuk strategi marketing.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11136" y="4480889"/>
            <a:ext cx="7817287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 b="true">
                <a:solidFill>
                  <a:srgbClr val="F89320"/>
                </a:solidFill>
                <a:latin typeface="Roboto Bold"/>
                <a:ea typeface="Roboto Bold"/>
                <a:cs typeface="Roboto Bold"/>
                <a:sym typeface="Roboto Bold"/>
              </a:rPr>
              <a:t>Stakeholder: </a:t>
            </a:r>
            <a:r>
              <a:rPr lang="en-US" sz="24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Tim Marketing &amp; Customer Engagement </a:t>
            </a:r>
            <a:r>
              <a:rPr lang="en-US" sz="2499" b="true">
                <a:solidFill>
                  <a:srgbClr val="F89320"/>
                </a:solidFill>
                <a:latin typeface="Roboto Bold"/>
                <a:ea typeface="Roboto Bold"/>
                <a:cs typeface="Roboto Bold"/>
                <a:sym typeface="Roboto Bold"/>
              </a:rPr>
              <a:t>-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39748" y="7607745"/>
            <a:ext cx="700850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</a:t>
            </a: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eknik yang umum digunakan adalah </a:t>
            </a:r>
          </a:p>
          <a:p>
            <a:pPr algn="l">
              <a:lnSpc>
                <a:spcPts val="2674"/>
              </a:lnSpc>
              <a:spcBef>
                <a:spcPct val="0"/>
              </a:spcBef>
            </a:pPr>
            <a:r>
              <a:rPr lang="en-US" b="true" sz="2499">
                <a:solidFill>
                  <a:srgbClr val="D85E02"/>
                </a:solidFill>
                <a:latin typeface="Roboto Bold"/>
                <a:ea typeface="Roboto Bold"/>
                <a:cs typeface="Roboto Bold"/>
                <a:sym typeface="Roboto Bold"/>
              </a:rPr>
              <a:t>RFM Analysis dan Segmentasi pelanggan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311136" y="5432870"/>
            <a:ext cx="8079939" cy="2146300"/>
            <a:chOff x="0" y="0"/>
            <a:chExt cx="10773252" cy="286173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28575"/>
              <a:ext cx="3576320" cy="470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74"/>
                </a:lnSpc>
              </a:pPr>
              <a:r>
                <a:rPr lang="en-US" sz="2499" b="true">
                  <a:solidFill>
                    <a:srgbClr val="F8932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Prolem Statement: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423333"/>
              <a:ext cx="10773252" cy="2438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Siapa pelanggan yang paling berharga (top spender).</a:t>
              </a:r>
            </a:p>
            <a:p>
              <a:pPr algn="just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Siapa pelanggan yang sering bertransaksi.</a:t>
              </a:r>
            </a:p>
            <a:p>
              <a:pPr algn="just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Siapa pelanggan yang sudah lama tidak berbelanja.</a:t>
              </a:r>
            </a:p>
            <a:p>
              <a:pPr algn="just">
                <a:lnSpc>
                  <a:spcPts val="374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9372600"/>
            <a:ext cx="18288000" cy="914400"/>
          </a:xfrm>
          <a:custGeom>
            <a:avLst/>
            <a:gdLst/>
            <a:ahLst/>
            <a:cxnLst/>
            <a:rect r="r" b="b" t="t" l="l"/>
            <a:pathLst>
              <a:path h="914400" w="18288000">
                <a:moveTo>
                  <a:pt x="0" y="914400"/>
                </a:moveTo>
                <a:lnTo>
                  <a:pt x="18288000" y="914400"/>
                </a:lnTo>
                <a:lnTo>
                  <a:pt x="18288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102606" y="3578887"/>
            <a:ext cx="2085990" cy="208599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932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994902" y="3578887"/>
            <a:ext cx="2085990" cy="20859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93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07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692759" y="-3454755"/>
            <a:ext cx="7141659" cy="7150597"/>
          </a:xfrm>
          <a:custGeom>
            <a:avLst/>
            <a:gdLst/>
            <a:ahLst/>
            <a:cxnLst/>
            <a:rect r="r" b="b" t="t" l="l"/>
            <a:pathLst>
              <a:path h="7150597" w="7141659">
                <a:moveTo>
                  <a:pt x="0" y="0"/>
                </a:moveTo>
                <a:lnTo>
                  <a:pt x="7141659" y="0"/>
                </a:lnTo>
                <a:lnTo>
                  <a:pt x="7141659" y="7150598"/>
                </a:lnTo>
                <a:lnTo>
                  <a:pt x="0" y="71505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207107" y="3578887"/>
            <a:ext cx="2085990" cy="208599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932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07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05000" y="306960"/>
            <a:ext cx="2414782" cy="1811086"/>
          </a:xfrm>
          <a:custGeom>
            <a:avLst/>
            <a:gdLst/>
            <a:ahLst/>
            <a:cxnLst/>
            <a:rect r="r" b="b" t="t" l="l"/>
            <a:pathLst>
              <a:path h="1811086" w="2414782">
                <a:moveTo>
                  <a:pt x="0" y="0"/>
                </a:moveTo>
                <a:lnTo>
                  <a:pt x="2414782" y="0"/>
                </a:lnTo>
                <a:lnTo>
                  <a:pt x="2414782" y="1811086"/>
                </a:lnTo>
                <a:lnTo>
                  <a:pt x="0" y="18110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418905" y="3790685"/>
            <a:ext cx="1662394" cy="1662394"/>
          </a:xfrm>
          <a:custGeom>
            <a:avLst/>
            <a:gdLst/>
            <a:ahLst/>
            <a:cxnLst/>
            <a:rect r="r" b="b" t="t" l="l"/>
            <a:pathLst>
              <a:path h="1662394" w="1662394">
                <a:moveTo>
                  <a:pt x="0" y="0"/>
                </a:moveTo>
                <a:lnTo>
                  <a:pt x="1662395" y="0"/>
                </a:lnTo>
                <a:lnTo>
                  <a:pt x="1662395" y="1662395"/>
                </a:lnTo>
                <a:lnTo>
                  <a:pt x="0" y="16623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337902" y="4041456"/>
            <a:ext cx="1558248" cy="1332302"/>
          </a:xfrm>
          <a:custGeom>
            <a:avLst/>
            <a:gdLst/>
            <a:ahLst/>
            <a:cxnLst/>
            <a:rect r="r" b="b" t="t" l="l"/>
            <a:pathLst>
              <a:path h="1332302" w="1558248">
                <a:moveTo>
                  <a:pt x="0" y="0"/>
                </a:moveTo>
                <a:lnTo>
                  <a:pt x="1558248" y="0"/>
                </a:lnTo>
                <a:lnTo>
                  <a:pt x="1558248" y="1332302"/>
                </a:lnTo>
                <a:lnTo>
                  <a:pt x="0" y="13323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208658" y="3792643"/>
            <a:ext cx="1658479" cy="1658479"/>
          </a:xfrm>
          <a:custGeom>
            <a:avLst/>
            <a:gdLst/>
            <a:ahLst/>
            <a:cxnLst/>
            <a:rect r="r" b="b" t="t" l="l"/>
            <a:pathLst>
              <a:path h="1658479" w="1658479">
                <a:moveTo>
                  <a:pt x="0" y="0"/>
                </a:moveTo>
                <a:lnTo>
                  <a:pt x="1658479" y="0"/>
                </a:lnTo>
                <a:lnTo>
                  <a:pt x="1658479" y="1658479"/>
                </a:lnTo>
                <a:lnTo>
                  <a:pt x="0" y="16584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059573" y="9578300"/>
            <a:ext cx="199728" cy="464901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5"/>
              </a:lnSpc>
              <a:spcBef>
                <a:spcPct val="0"/>
              </a:spcBef>
            </a:pPr>
            <a:r>
              <a:rPr lang="en-US" b="true" sz="2696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78111" y="1609721"/>
            <a:ext cx="13931778" cy="114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7"/>
              </a:lnSpc>
            </a:pPr>
            <a:r>
              <a:rPr lang="en-US" sz="87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Aspek Utama RFM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93400" y="7052357"/>
            <a:ext cx="4304402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24"/>
              </a:lnSpc>
            </a:pPr>
            <a:r>
              <a:rPr lang="en-US" sz="2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Seberapa sering pelanggan melakukan transaksi.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85697" y="7052357"/>
            <a:ext cx="4304402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24"/>
              </a:lnSpc>
            </a:pPr>
            <a:r>
              <a:rPr lang="en-US" sz="2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eberapa baru pelanggan terakhir bertransaksi.</a:t>
            </a:r>
          </a:p>
          <a:p>
            <a:pPr algn="just">
              <a:lnSpc>
                <a:spcPts val="282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097902" y="7052357"/>
            <a:ext cx="4304402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24"/>
              </a:lnSpc>
            </a:pPr>
            <a:r>
              <a:rPr lang="en-US" sz="2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US" sz="2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erapa banyak uang yang telah pelanggan belanjakan</a:t>
            </a:r>
          </a:p>
          <a:p>
            <a:pPr algn="just">
              <a:lnSpc>
                <a:spcPts val="2824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8399317" y="6195105"/>
            <a:ext cx="1492567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4"/>
              </a:lnSpc>
            </a:pPr>
            <a:r>
              <a:rPr lang="en-US" sz="2499" b="true">
                <a:solidFill>
                  <a:srgbClr val="F89320"/>
                </a:solidFill>
                <a:latin typeface="Roboto Bold"/>
                <a:ea typeface="Roboto Bold"/>
                <a:cs typeface="Roboto Bold"/>
                <a:sym typeface="Roboto Bold"/>
              </a:rPr>
              <a:t>Frequency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430857" y="6195105"/>
            <a:ext cx="1214080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4"/>
              </a:lnSpc>
            </a:pPr>
            <a:r>
              <a:rPr lang="en-US" sz="2499" b="true">
                <a:solidFill>
                  <a:srgbClr val="F89320"/>
                </a:solidFill>
                <a:latin typeface="Roboto Bold"/>
                <a:ea typeface="Roboto Bold"/>
                <a:cs typeface="Roboto Bold"/>
                <a:sym typeface="Roboto Bold"/>
              </a:rPr>
              <a:t>Recency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570315" y="6195105"/>
            <a:ext cx="1359575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4"/>
              </a:lnSpc>
            </a:pPr>
            <a:r>
              <a:rPr lang="en-US" sz="2499" b="true">
                <a:solidFill>
                  <a:srgbClr val="F89320"/>
                </a:solidFill>
                <a:latin typeface="Roboto Bold"/>
                <a:ea typeface="Roboto Bold"/>
                <a:cs typeface="Roboto Bold"/>
                <a:sym typeface="Roboto Bold"/>
              </a:rPr>
              <a:t>Monetary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9372600"/>
            <a:ext cx="18288000" cy="914400"/>
          </a:xfrm>
          <a:custGeom>
            <a:avLst/>
            <a:gdLst/>
            <a:ahLst/>
            <a:cxnLst/>
            <a:rect r="r" b="b" t="t" l="l"/>
            <a:pathLst>
              <a:path h="914400" w="18288000">
                <a:moveTo>
                  <a:pt x="182880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9144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5000" y="306960"/>
            <a:ext cx="2414782" cy="1811086"/>
          </a:xfrm>
          <a:custGeom>
            <a:avLst/>
            <a:gdLst/>
            <a:ahLst/>
            <a:cxnLst/>
            <a:rect r="r" b="b" t="t" l="l"/>
            <a:pathLst>
              <a:path h="1811086" w="2414782">
                <a:moveTo>
                  <a:pt x="0" y="0"/>
                </a:moveTo>
                <a:lnTo>
                  <a:pt x="2414782" y="0"/>
                </a:lnTo>
                <a:lnTo>
                  <a:pt x="2414782" y="1811086"/>
                </a:lnTo>
                <a:lnTo>
                  <a:pt x="0" y="181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27006" y="1565998"/>
            <a:ext cx="6974562" cy="78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6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Understanding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7006" y="2377528"/>
            <a:ext cx="2272308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 b="true">
                <a:solidFill>
                  <a:srgbClr val="F89320"/>
                </a:solidFill>
                <a:latin typeface="Roboto Bold"/>
                <a:ea typeface="Roboto Bold"/>
                <a:cs typeface="Roboto Bold"/>
                <a:sym typeface="Roboto Bold"/>
              </a:rPr>
              <a:t>Sumber: </a:t>
            </a:r>
            <a:r>
              <a:rPr lang="en-US" b="true" sz="2499" u="sng">
                <a:solidFill>
                  <a:srgbClr val="F89320"/>
                </a:solidFill>
                <a:latin typeface="Roboto Bold"/>
                <a:ea typeface="Roboto Bold"/>
                <a:cs typeface="Roboto Bold"/>
                <a:sym typeface="Roboto Bold"/>
                <a:hlinkClick r:id="rId6" tooltip="https://www.kaggle.com/datasets/mashlyn/online-retail-ii-uci"/>
              </a:rPr>
              <a:t>Kaggle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79338" y="3589337"/>
            <a:ext cx="7008503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8" indent="-269874" lvl="1">
              <a:lnSpc>
                <a:spcPts val="3249"/>
              </a:lnSpc>
              <a:buFont typeface="Arial"/>
              <a:buChar char="•"/>
            </a:pPr>
            <a:r>
              <a:rPr lang="en-US" sz="2499" spc="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Customer ID: ID pelanggan </a:t>
            </a:r>
          </a:p>
          <a:p>
            <a:pPr algn="just" marL="539748" indent="-269874" lvl="1">
              <a:lnSpc>
                <a:spcPts val="3249"/>
              </a:lnSpc>
              <a:buFont typeface="Arial"/>
              <a:buChar char="•"/>
            </a:pPr>
            <a:r>
              <a:rPr lang="en-US" sz="2499" spc="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InvoiceDate: Tanggal &amp; waktu transaksi</a:t>
            </a:r>
          </a:p>
          <a:p>
            <a:pPr algn="just" marL="539748" indent="-269874" lvl="1">
              <a:lnSpc>
                <a:spcPts val="3249"/>
              </a:lnSpc>
              <a:buFont typeface="Arial"/>
              <a:buChar char="•"/>
            </a:pPr>
            <a:r>
              <a:rPr lang="en-US" sz="2499" spc="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Price: Harga per unit</a:t>
            </a:r>
          </a:p>
          <a:p>
            <a:pPr algn="just" marL="539748" indent="-269874" lvl="1">
              <a:lnSpc>
                <a:spcPts val="3249"/>
              </a:lnSpc>
              <a:buFont typeface="Arial"/>
              <a:buChar char="•"/>
            </a:pPr>
            <a:r>
              <a:rPr lang="en-US" sz="2499" spc="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Quantity: Jumlah produk yang dibeli</a:t>
            </a:r>
          </a:p>
          <a:p>
            <a:pPr algn="just" marL="539748" indent="-269874" lvl="1">
              <a:lnSpc>
                <a:spcPts val="3249"/>
              </a:lnSpc>
              <a:buFont typeface="Arial"/>
              <a:buChar char="•"/>
            </a:pPr>
            <a:r>
              <a:rPr lang="en-US" sz="2499" spc="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2499" spc="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nvoice: Nomor transaksi</a:t>
            </a:r>
          </a:p>
          <a:p>
            <a:pPr algn="just" marL="539748" indent="-269874" lvl="1">
              <a:lnSpc>
                <a:spcPts val="3249"/>
              </a:lnSpc>
              <a:buFont typeface="Arial"/>
              <a:buChar char="•"/>
            </a:pPr>
            <a:r>
              <a:rPr lang="en-US" sz="2499" spc="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StockCode: Kode produk</a:t>
            </a:r>
          </a:p>
          <a:p>
            <a:pPr algn="just" marL="539748" indent="-269874" lvl="1">
              <a:lnSpc>
                <a:spcPts val="3249"/>
              </a:lnSpc>
              <a:buFont typeface="Arial"/>
              <a:buChar char="•"/>
            </a:pPr>
            <a:r>
              <a:rPr lang="en-US" sz="2499" spc="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Description: Nama produk</a:t>
            </a:r>
          </a:p>
          <a:p>
            <a:pPr algn="just" marL="539748" indent="-269874" lvl="1">
              <a:lnSpc>
                <a:spcPts val="3249"/>
              </a:lnSpc>
              <a:buFont typeface="Arial"/>
              <a:buChar char="•"/>
            </a:pPr>
            <a:r>
              <a:rPr lang="en-US" sz="2499" spc="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Country: Negara pembeli</a:t>
            </a:r>
          </a:p>
          <a:p>
            <a:pPr algn="just">
              <a:lnSpc>
                <a:spcPts val="324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30434" y="9578300"/>
            <a:ext cx="199728" cy="464901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5"/>
              </a:lnSpc>
              <a:spcBef>
                <a:spcPct val="0"/>
              </a:spcBef>
            </a:pPr>
            <a:r>
              <a:rPr lang="en-US" b="true" sz="2696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79338" y="3043237"/>
            <a:ext cx="2062996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4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Kolom 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51069" y="2938462"/>
            <a:ext cx="4557594" cy="231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Digunakan untuk  analysis RFM:</a:t>
            </a:r>
          </a:p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Customer ID</a:t>
            </a:r>
          </a:p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InvoiceDate</a:t>
            </a:r>
          </a:p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Price</a:t>
            </a:r>
          </a:p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Quantity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7851533" y="3230562"/>
            <a:ext cx="2202366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9372600"/>
            <a:ext cx="18288000" cy="914400"/>
          </a:xfrm>
          <a:custGeom>
            <a:avLst/>
            <a:gdLst/>
            <a:ahLst/>
            <a:cxnLst/>
            <a:rect r="r" b="b" t="t" l="l"/>
            <a:pathLst>
              <a:path h="914400" w="18288000">
                <a:moveTo>
                  <a:pt x="182880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9144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5000" y="306960"/>
            <a:ext cx="2414782" cy="1811086"/>
          </a:xfrm>
          <a:custGeom>
            <a:avLst/>
            <a:gdLst/>
            <a:ahLst/>
            <a:cxnLst/>
            <a:rect r="r" b="b" t="t" l="l"/>
            <a:pathLst>
              <a:path h="1811086" w="2414782">
                <a:moveTo>
                  <a:pt x="0" y="0"/>
                </a:moveTo>
                <a:lnTo>
                  <a:pt x="2414782" y="0"/>
                </a:lnTo>
                <a:lnTo>
                  <a:pt x="2414782" y="1811086"/>
                </a:lnTo>
                <a:lnTo>
                  <a:pt x="0" y="181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5000" y="1695609"/>
            <a:ext cx="8614639" cy="4341609"/>
          </a:xfrm>
          <a:custGeom>
            <a:avLst/>
            <a:gdLst/>
            <a:ahLst/>
            <a:cxnLst/>
            <a:rect r="r" b="b" t="t" l="l"/>
            <a:pathLst>
              <a:path h="4341609" w="8614639">
                <a:moveTo>
                  <a:pt x="0" y="0"/>
                </a:moveTo>
                <a:lnTo>
                  <a:pt x="8614638" y="0"/>
                </a:lnTo>
                <a:lnTo>
                  <a:pt x="8614638" y="4341609"/>
                </a:lnTo>
                <a:lnTo>
                  <a:pt x="0" y="43416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4" t="0" r="-52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12391" y="6246768"/>
            <a:ext cx="6892573" cy="2076388"/>
          </a:xfrm>
          <a:custGeom>
            <a:avLst/>
            <a:gdLst/>
            <a:ahLst/>
            <a:cxnLst/>
            <a:rect r="r" b="b" t="t" l="l"/>
            <a:pathLst>
              <a:path h="2076388" w="6892573">
                <a:moveTo>
                  <a:pt x="0" y="0"/>
                </a:moveTo>
                <a:lnTo>
                  <a:pt x="6892573" y="0"/>
                </a:lnTo>
                <a:lnTo>
                  <a:pt x="6892573" y="2076388"/>
                </a:lnTo>
                <a:lnTo>
                  <a:pt x="0" y="20763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63948" y="1695609"/>
            <a:ext cx="8026036" cy="5086500"/>
          </a:xfrm>
          <a:custGeom>
            <a:avLst/>
            <a:gdLst/>
            <a:ahLst/>
            <a:cxnLst/>
            <a:rect r="r" b="b" t="t" l="l"/>
            <a:pathLst>
              <a:path h="5086500" w="8026036">
                <a:moveTo>
                  <a:pt x="0" y="0"/>
                </a:moveTo>
                <a:lnTo>
                  <a:pt x="8026036" y="0"/>
                </a:lnTo>
                <a:lnTo>
                  <a:pt x="8026036" y="5086500"/>
                </a:lnTo>
                <a:lnTo>
                  <a:pt x="0" y="5086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39218" y="699135"/>
            <a:ext cx="4832152" cy="78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6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RFM Segment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0434" y="9578300"/>
            <a:ext cx="199728" cy="464901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5"/>
              </a:lnSpc>
              <a:spcBef>
                <a:spcPct val="0"/>
              </a:spcBef>
            </a:pPr>
            <a:r>
              <a:rPr lang="en-US" b="true" sz="2696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9372600"/>
            <a:ext cx="18288000" cy="914400"/>
          </a:xfrm>
          <a:custGeom>
            <a:avLst/>
            <a:gdLst/>
            <a:ahLst/>
            <a:cxnLst/>
            <a:rect r="r" b="b" t="t" l="l"/>
            <a:pathLst>
              <a:path h="914400" w="18288000">
                <a:moveTo>
                  <a:pt x="182880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9144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5000" y="306960"/>
            <a:ext cx="2414782" cy="1811086"/>
          </a:xfrm>
          <a:custGeom>
            <a:avLst/>
            <a:gdLst/>
            <a:ahLst/>
            <a:cxnLst/>
            <a:rect r="r" b="b" t="t" l="l"/>
            <a:pathLst>
              <a:path h="1811086" w="2414782">
                <a:moveTo>
                  <a:pt x="0" y="0"/>
                </a:moveTo>
                <a:lnTo>
                  <a:pt x="2414782" y="0"/>
                </a:lnTo>
                <a:lnTo>
                  <a:pt x="2414782" y="1811086"/>
                </a:lnTo>
                <a:lnTo>
                  <a:pt x="0" y="181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7006" y="2348953"/>
            <a:ext cx="9340496" cy="5172300"/>
          </a:xfrm>
          <a:custGeom>
            <a:avLst/>
            <a:gdLst/>
            <a:ahLst/>
            <a:cxnLst/>
            <a:rect r="r" b="b" t="t" l="l"/>
            <a:pathLst>
              <a:path h="5172300" w="9340496">
                <a:moveTo>
                  <a:pt x="0" y="0"/>
                </a:moveTo>
                <a:lnTo>
                  <a:pt x="9340496" y="0"/>
                </a:lnTo>
                <a:lnTo>
                  <a:pt x="9340496" y="5172299"/>
                </a:lnTo>
                <a:lnTo>
                  <a:pt x="0" y="51722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33083" y="2391128"/>
            <a:ext cx="6947581" cy="5130124"/>
          </a:xfrm>
          <a:custGeom>
            <a:avLst/>
            <a:gdLst/>
            <a:ahLst/>
            <a:cxnLst/>
            <a:rect r="r" b="b" t="t" l="l"/>
            <a:pathLst>
              <a:path h="5130124" w="6947581">
                <a:moveTo>
                  <a:pt x="0" y="0"/>
                </a:moveTo>
                <a:lnTo>
                  <a:pt x="6947580" y="0"/>
                </a:lnTo>
                <a:lnTo>
                  <a:pt x="6947580" y="5130124"/>
                </a:lnTo>
                <a:lnTo>
                  <a:pt x="0" y="51301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27006" y="1565998"/>
            <a:ext cx="6138506" cy="78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6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RFM Score Matrix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0434" y="9578300"/>
            <a:ext cx="199728" cy="464901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5"/>
              </a:lnSpc>
              <a:spcBef>
                <a:spcPct val="0"/>
              </a:spcBef>
            </a:pPr>
            <a:r>
              <a:rPr lang="en-US" b="true" sz="2696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9372600"/>
            <a:ext cx="18288000" cy="914400"/>
          </a:xfrm>
          <a:custGeom>
            <a:avLst/>
            <a:gdLst/>
            <a:ahLst/>
            <a:cxnLst/>
            <a:rect r="r" b="b" t="t" l="l"/>
            <a:pathLst>
              <a:path h="914400" w="18288000">
                <a:moveTo>
                  <a:pt x="182880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9144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5000" y="306960"/>
            <a:ext cx="2414782" cy="1811086"/>
          </a:xfrm>
          <a:custGeom>
            <a:avLst/>
            <a:gdLst/>
            <a:ahLst/>
            <a:cxnLst/>
            <a:rect r="r" b="b" t="t" l="l"/>
            <a:pathLst>
              <a:path h="1811086" w="2414782">
                <a:moveTo>
                  <a:pt x="0" y="0"/>
                </a:moveTo>
                <a:lnTo>
                  <a:pt x="2414782" y="0"/>
                </a:lnTo>
                <a:lnTo>
                  <a:pt x="2414782" y="1811086"/>
                </a:lnTo>
                <a:lnTo>
                  <a:pt x="0" y="181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2391" y="2527534"/>
            <a:ext cx="5854712" cy="4401640"/>
          </a:xfrm>
          <a:custGeom>
            <a:avLst/>
            <a:gdLst/>
            <a:ahLst/>
            <a:cxnLst/>
            <a:rect r="r" b="b" t="t" l="l"/>
            <a:pathLst>
              <a:path h="4401640" w="5854712">
                <a:moveTo>
                  <a:pt x="0" y="0"/>
                </a:moveTo>
                <a:lnTo>
                  <a:pt x="5854712" y="0"/>
                </a:lnTo>
                <a:lnTo>
                  <a:pt x="5854712" y="4401640"/>
                </a:lnTo>
                <a:lnTo>
                  <a:pt x="0" y="44016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39795" y="2702520"/>
            <a:ext cx="5854712" cy="4051668"/>
          </a:xfrm>
          <a:custGeom>
            <a:avLst/>
            <a:gdLst/>
            <a:ahLst/>
            <a:cxnLst/>
            <a:rect r="r" b="b" t="t" l="l"/>
            <a:pathLst>
              <a:path h="4051668" w="5854712">
                <a:moveTo>
                  <a:pt x="0" y="0"/>
                </a:moveTo>
                <a:lnTo>
                  <a:pt x="5854712" y="0"/>
                </a:lnTo>
                <a:lnTo>
                  <a:pt x="5854712" y="4051668"/>
                </a:lnTo>
                <a:lnTo>
                  <a:pt x="0" y="40516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07199" y="2634205"/>
            <a:ext cx="5608410" cy="4188299"/>
          </a:xfrm>
          <a:custGeom>
            <a:avLst/>
            <a:gdLst/>
            <a:ahLst/>
            <a:cxnLst/>
            <a:rect r="r" b="b" t="t" l="l"/>
            <a:pathLst>
              <a:path h="4188299" w="5608410">
                <a:moveTo>
                  <a:pt x="0" y="0"/>
                </a:moveTo>
                <a:lnTo>
                  <a:pt x="5608410" y="0"/>
                </a:lnTo>
                <a:lnTo>
                  <a:pt x="5608410" y="4188298"/>
                </a:lnTo>
                <a:lnTo>
                  <a:pt x="0" y="41882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27006" y="1565998"/>
            <a:ext cx="6138506" cy="78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6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RFM Score Matrix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0434" y="9578300"/>
            <a:ext cx="199728" cy="464901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5"/>
              </a:lnSpc>
              <a:spcBef>
                <a:spcPct val="0"/>
              </a:spcBef>
            </a:pPr>
            <a:r>
              <a:rPr lang="en-US" b="true" sz="2696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0434" y="6746303"/>
            <a:ext cx="13824942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Implikasi: </a:t>
            </a:r>
          </a:p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Recency: Sedikit pelanggan aktif dalam 0–5 bulan terakhir, banyak pelanggan sudah dorman </a:t>
            </a:r>
          </a:p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Frequency : Sebagian besar pelanggan hanya 0–5 kali order, loyalitas rendah.</a:t>
            </a:r>
          </a:p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Hampir semua pelanggan berbelanja &lt; $5k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9050"/>
            <a:ext cx="18288000" cy="914400"/>
          </a:xfrm>
          <a:custGeom>
            <a:avLst/>
            <a:gdLst/>
            <a:ahLst/>
            <a:cxnLst/>
            <a:rect r="r" b="b" t="t" l="l"/>
            <a:pathLst>
              <a:path h="914400" w="182880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60753"/>
            <a:ext cx="10965629" cy="78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6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Conclusion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05000" y="306960"/>
            <a:ext cx="2414782" cy="1811086"/>
          </a:xfrm>
          <a:custGeom>
            <a:avLst/>
            <a:gdLst/>
            <a:ahLst/>
            <a:cxnLst/>
            <a:rect r="r" b="b" t="t" l="l"/>
            <a:pathLst>
              <a:path h="1811086" w="2414782">
                <a:moveTo>
                  <a:pt x="0" y="0"/>
                </a:moveTo>
                <a:lnTo>
                  <a:pt x="2414782" y="0"/>
                </a:lnTo>
                <a:lnTo>
                  <a:pt x="2414782" y="1811086"/>
                </a:lnTo>
                <a:lnTo>
                  <a:pt x="0" y="1811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37940" y="4869408"/>
            <a:ext cx="16227445" cy="5233351"/>
          </a:xfrm>
          <a:custGeom>
            <a:avLst/>
            <a:gdLst/>
            <a:ahLst/>
            <a:cxnLst/>
            <a:rect r="r" b="b" t="t" l="l"/>
            <a:pathLst>
              <a:path h="5233351" w="16227445">
                <a:moveTo>
                  <a:pt x="0" y="0"/>
                </a:moveTo>
                <a:lnTo>
                  <a:pt x="16227445" y="0"/>
                </a:lnTo>
                <a:lnTo>
                  <a:pt x="16227445" y="5233351"/>
                </a:lnTo>
                <a:lnTo>
                  <a:pt x="0" y="52333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059573" y="158075"/>
            <a:ext cx="199728" cy="464901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5"/>
              </a:lnSpc>
              <a:spcBef>
                <a:spcPct val="0"/>
              </a:spcBef>
            </a:pPr>
            <a:r>
              <a:rPr lang="en-US" b="true" sz="2696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7940" y="2415133"/>
            <a:ext cx="16012120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At Risk adalah s</a:t>
            </a: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egmen dengan jumlah pelanggan terbanyak.</a:t>
            </a:r>
          </a:p>
          <a:p>
            <a:pPr algn="l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Potential Loyalist menjadi segmen terbesar kedua</a:t>
            </a:r>
          </a:p>
          <a:p>
            <a:pPr algn="l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Hibernating juga mencakup jumlah pelanggan yang cukup besar</a:t>
            </a:r>
          </a:p>
          <a:p>
            <a:pPr algn="l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Segmen Champion, meskipun memiliki nilai pembelian tertinggi, hanya terdiri dari sebagian kecil pelanggan.</a:t>
            </a:r>
          </a:p>
          <a:p>
            <a:pPr algn="l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Segmen seperti Need Attention, Promising, dan New Customer memiliki jumlah pelanggan yang lebih sedikit</a:t>
            </a:r>
          </a:p>
          <a:p>
            <a:pPr algn="l">
              <a:lnSpc>
                <a:spcPts val="324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3499" y="3162563"/>
            <a:ext cx="8967634" cy="114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7"/>
              </a:lnSpc>
            </a:pPr>
            <a:r>
              <a:rPr lang="en-US" sz="87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THANKS!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265713" y="-3539222"/>
            <a:ext cx="6588825" cy="6597072"/>
          </a:xfrm>
          <a:custGeom>
            <a:avLst/>
            <a:gdLst/>
            <a:ahLst/>
            <a:cxnLst/>
            <a:rect r="r" b="b" t="t" l="l"/>
            <a:pathLst>
              <a:path h="6597072" w="6588825">
                <a:moveTo>
                  <a:pt x="0" y="0"/>
                </a:moveTo>
                <a:lnTo>
                  <a:pt x="6588826" y="0"/>
                </a:lnTo>
                <a:lnTo>
                  <a:pt x="6588826" y="6597071"/>
                </a:lnTo>
                <a:lnTo>
                  <a:pt x="0" y="65970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06073" y="1483361"/>
            <a:ext cx="6420402" cy="6731745"/>
          </a:xfrm>
          <a:custGeom>
            <a:avLst/>
            <a:gdLst/>
            <a:ahLst/>
            <a:cxnLst/>
            <a:rect r="r" b="b" t="t" l="l"/>
            <a:pathLst>
              <a:path h="6731745" w="6420402">
                <a:moveTo>
                  <a:pt x="0" y="0"/>
                </a:moveTo>
                <a:lnTo>
                  <a:pt x="6420402" y="0"/>
                </a:lnTo>
                <a:lnTo>
                  <a:pt x="6420402" y="6731745"/>
                </a:lnTo>
                <a:lnTo>
                  <a:pt x="0" y="6731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0" y="9372600"/>
            <a:ext cx="18288000" cy="914400"/>
          </a:xfrm>
          <a:custGeom>
            <a:avLst/>
            <a:gdLst/>
            <a:ahLst/>
            <a:cxnLst/>
            <a:rect r="r" b="b" t="t" l="l"/>
            <a:pathLst>
              <a:path h="914400" w="18288000">
                <a:moveTo>
                  <a:pt x="182880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9144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0434" y="9578300"/>
            <a:ext cx="199728" cy="464901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5"/>
              </a:lnSpc>
              <a:spcBef>
                <a:spcPct val="0"/>
              </a:spcBef>
            </a:pPr>
            <a:r>
              <a:rPr lang="en-US" b="true" sz="2696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9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936609" y="577818"/>
            <a:ext cx="2414782" cy="1811086"/>
          </a:xfrm>
          <a:custGeom>
            <a:avLst/>
            <a:gdLst/>
            <a:ahLst/>
            <a:cxnLst/>
            <a:rect r="r" b="b" t="t" l="l"/>
            <a:pathLst>
              <a:path h="1811086" w="2414782">
                <a:moveTo>
                  <a:pt x="0" y="0"/>
                </a:moveTo>
                <a:lnTo>
                  <a:pt x="2414782" y="0"/>
                </a:lnTo>
                <a:lnTo>
                  <a:pt x="2414782" y="1811086"/>
                </a:lnTo>
                <a:lnTo>
                  <a:pt x="0" y="18110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DAGyX0V2XQU</dc:identifier>
  <dcterms:modified xsi:type="dcterms:W3CDTF">2011-08-01T06:04:30Z</dcterms:modified>
  <cp:revision>1</cp:revision>
  <dc:title>RFM Analysis Online Retail</dc:title>
</cp:coreProperties>
</file>