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FCD"/>
    <a:srgbClr val="DDFFDD"/>
    <a:srgbClr val="B7FFB7"/>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B333F-8D38-47A3-B422-310C51C7BD75}" v="41" dt="2019-11-27T01:36:39.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1692" y="-18"/>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070E503-D934-402A-817E-C98AC94971FD}" type="datetimeFigureOut">
              <a:rPr lang="es-MX" smtClean="0"/>
              <a:t>26/11/2019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127183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70E503-D934-402A-817E-C98AC94971FD}" type="datetimeFigureOut">
              <a:rPr lang="es-MX" smtClean="0"/>
              <a:t>26/11/2019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92697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70E503-D934-402A-817E-C98AC94971FD}" type="datetimeFigureOut">
              <a:rPr lang="es-MX" smtClean="0"/>
              <a:t>26/11/2019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199652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70E503-D934-402A-817E-C98AC94971FD}" type="datetimeFigureOut">
              <a:rPr lang="es-MX" smtClean="0"/>
              <a:t>26/11/2019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228825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070E503-D934-402A-817E-C98AC94971FD}" type="datetimeFigureOut">
              <a:rPr lang="es-MX" smtClean="0"/>
              <a:t>26/11/2019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304651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070E503-D934-402A-817E-C98AC94971FD}" type="datetimeFigureOut">
              <a:rPr lang="es-MX" smtClean="0"/>
              <a:t>26/11/2019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141257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070E503-D934-402A-817E-C98AC94971FD}" type="datetimeFigureOut">
              <a:rPr lang="es-MX" smtClean="0"/>
              <a:t>26/11/2019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21295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070E503-D934-402A-817E-C98AC94971FD}" type="datetimeFigureOut">
              <a:rPr lang="es-MX" smtClean="0"/>
              <a:t>26/11/2019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16616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0E503-D934-402A-817E-C98AC94971FD}" type="datetimeFigureOut">
              <a:rPr lang="es-MX" smtClean="0"/>
              <a:t>26/11/2019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330504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70E503-D934-402A-817E-C98AC94971FD}" type="datetimeFigureOut">
              <a:rPr lang="es-MX" smtClean="0"/>
              <a:t>26/11/2019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27377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70E503-D934-402A-817E-C98AC94971FD}" type="datetimeFigureOut">
              <a:rPr lang="es-MX" smtClean="0"/>
              <a:t>26/11/2019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0AEA002-9254-4A0C-8CC4-440F14DB1F64}" type="slidenum">
              <a:rPr lang="es-MX" smtClean="0"/>
              <a:t>‹Nº›</a:t>
            </a:fld>
            <a:endParaRPr lang="es-MX"/>
          </a:p>
        </p:txBody>
      </p:sp>
    </p:spTree>
    <p:extLst>
      <p:ext uri="{BB962C8B-B14F-4D97-AF65-F5344CB8AC3E}">
        <p14:creationId xmlns:p14="http://schemas.microsoft.com/office/powerpoint/2010/main" val="319855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7070E503-D934-402A-817E-C98AC94971FD}" type="datetimeFigureOut">
              <a:rPr lang="es-MX" smtClean="0"/>
              <a:t>26/11/2019</a:t>
            </a:fld>
            <a:endParaRPr lang="es-MX"/>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10AEA002-9254-4A0C-8CC4-440F14DB1F64}" type="slidenum">
              <a:rPr lang="es-MX" smtClean="0"/>
              <a:t>‹Nº›</a:t>
            </a:fld>
            <a:endParaRPr lang="es-MX"/>
          </a:p>
        </p:txBody>
      </p:sp>
    </p:spTree>
    <p:extLst>
      <p:ext uri="{BB962C8B-B14F-4D97-AF65-F5344CB8AC3E}">
        <p14:creationId xmlns:p14="http://schemas.microsoft.com/office/powerpoint/2010/main" val="2835450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DFFDD"/>
            </a:gs>
            <a:gs pos="52000">
              <a:srgbClr val="CDFFCD"/>
            </a:gs>
            <a:gs pos="83000">
              <a:srgbClr val="B7FFB7"/>
            </a:gs>
            <a:gs pos="100000">
              <a:srgbClr val="B7FFB7"/>
            </a:gs>
          </a:gsLst>
          <a:lin ang="5400000" scaled="1"/>
        </a:gra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CFA61B77-2751-452A-86E3-ECC62CBCEC96}"/>
              </a:ext>
            </a:extLst>
          </p:cNvPr>
          <p:cNvSpPr/>
          <p:nvPr/>
        </p:nvSpPr>
        <p:spPr>
          <a:xfrm>
            <a:off x="276726" y="256674"/>
            <a:ext cx="6304547" cy="4170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5" name="CuadroTexto 4">
            <a:extLst>
              <a:ext uri="{FF2B5EF4-FFF2-40B4-BE49-F238E27FC236}">
                <a16:creationId xmlns:a16="http://schemas.microsoft.com/office/drawing/2014/main" xmlns="" id="{CFD20848-36AF-4318-8B67-F6B7B99A4F9A}"/>
              </a:ext>
            </a:extLst>
          </p:cNvPr>
          <p:cNvSpPr txBox="1"/>
          <p:nvPr/>
        </p:nvSpPr>
        <p:spPr>
          <a:xfrm>
            <a:off x="437745" y="304436"/>
            <a:ext cx="5982510" cy="369332"/>
          </a:xfrm>
          <a:prstGeom prst="rect">
            <a:avLst/>
          </a:prstGeom>
          <a:noFill/>
        </p:spPr>
        <p:txBody>
          <a:bodyPr wrap="square" rtlCol="0">
            <a:spAutoFit/>
          </a:bodyPr>
          <a:lstStyle/>
          <a:p>
            <a:pPr algn="ctr"/>
            <a:r>
              <a:rPr lang="es-MX" dirty="0"/>
              <a:t>RECOMENDACIONES PARA SEMBRADÍOS DE AGUACATE</a:t>
            </a:r>
          </a:p>
        </p:txBody>
      </p:sp>
      <p:sp>
        <p:nvSpPr>
          <p:cNvPr id="6" name="CuadroTexto 5">
            <a:extLst>
              <a:ext uri="{FF2B5EF4-FFF2-40B4-BE49-F238E27FC236}">
                <a16:creationId xmlns:a16="http://schemas.microsoft.com/office/drawing/2014/main" xmlns="" id="{A89ECA1B-6D58-4E50-852E-8AA00806DD3D}"/>
              </a:ext>
            </a:extLst>
          </p:cNvPr>
          <p:cNvSpPr txBox="1"/>
          <p:nvPr/>
        </p:nvSpPr>
        <p:spPr>
          <a:xfrm>
            <a:off x="214686" y="783723"/>
            <a:ext cx="6456458" cy="461665"/>
          </a:xfrm>
          <a:prstGeom prst="rect">
            <a:avLst/>
          </a:prstGeom>
          <a:noFill/>
        </p:spPr>
        <p:txBody>
          <a:bodyPr wrap="square" rtlCol="0">
            <a:spAutoFit/>
          </a:bodyPr>
          <a:lstStyle/>
          <a:p>
            <a:pPr algn="ctr"/>
            <a:r>
              <a:rPr lang="es-ES_tradnl" sz="1200" dirty="0"/>
              <a:t>Diana Isabel Gaytan Jimenez, Rosendo Emanuel Valencia Ojeda, Manuel Antolín Vázquez Hernández.</a:t>
            </a:r>
            <a:endParaRPr lang="es-MX" sz="1200" dirty="0"/>
          </a:p>
          <a:p>
            <a:pPr algn="ctr"/>
            <a:r>
              <a:rPr lang="es-ES_tradnl" sz="1200" dirty="0"/>
              <a:t>Facultad de Ingeniería Civil. Ingeniero </a:t>
            </a:r>
            <a:r>
              <a:rPr lang="es-ES_tradnl" sz="1200"/>
              <a:t>Topógrafo Geomático.</a:t>
            </a:r>
            <a:endParaRPr lang="es-MX" sz="1200" dirty="0"/>
          </a:p>
        </p:txBody>
      </p:sp>
      <p:sp>
        <p:nvSpPr>
          <p:cNvPr id="7" name="CuadroTexto 6">
            <a:extLst>
              <a:ext uri="{FF2B5EF4-FFF2-40B4-BE49-F238E27FC236}">
                <a16:creationId xmlns:a16="http://schemas.microsoft.com/office/drawing/2014/main" xmlns="" id="{08FDCD39-23B2-44BE-AC0C-CDAE267138D6}"/>
              </a:ext>
            </a:extLst>
          </p:cNvPr>
          <p:cNvSpPr txBox="1"/>
          <p:nvPr/>
        </p:nvSpPr>
        <p:spPr>
          <a:xfrm>
            <a:off x="1303020" y="1477164"/>
            <a:ext cx="4258443" cy="2154436"/>
          </a:xfrm>
          <a:prstGeom prst="rect">
            <a:avLst/>
          </a:prstGeom>
          <a:noFill/>
        </p:spPr>
        <p:txBody>
          <a:bodyPr wrap="square" rtlCol="0">
            <a:spAutoFit/>
          </a:bodyPr>
          <a:lstStyle/>
          <a:p>
            <a:pPr algn="just"/>
            <a:r>
              <a:rPr lang="es-ES_tradnl" sz="1200" dirty="0"/>
              <a:t>Introducción</a:t>
            </a:r>
          </a:p>
          <a:p>
            <a:pPr algn="just"/>
            <a:r>
              <a:rPr lang="es-ES_tradnl" sz="1000" dirty="0"/>
              <a:t>Se determinará la cantidad de árboles de aguacate que puede contener un área proporcionada por el usuario, respetando la superficie mínima que necesita cada planta para desarrollarse adecuadamente. </a:t>
            </a:r>
            <a:endParaRPr lang="es-MX" sz="1000" dirty="0"/>
          </a:p>
          <a:p>
            <a:pPr algn="just"/>
            <a:r>
              <a:rPr lang="es-ES_tradnl" sz="1000" dirty="0"/>
              <a:t>De igual manera se obtendrá el promedio de árboles de aguacate que pueda contener una hectárea para su posterior presentación en una gráfica.</a:t>
            </a:r>
            <a:endParaRPr lang="es-MX" sz="1000" dirty="0"/>
          </a:p>
          <a:p>
            <a:pPr algn="just"/>
            <a:r>
              <a:rPr lang="es-ES_tradnl" sz="1000" dirty="0"/>
              <a:t>La determinación del número de árboles recomendados en el área de estudio se obtendrá mediante el uso de lenguaje de programación Python, auxiliado por las librerías GDAL, OGR, </a:t>
            </a:r>
            <a:r>
              <a:rPr lang="es-ES_tradnl" sz="1000" dirty="0" err="1"/>
              <a:t>OSGeo</a:t>
            </a:r>
            <a:r>
              <a:rPr lang="es-ES_tradnl" sz="1000" dirty="0"/>
              <a:t>, entre otras.</a:t>
            </a:r>
            <a:endParaRPr lang="es-MX" sz="1000" dirty="0"/>
          </a:p>
          <a:p>
            <a:pPr algn="just"/>
            <a:r>
              <a:rPr lang="es-ES_tradnl" sz="1000" dirty="0"/>
              <a:t>Se planea que el programa obtenga las coordenadas de puntos separados por 10m cada </a:t>
            </a:r>
            <a:r>
              <a:rPr lang="es-ES_tradnl" sz="1000" dirty="0" err="1"/>
              <a:t>uno.Con</a:t>
            </a:r>
            <a:r>
              <a:rPr lang="es-ES_tradnl" sz="1000" dirty="0"/>
              <a:t> los datos obtenidos, se realizará la gráfica del promedio de árboles que pueden crecer y su respectivo análisis.</a:t>
            </a:r>
            <a:endParaRPr lang="es-MX" sz="1000" dirty="0"/>
          </a:p>
          <a:p>
            <a:endParaRPr lang="es-MX" sz="1200" dirty="0"/>
          </a:p>
        </p:txBody>
      </p:sp>
      <p:sp>
        <p:nvSpPr>
          <p:cNvPr id="9" name="Rectángulo 8">
            <a:extLst>
              <a:ext uri="{FF2B5EF4-FFF2-40B4-BE49-F238E27FC236}">
                <a16:creationId xmlns:a16="http://schemas.microsoft.com/office/drawing/2014/main" xmlns="" id="{6027558D-98E7-4D93-AB4B-8EBABD63909A}"/>
              </a:ext>
            </a:extLst>
          </p:cNvPr>
          <p:cNvSpPr/>
          <p:nvPr/>
        </p:nvSpPr>
        <p:spPr>
          <a:xfrm>
            <a:off x="3911600" y="3506471"/>
            <a:ext cx="2669673" cy="28096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10" name="Globo: flecha derecha 9">
            <a:extLst>
              <a:ext uri="{FF2B5EF4-FFF2-40B4-BE49-F238E27FC236}">
                <a16:creationId xmlns:a16="http://schemas.microsoft.com/office/drawing/2014/main" xmlns="" id="{CEDA04C9-98C2-499E-8D01-59019EB024EF}"/>
              </a:ext>
            </a:extLst>
          </p:cNvPr>
          <p:cNvSpPr/>
          <p:nvPr/>
        </p:nvSpPr>
        <p:spPr>
          <a:xfrm>
            <a:off x="283211" y="5179079"/>
            <a:ext cx="1734954" cy="1137072"/>
          </a:xfrm>
          <a:prstGeom prst="rightArrowCallout">
            <a:avLst>
              <a:gd name="adj1" fmla="val 27985"/>
              <a:gd name="adj2" fmla="val 27239"/>
              <a:gd name="adj3" fmla="val 25000"/>
              <a:gd name="adj4" fmla="val 7789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1" name="Globo: flecha hacia abajo 10">
            <a:extLst>
              <a:ext uri="{FF2B5EF4-FFF2-40B4-BE49-F238E27FC236}">
                <a16:creationId xmlns:a16="http://schemas.microsoft.com/office/drawing/2014/main" xmlns="" id="{2EB3646D-A099-4A8D-9E44-07C1E1740B6B}"/>
              </a:ext>
            </a:extLst>
          </p:cNvPr>
          <p:cNvSpPr/>
          <p:nvPr/>
        </p:nvSpPr>
        <p:spPr>
          <a:xfrm>
            <a:off x="283211" y="3729553"/>
            <a:ext cx="1457113" cy="1434525"/>
          </a:xfrm>
          <a:prstGeom prst="downArrowCallout">
            <a:avLst>
              <a:gd name="adj1" fmla="val 25000"/>
              <a:gd name="adj2" fmla="val 25000"/>
              <a:gd name="adj3" fmla="val 16146"/>
              <a:gd name="adj4" fmla="val 7747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xmlns="" id="{841F38AC-3719-49AD-992E-F4466BE65B98}"/>
              </a:ext>
            </a:extLst>
          </p:cNvPr>
          <p:cNvSpPr/>
          <p:nvPr/>
        </p:nvSpPr>
        <p:spPr>
          <a:xfrm>
            <a:off x="2098696" y="5179079"/>
            <a:ext cx="1599638" cy="113707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xmlns="" id="{233421C1-3892-462E-9C0A-DC16D31A7DCC}"/>
              </a:ext>
            </a:extLst>
          </p:cNvPr>
          <p:cNvSpPr/>
          <p:nvPr/>
        </p:nvSpPr>
        <p:spPr>
          <a:xfrm>
            <a:off x="259146" y="6597226"/>
            <a:ext cx="6304547" cy="284988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14" name="Rectángulo 13">
            <a:extLst>
              <a:ext uri="{FF2B5EF4-FFF2-40B4-BE49-F238E27FC236}">
                <a16:creationId xmlns:a16="http://schemas.microsoft.com/office/drawing/2014/main" xmlns="" id="{2642492D-99C8-4D0D-848A-5708A91CD7FA}"/>
              </a:ext>
            </a:extLst>
          </p:cNvPr>
          <p:cNvSpPr/>
          <p:nvPr/>
        </p:nvSpPr>
        <p:spPr>
          <a:xfrm>
            <a:off x="3014133" y="6597226"/>
            <a:ext cx="897467" cy="284988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xmlns="" id="{4086DDA9-F5DB-4F59-BFD2-36E568A5A867}"/>
              </a:ext>
            </a:extLst>
          </p:cNvPr>
          <p:cNvSpPr/>
          <p:nvPr/>
        </p:nvSpPr>
        <p:spPr>
          <a:xfrm>
            <a:off x="259146" y="9581606"/>
            <a:ext cx="3377016" cy="23537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a:extLst>
              <a:ext uri="{FF2B5EF4-FFF2-40B4-BE49-F238E27FC236}">
                <a16:creationId xmlns:a16="http://schemas.microsoft.com/office/drawing/2014/main" xmlns="" id="{05DDC9BB-228A-4CB3-9B02-9BD2F99170BA}"/>
              </a:ext>
            </a:extLst>
          </p:cNvPr>
          <p:cNvSpPr txBox="1"/>
          <p:nvPr/>
        </p:nvSpPr>
        <p:spPr>
          <a:xfrm>
            <a:off x="3911599" y="3475888"/>
            <a:ext cx="2669673" cy="3077766"/>
          </a:xfrm>
          <a:prstGeom prst="rect">
            <a:avLst/>
          </a:prstGeom>
          <a:noFill/>
        </p:spPr>
        <p:txBody>
          <a:bodyPr wrap="square" rtlCol="0">
            <a:spAutoFit/>
          </a:bodyPr>
          <a:lstStyle/>
          <a:p>
            <a:r>
              <a:rPr lang="en-GB" sz="1200" dirty="0"/>
              <a:t>Abstract</a:t>
            </a:r>
          </a:p>
          <a:p>
            <a:pPr algn="just"/>
            <a:r>
              <a:rPr lang="en-GB" sz="1000" dirty="0"/>
              <a:t>The quantity of avocado trees that an area provided by the user can be determined, respecting the minimum area that each plant needs to develop properly.</a:t>
            </a:r>
            <a:endParaRPr lang="es-MX" sz="1000" dirty="0"/>
          </a:p>
          <a:p>
            <a:pPr algn="just"/>
            <a:r>
              <a:rPr lang="en-GB" sz="1000" dirty="0"/>
              <a:t>Similarly, the average number of avocado trees that can contain one hectare will be obtained for later representation in a graph.</a:t>
            </a:r>
            <a:endParaRPr lang="es-MX" sz="1000" dirty="0"/>
          </a:p>
          <a:p>
            <a:pPr algn="just"/>
            <a:r>
              <a:rPr lang="en-GB" sz="1000" dirty="0"/>
              <a:t>The determination of the number of recommended trees in the study area will be obtained through the use of Python programming language, aided by the libraries: GDAL, OGR, </a:t>
            </a:r>
            <a:r>
              <a:rPr lang="en-GB" sz="1000" dirty="0" err="1"/>
              <a:t>OSGeo</a:t>
            </a:r>
            <a:r>
              <a:rPr lang="en-GB" sz="1000" dirty="0"/>
              <a:t>, among others.</a:t>
            </a:r>
            <a:endParaRPr lang="es-MX" sz="1000" dirty="0"/>
          </a:p>
          <a:p>
            <a:pPr algn="just"/>
            <a:r>
              <a:rPr lang="en-GB" sz="1000" dirty="0"/>
              <a:t>The program is planned to obtain the coordinates of points separated by 10m each.</a:t>
            </a:r>
            <a:endParaRPr lang="es-MX" sz="1000" dirty="0"/>
          </a:p>
          <a:p>
            <a:pPr algn="just"/>
            <a:r>
              <a:rPr lang="en-GB" sz="1000" dirty="0"/>
              <a:t>With the data obtained, the graph and the analysis of the average number of trees that can grow will be made. </a:t>
            </a:r>
            <a:endParaRPr lang="es-MX" sz="1000" dirty="0"/>
          </a:p>
          <a:p>
            <a:endParaRPr lang="es-MX" sz="1200" dirty="0"/>
          </a:p>
        </p:txBody>
      </p:sp>
      <p:pic>
        <p:nvPicPr>
          <p:cNvPr id="2" name="Imagen 1">
            <a:extLst>
              <a:ext uri="{FF2B5EF4-FFF2-40B4-BE49-F238E27FC236}">
                <a16:creationId xmlns:a16="http://schemas.microsoft.com/office/drawing/2014/main" xmlns="" id="{643351E0-5FBA-461B-B3C1-D512302BEAB4}"/>
              </a:ext>
            </a:extLst>
          </p:cNvPr>
          <p:cNvPicPr>
            <a:picLocks noChangeAspect="1"/>
          </p:cNvPicPr>
          <p:nvPr/>
        </p:nvPicPr>
        <p:blipFill rotWithShape="1">
          <a:blip r:embed="rId2"/>
          <a:srcRect t="5950" b="14222"/>
          <a:stretch/>
        </p:blipFill>
        <p:spPr>
          <a:xfrm>
            <a:off x="5529714" y="1554499"/>
            <a:ext cx="1058043" cy="1795188"/>
          </a:xfrm>
          <a:prstGeom prst="rect">
            <a:avLst/>
          </a:prstGeom>
        </p:spPr>
      </p:pic>
      <p:pic>
        <p:nvPicPr>
          <p:cNvPr id="3" name="Imagen 2">
            <a:extLst>
              <a:ext uri="{FF2B5EF4-FFF2-40B4-BE49-F238E27FC236}">
                <a16:creationId xmlns:a16="http://schemas.microsoft.com/office/drawing/2014/main" xmlns="" id="{D60459E4-37E8-4057-A90A-922380A239BD}"/>
              </a:ext>
            </a:extLst>
          </p:cNvPr>
          <p:cNvPicPr>
            <a:picLocks noChangeAspect="1"/>
          </p:cNvPicPr>
          <p:nvPr/>
        </p:nvPicPr>
        <p:blipFill rotWithShape="1">
          <a:blip r:embed="rId3"/>
          <a:srcRect l="12425" r="13219"/>
          <a:stretch/>
        </p:blipFill>
        <p:spPr>
          <a:xfrm>
            <a:off x="283211" y="1555013"/>
            <a:ext cx="1058043" cy="1795188"/>
          </a:xfrm>
          <a:prstGeom prst="rect">
            <a:avLst/>
          </a:prstGeom>
        </p:spPr>
      </p:pic>
      <p:sp>
        <p:nvSpPr>
          <p:cNvPr id="17" name="CuadroTexto 16">
            <a:extLst>
              <a:ext uri="{FF2B5EF4-FFF2-40B4-BE49-F238E27FC236}">
                <a16:creationId xmlns:a16="http://schemas.microsoft.com/office/drawing/2014/main" xmlns="" id="{CEE8D121-005E-4C2D-9EC1-D2A888F745BB}"/>
              </a:ext>
            </a:extLst>
          </p:cNvPr>
          <p:cNvSpPr txBox="1"/>
          <p:nvPr/>
        </p:nvSpPr>
        <p:spPr>
          <a:xfrm>
            <a:off x="214686" y="3452555"/>
            <a:ext cx="1734954" cy="276999"/>
          </a:xfrm>
          <a:prstGeom prst="rect">
            <a:avLst/>
          </a:prstGeom>
          <a:noFill/>
        </p:spPr>
        <p:txBody>
          <a:bodyPr wrap="square" rtlCol="0">
            <a:spAutoFit/>
          </a:bodyPr>
          <a:lstStyle/>
          <a:p>
            <a:r>
              <a:rPr lang="es-MX" sz="1200" dirty="0"/>
              <a:t>Metodología</a:t>
            </a:r>
          </a:p>
        </p:txBody>
      </p:sp>
      <p:sp>
        <p:nvSpPr>
          <p:cNvPr id="18" name="CuadroTexto 17">
            <a:extLst>
              <a:ext uri="{FF2B5EF4-FFF2-40B4-BE49-F238E27FC236}">
                <a16:creationId xmlns:a16="http://schemas.microsoft.com/office/drawing/2014/main" xmlns="" id="{16CB97CB-F8A1-4AA6-AB95-DADC40CC9F65}"/>
              </a:ext>
            </a:extLst>
          </p:cNvPr>
          <p:cNvSpPr txBox="1"/>
          <p:nvPr/>
        </p:nvSpPr>
        <p:spPr>
          <a:xfrm>
            <a:off x="259146" y="9581606"/>
            <a:ext cx="3370531" cy="2277547"/>
          </a:xfrm>
          <a:prstGeom prst="rect">
            <a:avLst/>
          </a:prstGeom>
          <a:noFill/>
        </p:spPr>
        <p:txBody>
          <a:bodyPr wrap="square" rtlCol="0">
            <a:spAutoFit/>
          </a:bodyPr>
          <a:lstStyle/>
          <a:p>
            <a:pPr algn="just"/>
            <a:r>
              <a:rPr lang="es-ES_tradnl" sz="1200" dirty="0"/>
              <a:t>Conclusión</a:t>
            </a:r>
          </a:p>
          <a:p>
            <a:pPr algn="just"/>
            <a:r>
              <a:rPr lang="es-ES_tradnl" sz="1000" dirty="0"/>
              <a:t>El lenguaje de programación Python puede facilitar diversos trabajos en los </a:t>
            </a:r>
            <a:r>
              <a:rPr lang="es-ES_tradnl" sz="1000" dirty="0" err="1"/>
              <a:t>SIG’s</a:t>
            </a:r>
            <a:r>
              <a:rPr lang="es-ES_tradnl" sz="1000" dirty="0"/>
              <a:t>.</a:t>
            </a:r>
          </a:p>
          <a:p>
            <a:pPr algn="just"/>
            <a:r>
              <a:rPr lang="es-ES_tradnl" sz="1000" dirty="0"/>
              <a:t>Este programa permite al usuario conocer la cantidad de árboles que pueden ser contenidos en un área proporcionada, con lo cual se puede aprovechar al máximo el terreno del usuario y obtener una mejor ganancia.</a:t>
            </a:r>
            <a:endParaRPr lang="es-MX" sz="1000" dirty="0"/>
          </a:p>
          <a:p>
            <a:pPr algn="just"/>
            <a:r>
              <a:rPr lang="es-ES_tradnl" sz="1000" dirty="0"/>
              <a:t>Las expectativas que se tenían de este programa fueron cumplidas, ya que se logra de manera eficiente y sistematizada el cálculo y la ubicación de los árboles de aguacate, ahorrando tiempo y personal. Sin embargo, la plantación de árboles de aguacate no es el único caso en el cual se puede aplicar esta herramienta, ya que, con un poco de ingenio se pueden resolver infinidad de situaciones.</a:t>
            </a:r>
            <a:endParaRPr lang="es-MX" sz="1000" dirty="0"/>
          </a:p>
        </p:txBody>
      </p:sp>
      <p:pic>
        <p:nvPicPr>
          <p:cNvPr id="20" name="Imagen 19">
            <a:extLst>
              <a:ext uri="{FF2B5EF4-FFF2-40B4-BE49-F238E27FC236}">
                <a16:creationId xmlns:a16="http://schemas.microsoft.com/office/drawing/2014/main" xmlns="" id="{9A267731-21AA-48C7-B8AB-3F65E2ABD85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17981" t="18261" r="17981" b="25081"/>
          <a:stretch/>
        </p:blipFill>
        <p:spPr>
          <a:xfrm>
            <a:off x="3014132" y="7575630"/>
            <a:ext cx="897467" cy="856527"/>
          </a:xfrm>
          <a:prstGeom prst="rect">
            <a:avLst/>
          </a:prstGeom>
        </p:spPr>
      </p:pic>
      <p:pic>
        <p:nvPicPr>
          <p:cNvPr id="23" name="Imagen 22">
            <a:extLst>
              <a:ext uri="{FF2B5EF4-FFF2-40B4-BE49-F238E27FC236}">
                <a16:creationId xmlns:a16="http://schemas.microsoft.com/office/drawing/2014/main" xmlns="" id="{249621C7-36A2-4844-A762-CDD632FD33F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2946402" y="4340520"/>
            <a:ext cx="758841" cy="758841"/>
          </a:xfrm>
          <a:prstGeom prst="rect">
            <a:avLst/>
          </a:prstGeom>
        </p:spPr>
      </p:pic>
      <p:sp>
        <p:nvSpPr>
          <p:cNvPr id="21" name="CuadroTexto 20">
            <a:extLst>
              <a:ext uri="{FF2B5EF4-FFF2-40B4-BE49-F238E27FC236}">
                <a16:creationId xmlns:a16="http://schemas.microsoft.com/office/drawing/2014/main" xmlns="" id="{1FE22A89-88F5-497A-A723-53B6E06D03FC}"/>
              </a:ext>
            </a:extLst>
          </p:cNvPr>
          <p:cNvSpPr txBox="1"/>
          <p:nvPr/>
        </p:nvSpPr>
        <p:spPr>
          <a:xfrm>
            <a:off x="2167577" y="5358770"/>
            <a:ext cx="1413823" cy="707886"/>
          </a:xfrm>
          <a:prstGeom prst="rect">
            <a:avLst/>
          </a:prstGeom>
          <a:noFill/>
        </p:spPr>
        <p:txBody>
          <a:bodyPr wrap="square" rtlCol="0">
            <a:spAutoFit/>
          </a:bodyPr>
          <a:lstStyle/>
          <a:p>
            <a:pPr algn="ctr"/>
            <a:r>
              <a:rPr lang="es-MX" sz="1000" dirty="0"/>
              <a:t>Hacer pruebas del programa y realizar las correcciones correspondientes</a:t>
            </a:r>
          </a:p>
        </p:txBody>
      </p:sp>
      <p:sp>
        <p:nvSpPr>
          <p:cNvPr id="24" name="AutoShape 2" descr="Imagen relacionada">
            <a:extLst>
              <a:ext uri="{FF2B5EF4-FFF2-40B4-BE49-F238E27FC236}">
                <a16:creationId xmlns:a16="http://schemas.microsoft.com/office/drawing/2014/main" xmlns="" id="{6C79A084-220D-4101-AD02-DF2C2FC51B03}"/>
              </a:ext>
            </a:extLst>
          </p:cNvPr>
          <p:cNvSpPr>
            <a:spLocks noChangeAspect="1" noChangeArrowheads="1"/>
          </p:cNvSpPr>
          <p:nvPr/>
        </p:nvSpPr>
        <p:spPr bwMode="auto">
          <a:xfrm>
            <a:off x="3276600" y="5943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5" name="CuadroTexto 24">
            <a:extLst>
              <a:ext uri="{FF2B5EF4-FFF2-40B4-BE49-F238E27FC236}">
                <a16:creationId xmlns:a16="http://schemas.microsoft.com/office/drawing/2014/main" xmlns="" id="{A29AB3C3-6994-4598-9FC6-A1F26588D0B9}"/>
              </a:ext>
            </a:extLst>
          </p:cNvPr>
          <p:cNvSpPr txBox="1"/>
          <p:nvPr/>
        </p:nvSpPr>
        <p:spPr>
          <a:xfrm>
            <a:off x="230789" y="5445153"/>
            <a:ext cx="1413823" cy="553998"/>
          </a:xfrm>
          <a:prstGeom prst="rect">
            <a:avLst/>
          </a:prstGeom>
          <a:noFill/>
        </p:spPr>
        <p:txBody>
          <a:bodyPr wrap="square" rtlCol="0">
            <a:spAutoFit/>
          </a:bodyPr>
          <a:lstStyle/>
          <a:p>
            <a:pPr algn="ctr"/>
            <a:r>
              <a:rPr lang="es-MX" sz="1000" dirty="0"/>
              <a:t>Investigar maneras de realizar lo deseado y elegir una</a:t>
            </a:r>
          </a:p>
        </p:txBody>
      </p:sp>
      <p:sp>
        <p:nvSpPr>
          <p:cNvPr id="26" name="CuadroTexto 25">
            <a:extLst>
              <a:ext uri="{FF2B5EF4-FFF2-40B4-BE49-F238E27FC236}">
                <a16:creationId xmlns:a16="http://schemas.microsoft.com/office/drawing/2014/main" xmlns="" id="{5ECE286E-05A2-4188-AF93-4606F07F1314}"/>
              </a:ext>
            </a:extLst>
          </p:cNvPr>
          <p:cNvSpPr txBox="1"/>
          <p:nvPr/>
        </p:nvSpPr>
        <p:spPr>
          <a:xfrm>
            <a:off x="299112" y="3989842"/>
            <a:ext cx="1413823" cy="553998"/>
          </a:xfrm>
          <a:prstGeom prst="rect">
            <a:avLst/>
          </a:prstGeom>
          <a:noFill/>
        </p:spPr>
        <p:txBody>
          <a:bodyPr wrap="square" rtlCol="0">
            <a:spAutoFit/>
          </a:bodyPr>
          <a:lstStyle/>
          <a:p>
            <a:pPr algn="ctr"/>
            <a:r>
              <a:rPr lang="es-MX" sz="1000" dirty="0"/>
              <a:t>Investigar información acerca de Python aplicado a SIG</a:t>
            </a:r>
          </a:p>
        </p:txBody>
      </p:sp>
      <p:sp>
        <p:nvSpPr>
          <p:cNvPr id="27" name="CuadroTexto 26">
            <a:extLst>
              <a:ext uri="{FF2B5EF4-FFF2-40B4-BE49-F238E27FC236}">
                <a16:creationId xmlns:a16="http://schemas.microsoft.com/office/drawing/2014/main" xmlns="" id="{69D00295-A345-4B59-B325-2DCADFFA8388}"/>
              </a:ext>
            </a:extLst>
          </p:cNvPr>
          <p:cNvSpPr txBox="1"/>
          <p:nvPr/>
        </p:nvSpPr>
        <p:spPr>
          <a:xfrm>
            <a:off x="2595388" y="6611392"/>
            <a:ext cx="1734954" cy="276999"/>
          </a:xfrm>
          <a:prstGeom prst="rect">
            <a:avLst/>
          </a:prstGeom>
          <a:noFill/>
        </p:spPr>
        <p:txBody>
          <a:bodyPr wrap="square" rtlCol="0">
            <a:spAutoFit/>
          </a:bodyPr>
          <a:lstStyle/>
          <a:p>
            <a:pPr algn="ctr"/>
            <a:r>
              <a:rPr lang="es-MX" sz="1200" dirty="0"/>
              <a:t>Resultados</a:t>
            </a:r>
          </a:p>
        </p:txBody>
      </p:sp>
      <p:pic>
        <p:nvPicPr>
          <p:cNvPr id="28" name="Imagen 27">
            <a:extLst>
              <a:ext uri="{FF2B5EF4-FFF2-40B4-BE49-F238E27FC236}">
                <a16:creationId xmlns:a16="http://schemas.microsoft.com/office/drawing/2014/main" xmlns="" id="{5FB1D78B-36E9-48AE-BCD2-1B8FCECAC49F}"/>
              </a:ext>
            </a:extLst>
          </p:cNvPr>
          <p:cNvPicPr>
            <a:picLocks noChangeAspect="1"/>
          </p:cNvPicPr>
          <p:nvPr/>
        </p:nvPicPr>
        <p:blipFill>
          <a:blip r:embed="rId8"/>
          <a:stretch>
            <a:fillRect/>
          </a:stretch>
        </p:blipFill>
        <p:spPr>
          <a:xfrm>
            <a:off x="597531" y="6843324"/>
            <a:ext cx="2075398" cy="2357683"/>
          </a:xfrm>
          <a:prstGeom prst="rect">
            <a:avLst/>
          </a:prstGeom>
        </p:spPr>
      </p:pic>
      <p:pic>
        <p:nvPicPr>
          <p:cNvPr id="30" name="Imagen 29">
            <a:extLst>
              <a:ext uri="{FF2B5EF4-FFF2-40B4-BE49-F238E27FC236}">
                <a16:creationId xmlns:a16="http://schemas.microsoft.com/office/drawing/2014/main" xmlns="" id="{03AAEA68-BE9B-4545-87BB-FA7D4FB16D3D}"/>
              </a:ext>
            </a:extLst>
          </p:cNvPr>
          <p:cNvPicPr>
            <a:picLocks noChangeAspect="1"/>
          </p:cNvPicPr>
          <p:nvPr/>
        </p:nvPicPr>
        <p:blipFill rotWithShape="1">
          <a:blip r:embed="rId9"/>
          <a:srcRect l="1661" t="26972" r="83712" b="50760"/>
          <a:stretch/>
        </p:blipFill>
        <p:spPr>
          <a:xfrm>
            <a:off x="4462374" y="7929889"/>
            <a:ext cx="1643146" cy="1407108"/>
          </a:xfrm>
          <a:prstGeom prst="rect">
            <a:avLst/>
          </a:prstGeom>
        </p:spPr>
      </p:pic>
      <p:sp>
        <p:nvSpPr>
          <p:cNvPr id="31" name="CuadroTexto 30">
            <a:extLst>
              <a:ext uri="{FF2B5EF4-FFF2-40B4-BE49-F238E27FC236}">
                <a16:creationId xmlns:a16="http://schemas.microsoft.com/office/drawing/2014/main" xmlns="" id="{E04C9C54-F543-4A7E-94AD-5C809C381DBD}"/>
              </a:ext>
            </a:extLst>
          </p:cNvPr>
          <p:cNvSpPr txBox="1"/>
          <p:nvPr/>
        </p:nvSpPr>
        <p:spPr>
          <a:xfrm>
            <a:off x="4147640" y="6914226"/>
            <a:ext cx="2272615" cy="1015663"/>
          </a:xfrm>
          <a:prstGeom prst="rect">
            <a:avLst/>
          </a:prstGeom>
          <a:noFill/>
        </p:spPr>
        <p:txBody>
          <a:bodyPr wrap="square" rtlCol="0">
            <a:spAutoFit/>
          </a:bodyPr>
          <a:lstStyle/>
          <a:p>
            <a:pPr algn="ctr"/>
            <a:r>
              <a:rPr lang="es-MX" sz="1000" dirty="0"/>
              <a:t>El programa realiza el cálculo de cada coordenada con 10m de separación cada una  e imprime dichas coordenadas en un </a:t>
            </a:r>
            <a:r>
              <a:rPr lang="es-MX" sz="1000" dirty="0" err="1"/>
              <a:t>csv</a:t>
            </a:r>
            <a:r>
              <a:rPr lang="es-MX" sz="1000" dirty="0"/>
              <a:t> para que el usuario pueda insertarlas en su polígono.</a:t>
            </a:r>
          </a:p>
        </p:txBody>
      </p:sp>
      <p:pic>
        <p:nvPicPr>
          <p:cNvPr id="32" name="Imagen 31">
            <a:extLst>
              <a:ext uri="{FF2B5EF4-FFF2-40B4-BE49-F238E27FC236}">
                <a16:creationId xmlns:a16="http://schemas.microsoft.com/office/drawing/2014/main" xmlns="" id="{EB56949F-2F30-429E-960F-B86CB24F0A26}"/>
              </a:ext>
            </a:extLst>
          </p:cNvPr>
          <p:cNvPicPr>
            <a:picLocks noChangeAspect="1"/>
          </p:cNvPicPr>
          <p:nvPr/>
        </p:nvPicPr>
        <p:blipFill>
          <a:blip r:embed="rId10">
            <a:duotone>
              <a:schemeClr val="accent5">
                <a:shade val="45000"/>
                <a:satMod val="135000"/>
              </a:schemeClr>
              <a:prstClr val="white"/>
            </a:duotone>
          </a:blip>
          <a:stretch>
            <a:fillRect/>
          </a:stretch>
        </p:blipFill>
        <p:spPr>
          <a:xfrm>
            <a:off x="3843074" y="9581606"/>
            <a:ext cx="2720619" cy="2353720"/>
          </a:xfrm>
          <a:prstGeom prst="rect">
            <a:avLst/>
          </a:prstGeom>
        </p:spPr>
      </p:pic>
      <p:pic>
        <p:nvPicPr>
          <p:cNvPr id="38" name="Imagen 37">
            <a:extLst>
              <a:ext uri="{FF2B5EF4-FFF2-40B4-BE49-F238E27FC236}">
                <a16:creationId xmlns:a16="http://schemas.microsoft.com/office/drawing/2014/main" xmlns="" id="{31460AAB-C4E3-4BDD-B597-83343F5C201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27548" y="3597666"/>
            <a:ext cx="701110" cy="701110"/>
          </a:xfrm>
          <a:prstGeom prst="rect">
            <a:avLst/>
          </a:prstGeom>
        </p:spPr>
      </p:pic>
      <p:pic>
        <p:nvPicPr>
          <p:cNvPr id="40" name="Imagen 39">
            <a:extLst>
              <a:ext uri="{FF2B5EF4-FFF2-40B4-BE49-F238E27FC236}">
                <a16:creationId xmlns:a16="http://schemas.microsoft.com/office/drawing/2014/main" xmlns="" id="{ABABB887-6090-42FD-90EC-24B06AC09D0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993175" y="3634018"/>
            <a:ext cx="678606" cy="678606"/>
          </a:xfrm>
          <a:prstGeom prst="rect">
            <a:avLst/>
          </a:prstGeom>
        </p:spPr>
      </p:pic>
      <p:pic>
        <p:nvPicPr>
          <p:cNvPr id="42" name="Imagen 41">
            <a:extLst>
              <a:ext uri="{FF2B5EF4-FFF2-40B4-BE49-F238E27FC236}">
                <a16:creationId xmlns:a16="http://schemas.microsoft.com/office/drawing/2014/main" xmlns="" id="{398F03A0-25F9-496D-B8FA-9F3129AC376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77286" y="4362027"/>
            <a:ext cx="768616" cy="768616"/>
          </a:xfrm>
          <a:prstGeom prst="rect">
            <a:avLst/>
          </a:prstGeom>
        </p:spPr>
      </p:pic>
      <p:pic>
        <p:nvPicPr>
          <p:cNvPr id="44" name="Imagen 43">
            <a:extLst>
              <a:ext uri="{FF2B5EF4-FFF2-40B4-BE49-F238E27FC236}">
                <a16:creationId xmlns:a16="http://schemas.microsoft.com/office/drawing/2014/main" xmlns="" id="{6480EA07-9270-4926-B996-64CBE83F711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18947" y="8610733"/>
            <a:ext cx="647935" cy="647935"/>
          </a:xfrm>
          <a:prstGeom prst="rect">
            <a:avLst/>
          </a:prstGeom>
        </p:spPr>
      </p:pic>
      <p:pic>
        <p:nvPicPr>
          <p:cNvPr id="46" name="Imagen 45">
            <a:extLst>
              <a:ext uri="{FF2B5EF4-FFF2-40B4-BE49-F238E27FC236}">
                <a16:creationId xmlns:a16="http://schemas.microsoft.com/office/drawing/2014/main" xmlns="" id="{C75D467D-7176-4017-B399-4FCD0A82D8F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44755" y="6904476"/>
            <a:ext cx="629375" cy="629375"/>
          </a:xfrm>
          <a:prstGeom prst="rect">
            <a:avLst/>
          </a:prstGeom>
        </p:spPr>
      </p:pic>
      <p:sp>
        <p:nvSpPr>
          <p:cNvPr id="48" name="Rectángulo 47">
            <a:extLst>
              <a:ext uri="{FF2B5EF4-FFF2-40B4-BE49-F238E27FC236}">
                <a16:creationId xmlns:a16="http://schemas.microsoft.com/office/drawing/2014/main" xmlns="" id="{0E7AC8DB-1989-489C-AFC5-78C3AC78BB3E}"/>
              </a:ext>
            </a:extLst>
          </p:cNvPr>
          <p:cNvSpPr/>
          <p:nvPr/>
        </p:nvSpPr>
        <p:spPr>
          <a:xfrm>
            <a:off x="3843074" y="9581606"/>
            <a:ext cx="2661045" cy="2677656"/>
          </a:xfrm>
          <a:prstGeom prst="rect">
            <a:avLst/>
          </a:prstGeom>
        </p:spPr>
        <p:txBody>
          <a:bodyPr wrap="square">
            <a:spAutoFit/>
          </a:bodyPr>
          <a:lstStyle/>
          <a:p>
            <a:pPr marL="180340" indent="-180340" algn="just">
              <a:spcAft>
                <a:spcPts val="300"/>
              </a:spcAft>
            </a:pPr>
            <a:r>
              <a:rPr lang="es-ES_tradnl" sz="1200" dirty="0">
                <a:ea typeface="Times New Roman" panose="02020603050405020304" pitchFamily="18" charset="0"/>
                <a:cs typeface="Times New Roman" panose="02020603050405020304" pitchFamily="18" charset="0"/>
              </a:rPr>
              <a:t>Bibliografía</a:t>
            </a:r>
          </a:p>
          <a:p>
            <a:pPr marL="180340" indent="-180340" algn="just">
              <a:spcAft>
                <a:spcPts val="300"/>
              </a:spcAft>
            </a:pPr>
            <a:endParaRPr lang="es-ES_tradnl" sz="1200" dirty="0">
              <a:ea typeface="Times New Roman" panose="02020603050405020304" pitchFamily="18" charset="0"/>
              <a:cs typeface="Times New Roman" panose="02020603050405020304" pitchFamily="18" charset="0"/>
            </a:endParaRPr>
          </a:p>
          <a:p>
            <a:pPr marL="180340" indent="-180340" algn="just">
              <a:spcAft>
                <a:spcPts val="300"/>
              </a:spcAft>
            </a:pPr>
            <a:r>
              <a:rPr lang="es-ES_tradnl" sz="800" dirty="0">
                <a:ea typeface="Times New Roman" panose="02020603050405020304" pitchFamily="18" charset="0"/>
                <a:cs typeface="Times New Roman" panose="02020603050405020304" pitchFamily="18" charset="0"/>
              </a:rPr>
              <a:t>UCANR. </a:t>
            </a:r>
            <a:r>
              <a:rPr lang="es-ES_tradnl" sz="800" dirty="0" err="1">
                <a:ea typeface="Times New Roman" panose="02020603050405020304" pitchFamily="18" charset="0"/>
                <a:cs typeface="Times New Roman" panose="02020603050405020304" pitchFamily="18" charset="0"/>
              </a:rPr>
              <a:t>University</a:t>
            </a:r>
            <a:r>
              <a:rPr lang="es-ES_tradnl" sz="800" dirty="0">
                <a:ea typeface="Times New Roman" panose="02020603050405020304" pitchFamily="18" charset="0"/>
                <a:cs typeface="Times New Roman" panose="02020603050405020304" pitchFamily="18" charset="0"/>
              </a:rPr>
              <a:t> </a:t>
            </a:r>
            <a:r>
              <a:rPr lang="es-ES_tradnl" sz="800" dirty="0" err="1">
                <a:ea typeface="Times New Roman" panose="02020603050405020304" pitchFamily="18" charset="0"/>
                <a:cs typeface="Times New Roman" panose="02020603050405020304" pitchFamily="18" charset="0"/>
              </a:rPr>
              <a:t>of</a:t>
            </a:r>
            <a:r>
              <a:rPr lang="es-ES_tradnl" sz="800" dirty="0">
                <a:ea typeface="Times New Roman" panose="02020603050405020304" pitchFamily="18" charset="0"/>
                <a:cs typeface="Times New Roman" panose="02020603050405020304" pitchFamily="18" charset="0"/>
              </a:rPr>
              <a:t> California </a:t>
            </a:r>
            <a:r>
              <a:rPr lang="es-ES_tradnl" sz="800" dirty="0" err="1">
                <a:ea typeface="Times New Roman" panose="02020603050405020304" pitchFamily="18" charset="0"/>
                <a:cs typeface="Times New Roman" panose="02020603050405020304" pitchFamily="18" charset="0"/>
              </a:rPr>
              <a:t>Agriculture</a:t>
            </a:r>
            <a:r>
              <a:rPr lang="es-ES_tradnl" sz="800" dirty="0">
                <a:ea typeface="Times New Roman" panose="02020603050405020304" pitchFamily="18" charset="0"/>
                <a:cs typeface="Times New Roman" panose="02020603050405020304" pitchFamily="18" charset="0"/>
              </a:rPr>
              <a:t> and Natural </a:t>
            </a:r>
            <a:r>
              <a:rPr lang="es-ES_tradnl" sz="800" dirty="0" err="1">
                <a:ea typeface="Times New Roman" panose="02020603050405020304" pitchFamily="18" charset="0"/>
                <a:cs typeface="Times New Roman" panose="02020603050405020304" pitchFamily="18" charset="0"/>
              </a:rPr>
              <a:t>Resources</a:t>
            </a:r>
            <a:r>
              <a:rPr lang="es-ES_tradnl" sz="800" dirty="0">
                <a:ea typeface="Times New Roman" panose="02020603050405020304" pitchFamily="18" charset="0"/>
                <a:cs typeface="Times New Roman" panose="02020603050405020304" pitchFamily="18" charset="0"/>
              </a:rPr>
              <a:t>. Avocados. S/D. Recuperado de:</a:t>
            </a:r>
            <a:endParaRPr lang="es-MX" sz="800" dirty="0">
              <a:ea typeface="Times New Roman" panose="02020603050405020304" pitchFamily="18" charset="0"/>
              <a:cs typeface="Times New Roman" panose="02020603050405020304" pitchFamily="18" charset="0"/>
            </a:endParaRPr>
          </a:p>
          <a:p>
            <a:pPr marL="180340" indent="-180340" algn="just">
              <a:spcAft>
                <a:spcPts val="300"/>
              </a:spcAft>
            </a:pPr>
            <a:r>
              <a:rPr lang="es-ES_tradnl" sz="800" dirty="0">
                <a:ea typeface="Times New Roman" panose="02020603050405020304" pitchFamily="18" charset="0"/>
                <a:cs typeface="Times New Roman" panose="02020603050405020304" pitchFamily="18" charset="0"/>
              </a:rPr>
              <a:t>https://ucanr.edu/sites/alternativefruits/Avocados/</a:t>
            </a:r>
            <a:endParaRPr lang="es-MX" sz="800" dirty="0">
              <a:ea typeface="Times New Roman" panose="02020603050405020304" pitchFamily="18" charset="0"/>
              <a:cs typeface="Times New Roman" panose="02020603050405020304" pitchFamily="18" charset="0"/>
            </a:endParaRPr>
          </a:p>
          <a:p>
            <a:pPr marL="180340" indent="-180340" algn="just">
              <a:spcAft>
                <a:spcPts val="300"/>
              </a:spcAft>
            </a:pPr>
            <a:r>
              <a:rPr lang="en-US" sz="800" dirty="0">
                <a:ea typeface="Times New Roman" panose="02020603050405020304" pitchFamily="18" charset="0"/>
                <a:cs typeface="Times New Roman" panose="02020603050405020304" pitchFamily="18" charset="0"/>
              </a:rPr>
              <a:t>FIRA. </a:t>
            </a:r>
            <a:r>
              <a:rPr lang="en-US" sz="800" dirty="0" err="1">
                <a:ea typeface="Times New Roman" panose="02020603050405020304" pitchFamily="18" charset="0"/>
                <a:cs typeface="Times New Roman" panose="02020603050405020304" pitchFamily="18" charset="0"/>
              </a:rPr>
              <a:t>Fideicomisos</a:t>
            </a:r>
            <a:r>
              <a:rPr lang="en-US" sz="800" dirty="0">
                <a:ea typeface="Times New Roman" panose="02020603050405020304" pitchFamily="18" charset="0"/>
                <a:cs typeface="Times New Roman" panose="02020603050405020304" pitchFamily="18" charset="0"/>
              </a:rPr>
              <a:t> </a:t>
            </a:r>
            <a:r>
              <a:rPr lang="en-US" sz="800" dirty="0" err="1">
                <a:ea typeface="Times New Roman" panose="02020603050405020304" pitchFamily="18" charset="0"/>
                <a:cs typeface="Times New Roman" panose="02020603050405020304" pitchFamily="18" charset="0"/>
              </a:rPr>
              <a:t>Instituidos</a:t>
            </a:r>
            <a:r>
              <a:rPr lang="en-US" sz="800" dirty="0">
                <a:ea typeface="Times New Roman" panose="02020603050405020304" pitchFamily="18" charset="0"/>
                <a:cs typeface="Times New Roman" panose="02020603050405020304" pitchFamily="18" charset="0"/>
              </a:rPr>
              <a:t> </a:t>
            </a:r>
            <a:r>
              <a:rPr lang="en-US" sz="800" dirty="0" err="1">
                <a:ea typeface="Times New Roman" panose="02020603050405020304" pitchFamily="18" charset="0"/>
                <a:cs typeface="Times New Roman" panose="02020603050405020304" pitchFamily="18" charset="0"/>
              </a:rPr>
              <a:t>en</a:t>
            </a:r>
            <a:r>
              <a:rPr lang="en-US" sz="800" dirty="0">
                <a:ea typeface="Times New Roman" panose="02020603050405020304" pitchFamily="18" charset="0"/>
                <a:cs typeface="Times New Roman" panose="02020603050405020304" pitchFamily="18" charset="0"/>
              </a:rPr>
              <a:t> </a:t>
            </a:r>
            <a:r>
              <a:rPr lang="en-US" sz="800" dirty="0" err="1">
                <a:ea typeface="Times New Roman" panose="02020603050405020304" pitchFamily="18" charset="0"/>
                <a:cs typeface="Times New Roman" panose="02020603050405020304" pitchFamily="18" charset="0"/>
              </a:rPr>
              <a:t>Relación</a:t>
            </a:r>
            <a:r>
              <a:rPr lang="en-US" sz="800" dirty="0">
                <a:ea typeface="Times New Roman" panose="02020603050405020304" pitchFamily="18" charset="0"/>
                <a:cs typeface="Times New Roman" panose="02020603050405020304" pitchFamily="18" charset="0"/>
              </a:rPr>
              <a:t> con la Agricultura. </a:t>
            </a:r>
            <a:r>
              <a:rPr lang="en-US" sz="800" dirty="0" err="1">
                <a:ea typeface="Times New Roman" panose="02020603050405020304" pitchFamily="18" charset="0"/>
                <a:cs typeface="Times New Roman" panose="02020603050405020304" pitchFamily="18" charset="0"/>
              </a:rPr>
              <a:t>Agrocostos</a:t>
            </a:r>
            <a:r>
              <a:rPr lang="en-US" sz="800" dirty="0">
                <a:ea typeface="Times New Roman" panose="02020603050405020304" pitchFamily="18" charset="0"/>
                <a:cs typeface="Times New Roman" panose="02020603050405020304" pitchFamily="18" charset="0"/>
              </a:rPr>
              <a:t>. S/D. </a:t>
            </a:r>
            <a:r>
              <a:rPr lang="en-US" sz="800" dirty="0" err="1">
                <a:ea typeface="Times New Roman" panose="02020603050405020304" pitchFamily="18" charset="0"/>
                <a:cs typeface="Times New Roman" panose="02020603050405020304" pitchFamily="18" charset="0"/>
              </a:rPr>
              <a:t>Recuperado</a:t>
            </a:r>
            <a:r>
              <a:rPr lang="en-US" sz="800" dirty="0">
                <a:ea typeface="Times New Roman" panose="02020603050405020304" pitchFamily="18" charset="0"/>
                <a:cs typeface="Times New Roman" panose="02020603050405020304" pitchFamily="18" charset="0"/>
              </a:rPr>
              <a:t> de:</a:t>
            </a:r>
            <a:endParaRPr lang="es-MX" sz="800" dirty="0">
              <a:ea typeface="Times New Roman" panose="02020603050405020304" pitchFamily="18" charset="0"/>
              <a:cs typeface="Times New Roman" panose="02020603050405020304" pitchFamily="18" charset="0"/>
            </a:endParaRPr>
          </a:p>
          <a:p>
            <a:pPr marL="180340" indent="-180340" algn="just">
              <a:spcAft>
                <a:spcPts val="300"/>
              </a:spcAft>
            </a:pPr>
            <a:r>
              <a:rPr lang="en-US" sz="800" dirty="0">
                <a:ea typeface="Times New Roman" panose="02020603050405020304" pitchFamily="18" charset="0"/>
                <a:cs typeface="Times New Roman" panose="02020603050405020304" pitchFamily="18" charset="0"/>
              </a:rPr>
              <a:t>https://www.fira.gob.mx/agrocostosApp/AgroApp.jsp</a:t>
            </a:r>
            <a:endParaRPr lang="es-MX" sz="800" dirty="0">
              <a:ea typeface="Times New Roman" panose="02020603050405020304" pitchFamily="18" charset="0"/>
              <a:cs typeface="Times New Roman" panose="02020603050405020304" pitchFamily="18" charset="0"/>
            </a:endParaRPr>
          </a:p>
          <a:p>
            <a:pPr marL="180340" indent="-180340" algn="just">
              <a:spcAft>
                <a:spcPts val="300"/>
              </a:spcAft>
            </a:pPr>
            <a:r>
              <a:rPr lang="es-ES_tradnl" sz="800" dirty="0">
                <a:ea typeface="Times New Roman" panose="02020603050405020304" pitchFamily="18" charset="0"/>
                <a:cs typeface="Times New Roman" panose="02020603050405020304" pitchFamily="18" charset="0"/>
              </a:rPr>
              <a:t>INIAP. Instituto Nacional Autónomo de Investigaciones Agropecuarias. INIAP evalúa cultivo de aguacate. S/D. Recuperado de: </a:t>
            </a:r>
            <a:endParaRPr lang="es-MX" sz="800" dirty="0">
              <a:ea typeface="Times New Roman" panose="02020603050405020304" pitchFamily="18" charset="0"/>
              <a:cs typeface="Times New Roman" panose="02020603050405020304" pitchFamily="18" charset="0"/>
            </a:endParaRPr>
          </a:p>
          <a:p>
            <a:pPr marL="180340" indent="-180340" algn="just">
              <a:spcAft>
                <a:spcPts val="300"/>
              </a:spcAft>
            </a:pPr>
            <a:r>
              <a:rPr lang="es-ES_tradnl" sz="800" dirty="0">
                <a:ea typeface="Times New Roman" panose="02020603050405020304" pitchFamily="18" charset="0"/>
                <a:cs typeface="Times New Roman" panose="02020603050405020304" pitchFamily="18" charset="0"/>
              </a:rPr>
              <a:t>https://www.agricultura.gob.ec/iniap-evalua-cultivo-de-aguacate/</a:t>
            </a:r>
            <a:endParaRPr lang="es-MX" sz="800" dirty="0">
              <a:ea typeface="Times New Roman" panose="02020603050405020304" pitchFamily="18" charset="0"/>
              <a:cs typeface="Times New Roman" panose="02020603050405020304" pitchFamily="18" charset="0"/>
            </a:endParaRPr>
          </a:p>
          <a:p>
            <a:r>
              <a:rPr lang="es-ES_tradnl" dirty="0">
                <a:latin typeface="Arial" panose="020B0604020202020204" pitchFamily="34" charset="0"/>
                <a:ea typeface="Times New Roman" panose="02020603050405020304" pitchFamily="18" charset="0"/>
                <a:cs typeface="Times New Roman" panose="02020603050405020304" pitchFamily="18" charset="0"/>
              </a:rPr>
              <a:t/>
            </a:r>
            <a:br>
              <a:rPr lang="es-ES_tradnl" dirty="0">
                <a:latin typeface="Arial" panose="020B0604020202020204" pitchFamily="34" charset="0"/>
                <a:ea typeface="Times New Roman" panose="02020603050405020304" pitchFamily="18" charset="0"/>
                <a:cs typeface="Times New Roman" panose="02020603050405020304" pitchFamily="18" charset="0"/>
              </a:rPr>
            </a:br>
            <a:endParaRPr lang="es-MX" dirty="0"/>
          </a:p>
        </p:txBody>
      </p:sp>
    </p:spTree>
    <p:extLst>
      <p:ext uri="{BB962C8B-B14F-4D97-AF65-F5344CB8AC3E}">
        <p14:creationId xmlns:p14="http://schemas.microsoft.com/office/powerpoint/2010/main" val="397217746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532</Words>
  <Application>Microsoft Office PowerPoint</Application>
  <PresentationFormat>Personalizado</PresentationFormat>
  <Paragraphs>33</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ISABEL GAYTAN JIMENEZ</dc:creator>
  <cp:lastModifiedBy>Usuario de Windows</cp:lastModifiedBy>
  <cp:revision>8</cp:revision>
  <dcterms:created xsi:type="dcterms:W3CDTF">2019-11-26T02:41:23Z</dcterms:created>
  <dcterms:modified xsi:type="dcterms:W3CDTF">2019-11-27T05:34:47Z</dcterms:modified>
</cp:coreProperties>
</file>