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73" r:id="rId8"/>
    <p:sldId id="266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B3A3-4E7D-DC05-AC21-05EA5C4E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4BC23-004B-87BD-B735-540C170F3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4503-0231-46C4-53BE-9B2E4350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ABD5-4A8B-BA84-7B49-1543ABE2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EC93-95F0-F440-0B2D-F3210C9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37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79BA-0DE2-9A8F-88FE-EAA455B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58F52-C4B4-5AD1-B132-5E539D0C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2F4D-391A-FBA6-ECA1-9A9052A6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0084-C0B4-E12D-5A59-2B999B5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DC052-E30C-D8BD-F1C2-A177113A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5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39FCF-5088-9272-34CC-C91708D4A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AD5B5-8C10-5732-8D05-975373776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01DE-6F52-3F04-6E82-F5B7AEB9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4416-C80B-1A4F-BD77-D102EE5F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7642-0631-B737-2FFA-73A615C3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5AAC-6777-0FF2-416D-C9746134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247F-C62D-FFC0-1E30-24B32B1B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8FCE-D8C0-173B-17CA-7D794491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B900-62B9-103A-A96E-B1CE8C03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8604-2D82-D3F1-3BC4-FF387E17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49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8BB9-5748-4EEB-501A-82E50595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DAE5F-654D-3B19-2271-B046BD91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E5DA-8760-4592-2A46-B836F7CD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E668-5089-6CED-CD6D-A3A1928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0E09-F506-C2B1-48E2-7719F1C0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9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9429-E72A-6092-F8C1-F47B06E9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15E7-B87C-C66F-A2DA-AFF3AB70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4937-46F2-4A51-225F-85EFFDBD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9B3C-5D8C-CF5C-A401-450608F4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71E6-2A9A-E8CB-112E-C32BAF8F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4367-8138-82BC-B463-0D0D0878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DC13-2804-A57C-33D0-EC1001F6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21E2-5A7E-D0D3-4922-F32B95B9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C592D-5EF8-8370-65ED-7C061BEE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3632D-08DE-2ABE-3115-4B82F543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6CC39-8027-C614-768A-016CD47F9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3C722-E2CE-09AC-D3C0-71FEB44F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5045-9A4A-4C8D-5521-2DEF678D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50547-9ABD-D32E-C369-2B314EB2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4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E60B-174A-AF8E-4577-EC037361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1348C-19E7-7781-AE40-B95FED53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35642-CB59-FF32-A485-67161657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6AF59-5CA1-65DD-1FB2-ABEBB90E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8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3DA83-78CC-4C19-F2B0-4DF96CD2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495F7-7F89-1BE5-439D-5A3B69BC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2ED6-D85A-EFA5-DF80-066F7913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52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6212-9EAA-174E-A120-E400D86F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B657-0375-1AE9-3963-54FDF8A8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D200-5058-919E-B736-423DCECD6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98B4C-F729-9335-B388-2CE8CA8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B40A-3AFE-1E45-FD92-BF3BFCC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04CF-2057-4698-0772-6B55394E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6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35D2-94D0-2F9C-BB6B-26C5B7FB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B1C22-CDF3-4E08-4EC4-4F1F9BBB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B2F2-04E1-64E7-FCB4-05515675D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9186-9FE1-6A97-84A1-25077E33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371DC-0E15-16E8-7472-710D7DBD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2F6BB-EB2B-D073-3C48-D0E41FE1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8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7F2C5-5951-21A9-8149-CA3A02B0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D5EC-3337-3380-9CE4-E593ABAE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75F5-601A-66AD-CFBE-1A39C8EAA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CCF9D-4100-426F-87C6-7ABD270341ED}" type="datetimeFigureOut">
              <a:rPr lang="en-CA" smtClean="0"/>
              <a:t>2022-10-09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F2E9-388C-451F-D433-2AEF1EF4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FAEB4-83B0-D37D-8F87-1BEAA2D07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C2ED-C577-4676-A5D4-ACF1DEFC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32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nsole?view=netframework-4.7.2" TargetMode="External"/><Relationship Id="rId2" Type="http://schemas.openxmlformats.org/officeDocument/2006/relationships/hyperlink" Target="https://docs.microsoft.com/en-us/dotnet/standard/design-guidelines/general-naming-conventions?redirectedfrom=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919-4ABE-F6AF-70B2-1D26FFB2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2573593"/>
            <a:ext cx="9399639" cy="171081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Chat Program</a:t>
            </a:r>
            <a:br>
              <a:rPr lang="en-US" dirty="0"/>
            </a:br>
            <a:r>
              <a:rPr lang="en-US" dirty="0"/>
              <a:t>In-Class Activity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23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Sixth Phase, Cont’d. </a:t>
            </a:r>
            <a:endParaRPr lang="en-CA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CFF2F-83C3-DC78-3D96-936B048D1337}"/>
              </a:ext>
            </a:extLst>
          </p:cNvPr>
          <p:cNvSpPr txBox="1"/>
          <p:nvPr/>
        </p:nvSpPr>
        <p:spPr>
          <a:xfrm>
            <a:off x="9372649" y="987247"/>
            <a:ext cx="2542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new Class Library project called “</a:t>
            </a:r>
            <a:r>
              <a:rPr lang="en-US" dirty="0" err="1"/>
              <a:t>ChatLib</a:t>
            </a:r>
            <a:r>
              <a:rPr lang="en-US" dirty="0"/>
              <a:t>” inside the previous project. It should contain the following classes: </a:t>
            </a:r>
          </a:p>
          <a:p>
            <a:endParaRPr lang="en-CA" dirty="0"/>
          </a:p>
          <a:p>
            <a:pPr marL="342900" indent="-342900">
              <a:buAutoNum type="alphaUcPeriod"/>
            </a:pPr>
            <a:r>
              <a:rPr lang="en-CA" dirty="0"/>
              <a:t>Server</a:t>
            </a:r>
          </a:p>
          <a:p>
            <a:pPr marL="342900" indent="-342900">
              <a:buAutoNum type="alphaUcPeriod"/>
            </a:pPr>
            <a:r>
              <a:rPr lang="en-CA" dirty="0"/>
              <a:t>Client</a:t>
            </a:r>
          </a:p>
          <a:p>
            <a:pPr marL="342900" indent="-342900">
              <a:buAutoNum type="alphaUcPeriod"/>
            </a:pPr>
            <a:endParaRPr lang="en-CA" dirty="0"/>
          </a:p>
          <a:p>
            <a:r>
              <a:rPr lang="en-CA" dirty="0"/>
              <a:t>2. Based on the passed argument, inside PSVM-</a:t>
            </a:r>
            <a:r>
              <a:rPr lang="en-CA" dirty="0" err="1"/>
              <a:t>SimpleChat</a:t>
            </a:r>
            <a:r>
              <a:rPr lang="en-CA" dirty="0"/>
              <a:t> project, you will instantiate either the Client Class or the server class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D2061-9CED-30A1-A10D-4456D287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4" y="908238"/>
            <a:ext cx="8953135" cy="468233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F3A6FC4-CEB3-76E3-A428-AE4D176AE9CC}"/>
              </a:ext>
            </a:extLst>
          </p:cNvPr>
          <p:cNvSpPr/>
          <p:nvPr/>
        </p:nvSpPr>
        <p:spPr>
          <a:xfrm rot="1423500">
            <a:off x="613461" y="4812766"/>
            <a:ext cx="3097446" cy="682009"/>
          </a:xfrm>
          <a:prstGeom prst="leftArrow">
            <a:avLst>
              <a:gd name="adj1" fmla="val 50000"/>
              <a:gd name="adj2" fmla="val 3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Sixth Phase, Cont’d. </a:t>
            </a:r>
            <a:endParaRPr lang="en-CA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73BB-F485-B9D0-0183-F99093B4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238"/>
            <a:ext cx="9041578" cy="472858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1E76EE4-7099-72F7-F2A4-B916058AACFE}"/>
              </a:ext>
            </a:extLst>
          </p:cNvPr>
          <p:cNvSpPr/>
          <p:nvPr/>
        </p:nvSpPr>
        <p:spPr>
          <a:xfrm rot="1423500">
            <a:off x="544014" y="5042521"/>
            <a:ext cx="3097446" cy="682009"/>
          </a:xfrm>
          <a:prstGeom prst="leftArrow">
            <a:avLst>
              <a:gd name="adj1" fmla="val 50000"/>
              <a:gd name="adj2" fmla="val 3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68D894A-8FCC-08DE-86D7-1DF3DDEC4B4F}"/>
              </a:ext>
            </a:extLst>
          </p:cNvPr>
          <p:cNvSpPr/>
          <p:nvPr/>
        </p:nvSpPr>
        <p:spPr>
          <a:xfrm rot="1423500">
            <a:off x="4795954" y="5042521"/>
            <a:ext cx="3097446" cy="682009"/>
          </a:xfrm>
          <a:prstGeom prst="leftArrow">
            <a:avLst>
              <a:gd name="adj1" fmla="val 50000"/>
              <a:gd name="adj2" fmla="val 3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1ED54-6172-BF51-9CF0-804FF31A790B}"/>
              </a:ext>
            </a:extLst>
          </p:cNvPr>
          <p:cNvSpPr txBox="1"/>
          <p:nvPr/>
        </p:nvSpPr>
        <p:spPr>
          <a:xfrm>
            <a:off x="9284159" y="1028343"/>
            <a:ext cx="25428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new Class Library project called “</a:t>
            </a:r>
            <a:r>
              <a:rPr lang="en-US" dirty="0" err="1"/>
              <a:t>ChatLib</a:t>
            </a:r>
            <a:r>
              <a:rPr lang="en-US" dirty="0"/>
              <a:t>” inside the previous project. It should contain the following classes: </a:t>
            </a:r>
          </a:p>
          <a:p>
            <a:endParaRPr lang="en-CA" dirty="0"/>
          </a:p>
          <a:p>
            <a:pPr marL="342900" indent="-342900">
              <a:buAutoNum type="alphaUcPeriod"/>
            </a:pPr>
            <a:r>
              <a:rPr lang="en-CA" dirty="0"/>
              <a:t>Server</a:t>
            </a:r>
          </a:p>
          <a:p>
            <a:pPr marL="342900" indent="-342900">
              <a:buAutoNum type="alphaUcPeriod"/>
            </a:pPr>
            <a:r>
              <a:rPr lang="en-CA" dirty="0"/>
              <a:t>Client</a:t>
            </a:r>
          </a:p>
          <a:p>
            <a:pPr marL="342900" indent="-342900">
              <a:buAutoNum type="alphaUcPeriod"/>
            </a:pPr>
            <a:endParaRPr lang="en-CA" dirty="0"/>
          </a:p>
          <a:p>
            <a:r>
              <a:rPr lang="en-CA" dirty="0"/>
              <a:t>2. Based on the passed argument, inside PSVM-</a:t>
            </a:r>
            <a:r>
              <a:rPr lang="en-CA" dirty="0" err="1"/>
              <a:t>SimpleChat</a:t>
            </a:r>
            <a:r>
              <a:rPr lang="en-CA" dirty="0"/>
              <a:t> project, you will instantiate either the Client Class or the server class 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F543-AF46-C007-C526-BAEB8E1288F5}"/>
              </a:ext>
            </a:extLst>
          </p:cNvPr>
          <p:cNvSpPr txBox="1"/>
          <p:nvPr/>
        </p:nvSpPr>
        <p:spPr>
          <a:xfrm>
            <a:off x="537697" y="6105832"/>
            <a:ext cx="985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Now, I want to exit the application (Or stop the running the application) by pressing the Escape key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916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References &amp; Useful Links</a:t>
            </a:r>
            <a:endParaRPr lang="en-CA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1ED54-6172-BF51-9CF0-804FF31A790B}"/>
              </a:ext>
            </a:extLst>
          </p:cNvPr>
          <p:cNvSpPr txBox="1"/>
          <p:nvPr/>
        </p:nvSpPr>
        <p:spPr>
          <a:xfrm>
            <a:off x="374208" y="1234820"/>
            <a:ext cx="11443584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Naming Conventions</a:t>
            </a:r>
            <a:endParaRPr lang="en-CA" sz="18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https://docs.microsoft.com/en-us/dotnet/standard/design-guidelines/general-naming-conventions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 Application Programming Methods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https://docs.microsoft.com/en-us/dotnet/api/system.console?view=netframework-4.7.2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327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First Phase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75D8-E4AA-9405-CB13-68B09BF8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135"/>
            <a:ext cx="10515600" cy="5129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//Part 1</a:t>
            </a:r>
            <a:endParaRPr lang="en-CA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//1.Run as Client vs Server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"Listening for messages"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//2.User input mode: when user press "I" key.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userKey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Console.ReadKey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//3.Display incoming message</a:t>
            </a:r>
            <a:endParaRPr lang="en-CA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//4.Allow for input</a:t>
            </a:r>
            <a:endParaRPr lang="en-CA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//5.Let the user quit</a:t>
            </a:r>
            <a:endParaRPr lang="en-CA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$"You typed 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userKey.Key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CA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Console.Beep</a:t>
            </a: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094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First Phase</a:t>
            </a:r>
            <a:endParaRPr lang="en-CA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E304B-54EE-B3F7-78AF-F5BE026C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268" y="883890"/>
            <a:ext cx="5758475" cy="4092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E8427F-517E-1912-D577-28C0AE7F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48" y="883889"/>
            <a:ext cx="4988689" cy="4092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E4E908-D90A-3EAF-FE7F-025B0F5362A3}"/>
              </a:ext>
            </a:extLst>
          </p:cNvPr>
          <p:cNvSpPr txBox="1"/>
          <p:nvPr/>
        </p:nvSpPr>
        <p:spPr>
          <a:xfrm>
            <a:off x="5301205" y="5264322"/>
            <a:ext cx="525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program quit, a Beep sound will be heard.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0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Second Phase</a:t>
            </a:r>
            <a:endParaRPr lang="en-CA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F2F65-4F25-4CC0-8EC8-95A9FD11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8" y="1213592"/>
            <a:ext cx="5153025" cy="3533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5D254-20FC-D4A7-E2C8-38AC243C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03" y="1175974"/>
            <a:ext cx="6449374" cy="4113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5CFF2F-83C3-DC78-3D96-936B048D1337}"/>
              </a:ext>
            </a:extLst>
          </p:cNvPr>
          <p:cNvSpPr txBox="1"/>
          <p:nvPr/>
        </p:nvSpPr>
        <p:spPr>
          <a:xfrm>
            <a:off x="3287210" y="5644408"/>
            <a:ext cx="75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will stay in  an infinite loop and keep printing each pressed key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80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Third Phase</a:t>
            </a:r>
            <a:endParaRPr lang="en-CA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CFF2F-83C3-DC78-3D96-936B048D1337}"/>
              </a:ext>
            </a:extLst>
          </p:cNvPr>
          <p:cNvSpPr txBox="1"/>
          <p:nvPr/>
        </p:nvSpPr>
        <p:spPr>
          <a:xfrm>
            <a:off x="497710" y="5644411"/>
            <a:ext cx="1155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will stay in  an infinite loop and keep printing each pressed key with the “</a:t>
            </a:r>
            <a:r>
              <a:rPr lang="en-US" b="1" dirty="0"/>
              <a:t>Listening for messages</a:t>
            </a:r>
            <a:r>
              <a:rPr lang="en-US" dirty="0"/>
              <a:t>” statement.</a:t>
            </a:r>
          </a:p>
          <a:p>
            <a:r>
              <a:rPr lang="en-US" dirty="0"/>
              <a:t>Hint: Use the while .. Loop and the Sleep method.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6E9A7-C0AB-7346-1849-B67DFA962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82"/>
          <a:stretch/>
        </p:blipFill>
        <p:spPr>
          <a:xfrm>
            <a:off x="102424" y="1025324"/>
            <a:ext cx="3184786" cy="341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3FCAE-1DF4-DCF6-D7D9-8B7587A6E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30" t="44" r="54819" b="-44"/>
          <a:stretch/>
        </p:blipFill>
        <p:spPr>
          <a:xfrm>
            <a:off x="3482231" y="910131"/>
            <a:ext cx="4076037" cy="43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0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Fourth Phase</a:t>
            </a:r>
            <a:endParaRPr lang="en-CA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CFF2F-83C3-DC78-3D96-936B048D1337}"/>
              </a:ext>
            </a:extLst>
          </p:cNvPr>
          <p:cNvSpPr txBox="1"/>
          <p:nvPr/>
        </p:nvSpPr>
        <p:spPr>
          <a:xfrm>
            <a:off x="8020199" y="816098"/>
            <a:ext cx="3832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phase: </a:t>
            </a:r>
          </a:p>
          <a:p>
            <a:endParaRPr lang="en-US" dirty="0"/>
          </a:p>
          <a:p>
            <a:r>
              <a:rPr lang="en-US" dirty="0"/>
              <a:t>The program will stay in  an infinite loop and keep printing each pressed key with the “Listening for messages” statement being repeated. But when the user press </a:t>
            </a:r>
            <a:r>
              <a:rPr lang="en-US" dirty="0" err="1"/>
              <a:t>i</a:t>
            </a:r>
            <a:r>
              <a:rPr lang="en-US" dirty="0"/>
              <a:t>-key it will print : </a:t>
            </a:r>
            <a:r>
              <a:rPr lang="en-US" dirty="0">
                <a:highlight>
                  <a:srgbClr val="FFFF00"/>
                </a:highlight>
              </a:rPr>
              <a:t>‘I’ is PRESSED &gt;&gt;</a:t>
            </a:r>
          </a:p>
          <a:p>
            <a:r>
              <a:rPr lang="en-US" dirty="0"/>
              <a:t>Whereas any other key is pressed it will print the : </a:t>
            </a:r>
            <a:r>
              <a:rPr lang="en-US" dirty="0">
                <a:highlight>
                  <a:srgbClr val="FFFF00"/>
                </a:highlight>
              </a:rPr>
              <a:t>You typed the D  </a:t>
            </a:r>
            <a:r>
              <a:rPr lang="en-US" dirty="0"/>
              <a:t>for example if d-key is pressed</a:t>
            </a:r>
          </a:p>
          <a:p>
            <a:r>
              <a:rPr lang="en-US" dirty="0"/>
              <a:t>Hint: Use the while .. Loop and the Sleep method. </a:t>
            </a:r>
          </a:p>
          <a:p>
            <a:endParaRPr lang="en-US" dirty="0"/>
          </a:p>
          <a:p>
            <a:r>
              <a:rPr lang="en-US" dirty="0"/>
              <a:t>Hint: think about using </a:t>
            </a:r>
          </a:p>
          <a:p>
            <a:pPr marL="342900" indent="-342900">
              <a:buAutoNum type="arabicPeriod"/>
            </a:pP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ConsoleKeyInfo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data type.</a:t>
            </a: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ConsoleKey</a:t>
            </a:r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</a:t>
            </a:r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 data type, e.g.,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ConsoleKey.I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37A88-B0F9-218B-C423-A3E5BC496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96"/>
          <a:stretch/>
        </p:blipFill>
        <p:spPr>
          <a:xfrm>
            <a:off x="3911593" y="816099"/>
            <a:ext cx="3832969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E2B9A-E97A-BD6E-8A4E-C39449E9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0" y="816099"/>
            <a:ext cx="318238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919-4ABE-F6AF-70B2-1D26FFB2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2573593"/>
            <a:ext cx="9399639" cy="171081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Chat Program</a:t>
            </a:r>
            <a:br>
              <a:rPr lang="en-US" dirty="0"/>
            </a:br>
            <a:r>
              <a:rPr lang="en-US" dirty="0"/>
              <a:t>In-Class Activity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343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Fifth Phase</a:t>
            </a:r>
            <a:endParaRPr lang="en-CA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CFF2F-83C3-DC78-3D96-936B048D1337}"/>
              </a:ext>
            </a:extLst>
          </p:cNvPr>
          <p:cNvSpPr txBox="1"/>
          <p:nvPr/>
        </p:nvSpPr>
        <p:spPr>
          <a:xfrm>
            <a:off x="9284159" y="2293082"/>
            <a:ext cx="254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run the program from the terminal without adding any argument, then it will be considered as a Client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D2061-9CED-30A1-A10D-4456D287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4" y="908238"/>
            <a:ext cx="8953135" cy="468233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F3A6FC4-CEB3-76E3-A428-AE4D176AE9CC}"/>
              </a:ext>
            </a:extLst>
          </p:cNvPr>
          <p:cNvSpPr/>
          <p:nvPr/>
        </p:nvSpPr>
        <p:spPr>
          <a:xfrm rot="1423500">
            <a:off x="613461" y="4812766"/>
            <a:ext cx="3097446" cy="682009"/>
          </a:xfrm>
          <a:prstGeom prst="leftArrow">
            <a:avLst>
              <a:gd name="adj1" fmla="val 50000"/>
              <a:gd name="adj2" fmla="val 3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08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C7A-9999-7997-D04A-9F87736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226229"/>
            <a:ext cx="10624595" cy="68200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Fifth Phase, Cont’d. </a:t>
            </a:r>
            <a:endParaRPr lang="en-CA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CFF2F-83C3-DC78-3D96-936B048D1337}"/>
              </a:ext>
            </a:extLst>
          </p:cNvPr>
          <p:cNvSpPr txBox="1"/>
          <p:nvPr/>
        </p:nvSpPr>
        <p:spPr>
          <a:xfrm>
            <a:off x="9284159" y="2293082"/>
            <a:ext cx="254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run the program from the terminal and adding the </a:t>
            </a:r>
            <a:r>
              <a:rPr lang="en-US" dirty="0">
                <a:highlight>
                  <a:srgbClr val="FFFF00"/>
                </a:highlight>
              </a:rPr>
              <a:t>-server </a:t>
            </a:r>
            <a:r>
              <a:rPr lang="en-US" dirty="0"/>
              <a:t>argument, then it will be considered as a Server.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73BB-F485-B9D0-0183-F99093B4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238"/>
            <a:ext cx="9041578" cy="472858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1E76EE4-7099-72F7-F2A4-B916058AACFE}"/>
              </a:ext>
            </a:extLst>
          </p:cNvPr>
          <p:cNvSpPr/>
          <p:nvPr/>
        </p:nvSpPr>
        <p:spPr>
          <a:xfrm rot="1423500">
            <a:off x="544014" y="5042521"/>
            <a:ext cx="3097446" cy="682009"/>
          </a:xfrm>
          <a:prstGeom prst="leftArrow">
            <a:avLst>
              <a:gd name="adj1" fmla="val 50000"/>
              <a:gd name="adj2" fmla="val 3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68D894A-8FCC-08DE-86D7-1DF3DDEC4B4F}"/>
              </a:ext>
            </a:extLst>
          </p:cNvPr>
          <p:cNvSpPr/>
          <p:nvPr/>
        </p:nvSpPr>
        <p:spPr>
          <a:xfrm rot="1423500">
            <a:off x="4795954" y="5042521"/>
            <a:ext cx="3097446" cy="682009"/>
          </a:xfrm>
          <a:prstGeom prst="leftArrow">
            <a:avLst>
              <a:gd name="adj1" fmla="val 50000"/>
              <a:gd name="adj2" fmla="val 3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27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521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Cascadia Mono</vt:lpstr>
      <vt:lpstr>Office Theme</vt:lpstr>
      <vt:lpstr>Simple Chat Program In-Class Activity 3</vt:lpstr>
      <vt:lpstr>The First Phase</vt:lpstr>
      <vt:lpstr>The First Phase</vt:lpstr>
      <vt:lpstr>The Second Phase</vt:lpstr>
      <vt:lpstr>The Third Phase</vt:lpstr>
      <vt:lpstr>The Fourth Phase</vt:lpstr>
      <vt:lpstr>Simple Chat Program In-Class Activity 4</vt:lpstr>
      <vt:lpstr>The Fifth Phase</vt:lpstr>
      <vt:lpstr>The Fifth Phase, Cont’d. </vt:lpstr>
      <vt:lpstr>The Sixth Phase, Cont’d. </vt:lpstr>
      <vt:lpstr>The Sixth Phase, Cont’d. </vt:lpstr>
      <vt:lpstr>References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Chat Program</dc:title>
  <dc:creator>Abu Baker,Yousef</dc:creator>
  <cp:lastModifiedBy>Abu Baker,Yousef</cp:lastModifiedBy>
  <cp:revision>16</cp:revision>
  <dcterms:created xsi:type="dcterms:W3CDTF">2022-10-09T21:53:01Z</dcterms:created>
  <dcterms:modified xsi:type="dcterms:W3CDTF">2022-10-10T01:21:17Z</dcterms:modified>
</cp:coreProperties>
</file>