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73"/>
  </p:normalViewPr>
  <p:slideViewPr>
    <p:cSldViewPr snapToGrid="0" snapToObjects="1">
      <p:cViewPr varScale="1">
        <p:scale>
          <a:sx n="94" d="100"/>
          <a:sy n="94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ien" TargetMode="External"/><Relationship Id="rId4" Type="http://schemas.openxmlformats.org/officeDocument/2006/relationships/hyperlink" Target="https://www.muenchen.de/int/en/living/postal-codes.html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.wikipedia.org/wiki/M%C3%BCnch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Munich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Vienna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Diana Y.</a:t>
            </a:r>
          </a:p>
          <a:p>
            <a:r>
              <a:rPr lang="de-DE" dirty="0" smtClean="0"/>
              <a:t>03 </a:t>
            </a:r>
            <a:r>
              <a:rPr lang="de-DE" dirty="0" err="1" smtClean="0"/>
              <a:t>July</a:t>
            </a:r>
            <a:r>
              <a:rPr lang="de-DE" dirty="0" smtClean="0"/>
              <a:t>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r>
              <a:rPr lang="de-DE" dirty="0" smtClean="0"/>
              <a:t>-- </a:t>
            </a:r>
            <a:r>
              <a:rPr lang="de-DE" dirty="0" err="1" smtClean="0"/>
              <a:t>Munich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FF0000"/>
                </a:solidFill>
              </a:rPr>
              <a:t>Red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spots</a:t>
            </a:r>
            <a:r>
              <a:rPr lang="de-DE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Laim</a:t>
            </a:r>
            <a:r>
              <a:rPr lang="de-DE" dirty="0">
                <a:solidFill>
                  <a:srgbClr val="FF0000"/>
                </a:solidFill>
              </a:rPr>
              <a:t>, Schwabing-Freimann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Nymphenburg plus Allach-</a:t>
            </a:r>
            <a:r>
              <a:rPr lang="de-DE" dirty="0" err="1">
                <a:solidFill>
                  <a:srgbClr val="FF0000"/>
                </a:solidFill>
              </a:rPr>
              <a:t>Untermenzing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Feldmoching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same </a:t>
            </a:r>
            <a:r>
              <a:rPr lang="de-DE" dirty="0" err="1">
                <a:solidFill>
                  <a:srgbClr val="FF0000"/>
                </a:solidFill>
              </a:rPr>
              <a:t>group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which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surprises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me</a:t>
            </a:r>
            <a:r>
              <a:rPr lang="de-DE" dirty="0">
                <a:solidFill>
                  <a:srgbClr val="FF0000"/>
                </a:solidFill>
              </a:rPr>
              <a:t> not a </a:t>
            </a:r>
            <a:r>
              <a:rPr lang="de-DE" dirty="0" err="1">
                <a:solidFill>
                  <a:srgbClr val="FF0000"/>
                </a:solidFill>
              </a:rPr>
              <a:t>few</a:t>
            </a:r>
            <a:r>
              <a:rPr lang="de-DE" dirty="0">
                <a:solidFill>
                  <a:srgbClr val="FF0000"/>
                </a:solidFill>
              </a:rPr>
              <a:t>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The </a:t>
            </a:r>
            <a:r>
              <a:rPr lang="de-DE" dirty="0" err="1">
                <a:solidFill>
                  <a:srgbClr val="FF0000"/>
                </a:solidFill>
              </a:rPr>
              <a:t>first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three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boroughs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center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suburb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regions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Munich</a:t>
            </a:r>
            <a:r>
              <a:rPr lang="de-DE" dirty="0">
                <a:solidFill>
                  <a:srgbClr val="FF0000"/>
                </a:solidFill>
              </a:rPr>
              <a:t>. </a:t>
            </a:r>
            <a:r>
              <a:rPr lang="de-DE" dirty="0" err="1">
                <a:solidFill>
                  <a:srgbClr val="FF0000"/>
                </a:solidFill>
              </a:rPr>
              <a:t>Laim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highest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density</a:t>
            </a:r>
            <a:r>
              <a:rPr lang="de-DE" dirty="0">
                <a:solidFill>
                  <a:srgbClr val="FF0000"/>
                </a:solidFill>
              </a:rPr>
              <a:t> (&gt;10000) </a:t>
            </a:r>
            <a:r>
              <a:rPr lang="de-DE" dirty="0" err="1">
                <a:solidFill>
                  <a:srgbClr val="FF0000"/>
                </a:solidFill>
              </a:rPr>
              <a:t>because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many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companies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landed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Laim</a:t>
            </a:r>
            <a:r>
              <a:rPr lang="de-DE" dirty="0">
                <a:solidFill>
                  <a:srgbClr val="FF0000"/>
                </a:solidFill>
              </a:rPr>
              <a:t>. The last </a:t>
            </a:r>
            <a:r>
              <a:rPr lang="de-DE" dirty="0" err="1">
                <a:solidFill>
                  <a:srgbClr val="FF0000"/>
                </a:solidFill>
              </a:rPr>
              <a:t>two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boroughs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some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farther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from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center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common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venues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everyday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life</a:t>
            </a:r>
            <a:r>
              <a:rPr lang="de-DE" dirty="0">
                <a:solidFill>
                  <a:srgbClr val="FF0000"/>
                </a:solidFill>
              </a:rPr>
              <a:t>. </a:t>
            </a:r>
          </a:p>
          <a:p>
            <a:r>
              <a:rPr lang="de-DE" b="1" dirty="0" smtClean="0">
                <a:solidFill>
                  <a:srgbClr val="FFC000"/>
                </a:solidFill>
              </a:rPr>
              <a:t>Orange </a:t>
            </a:r>
            <a:r>
              <a:rPr lang="de-DE" b="1" dirty="0" err="1" smtClean="0">
                <a:solidFill>
                  <a:srgbClr val="FFC000"/>
                </a:solidFill>
              </a:rPr>
              <a:t>spots</a:t>
            </a:r>
            <a:r>
              <a:rPr lang="de-DE" b="1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FFC000"/>
                </a:solidFill>
              </a:rPr>
              <a:t>Hadern</a:t>
            </a:r>
            <a:r>
              <a:rPr lang="de-DE" dirty="0">
                <a:solidFill>
                  <a:srgbClr val="FFC000"/>
                </a:solidFill>
              </a:rPr>
              <a:t>, Berg-am-</a:t>
            </a:r>
            <a:r>
              <a:rPr lang="de-DE" dirty="0" err="1">
                <a:solidFill>
                  <a:srgbClr val="FFC000"/>
                </a:solidFill>
              </a:rPr>
              <a:t>Laim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and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Aubing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which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are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middle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broad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Munich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area</a:t>
            </a:r>
            <a:r>
              <a:rPr lang="de-DE" dirty="0">
                <a:solidFill>
                  <a:srgbClr val="FFC000"/>
                </a:solidFill>
              </a:rPr>
              <a:t>. </a:t>
            </a:r>
            <a:r>
              <a:rPr lang="de-DE" dirty="0" err="1">
                <a:solidFill>
                  <a:srgbClr val="FFC000"/>
                </a:solidFill>
              </a:rPr>
              <a:t>Besides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venues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for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everyday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life</a:t>
            </a:r>
            <a:r>
              <a:rPr lang="de-DE" dirty="0">
                <a:solidFill>
                  <a:srgbClr val="FFC000"/>
                </a:solidFill>
              </a:rPr>
              <a:t>, in Berg-am-</a:t>
            </a:r>
            <a:r>
              <a:rPr lang="de-DE" dirty="0" err="1">
                <a:solidFill>
                  <a:srgbClr val="FFC000"/>
                </a:solidFill>
              </a:rPr>
              <a:t>Laim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people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can</a:t>
            </a:r>
            <a:r>
              <a:rPr lang="de-DE" dirty="0">
                <a:solidFill>
                  <a:srgbClr val="FFC000"/>
                </a:solidFill>
              </a:rPr>
              <a:t> also </a:t>
            </a:r>
            <a:r>
              <a:rPr lang="de-DE" dirty="0" err="1">
                <a:solidFill>
                  <a:srgbClr val="FFC000"/>
                </a:solidFill>
              </a:rPr>
              <a:t>easily</a:t>
            </a:r>
            <a:r>
              <a:rPr lang="de-DE" dirty="0">
                <a:solidFill>
                  <a:srgbClr val="FFC000"/>
                </a:solidFill>
              </a:rPr>
              <a:t> find </a:t>
            </a:r>
            <a:r>
              <a:rPr lang="de-DE" dirty="0" err="1">
                <a:solidFill>
                  <a:srgbClr val="FFC000"/>
                </a:solidFill>
              </a:rPr>
              <a:t>nightclubs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and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fitness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studios</a:t>
            </a:r>
            <a:r>
              <a:rPr lang="de-DE" dirty="0">
                <a:solidFill>
                  <a:srgbClr val="FFC000"/>
                </a:solidFill>
              </a:rPr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402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smtClean="0"/>
              <a:t>Vienna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54" y="1210716"/>
            <a:ext cx="8907791" cy="5285618"/>
          </a:xfrm>
        </p:spPr>
      </p:pic>
    </p:spTree>
    <p:extLst>
      <p:ext uri="{BB962C8B-B14F-4D97-AF65-F5344CB8AC3E}">
        <p14:creationId xmlns:p14="http://schemas.microsoft.com/office/powerpoint/2010/main" val="35609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r>
              <a:rPr lang="de-DE" dirty="0" smtClean="0"/>
              <a:t>--Vienna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51630" y="1514901"/>
            <a:ext cx="9552982" cy="4396321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Red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spots</a:t>
            </a:r>
            <a:r>
              <a:rPr lang="de-DE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Neubau</a:t>
            </a:r>
            <a:r>
              <a:rPr lang="de-DE" dirty="0">
                <a:solidFill>
                  <a:srgbClr val="FF0000"/>
                </a:solidFill>
              </a:rPr>
              <a:t>, Josephsstadt, </a:t>
            </a:r>
            <a:r>
              <a:rPr lang="de-DE" dirty="0" err="1">
                <a:solidFill>
                  <a:srgbClr val="FF0000"/>
                </a:solidFill>
              </a:rPr>
              <a:t>Alsergrund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Briggitenau</a:t>
            </a:r>
            <a:r>
              <a:rPr lang="de-DE" dirty="0">
                <a:solidFill>
                  <a:srgbClr val="FF0000"/>
                </a:solidFill>
              </a:rPr>
              <a:t>, Ottakring </a:t>
            </a:r>
            <a:r>
              <a:rPr lang="de-DE" dirty="0" err="1">
                <a:solidFill>
                  <a:srgbClr val="FF0000"/>
                </a:solidFill>
              </a:rPr>
              <a:t>constitute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center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Vienna.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A </a:t>
            </a:r>
            <a:r>
              <a:rPr lang="de-DE" dirty="0" err="1">
                <a:solidFill>
                  <a:srgbClr val="FF0000"/>
                </a:solidFill>
              </a:rPr>
              <a:t>very</a:t>
            </a:r>
            <a:r>
              <a:rPr lang="de-DE" dirty="0">
                <a:solidFill>
                  <a:srgbClr val="FF0000"/>
                </a:solidFill>
              </a:rPr>
              <a:t> high </a:t>
            </a:r>
            <a:r>
              <a:rPr lang="de-DE" dirty="0" err="1">
                <a:solidFill>
                  <a:srgbClr val="FF0000"/>
                </a:solidFill>
              </a:rPr>
              <a:t>density</a:t>
            </a:r>
            <a:r>
              <a:rPr lang="de-DE" dirty="0">
                <a:solidFill>
                  <a:srgbClr val="FF0000"/>
                </a:solidFill>
              </a:rPr>
              <a:t> (&gt;12000 </a:t>
            </a:r>
            <a:r>
              <a:rPr lang="de-DE" dirty="0" err="1">
                <a:solidFill>
                  <a:srgbClr val="FF0000"/>
                </a:solidFill>
              </a:rPr>
              <a:t>people</a:t>
            </a:r>
            <a:r>
              <a:rPr lang="de-DE" dirty="0">
                <a:solidFill>
                  <a:srgbClr val="FF0000"/>
                </a:solidFill>
              </a:rPr>
              <a:t>/km2)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proportion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international </a:t>
            </a:r>
            <a:r>
              <a:rPr lang="de-DE" dirty="0" err="1">
                <a:solidFill>
                  <a:srgbClr val="FF0000"/>
                </a:solidFill>
              </a:rPr>
              <a:t>inhabitants</a:t>
            </a:r>
            <a:r>
              <a:rPr lang="de-DE" dirty="0">
                <a:solidFill>
                  <a:srgbClr val="FF0000"/>
                </a:solidFill>
              </a:rPr>
              <a:t> (&gt;38%).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Fancy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restaurants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winery,farmer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markets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event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places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around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every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corner</a:t>
            </a:r>
            <a:r>
              <a:rPr lang="de-DE" dirty="0">
                <a:solidFill>
                  <a:srgbClr val="FF0000"/>
                </a:solidFill>
              </a:rPr>
              <a:t>.</a:t>
            </a:r>
          </a:p>
          <a:p>
            <a:r>
              <a:rPr lang="de-DE" b="1" dirty="0" err="1" smtClean="0">
                <a:solidFill>
                  <a:srgbClr val="7030A0"/>
                </a:solidFill>
              </a:rPr>
              <a:t>Puple</a:t>
            </a:r>
            <a:r>
              <a:rPr lang="de-DE" b="1" dirty="0" smtClean="0">
                <a:solidFill>
                  <a:srgbClr val="7030A0"/>
                </a:solidFill>
              </a:rPr>
              <a:t> </a:t>
            </a:r>
            <a:r>
              <a:rPr lang="de-DE" b="1" dirty="0" err="1" smtClean="0">
                <a:solidFill>
                  <a:srgbClr val="7030A0"/>
                </a:solidFill>
              </a:rPr>
              <a:t>spots</a:t>
            </a:r>
            <a:r>
              <a:rPr lang="de-DE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Mariahilf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which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has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highest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density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and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Hernals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Floridsdorf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Döbling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whose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density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 smtClean="0">
                <a:solidFill>
                  <a:srgbClr val="7030A0"/>
                </a:solidFill>
              </a:rPr>
              <a:t>are</a:t>
            </a:r>
            <a:r>
              <a:rPr lang="de-DE" dirty="0" smtClean="0">
                <a:solidFill>
                  <a:srgbClr val="7030A0"/>
                </a:solidFill>
              </a:rPr>
              <a:t> </a:t>
            </a:r>
            <a:r>
              <a:rPr lang="de-DE" dirty="0">
                <a:solidFill>
                  <a:srgbClr val="7030A0"/>
                </a:solidFill>
              </a:rPr>
              <a:t>moderate, </a:t>
            </a:r>
            <a:r>
              <a:rPr lang="de-DE" dirty="0" err="1">
                <a:solidFill>
                  <a:srgbClr val="7030A0"/>
                </a:solidFill>
              </a:rPr>
              <a:t>are</a:t>
            </a:r>
            <a:r>
              <a:rPr lang="de-DE" dirty="0">
                <a:solidFill>
                  <a:srgbClr val="7030A0"/>
                </a:solidFill>
              </a:rPr>
              <a:t> in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second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group</a:t>
            </a:r>
            <a:r>
              <a:rPr lang="de-DE" dirty="0">
                <a:solidFill>
                  <a:srgbClr val="7030A0"/>
                </a:solidFill>
              </a:rPr>
              <a:t>. </a:t>
            </a:r>
            <a:endParaRPr lang="de-DE" dirty="0" smtClean="0">
              <a:solidFill>
                <a:srgbClr val="7030A0"/>
              </a:solidFill>
            </a:endParaRPr>
          </a:p>
          <a:p>
            <a:pPr lvl="1"/>
            <a:r>
              <a:rPr lang="de-DE" dirty="0" smtClean="0">
                <a:solidFill>
                  <a:srgbClr val="7030A0"/>
                </a:solidFill>
              </a:rPr>
              <a:t>The </a:t>
            </a:r>
            <a:r>
              <a:rPr lang="de-DE" dirty="0" err="1">
                <a:solidFill>
                  <a:srgbClr val="7030A0"/>
                </a:solidFill>
              </a:rPr>
              <a:t>common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venues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quite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similar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to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 smtClean="0">
                <a:solidFill>
                  <a:srgbClr val="7030A0"/>
                </a:solidFill>
              </a:rPr>
              <a:t>the</a:t>
            </a:r>
            <a:r>
              <a:rPr lang="de-DE" dirty="0" smtClean="0">
                <a:solidFill>
                  <a:srgbClr val="7030A0"/>
                </a:solidFill>
              </a:rPr>
              <a:t> </a:t>
            </a:r>
            <a:r>
              <a:rPr lang="de-DE" dirty="0" err="1" smtClean="0">
                <a:solidFill>
                  <a:srgbClr val="7030A0"/>
                </a:solidFill>
              </a:rPr>
              <a:t>red</a:t>
            </a:r>
            <a:r>
              <a:rPr lang="de-DE" dirty="0" err="1">
                <a:solidFill>
                  <a:srgbClr val="7030A0"/>
                </a:solidFill>
              </a:rPr>
              <a:t>-</a:t>
            </a:r>
            <a:r>
              <a:rPr lang="de-DE" dirty="0" err="1" smtClean="0">
                <a:solidFill>
                  <a:srgbClr val="7030A0"/>
                </a:solidFill>
              </a:rPr>
              <a:t>spotgroup</a:t>
            </a:r>
            <a:r>
              <a:rPr lang="de-DE" dirty="0" smtClean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and</a:t>
            </a:r>
            <a:r>
              <a:rPr lang="de-DE" dirty="0">
                <a:solidFill>
                  <a:srgbClr val="7030A0"/>
                </a:solidFill>
              </a:rPr>
              <a:t> Asian </a:t>
            </a:r>
            <a:r>
              <a:rPr lang="de-DE" dirty="0" err="1">
                <a:solidFill>
                  <a:srgbClr val="7030A0"/>
                </a:solidFill>
              </a:rPr>
              <a:t>restaurants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more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easily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to</a:t>
            </a:r>
            <a:r>
              <a:rPr lang="de-DE" dirty="0">
                <a:solidFill>
                  <a:srgbClr val="7030A0"/>
                </a:solidFill>
              </a:rPr>
              <a:t> find </a:t>
            </a:r>
            <a:r>
              <a:rPr lang="de-DE" dirty="0" err="1">
                <a:solidFill>
                  <a:srgbClr val="7030A0"/>
                </a:solidFill>
              </a:rPr>
              <a:t>here</a:t>
            </a:r>
            <a:r>
              <a:rPr lang="de-DE" dirty="0">
                <a:solidFill>
                  <a:srgbClr val="7030A0"/>
                </a:solidFill>
              </a:rPr>
              <a:t>. </a:t>
            </a:r>
            <a:endParaRPr lang="de-DE" dirty="0" smtClean="0">
              <a:solidFill>
                <a:srgbClr val="7030A0"/>
              </a:solidFill>
            </a:endParaRPr>
          </a:p>
          <a:p>
            <a:r>
              <a:rPr lang="de-DE" b="1" dirty="0" smtClean="0">
                <a:solidFill>
                  <a:srgbClr val="00B0F0"/>
                </a:solidFill>
              </a:rPr>
              <a:t>Blue </a:t>
            </a:r>
            <a:r>
              <a:rPr lang="de-DE" b="1" dirty="0" err="1" smtClean="0">
                <a:solidFill>
                  <a:srgbClr val="00B0F0"/>
                </a:solidFill>
              </a:rPr>
              <a:t>spots</a:t>
            </a:r>
            <a:r>
              <a:rPr lang="de-DE" b="1" dirty="0" smtClean="0">
                <a:solidFill>
                  <a:srgbClr val="00B0F0"/>
                </a:solidFill>
              </a:rPr>
              <a:t>: </a:t>
            </a:r>
          </a:p>
          <a:p>
            <a:pPr lvl="1"/>
            <a:r>
              <a:rPr lang="de-DE" dirty="0" smtClean="0">
                <a:solidFill>
                  <a:srgbClr val="00B0F0"/>
                </a:solidFill>
              </a:rPr>
              <a:t>Liesing</a:t>
            </a:r>
            <a:r>
              <a:rPr lang="de-DE" dirty="0">
                <a:solidFill>
                  <a:srgbClr val="00B0F0"/>
                </a:solidFill>
              </a:rPr>
              <a:t>, Penzing, </a:t>
            </a:r>
            <a:r>
              <a:rPr lang="de-DE" dirty="0" err="1">
                <a:solidFill>
                  <a:srgbClr val="00B0F0"/>
                </a:solidFill>
              </a:rPr>
              <a:t>Sommering</a:t>
            </a:r>
            <a:r>
              <a:rPr lang="de-DE" dirty="0">
                <a:solidFill>
                  <a:srgbClr val="00B0F0"/>
                </a:solidFill>
              </a:rPr>
              <a:t>, </a:t>
            </a:r>
            <a:r>
              <a:rPr lang="de-DE" dirty="0" err="1">
                <a:solidFill>
                  <a:srgbClr val="00B0F0"/>
                </a:solidFill>
              </a:rPr>
              <a:t>Währing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are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surburb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regions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Vienna; </a:t>
            </a:r>
            <a:r>
              <a:rPr lang="de-DE" dirty="0" err="1">
                <a:solidFill>
                  <a:srgbClr val="00B0F0"/>
                </a:solidFill>
              </a:rPr>
              <a:t>Margaretten</a:t>
            </a:r>
            <a:r>
              <a:rPr lang="de-DE" dirty="0">
                <a:solidFill>
                  <a:srgbClr val="00B0F0"/>
                </a:solidFill>
              </a:rPr>
              <a:t>, </a:t>
            </a:r>
            <a:r>
              <a:rPr lang="de-DE" dirty="0" err="1">
                <a:solidFill>
                  <a:srgbClr val="00B0F0"/>
                </a:solidFill>
              </a:rPr>
              <a:t>Landsstr</a:t>
            </a:r>
            <a:r>
              <a:rPr lang="de-DE" dirty="0">
                <a:solidFill>
                  <a:srgbClr val="00B0F0"/>
                </a:solidFill>
              </a:rPr>
              <a:t>.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Wieden</a:t>
            </a:r>
            <a:r>
              <a:rPr lang="de-DE" dirty="0">
                <a:solidFill>
                  <a:srgbClr val="00B0F0"/>
                </a:solidFill>
              </a:rPr>
              <a:t> still </a:t>
            </a:r>
            <a:r>
              <a:rPr lang="de-DE" dirty="0" err="1">
                <a:solidFill>
                  <a:srgbClr val="00B0F0"/>
                </a:solidFill>
              </a:rPr>
              <a:t>belong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to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center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Vienna. </a:t>
            </a:r>
            <a:endParaRPr lang="de-DE" dirty="0" smtClean="0">
              <a:solidFill>
                <a:srgbClr val="00B0F0"/>
              </a:solidFill>
            </a:endParaRPr>
          </a:p>
          <a:p>
            <a:pPr lvl="1"/>
            <a:r>
              <a:rPr lang="de-DE" dirty="0" smtClean="0">
                <a:solidFill>
                  <a:srgbClr val="00B0F0"/>
                </a:solidFill>
              </a:rPr>
              <a:t>The </a:t>
            </a:r>
            <a:r>
              <a:rPr lang="de-DE" dirty="0" err="1">
                <a:solidFill>
                  <a:srgbClr val="00B0F0"/>
                </a:solidFill>
              </a:rPr>
              <a:t>density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last </a:t>
            </a:r>
            <a:r>
              <a:rPr lang="de-DE" dirty="0" err="1">
                <a:solidFill>
                  <a:srgbClr val="00B0F0"/>
                </a:solidFill>
              </a:rPr>
              <a:t>three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is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quite</a:t>
            </a:r>
            <a:r>
              <a:rPr lang="de-DE" dirty="0">
                <a:solidFill>
                  <a:srgbClr val="00B0F0"/>
                </a:solidFill>
              </a:rPr>
              <a:t> high (&gt;12000),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first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three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are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quite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low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around</a:t>
            </a:r>
            <a:r>
              <a:rPr lang="de-DE" dirty="0">
                <a:solidFill>
                  <a:srgbClr val="00B0F0"/>
                </a:solidFill>
              </a:rPr>
              <a:t> 4000). </a:t>
            </a:r>
            <a:endParaRPr lang="de-DE" dirty="0" smtClean="0">
              <a:solidFill>
                <a:srgbClr val="00B0F0"/>
              </a:solidFill>
            </a:endParaRPr>
          </a:p>
          <a:p>
            <a:pPr lvl="1"/>
            <a:r>
              <a:rPr lang="de-DE" dirty="0" err="1" smtClean="0">
                <a:solidFill>
                  <a:srgbClr val="00B0F0"/>
                </a:solidFill>
              </a:rPr>
              <a:t>the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common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venues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F0"/>
                </a:solidFill>
              </a:rPr>
              <a:t>in </a:t>
            </a:r>
            <a:r>
              <a:rPr lang="de-DE" dirty="0" err="1" smtClean="0">
                <a:solidFill>
                  <a:srgbClr val="00B0F0"/>
                </a:solidFill>
              </a:rPr>
              <a:t>each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borough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are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quite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same</a:t>
            </a:r>
            <a:r>
              <a:rPr lang="de-DE" dirty="0" smtClean="0">
                <a:solidFill>
                  <a:srgbClr val="00B0F0"/>
                </a:solidFill>
              </a:rPr>
              <a:t>.</a:t>
            </a: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r>
              <a:rPr lang="de-DE" dirty="0" smtClean="0"/>
              <a:t>--Vienna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Green </a:t>
            </a:r>
            <a:r>
              <a:rPr lang="de-DE" b="1" dirty="0" err="1" smtClean="0">
                <a:solidFill>
                  <a:srgbClr val="00B050"/>
                </a:solidFill>
              </a:rPr>
              <a:t>spots</a:t>
            </a:r>
            <a:r>
              <a:rPr lang="de-DE" b="1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Innere </a:t>
            </a:r>
            <a:r>
              <a:rPr lang="de-DE" dirty="0">
                <a:solidFill>
                  <a:srgbClr val="00B050"/>
                </a:solidFill>
              </a:rPr>
              <a:t>Stadt, Leopoldstr. </a:t>
            </a:r>
            <a:r>
              <a:rPr lang="de-DE" dirty="0" err="1">
                <a:solidFill>
                  <a:srgbClr val="00B050"/>
                </a:solidFill>
              </a:rPr>
              <a:t>Meidling</a:t>
            </a:r>
            <a:r>
              <a:rPr lang="de-DE" dirty="0">
                <a:solidFill>
                  <a:srgbClr val="00B050"/>
                </a:solidFill>
              </a:rPr>
              <a:t>, Donaustadt </a:t>
            </a:r>
            <a:r>
              <a:rPr lang="de-DE" dirty="0" err="1">
                <a:solidFill>
                  <a:srgbClr val="00B050"/>
                </a:solidFill>
              </a:rPr>
              <a:t>and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Rudolfsheim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are</a:t>
            </a:r>
            <a:r>
              <a:rPr lang="de-DE" dirty="0">
                <a:solidFill>
                  <a:srgbClr val="00B050"/>
                </a:solidFill>
              </a:rPr>
              <a:t> in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same </a:t>
            </a:r>
            <a:r>
              <a:rPr lang="de-DE" dirty="0" err="1">
                <a:solidFill>
                  <a:srgbClr val="00B050"/>
                </a:solidFill>
              </a:rPr>
              <a:t>group</a:t>
            </a:r>
            <a:r>
              <a:rPr lang="de-DE" dirty="0">
                <a:solidFill>
                  <a:srgbClr val="00B050"/>
                </a:solidFill>
              </a:rPr>
              <a:t>. 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</a:rPr>
              <a:t>Rudolfsheim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tightly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around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city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center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and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has</a:t>
            </a:r>
            <a:r>
              <a:rPr lang="de-DE" dirty="0">
                <a:solidFill>
                  <a:srgbClr val="00B050"/>
                </a:solidFill>
              </a:rPr>
              <a:t> a </a:t>
            </a:r>
            <a:r>
              <a:rPr lang="de-DE" dirty="0" err="1">
                <a:solidFill>
                  <a:srgbClr val="00B050"/>
                </a:solidFill>
              </a:rPr>
              <a:t>very</a:t>
            </a:r>
            <a:r>
              <a:rPr lang="de-DE" dirty="0">
                <a:solidFill>
                  <a:srgbClr val="00B050"/>
                </a:solidFill>
              </a:rPr>
              <a:t> high </a:t>
            </a:r>
            <a:r>
              <a:rPr lang="de-DE" dirty="0" err="1">
                <a:solidFill>
                  <a:srgbClr val="00B050"/>
                </a:solidFill>
              </a:rPr>
              <a:t>density</a:t>
            </a:r>
            <a:r>
              <a:rPr lang="de-DE" dirty="0">
                <a:solidFill>
                  <a:srgbClr val="00B050"/>
                </a:solidFill>
              </a:rPr>
              <a:t> (&gt;20000) </a:t>
            </a:r>
            <a:r>
              <a:rPr lang="de-DE" dirty="0" err="1">
                <a:solidFill>
                  <a:srgbClr val="00B050"/>
                </a:solidFill>
              </a:rPr>
              <a:t>and</a:t>
            </a:r>
            <a:r>
              <a:rPr lang="de-DE" dirty="0">
                <a:solidFill>
                  <a:srgbClr val="00B050"/>
                </a:solidFill>
              </a:rPr>
              <a:t> Multiplex </a:t>
            </a:r>
            <a:r>
              <a:rPr lang="de-DE" dirty="0" err="1">
                <a:solidFill>
                  <a:srgbClr val="00B050"/>
                </a:solidFill>
              </a:rPr>
              <a:t>is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its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most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common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venue</a:t>
            </a:r>
            <a:r>
              <a:rPr lang="de-DE" dirty="0">
                <a:solidFill>
                  <a:srgbClr val="00B050"/>
                </a:solidFill>
              </a:rPr>
              <a:t>. 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FFC000"/>
                </a:solidFill>
              </a:rPr>
              <a:t>Orange </a:t>
            </a:r>
            <a:r>
              <a:rPr lang="de-DE" b="1" dirty="0" err="1" smtClean="0">
                <a:solidFill>
                  <a:srgbClr val="FFC000"/>
                </a:solidFill>
              </a:rPr>
              <a:t>spots</a:t>
            </a:r>
            <a:r>
              <a:rPr lang="de-DE" b="1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de-DE" dirty="0" err="1" smtClean="0">
                <a:solidFill>
                  <a:srgbClr val="FFC000"/>
                </a:solidFill>
              </a:rPr>
              <a:t>Hietzing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and</a:t>
            </a:r>
            <a:r>
              <a:rPr lang="de-DE" dirty="0">
                <a:solidFill>
                  <a:srgbClr val="FFC000"/>
                </a:solidFill>
              </a:rPr>
              <a:t> Favoriten </a:t>
            </a:r>
            <a:r>
              <a:rPr lang="de-DE" dirty="0" err="1">
                <a:solidFill>
                  <a:srgbClr val="FFC000"/>
                </a:solidFill>
              </a:rPr>
              <a:t>constitute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final </a:t>
            </a:r>
            <a:r>
              <a:rPr lang="de-DE" dirty="0" err="1">
                <a:solidFill>
                  <a:srgbClr val="FFC000"/>
                </a:solidFill>
              </a:rPr>
              <a:t>group</a:t>
            </a:r>
            <a:r>
              <a:rPr lang="de-DE" dirty="0">
                <a:solidFill>
                  <a:srgbClr val="FFC000"/>
                </a:solidFill>
              </a:rPr>
              <a:t>. </a:t>
            </a:r>
            <a:r>
              <a:rPr lang="de-DE" dirty="0" err="1">
                <a:solidFill>
                  <a:srgbClr val="FFC000"/>
                </a:solidFill>
              </a:rPr>
              <a:t>They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are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suburb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Vienna </a:t>
            </a:r>
            <a:r>
              <a:rPr lang="de-DE" dirty="0" err="1">
                <a:solidFill>
                  <a:srgbClr val="FFC000"/>
                </a:solidFill>
              </a:rPr>
              <a:t>city</a:t>
            </a:r>
            <a:r>
              <a:rPr lang="de-DE" dirty="0">
                <a:solidFill>
                  <a:srgbClr val="FFC000"/>
                </a:solidFill>
              </a:rPr>
              <a:t>. </a:t>
            </a:r>
            <a:endParaRPr lang="de-DE" dirty="0" smtClean="0">
              <a:solidFill>
                <a:srgbClr val="FFC000"/>
              </a:solidFill>
            </a:endParaRPr>
          </a:p>
          <a:p>
            <a:pPr lvl="1"/>
            <a:r>
              <a:rPr lang="de-DE" dirty="0" smtClean="0">
                <a:solidFill>
                  <a:srgbClr val="FFC000"/>
                </a:solidFill>
              </a:rPr>
              <a:t>In </a:t>
            </a:r>
            <a:r>
              <a:rPr lang="de-DE" dirty="0">
                <a:solidFill>
                  <a:srgbClr val="FFC000"/>
                </a:solidFill>
              </a:rPr>
              <a:t>Favoriten, </a:t>
            </a:r>
            <a:r>
              <a:rPr lang="de-DE" dirty="0" err="1">
                <a:solidFill>
                  <a:srgbClr val="FFC000"/>
                </a:solidFill>
              </a:rPr>
              <a:t>hotels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are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most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popular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venues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rgbClr val="FFC000"/>
                </a:solidFill>
              </a:rPr>
              <a:t>I</a:t>
            </a:r>
            <a:r>
              <a:rPr lang="de-DE" dirty="0" smtClean="0">
                <a:solidFill>
                  <a:srgbClr val="FFC000"/>
                </a:solidFill>
              </a:rPr>
              <a:t>n </a:t>
            </a:r>
            <a:r>
              <a:rPr lang="de-DE" dirty="0" err="1">
                <a:solidFill>
                  <a:srgbClr val="FFC000"/>
                </a:solidFill>
              </a:rPr>
              <a:t>Hietzing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steakhouse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and</a:t>
            </a:r>
            <a:r>
              <a:rPr lang="de-DE" dirty="0">
                <a:solidFill>
                  <a:srgbClr val="FFC000"/>
                </a:solidFill>
              </a:rPr>
              <a:t> French </a:t>
            </a:r>
            <a:r>
              <a:rPr lang="de-DE" dirty="0" err="1">
                <a:solidFill>
                  <a:srgbClr val="FFC000"/>
                </a:solidFill>
              </a:rPr>
              <a:t>restaurants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are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most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common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venues</a:t>
            </a:r>
            <a:r>
              <a:rPr lang="de-DE" dirty="0" smtClean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despite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its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lowest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density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and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proportion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international </a:t>
            </a:r>
            <a:r>
              <a:rPr lang="de-DE" dirty="0" err="1">
                <a:solidFill>
                  <a:srgbClr val="FFC000"/>
                </a:solidFill>
              </a:rPr>
              <a:t>inhabitants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among</a:t>
            </a:r>
            <a:r>
              <a:rPr lang="de-DE" dirty="0">
                <a:solidFill>
                  <a:srgbClr val="FFC000"/>
                </a:solidFill>
              </a:rPr>
              <a:t> all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boroughs</a:t>
            </a:r>
            <a:r>
              <a:rPr lang="de-DE" dirty="0">
                <a:solidFill>
                  <a:srgbClr val="FFC000"/>
                </a:solidFill>
              </a:rPr>
              <a:t> in Vienna.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2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KMeans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still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venues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international </a:t>
            </a:r>
            <a:r>
              <a:rPr lang="de-DE" dirty="0" err="1"/>
              <a:t>inhabitants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finer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relavant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borough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emormously</a:t>
            </a:r>
            <a:r>
              <a:rPr lang="de-DE" dirty="0"/>
              <a:t>.</a:t>
            </a:r>
          </a:p>
          <a:p>
            <a:r>
              <a:rPr lang="de-DE" dirty="0" err="1"/>
              <a:t>Moreover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Foursquare</a:t>
            </a:r>
            <a:r>
              <a:rPr lang="de-DE" dirty="0"/>
              <a:t> API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detailed</a:t>
            </a:r>
            <a:r>
              <a:rPr lang="de-DE" dirty="0"/>
              <a:t>. A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diversity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restaurants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noticeable</a:t>
            </a:r>
            <a:r>
              <a:rPr lang="de-DE" dirty="0"/>
              <a:t>. Parks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r>
              <a:rPr lang="de-DE" dirty="0" err="1"/>
              <a:t>decorate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superior</a:t>
            </a:r>
            <a:r>
              <a:rPr lang="de-DE" dirty="0"/>
              <a:t> </a:t>
            </a:r>
            <a:r>
              <a:rPr lang="de-DE" dirty="0" err="1"/>
              <a:t>residential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. International </a:t>
            </a:r>
            <a:r>
              <a:rPr lang="de-DE" dirty="0" err="1"/>
              <a:t>inhabitants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live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, but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in Vienna,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oppisite</a:t>
            </a:r>
            <a:r>
              <a:rPr lang="de-DE" dirty="0"/>
              <a:t>. Overall,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foreigners</a:t>
            </a:r>
            <a:r>
              <a:rPr lang="de-DE" dirty="0"/>
              <a:t> in Vienna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10%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. </a:t>
            </a:r>
            <a:r>
              <a:rPr lang="de-DE" dirty="0" err="1"/>
              <a:t>Moreover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Vienna </a:t>
            </a:r>
            <a:r>
              <a:rPr lang="de-DE" dirty="0" err="1"/>
              <a:t>is</a:t>
            </a:r>
            <a:r>
              <a:rPr lang="de-DE" dirty="0"/>
              <a:t> double </a:t>
            </a:r>
            <a:r>
              <a:rPr lang="de-DE" dirty="0" err="1"/>
              <a:t>crowed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. In Vienna,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restaurants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, 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, </a:t>
            </a:r>
            <a:r>
              <a:rPr lang="de-DE" dirty="0" err="1"/>
              <a:t>winery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farmer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.</a:t>
            </a:r>
          </a:p>
          <a:p>
            <a:r>
              <a:rPr lang="de-DE" dirty="0"/>
              <a:t>So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young</a:t>
            </a:r>
            <a:r>
              <a:rPr lang="de-DE" dirty="0"/>
              <a:t> </a:t>
            </a:r>
            <a:r>
              <a:rPr lang="de-DE" dirty="0" err="1"/>
              <a:t>scholar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in </a:t>
            </a:r>
            <a:r>
              <a:rPr lang="de-DE" dirty="0" err="1"/>
              <a:t>gourmet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supreme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style,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young</a:t>
            </a:r>
            <a:r>
              <a:rPr lang="de-DE" dirty="0"/>
              <a:t> international </a:t>
            </a:r>
            <a:r>
              <a:rPr lang="de-DE" dirty="0" err="1"/>
              <a:t>scholar</a:t>
            </a:r>
            <a:r>
              <a:rPr lang="de-DE" dirty="0" smtClean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Vienna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find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culture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2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</a:t>
            </a:r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2 Data </a:t>
            </a:r>
            <a:r>
              <a:rPr lang="de-DE" dirty="0" err="1" smtClean="0"/>
              <a:t>explanation</a:t>
            </a:r>
            <a:endParaRPr lang="de-DE" dirty="0" smtClean="0"/>
          </a:p>
          <a:p>
            <a:r>
              <a:rPr lang="de-DE" dirty="0" smtClean="0"/>
              <a:t>3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lvl="1"/>
            <a:r>
              <a:rPr lang="de-DE" dirty="0" smtClean="0"/>
              <a:t>3.1 Data </a:t>
            </a:r>
            <a:r>
              <a:rPr lang="de-DE" dirty="0" err="1" smtClean="0"/>
              <a:t>cleaning</a:t>
            </a:r>
            <a:endParaRPr lang="de-DE" dirty="0" smtClean="0"/>
          </a:p>
          <a:p>
            <a:pPr lvl="1"/>
            <a:r>
              <a:rPr lang="de-DE" dirty="0" smtClean="0"/>
              <a:t>3.2 </a:t>
            </a:r>
            <a:r>
              <a:rPr lang="de-DE" dirty="0" err="1" smtClean="0"/>
              <a:t>Foursquare</a:t>
            </a:r>
            <a:r>
              <a:rPr lang="de-DE" dirty="0" smtClean="0"/>
              <a:t> API</a:t>
            </a:r>
          </a:p>
          <a:p>
            <a:pPr lvl="1"/>
            <a:r>
              <a:rPr lang="de-DE" dirty="0" smtClean="0"/>
              <a:t>3.3 </a:t>
            </a:r>
            <a:r>
              <a:rPr lang="de-DE" dirty="0" err="1" smtClean="0"/>
              <a:t>Kmeans</a:t>
            </a:r>
            <a:r>
              <a:rPr lang="de-DE" dirty="0" smtClean="0"/>
              <a:t> Clustering</a:t>
            </a:r>
          </a:p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5 </a:t>
            </a:r>
            <a:r>
              <a:rPr lang="de-DE" dirty="0" err="1" smtClean="0"/>
              <a:t>Discussions</a:t>
            </a:r>
            <a:endParaRPr lang="de-DE" dirty="0" smtClean="0"/>
          </a:p>
          <a:p>
            <a:r>
              <a:rPr lang="de-DE" dirty="0" smtClean="0"/>
              <a:t>6 </a:t>
            </a:r>
            <a:r>
              <a:rPr lang="de-DE" dirty="0" err="1" smtClean="0"/>
              <a:t>Conclusion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Munich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in Germany,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1.5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inhabitants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famous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beer</a:t>
            </a:r>
            <a:r>
              <a:rPr lang="de-DE" dirty="0"/>
              <a:t>, </a:t>
            </a:r>
            <a:r>
              <a:rPr lang="de-DE" dirty="0" err="1"/>
              <a:t>folk</a:t>
            </a:r>
            <a:r>
              <a:rPr lang="de-DE" dirty="0"/>
              <a:t> </a:t>
            </a:r>
            <a:r>
              <a:rPr lang="de-DE" dirty="0" err="1"/>
              <a:t>festival</a:t>
            </a:r>
            <a:r>
              <a:rPr lang="de-DE" dirty="0"/>
              <a:t>, </a:t>
            </a:r>
            <a:r>
              <a:rPr lang="de-DE" dirty="0" err="1"/>
              <a:t>beautiful</a:t>
            </a:r>
            <a:r>
              <a:rPr lang="de-DE" dirty="0"/>
              <a:t> English </a:t>
            </a:r>
            <a:r>
              <a:rPr lang="de-DE" dirty="0" err="1"/>
              <a:t>gardens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businesses</a:t>
            </a:r>
            <a:r>
              <a:rPr lang="de-DE" dirty="0"/>
              <a:t>.</a:t>
            </a:r>
          </a:p>
          <a:p>
            <a:r>
              <a:rPr lang="de-DE" b="1" dirty="0"/>
              <a:t>Vienna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capital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Austrian,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1.9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time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of</a:t>
            </a:r>
            <a:r>
              <a:rPr lang="de-DE" dirty="0"/>
              <a:t> Vienna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elegant. Every 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tells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. </a:t>
            </a:r>
          </a:p>
          <a:p>
            <a:r>
              <a:rPr lang="de-DE" dirty="0"/>
              <a:t>As </a:t>
            </a:r>
            <a:r>
              <a:rPr lang="de-DE" dirty="0" err="1"/>
              <a:t>young</a:t>
            </a:r>
            <a:r>
              <a:rPr lang="de-DE" dirty="0"/>
              <a:t> </a:t>
            </a:r>
            <a:r>
              <a:rPr lang="de-DE" dirty="0" err="1"/>
              <a:t>scholars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 after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. </a:t>
            </a:r>
            <a:r>
              <a:rPr lang="de-DE" dirty="0" err="1"/>
              <a:t>Moreover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home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also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argumentative </a:t>
            </a:r>
            <a:r>
              <a:rPr lang="de-DE" dirty="0" err="1"/>
              <a:t>answers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Data Explanation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German Wikipedia </a:t>
            </a:r>
            <a:r>
              <a:rPr lang="de-DE" dirty="0" err="1"/>
              <a:t>website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https://de.wikipedia.org/wiki/M%C3%BCnchen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on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25 </a:t>
            </a:r>
            <a:r>
              <a:rPr lang="de-DE" b="1" dirty="0" err="1"/>
              <a:t>boroughs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Munich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their</a:t>
            </a:r>
            <a:r>
              <a:rPr lang="de-DE" b="1" dirty="0"/>
              <a:t> </a:t>
            </a:r>
            <a:r>
              <a:rPr lang="de-DE" b="1" dirty="0" err="1"/>
              <a:t>areas</a:t>
            </a:r>
            <a:r>
              <a:rPr lang="de-DE" b="1" dirty="0"/>
              <a:t>, </a:t>
            </a:r>
            <a:r>
              <a:rPr lang="de-DE" b="1" dirty="0" err="1"/>
              <a:t>numbers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inhabitants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proportion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foreigners</a:t>
            </a:r>
            <a:r>
              <a:rPr lang="de-DE" dirty="0"/>
              <a:t>.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https://de.wikipedia.org/wiki/Wien</a:t>
            </a:r>
            <a:r>
              <a:rPr lang="de-DE" dirty="0"/>
              <a:t>)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also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r>
              <a:rPr lang="de-DE" dirty="0"/>
              <a:t> (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www.muenchen.de/int/en/living/postal-codes.html)</a:t>
            </a:r>
            <a:r>
              <a:rPr lang="de-DE" dirty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postal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Munich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boroughs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Foursuqare</a:t>
            </a:r>
            <a:r>
              <a:rPr lang="de-DE" dirty="0" smtClean="0"/>
              <a:t> API.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Foursquare</a:t>
            </a:r>
            <a:r>
              <a:rPr lang="de-DE" dirty="0"/>
              <a:t> </a:t>
            </a:r>
            <a:r>
              <a:rPr lang="de-DE" dirty="0" err="1"/>
              <a:t>geo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top 10 </a:t>
            </a:r>
            <a:r>
              <a:rPr lang="de-DE" b="1" dirty="0" err="1"/>
              <a:t>common</a:t>
            </a:r>
            <a:r>
              <a:rPr lang="de-DE" b="1" dirty="0"/>
              <a:t> </a:t>
            </a:r>
            <a:r>
              <a:rPr lang="de-DE" b="1" dirty="0" err="1"/>
              <a:t>venues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borough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. </a:t>
            </a:r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city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 err="1"/>
              <a:t>KMeans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 err="1"/>
              <a:t>visualized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.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3.1 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Wikipedia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H</a:t>
            </a:r>
            <a:r>
              <a:rPr lang="de-DE" dirty="0" smtClean="0"/>
              <a:t>eaders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r>
              <a:rPr lang="de-DE" dirty="0" smtClean="0"/>
              <a:t> in English. </a:t>
            </a:r>
          </a:p>
          <a:p>
            <a:pPr lvl="1"/>
            <a:r>
              <a:rPr lang="de-DE" dirty="0" smtClean="0"/>
              <a:t>The German </a:t>
            </a:r>
            <a:r>
              <a:rPr lang="de-DE" dirty="0" err="1" smtClean="0"/>
              <a:t>thousand</a:t>
            </a:r>
            <a:r>
              <a:rPr lang="de-DE" dirty="0" smtClean="0"/>
              <a:t> </a:t>
            </a:r>
            <a:r>
              <a:rPr lang="de-DE" dirty="0" err="1" smtClean="0"/>
              <a:t>seperator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decimal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transfered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a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borough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in German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 </a:t>
            </a:r>
            <a:r>
              <a:rPr lang="de-DE" dirty="0" err="1" smtClean="0"/>
              <a:t>Foursquare</a:t>
            </a:r>
            <a:r>
              <a:rPr lang="de-DE" dirty="0" smtClean="0"/>
              <a:t> API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Foursquare</a:t>
            </a:r>
            <a:r>
              <a:rPr lang="de-DE" dirty="0" smtClean="0"/>
              <a:t> API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venues</a:t>
            </a:r>
            <a:r>
              <a:rPr lang="de-DE" dirty="0" smtClean="0"/>
              <a:t> in 500m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latitude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longitude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borough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cities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 final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33" y="3292143"/>
            <a:ext cx="10058400" cy="19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3.3 </a:t>
            </a:r>
            <a:r>
              <a:rPr lang="de-DE" dirty="0" err="1" smtClean="0"/>
              <a:t>Kmeans</a:t>
            </a:r>
            <a:r>
              <a:rPr lang="de-DE" dirty="0" smtClean="0"/>
              <a:t> Clustering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163 </a:t>
            </a:r>
            <a:r>
              <a:rPr lang="de-DE" dirty="0" err="1" smtClean="0"/>
              <a:t>venue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Munich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145 </a:t>
            </a:r>
            <a:r>
              <a:rPr lang="de-DE" dirty="0" err="1" smtClean="0"/>
              <a:t>for</a:t>
            </a:r>
            <a:r>
              <a:rPr lang="de-DE" dirty="0" smtClean="0"/>
              <a:t> Vienna .</a:t>
            </a:r>
          </a:p>
          <a:p>
            <a:r>
              <a:rPr lang="de-DE" dirty="0" err="1" smtClean="0"/>
              <a:t>Taking</a:t>
            </a:r>
            <a:r>
              <a:rPr lang="de-DE" dirty="0" smtClean="0"/>
              <a:t> „</a:t>
            </a:r>
            <a:r>
              <a:rPr lang="de-DE" dirty="0" err="1" smtClean="0"/>
              <a:t>density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„</a:t>
            </a:r>
            <a:r>
              <a:rPr lang="de-DE" dirty="0" err="1" smtClean="0"/>
              <a:t>proportion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inhabitants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immigration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“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considertation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a </a:t>
            </a:r>
            <a:r>
              <a:rPr lang="de-DE" dirty="0" err="1" smtClean="0"/>
              <a:t>Kmeans</a:t>
            </a:r>
            <a:r>
              <a:rPr lang="de-DE" dirty="0" smtClean="0"/>
              <a:t> Clustering.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boroughs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cities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5 </a:t>
            </a:r>
            <a:r>
              <a:rPr lang="de-DE" dirty="0" err="1" smtClean="0"/>
              <a:t>groups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29" y="4022411"/>
            <a:ext cx="10058400" cy="2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err="1" smtClean="0"/>
              <a:t>Munich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1280824"/>
            <a:ext cx="9171296" cy="5429162"/>
          </a:xfrm>
        </p:spPr>
      </p:pic>
    </p:spTree>
    <p:extLst>
      <p:ext uri="{BB962C8B-B14F-4D97-AF65-F5344CB8AC3E}">
        <p14:creationId xmlns:p14="http://schemas.microsoft.com/office/powerpoint/2010/main" val="1715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Results</a:t>
            </a:r>
            <a:r>
              <a:rPr lang="de-DE" dirty="0" smtClean="0"/>
              <a:t> -- </a:t>
            </a:r>
            <a:r>
              <a:rPr lang="de-DE" dirty="0" err="1" smtClean="0"/>
              <a:t>Munich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140" y="1419367"/>
            <a:ext cx="9921472" cy="5049672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Green </a:t>
            </a:r>
            <a:r>
              <a:rPr lang="de-DE" b="1" dirty="0" err="1" smtClean="0">
                <a:solidFill>
                  <a:srgbClr val="00B050"/>
                </a:solidFill>
              </a:rPr>
              <a:t>spots</a:t>
            </a:r>
            <a:r>
              <a:rPr lang="de-DE" dirty="0" smtClean="0">
                <a:solidFill>
                  <a:srgbClr val="00B050"/>
                </a:solidFill>
              </a:rPr>
              <a:t>:  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</a:rPr>
              <a:t>boroughs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in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city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center</a:t>
            </a:r>
            <a:r>
              <a:rPr lang="de-DE" dirty="0" smtClean="0">
                <a:solidFill>
                  <a:srgbClr val="00B050"/>
                </a:solidFill>
              </a:rPr>
              <a:t>( Ludwigsvorstadt-</a:t>
            </a:r>
            <a:r>
              <a:rPr lang="de-DE" dirty="0" err="1" smtClean="0">
                <a:solidFill>
                  <a:srgbClr val="00B050"/>
                </a:solidFill>
              </a:rPr>
              <a:t>Isarvorstadt,Maxvorstadt</a:t>
            </a:r>
            <a:r>
              <a:rPr lang="de-DE" dirty="0">
                <a:solidFill>
                  <a:srgbClr val="00B050"/>
                </a:solidFill>
              </a:rPr>
              <a:t>, Schwabing-West, Sendling, </a:t>
            </a:r>
            <a:r>
              <a:rPr lang="de-DE" dirty="0" err="1">
                <a:solidFill>
                  <a:srgbClr val="00B050"/>
                </a:solidFill>
              </a:rPr>
              <a:t>Schwanthalerhöhe</a:t>
            </a:r>
            <a:r>
              <a:rPr lang="de-DE" dirty="0">
                <a:solidFill>
                  <a:srgbClr val="00B050"/>
                </a:solidFill>
              </a:rPr>
              <a:t>) </a:t>
            </a:r>
            <a:r>
              <a:rPr lang="de-DE" dirty="0" err="1">
                <a:solidFill>
                  <a:srgbClr val="00B050"/>
                </a:solidFill>
              </a:rPr>
              <a:t>and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new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center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satellite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city</a:t>
            </a:r>
            <a:r>
              <a:rPr lang="de-DE" dirty="0">
                <a:solidFill>
                  <a:srgbClr val="00B050"/>
                </a:solidFill>
              </a:rPr>
              <a:t> (Pasing-</a:t>
            </a:r>
            <a:r>
              <a:rPr lang="de-DE" dirty="0" err="1">
                <a:solidFill>
                  <a:srgbClr val="00B050"/>
                </a:solidFill>
              </a:rPr>
              <a:t>Obermenzing</a:t>
            </a:r>
            <a:r>
              <a:rPr lang="de-DE" dirty="0">
                <a:solidFill>
                  <a:srgbClr val="00B050"/>
                </a:solidFill>
              </a:rPr>
              <a:t>) 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These </a:t>
            </a:r>
            <a:r>
              <a:rPr lang="de-DE" dirty="0" err="1">
                <a:solidFill>
                  <a:srgbClr val="00B050"/>
                </a:solidFill>
              </a:rPr>
              <a:t>regions</a:t>
            </a:r>
            <a:r>
              <a:rPr lang="de-DE" dirty="0">
                <a:solidFill>
                  <a:srgbClr val="00B050"/>
                </a:solidFill>
              </a:rPr>
              <a:t> (</a:t>
            </a:r>
            <a:r>
              <a:rPr lang="de-DE" dirty="0" err="1">
                <a:solidFill>
                  <a:srgbClr val="00B050"/>
                </a:solidFill>
              </a:rPr>
              <a:t>except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new</a:t>
            </a:r>
            <a:r>
              <a:rPr lang="de-DE" dirty="0">
                <a:solidFill>
                  <a:srgbClr val="00B050"/>
                </a:solidFill>
              </a:rPr>
              <a:t> Pasing </a:t>
            </a:r>
            <a:r>
              <a:rPr lang="de-DE" dirty="0" err="1">
                <a:solidFill>
                  <a:srgbClr val="00B050"/>
                </a:solidFill>
              </a:rPr>
              <a:t>center</a:t>
            </a:r>
            <a:r>
              <a:rPr lang="de-DE" dirty="0">
                <a:solidFill>
                  <a:srgbClr val="00B050"/>
                </a:solidFill>
              </a:rPr>
              <a:t>) </a:t>
            </a:r>
            <a:r>
              <a:rPr lang="de-DE" dirty="0" err="1">
                <a:solidFill>
                  <a:srgbClr val="00B050"/>
                </a:solidFill>
              </a:rPr>
              <a:t>have</a:t>
            </a:r>
            <a:r>
              <a:rPr lang="de-DE" dirty="0">
                <a:solidFill>
                  <a:srgbClr val="00B050"/>
                </a:solidFill>
              </a:rPr>
              <a:t> a </a:t>
            </a:r>
            <a:r>
              <a:rPr lang="de-DE" dirty="0" err="1">
                <a:solidFill>
                  <a:srgbClr val="00B050"/>
                </a:solidFill>
              </a:rPr>
              <a:t>very</a:t>
            </a:r>
            <a:r>
              <a:rPr lang="de-DE" dirty="0">
                <a:solidFill>
                  <a:srgbClr val="00B050"/>
                </a:solidFill>
              </a:rPr>
              <a:t> high </a:t>
            </a:r>
            <a:r>
              <a:rPr lang="de-DE" dirty="0" err="1">
                <a:solidFill>
                  <a:srgbClr val="00B050"/>
                </a:solidFill>
              </a:rPr>
              <a:t>density</a:t>
            </a:r>
            <a:r>
              <a:rPr lang="de-DE" dirty="0">
                <a:solidFill>
                  <a:srgbClr val="00B050"/>
                </a:solidFill>
              </a:rPr>
              <a:t> (&gt;10000 </a:t>
            </a:r>
            <a:r>
              <a:rPr lang="de-DE" dirty="0" err="1">
                <a:solidFill>
                  <a:srgbClr val="00B050"/>
                </a:solidFill>
              </a:rPr>
              <a:t>people</a:t>
            </a:r>
            <a:r>
              <a:rPr lang="de-DE" dirty="0">
                <a:solidFill>
                  <a:srgbClr val="00B050"/>
                </a:solidFill>
              </a:rPr>
              <a:t> pro km2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dirty="0" err="1" smtClean="0">
                <a:solidFill>
                  <a:srgbClr val="00B050"/>
                </a:solidFill>
              </a:rPr>
              <a:t>and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a </a:t>
            </a:r>
            <a:r>
              <a:rPr lang="de-DE" dirty="0" err="1">
                <a:solidFill>
                  <a:srgbClr val="00B050"/>
                </a:solidFill>
              </a:rPr>
              <a:t>relatively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low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proportion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foreigners</a:t>
            </a:r>
            <a:r>
              <a:rPr lang="de-DE" dirty="0">
                <a:solidFill>
                  <a:srgbClr val="00B050"/>
                </a:solidFill>
              </a:rPr>
              <a:t> (5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6 &lt;30%). 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A </a:t>
            </a:r>
            <a:r>
              <a:rPr lang="de-DE" dirty="0" err="1">
                <a:solidFill>
                  <a:srgbClr val="00B050"/>
                </a:solidFill>
              </a:rPr>
              <a:t>great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diversity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restaurants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and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cafes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compose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most</a:t>
            </a:r>
            <a:r>
              <a:rPr lang="de-DE" dirty="0">
                <a:solidFill>
                  <a:srgbClr val="00B050"/>
                </a:solidFill>
              </a:rPr>
              <a:t> 10 </a:t>
            </a:r>
            <a:r>
              <a:rPr lang="de-DE" dirty="0" err="1">
                <a:solidFill>
                  <a:srgbClr val="00B050"/>
                </a:solidFill>
              </a:rPr>
              <a:t>common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venues</a:t>
            </a:r>
            <a:r>
              <a:rPr lang="de-DE" dirty="0">
                <a:solidFill>
                  <a:srgbClr val="00B050"/>
                </a:solidFill>
              </a:rPr>
              <a:t>. 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F0"/>
                </a:solidFill>
              </a:rPr>
              <a:t>Blue </a:t>
            </a:r>
            <a:r>
              <a:rPr lang="de-DE" b="1" dirty="0" err="1" smtClean="0">
                <a:solidFill>
                  <a:srgbClr val="00B0F0"/>
                </a:solidFill>
              </a:rPr>
              <a:t>spots</a:t>
            </a:r>
            <a:r>
              <a:rPr lang="de-DE" b="1" dirty="0" smtClean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de-DE" dirty="0" err="1" smtClean="0">
                <a:solidFill>
                  <a:srgbClr val="00B0F0"/>
                </a:solidFill>
              </a:rPr>
              <a:t>Milbershofen</a:t>
            </a:r>
            <a:r>
              <a:rPr lang="de-DE" dirty="0" smtClean="0">
                <a:solidFill>
                  <a:srgbClr val="00B0F0"/>
                </a:solidFill>
              </a:rPr>
              <a:t>-Am-Hart</a:t>
            </a:r>
            <a:r>
              <a:rPr lang="de-DE" dirty="0">
                <a:solidFill>
                  <a:srgbClr val="00B0F0"/>
                </a:solidFill>
              </a:rPr>
              <a:t>, </a:t>
            </a:r>
            <a:r>
              <a:rPr lang="de-DE" dirty="0" err="1">
                <a:solidFill>
                  <a:srgbClr val="00B0F0"/>
                </a:solidFill>
              </a:rPr>
              <a:t>Moosach</a:t>
            </a:r>
            <a:r>
              <a:rPr lang="de-DE" dirty="0">
                <a:solidFill>
                  <a:srgbClr val="00B0F0"/>
                </a:solidFill>
              </a:rPr>
              <a:t>, </a:t>
            </a:r>
            <a:r>
              <a:rPr lang="de-DE" dirty="0" err="1">
                <a:solidFill>
                  <a:srgbClr val="00B0F0"/>
                </a:solidFill>
              </a:rPr>
              <a:t>Thalkirchen</a:t>
            </a:r>
            <a:r>
              <a:rPr lang="de-DE" dirty="0">
                <a:solidFill>
                  <a:srgbClr val="00B0F0"/>
                </a:solidFill>
              </a:rPr>
              <a:t>-Obersendling, </a:t>
            </a:r>
            <a:r>
              <a:rPr lang="de-DE" dirty="0" err="1">
                <a:solidFill>
                  <a:srgbClr val="00B0F0"/>
                </a:solidFill>
              </a:rPr>
              <a:t>Truding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Obergiesing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are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around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suburb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region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Munich</a:t>
            </a:r>
            <a:endParaRPr lang="de-DE" dirty="0" smtClean="0">
              <a:solidFill>
                <a:srgbClr val="00B0F0"/>
              </a:solidFill>
            </a:endParaRPr>
          </a:p>
          <a:p>
            <a:pPr lvl="1"/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the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density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regions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are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relativly</a:t>
            </a:r>
            <a:r>
              <a:rPr lang="de-DE" dirty="0">
                <a:solidFill>
                  <a:srgbClr val="00B0F0"/>
                </a:solidFill>
              </a:rPr>
              <a:t> high,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because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high </a:t>
            </a:r>
            <a:r>
              <a:rPr lang="de-DE" dirty="0" err="1">
                <a:solidFill>
                  <a:srgbClr val="00B0F0"/>
                </a:solidFill>
              </a:rPr>
              <a:t>proportion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foreigners</a:t>
            </a:r>
            <a:r>
              <a:rPr lang="de-DE" dirty="0">
                <a:solidFill>
                  <a:srgbClr val="00B0F0"/>
                </a:solidFill>
              </a:rPr>
              <a:t>, </a:t>
            </a:r>
            <a:r>
              <a:rPr lang="de-DE" dirty="0" err="1">
                <a:solidFill>
                  <a:srgbClr val="00B0F0"/>
                </a:solidFill>
              </a:rPr>
              <a:t>Milbershofen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may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be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most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multicultural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borough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of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Munich</a:t>
            </a:r>
            <a:r>
              <a:rPr lang="de-DE" dirty="0">
                <a:solidFill>
                  <a:srgbClr val="00B0F0"/>
                </a:solidFill>
              </a:rPr>
              <a:t>. </a:t>
            </a:r>
            <a:endParaRPr lang="de-DE" dirty="0" smtClean="0">
              <a:solidFill>
                <a:srgbClr val="00B0F0"/>
              </a:solidFill>
            </a:endParaRPr>
          </a:p>
          <a:p>
            <a:pPr lvl="1"/>
            <a:r>
              <a:rPr lang="de-DE" dirty="0" smtClean="0">
                <a:solidFill>
                  <a:srgbClr val="00B0F0"/>
                </a:solidFill>
              </a:rPr>
              <a:t>The </a:t>
            </a:r>
            <a:r>
              <a:rPr lang="de-DE" dirty="0" err="1">
                <a:solidFill>
                  <a:srgbClr val="00B0F0"/>
                </a:solidFill>
              </a:rPr>
              <a:t>common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venues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are</a:t>
            </a:r>
            <a:r>
              <a:rPr lang="de-DE" dirty="0">
                <a:solidFill>
                  <a:srgbClr val="00B0F0"/>
                </a:solidFill>
              </a:rPr>
              <a:t> not </a:t>
            </a:r>
            <a:r>
              <a:rPr lang="de-DE" dirty="0" err="1">
                <a:solidFill>
                  <a:srgbClr val="00B0F0"/>
                </a:solidFill>
              </a:rPr>
              <a:t>fancy</a:t>
            </a:r>
            <a:r>
              <a:rPr lang="de-DE" dirty="0">
                <a:solidFill>
                  <a:srgbClr val="00B0F0"/>
                </a:solidFill>
              </a:rPr>
              <a:t> international </a:t>
            </a:r>
            <a:r>
              <a:rPr lang="de-DE" dirty="0" err="1">
                <a:solidFill>
                  <a:srgbClr val="00B0F0"/>
                </a:solidFill>
              </a:rPr>
              <a:t>restaurants</a:t>
            </a:r>
            <a:r>
              <a:rPr lang="de-DE" dirty="0">
                <a:solidFill>
                  <a:srgbClr val="00B0F0"/>
                </a:solidFill>
              </a:rPr>
              <a:t>, but </a:t>
            </a:r>
            <a:r>
              <a:rPr lang="de-DE" dirty="0" err="1">
                <a:solidFill>
                  <a:srgbClr val="00B0F0"/>
                </a:solidFill>
              </a:rPr>
              <a:t>local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drink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food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shops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some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supermarkets</a:t>
            </a:r>
            <a:r>
              <a:rPr lang="de-DE" dirty="0">
                <a:solidFill>
                  <a:srgbClr val="00B0F0"/>
                </a:solidFill>
              </a:rPr>
              <a:t>, </a:t>
            </a:r>
            <a:r>
              <a:rPr lang="de-DE" dirty="0" err="1">
                <a:solidFill>
                  <a:srgbClr val="00B0F0"/>
                </a:solidFill>
              </a:rPr>
              <a:t>cafes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and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public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transportation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stops</a:t>
            </a:r>
            <a:r>
              <a:rPr lang="de-DE" dirty="0">
                <a:solidFill>
                  <a:srgbClr val="00B0F0"/>
                </a:solidFill>
              </a:rPr>
              <a:t>.</a:t>
            </a:r>
          </a:p>
          <a:p>
            <a:r>
              <a:rPr lang="de-DE" b="1" dirty="0" err="1" smtClean="0">
                <a:solidFill>
                  <a:srgbClr val="7030A0"/>
                </a:solidFill>
              </a:rPr>
              <a:t>Purple</a:t>
            </a:r>
            <a:r>
              <a:rPr lang="de-DE" b="1" dirty="0" smtClean="0">
                <a:solidFill>
                  <a:srgbClr val="7030A0"/>
                </a:solidFill>
              </a:rPr>
              <a:t> </a:t>
            </a:r>
            <a:r>
              <a:rPr lang="de-DE" b="1" dirty="0" err="1" smtClean="0">
                <a:solidFill>
                  <a:srgbClr val="7030A0"/>
                </a:solidFill>
              </a:rPr>
              <a:t>spots</a:t>
            </a:r>
            <a:endParaRPr lang="de-DE" b="1" dirty="0" smtClean="0">
              <a:solidFill>
                <a:srgbClr val="7030A0"/>
              </a:solidFill>
            </a:endParaRPr>
          </a:p>
          <a:p>
            <a:pPr lvl="1"/>
            <a:r>
              <a:rPr lang="de-DE" dirty="0" smtClean="0">
                <a:solidFill>
                  <a:srgbClr val="7030A0"/>
                </a:solidFill>
              </a:rPr>
              <a:t>Altstadt-</a:t>
            </a:r>
            <a:r>
              <a:rPr lang="de-DE" dirty="0" err="1" smtClean="0">
                <a:solidFill>
                  <a:srgbClr val="7030A0"/>
                </a:solidFill>
              </a:rPr>
              <a:t>Lehel</a:t>
            </a:r>
            <a:r>
              <a:rPr lang="de-DE" dirty="0" smtClean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is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traditional </a:t>
            </a:r>
            <a:r>
              <a:rPr lang="de-DE" dirty="0" err="1">
                <a:solidFill>
                  <a:srgbClr val="7030A0"/>
                </a:solidFill>
              </a:rPr>
              <a:t>old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town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Munich</a:t>
            </a:r>
            <a:r>
              <a:rPr lang="de-DE" dirty="0">
                <a:solidFill>
                  <a:srgbClr val="7030A0"/>
                </a:solidFill>
              </a:rPr>
              <a:t>, Bogenhausen, </a:t>
            </a:r>
            <a:r>
              <a:rPr lang="de-DE" dirty="0" err="1">
                <a:solidFill>
                  <a:srgbClr val="7030A0"/>
                </a:solidFill>
              </a:rPr>
              <a:t>Auhaidhausen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and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Untergiesing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tightly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around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Lehel</a:t>
            </a:r>
            <a:r>
              <a:rPr lang="de-DE" dirty="0">
                <a:solidFill>
                  <a:srgbClr val="7030A0"/>
                </a:solidFill>
              </a:rPr>
              <a:t>. </a:t>
            </a:r>
            <a:endParaRPr lang="de-DE" dirty="0" smtClean="0">
              <a:solidFill>
                <a:srgbClr val="7030A0"/>
              </a:solidFill>
            </a:endParaRP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With</a:t>
            </a:r>
            <a:r>
              <a:rPr lang="de-DE" dirty="0" smtClean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relatively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low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density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and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low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proportion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international </a:t>
            </a:r>
            <a:r>
              <a:rPr lang="de-DE" dirty="0" err="1">
                <a:solidFill>
                  <a:srgbClr val="7030A0"/>
                </a:solidFill>
              </a:rPr>
              <a:t>inhabitants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regions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known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for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its</a:t>
            </a:r>
            <a:r>
              <a:rPr lang="de-DE" dirty="0">
                <a:solidFill>
                  <a:srgbClr val="7030A0"/>
                </a:solidFill>
              </a:rPr>
              <a:t> bourgeois style: </a:t>
            </a:r>
            <a:r>
              <a:rPr lang="de-DE" dirty="0" err="1">
                <a:solidFill>
                  <a:srgbClr val="7030A0"/>
                </a:solidFill>
              </a:rPr>
              <a:t>shopping</a:t>
            </a:r>
            <a:r>
              <a:rPr lang="de-DE" dirty="0">
                <a:solidFill>
                  <a:srgbClr val="7030A0"/>
                </a:solidFill>
              </a:rPr>
              <a:t> mal, </a:t>
            </a:r>
            <a:r>
              <a:rPr lang="de-DE" dirty="0" err="1">
                <a:solidFill>
                  <a:srgbClr val="7030A0"/>
                </a:solidFill>
              </a:rPr>
              <a:t>fancy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gourmet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shops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wine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shops</a:t>
            </a:r>
            <a:r>
              <a:rPr lang="de-DE" dirty="0">
                <a:solidFill>
                  <a:srgbClr val="7030A0"/>
                </a:solidFill>
              </a:rPr>
              <a:t>, </a:t>
            </a:r>
            <a:r>
              <a:rPr lang="de-DE" dirty="0" err="1">
                <a:solidFill>
                  <a:srgbClr val="7030A0"/>
                </a:solidFill>
              </a:rPr>
              <a:t>parks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and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public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 smtClean="0">
                <a:solidFill>
                  <a:srgbClr val="7030A0"/>
                </a:solidFill>
              </a:rPr>
              <a:t>squares</a:t>
            </a:r>
            <a:r>
              <a:rPr lang="de-DE" dirty="0" smtClean="0">
                <a:solidFill>
                  <a:srgbClr val="7030A0"/>
                </a:solidFill>
              </a:rPr>
              <a:t>.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3395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1348</Words>
  <Application>Microsoft Macintosh PowerPoint</Application>
  <PresentationFormat>Breitbild</PresentationFormat>
  <Paragraphs>82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Century Gothic</vt:lpstr>
      <vt:lpstr>Mangal</vt:lpstr>
      <vt:lpstr>Wingdings 3</vt:lpstr>
      <vt:lpstr>Arial</vt:lpstr>
      <vt:lpstr>Fetzen</vt:lpstr>
      <vt:lpstr>Munich or Vienna</vt:lpstr>
      <vt:lpstr>Contents</vt:lpstr>
      <vt:lpstr>1 Introduction</vt:lpstr>
      <vt:lpstr>2 Data Explanation</vt:lpstr>
      <vt:lpstr>3.1 Data Cleaning</vt:lpstr>
      <vt:lpstr>3.2 Foursquare API </vt:lpstr>
      <vt:lpstr>3.3 Kmeans Clustering</vt:lpstr>
      <vt:lpstr>4 Results –Munich Map</vt:lpstr>
      <vt:lpstr>4 Results -- Munich</vt:lpstr>
      <vt:lpstr>4 Results-- Munich</vt:lpstr>
      <vt:lpstr>4 Results –Vienna Map</vt:lpstr>
      <vt:lpstr>4 Results--Vienna</vt:lpstr>
      <vt:lpstr>4 Results--Vienna</vt:lpstr>
      <vt:lpstr>5 Discussion</vt:lpstr>
      <vt:lpstr>6 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Munich or Vienna</dc:title>
  <dc:creator>Microsoft Office-Anwender</dc:creator>
  <cp:lastModifiedBy>Microsoft Office-Anwender</cp:lastModifiedBy>
  <cp:revision>6</cp:revision>
  <dcterms:created xsi:type="dcterms:W3CDTF">2020-07-03T15:46:03Z</dcterms:created>
  <dcterms:modified xsi:type="dcterms:W3CDTF">2020-07-03T16:31:24Z</dcterms:modified>
</cp:coreProperties>
</file>