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1"/>
  </p:notesMasterIdLst>
  <p:sldIdLst>
    <p:sldId id="2812" r:id="rId2"/>
    <p:sldId id="2825" r:id="rId3"/>
    <p:sldId id="2823" r:id="rId4"/>
    <p:sldId id="2821" r:id="rId5"/>
    <p:sldId id="2830" r:id="rId6"/>
    <p:sldId id="2819" r:id="rId7"/>
    <p:sldId id="2831" r:id="rId8"/>
    <p:sldId id="2832" r:id="rId9"/>
    <p:sldId id="2820" r:id="rId10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2986" autoAdjust="0"/>
  </p:normalViewPr>
  <p:slideViewPr>
    <p:cSldViewPr>
      <p:cViewPr varScale="1">
        <p:scale>
          <a:sx n="110" d="100"/>
          <a:sy n="110" d="100"/>
        </p:scale>
        <p:origin x="570" y="96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2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5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5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3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8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7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实验三 问题总结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3422" y="808013"/>
            <a:ext cx="10585176" cy="61206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多个</a:t>
            </a:r>
            <a:r>
              <a:rPr lang="en-US" altLang="zh-CN" sz="2400" dirty="0"/>
              <a:t>always</a:t>
            </a:r>
            <a:r>
              <a:rPr lang="zh-CN" altLang="en-US" sz="2400" dirty="0"/>
              <a:t>块里不能对同一个变量</a:t>
            </a:r>
            <a:r>
              <a:rPr lang="zh-CN" altLang="en-US" sz="2400" dirty="0" smtClean="0"/>
              <a:t>赋值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28620" lvl="1">
              <a:spcBef>
                <a:spcPts val="1000"/>
              </a:spcBef>
            </a:pPr>
            <a:r>
              <a:rPr lang="zh-CN" altLang="en-US" dirty="0" smtClean="0"/>
              <a:t>语句</a:t>
            </a:r>
            <a:r>
              <a:rPr lang="zh-CN" altLang="en-US" dirty="0"/>
              <a:t>过于</a:t>
            </a:r>
            <a:r>
              <a:rPr lang="zh-CN" altLang="en-US" dirty="0" smtClean="0"/>
              <a:t>复杂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问题一 综合的问题</a:t>
            </a:r>
            <a:endParaRPr lang="zh-CN" altLang="en-US" sz="3600" b="1" dirty="0"/>
          </a:p>
        </p:txBody>
      </p:sp>
      <p:sp>
        <p:nvSpPr>
          <p:cNvPr id="2" name="矩形 1"/>
          <p:cNvSpPr/>
          <p:nvPr/>
        </p:nvSpPr>
        <p:spPr>
          <a:xfrm>
            <a:off x="1191224" y="1223009"/>
            <a:ext cx="2952328" cy="1603010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 @ (</a:t>
            </a:r>
            <a:r>
              <a:rPr lang="en-US" altLang="zh-CN" dirty="0" err="1">
                <a:solidFill>
                  <a:schemeClr val="tx1"/>
                </a:solidFill>
              </a:rPr>
              <a:t>posedge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begin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q</a:t>
            </a:r>
            <a:r>
              <a:rPr lang="en-US" altLang="zh-CN" dirty="0">
                <a:solidFill>
                  <a:schemeClr val="tx1"/>
                </a:solidFill>
              </a:rPr>
              <a:t>&lt;=d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…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0400" y="1223009"/>
            <a:ext cx="2952328" cy="1603010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 @  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negedge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clrn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begin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q&lt;=0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…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1224" y="3261650"/>
            <a:ext cx="5256584" cy="1041302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 @ (</a:t>
            </a:r>
            <a:r>
              <a:rPr lang="en-US" altLang="zh-CN" dirty="0" err="1">
                <a:solidFill>
                  <a:schemeClr val="tx1"/>
                </a:solidFill>
              </a:rPr>
              <a:t>posedge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smtClean="0">
                <a:solidFill>
                  <a:schemeClr val="tx1"/>
                </a:solidFill>
              </a:rPr>
              <a:t>or  </a:t>
            </a:r>
            <a:r>
              <a:rPr lang="en-US" altLang="zh-CN" dirty="0" err="1" smtClean="0">
                <a:solidFill>
                  <a:schemeClr val="tx1"/>
                </a:solidFill>
              </a:rPr>
              <a:t>negedge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clrn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begin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	q=</a:t>
            </a:r>
            <a:r>
              <a:rPr lang="en-US" altLang="zh-CN" dirty="0" err="1" smtClean="0">
                <a:solidFill>
                  <a:schemeClr val="tx1"/>
                </a:solidFill>
              </a:rPr>
              <a:t>clrn</a:t>
            </a:r>
            <a:r>
              <a:rPr lang="en-US" altLang="zh-CN" dirty="0">
                <a:solidFill>
                  <a:schemeClr val="tx1"/>
                </a:solidFill>
              </a:rPr>
              <a:t>&amp;(</a:t>
            </a:r>
            <a:r>
              <a:rPr lang="en-US" altLang="zh-CN" dirty="0" err="1">
                <a:solidFill>
                  <a:schemeClr val="tx1"/>
                </a:solidFill>
              </a:rPr>
              <a:t>wen&amp;q</a:t>
            </a:r>
            <a:r>
              <a:rPr lang="en-US" altLang="zh-CN" dirty="0">
                <a:solidFill>
                  <a:schemeClr val="tx1"/>
                </a:solidFill>
              </a:rPr>
              <a:t> | ~</a:t>
            </a:r>
            <a:r>
              <a:rPr lang="en-US" altLang="zh-CN" dirty="0" err="1">
                <a:solidFill>
                  <a:schemeClr val="tx1"/>
                </a:solidFill>
              </a:rPr>
              <a:t>wen&amp;d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3085" y="4433281"/>
            <a:ext cx="5256584" cy="24234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 @ (</a:t>
            </a:r>
            <a:r>
              <a:rPr lang="en-US" altLang="zh-CN" dirty="0" err="1">
                <a:solidFill>
                  <a:schemeClr val="tx1"/>
                </a:solidFill>
              </a:rPr>
              <a:t>posedge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en-US" altLang="zh-CN" dirty="0">
                <a:solidFill>
                  <a:schemeClr val="tx1"/>
                </a:solidFill>
              </a:rPr>
              <a:t> or </a:t>
            </a:r>
            <a:r>
              <a:rPr lang="en-US" altLang="zh-CN" dirty="0" err="1">
                <a:solidFill>
                  <a:schemeClr val="tx1"/>
                </a:solidFill>
              </a:rPr>
              <a:t>negedge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en-US" altLang="zh-CN" dirty="0" err="1">
                <a:solidFill>
                  <a:schemeClr val="tx1"/>
                </a:solidFill>
              </a:rPr>
              <a:t>clrn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begin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if(</a:t>
            </a:r>
            <a:r>
              <a:rPr lang="en-US" altLang="zh-CN" dirty="0" err="1">
                <a:solidFill>
                  <a:schemeClr val="tx1"/>
                </a:solidFill>
              </a:rPr>
              <a:t>clrn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begin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    if(wen) begin q &lt;= q; end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    else begin q &lt;= d; end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</a:t>
            </a:r>
            <a:r>
              <a:rPr lang="en-US" altLang="zh-CN" dirty="0" err="1">
                <a:solidFill>
                  <a:schemeClr val="tx1"/>
                </a:solidFill>
              </a:rPr>
              <a:t>end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    else begin q&lt;=0; end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  </a:t>
            </a:r>
            <a:r>
              <a:rPr lang="en-US" altLang="zh-CN" dirty="0" err="1">
                <a:solidFill>
                  <a:schemeClr val="tx1"/>
                </a:solidFill>
              </a:rPr>
              <a:t>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enovo\Documents\Tencent Files\215296676\Image\Group\Image1\33LA[N$%C35S2VI(}~N`K]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71" y="6141768"/>
            <a:ext cx="96869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999" y="2956348"/>
            <a:ext cx="5942857" cy="96190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796085" y="3918253"/>
            <a:ext cx="2441601" cy="252521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不能综合：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if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begin </a:t>
            </a:r>
            <a:r>
              <a:rPr lang="en-US" altLang="zh-CN" dirty="0" smtClean="0">
                <a:solidFill>
                  <a:schemeClr val="tx1"/>
                </a:solidFill>
              </a:rPr>
              <a:t>if…else…end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else…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可以综合：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if…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else if…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else if…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else…</a:t>
            </a:r>
          </a:p>
        </p:txBody>
      </p:sp>
      <p:sp>
        <p:nvSpPr>
          <p:cNvPr id="14" name="矩形 13"/>
          <p:cNvSpPr/>
          <p:nvPr/>
        </p:nvSpPr>
        <p:spPr>
          <a:xfrm>
            <a:off x="8714694" y="1217782"/>
            <a:ext cx="2952328" cy="68233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If…else…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case</a:t>
            </a:r>
            <a:r>
              <a:rPr lang="zh-CN" altLang="en-US" dirty="0" smtClean="0">
                <a:solidFill>
                  <a:schemeClr val="tx1"/>
                </a:solidFill>
              </a:rPr>
              <a:t>语句一定要补全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036010" y="4974481"/>
            <a:ext cx="859600" cy="37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问题二 代码</a:t>
            </a:r>
            <a:r>
              <a:rPr lang="zh-CN" altLang="en-US" sz="3600" b="1" dirty="0"/>
              <a:t>风格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Verilog</a:t>
            </a:r>
            <a:r>
              <a:rPr lang="zh-CN" altLang="en-US" dirty="0"/>
              <a:t>文件中放一个</a:t>
            </a:r>
            <a:r>
              <a:rPr lang="en-US" altLang="zh-CN" dirty="0"/>
              <a:t>module</a:t>
            </a:r>
            <a:r>
              <a:rPr lang="zh-CN" altLang="en-US" dirty="0"/>
              <a:t>定义，文件名和</a:t>
            </a:r>
            <a:r>
              <a:rPr lang="en-US" altLang="zh-CN" dirty="0"/>
              <a:t>module</a:t>
            </a:r>
            <a:r>
              <a:rPr lang="zh-CN" altLang="en-US" dirty="0"/>
              <a:t>名称一致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仿真文件名用</a:t>
            </a:r>
            <a:r>
              <a:rPr lang="en-US" altLang="zh-CN" dirty="0" err="1" smtClean="0"/>
              <a:t>modulename_sim</a:t>
            </a:r>
            <a:r>
              <a:rPr lang="en-US" altLang="zh-CN" dirty="0" smtClean="0"/>
              <a:t>/</a:t>
            </a:r>
            <a:r>
              <a:rPr lang="en-US" altLang="zh-CN" dirty="0"/>
              <a:t> </a:t>
            </a:r>
            <a:r>
              <a:rPr lang="en-US" altLang="zh-CN" dirty="0" err="1" smtClean="0"/>
              <a:t>modulename_tb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尽量不要使用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语言中复杂的表达式，可以使用“？语句”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信号和网线名小写，用下划线分割单词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宏定义、</a:t>
            </a:r>
            <a:r>
              <a:rPr lang="en-US" altLang="zh-CN" dirty="0"/>
              <a:t>parameter</a:t>
            </a:r>
            <a:r>
              <a:rPr lang="zh-CN" altLang="en-US" dirty="0"/>
              <a:t>、</a:t>
            </a:r>
            <a:r>
              <a:rPr lang="en-US" altLang="zh-CN" dirty="0" err="1"/>
              <a:t>localparam</a:t>
            </a:r>
            <a:r>
              <a:rPr lang="en-US" altLang="zh-CN" dirty="0"/>
              <a:t> </a:t>
            </a:r>
            <a:r>
              <a:rPr lang="zh-CN" altLang="en-US" dirty="0"/>
              <a:t>用大写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对于出现频率较高的相同含义单词，作为前缀或者后缀使用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注意缩进（使用</a:t>
            </a:r>
            <a:r>
              <a:rPr lang="en-US" altLang="zh-CN" dirty="0"/>
              <a:t>Tab</a:t>
            </a:r>
            <a:r>
              <a:rPr lang="zh-CN" altLang="en-US" dirty="0"/>
              <a:t>），可以用文本编辑器编辑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添加注释</a:t>
            </a:r>
          </a:p>
        </p:txBody>
      </p:sp>
    </p:spTree>
    <p:extLst>
      <p:ext uri="{BB962C8B-B14F-4D97-AF65-F5344CB8AC3E}">
        <p14:creationId xmlns:p14="http://schemas.microsoft.com/office/powerpoint/2010/main" val="22575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126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实验四 七段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数码管控制的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设计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薛睿</a:t>
            </a:r>
            <a:endParaRPr lang="en-US" altLang="zh-CN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658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实验目的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0743" y="1158426"/>
            <a:ext cx="11881320" cy="5194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掌握控制七段数码管显示的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zh-CN" altLang="zh-CN" dirty="0"/>
              <a:t>计数器的设计</a:t>
            </a:r>
            <a:r>
              <a:rPr lang="zh-CN" altLang="zh-CN" dirty="0" smtClean="0"/>
              <a:t>方法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0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实验题目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0743" y="1158426"/>
            <a:ext cx="11881320" cy="5194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完成</a:t>
            </a:r>
            <a:r>
              <a:rPr lang="en-US" altLang="zh-CN" dirty="0"/>
              <a:t> 8 </a:t>
            </a:r>
            <a:r>
              <a:rPr lang="zh-CN" altLang="zh-CN" dirty="0"/>
              <a:t>位十六进制数显示的数码管显示控制逻辑的设计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要求能</a:t>
            </a:r>
            <a:r>
              <a:rPr lang="zh-CN" altLang="en-US" dirty="0" smtClean="0"/>
              <a:t>按照要求</a:t>
            </a:r>
            <a:r>
              <a:rPr lang="zh-CN" altLang="zh-CN" dirty="0" smtClean="0"/>
              <a:t>同时</a:t>
            </a:r>
            <a:r>
              <a:rPr lang="zh-CN" altLang="zh-CN" dirty="0"/>
              <a:t>稳定地显示各个位的数字，并能定义</a:t>
            </a:r>
            <a:r>
              <a:rPr lang="en-US" altLang="zh-CN" dirty="0"/>
              <a:t> 8 </a:t>
            </a:r>
            <a:r>
              <a:rPr lang="zh-CN" altLang="zh-CN" dirty="0"/>
              <a:t>位数码管哪些位要显示，哪些位不需要显示。</a:t>
            </a: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检查实验现象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分，超时扣</a:t>
            </a:r>
            <a:r>
              <a:rPr lang="en-US" altLang="zh-CN" sz="2800" dirty="0">
                <a:solidFill>
                  <a:srgbClr val="FF0000"/>
                </a:solidFill>
              </a:rPr>
              <a:t>0.5</a:t>
            </a:r>
            <a:r>
              <a:rPr lang="zh-CN" altLang="en-US" sz="2800" dirty="0">
                <a:solidFill>
                  <a:srgbClr val="FF0000"/>
                </a:solidFill>
              </a:rPr>
              <a:t>分。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提交工程文件，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分。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XUERUI\AppData\Local\Temp\1512182854(1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51" y="4984477"/>
            <a:ext cx="7632848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dirty="0"/>
              <a:t>分频电路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33423" y="952029"/>
            <a:ext cx="11881320" cy="51942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系统时钟</a:t>
            </a:r>
            <a:r>
              <a:rPr lang="en-US" altLang="zh-CN" dirty="0" smtClean="0"/>
              <a:t>100MHz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采用计数器实现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765879" y="2680221"/>
            <a:ext cx="4536504" cy="2952328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always @ (</a:t>
            </a:r>
            <a:r>
              <a:rPr lang="en-US" altLang="zh-CN" dirty="0" err="1">
                <a:solidFill>
                  <a:schemeClr val="tx1"/>
                </a:solidFill>
              </a:rPr>
              <a:t>posedge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begin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if(divcount1==17'd99999)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begin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divcount1</a:t>
            </a:r>
            <a:r>
              <a:rPr lang="en-US" altLang="zh-CN" dirty="0">
                <a:solidFill>
                  <a:schemeClr val="tx1"/>
                </a:solidFill>
              </a:rPr>
              <a:t>&lt;=17'd0;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clk1&lt;=~clk1;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end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else divcount1&lt;= divcount1+1;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27621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69748" y="-16235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3600" dirty="0"/>
              <a:t>按键开关消抖</a:t>
            </a:r>
            <a:endParaRPr lang="en-US" altLang="zh-CN" sz="3600" dirty="0"/>
          </a:p>
        </p:txBody>
      </p:sp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03" y="1960141"/>
            <a:ext cx="540060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359" y="1047631"/>
            <a:ext cx="6177486" cy="3450871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16807" y="4328350"/>
            <a:ext cx="10081120" cy="2520280"/>
          </a:xfrm>
        </p:spPr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marL="457200" indent="-457200"/>
            <a:r>
              <a:rPr lang="zh-CN" altLang="en-US" dirty="0"/>
              <a:t>由使能端信号控制，每次只能点亮一位</a:t>
            </a:r>
            <a:endParaRPr lang="en-US" altLang="zh-CN" dirty="0"/>
          </a:p>
          <a:p>
            <a:pPr marL="457200" indent="-457200"/>
            <a:r>
              <a:rPr lang="zh-CN" altLang="en-US" dirty="0"/>
              <a:t>人眼能分辨的频率在</a:t>
            </a:r>
            <a:r>
              <a:rPr lang="en-US" altLang="zh-CN" dirty="0"/>
              <a:t>25Hz</a:t>
            </a:r>
            <a:r>
              <a:rPr lang="zh-CN" altLang="en-US" dirty="0"/>
              <a:t>左右，扫描频率应大于</a:t>
            </a:r>
            <a:r>
              <a:rPr lang="en-US" altLang="zh-CN" dirty="0"/>
              <a:t>25Hz</a:t>
            </a:r>
          </a:p>
          <a:p>
            <a:pPr marL="457200" indent="-457200"/>
            <a:r>
              <a:rPr lang="zh-CN" altLang="en-US" dirty="0"/>
              <a:t>若有</a:t>
            </a:r>
            <a:r>
              <a:rPr lang="en-US" altLang="zh-CN" dirty="0"/>
              <a:t>n</a:t>
            </a:r>
            <a:r>
              <a:rPr lang="zh-CN" altLang="en-US" dirty="0"/>
              <a:t>个数码管，则扫描频率在</a:t>
            </a:r>
            <a:r>
              <a:rPr lang="en-US" altLang="zh-CN" dirty="0"/>
              <a:t>25*n</a:t>
            </a:r>
            <a:r>
              <a:rPr lang="zh-CN" altLang="en-US" dirty="0"/>
              <a:t>以上</a:t>
            </a:r>
            <a:endParaRPr lang="en-US" altLang="zh-CN" dirty="0"/>
          </a:p>
          <a:p>
            <a:pPr marL="457200" indent="-457200"/>
            <a:r>
              <a:rPr lang="zh-CN" altLang="en-US" dirty="0"/>
              <a:t>太快，功耗大；过慢，闪烁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七段数码管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38" y="1137258"/>
            <a:ext cx="6630248" cy="2839106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80703" y="2176165"/>
            <a:ext cx="856776" cy="416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自定义</PresentationFormat>
  <Paragraphs>79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2019-11-13T06:18:58Z</dcterms:modified>
</cp:coreProperties>
</file>