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6" r:id="rId2"/>
    <p:sldId id="282" r:id="rId3"/>
    <p:sldId id="262" r:id="rId4"/>
    <p:sldId id="364" r:id="rId5"/>
    <p:sldId id="283" r:id="rId6"/>
    <p:sldId id="284" r:id="rId7"/>
    <p:sldId id="277" r:id="rId8"/>
    <p:sldId id="278" r:id="rId9"/>
    <p:sldId id="365" r:id="rId10"/>
    <p:sldId id="258" r:id="rId11"/>
    <p:sldId id="286" r:id="rId12"/>
    <p:sldId id="274" r:id="rId13"/>
    <p:sldId id="331" r:id="rId14"/>
    <p:sldId id="279" r:id="rId15"/>
    <p:sldId id="268" r:id="rId16"/>
    <p:sldId id="269" r:id="rId17"/>
    <p:sldId id="398" r:id="rId18"/>
    <p:sldId id="374" r:id="rId19"/>
    <p:sldId id="366" r:id="rId20"/>
    <p:sldId id="368" r:id="rId21"/>
    <p:sldId id="333" r:id="rId22"/>
    <p:sldId id="332" r:id="rId23"/>
    <p:sldId id="335" r:id="rId24"/>
    <p:sldId id="336" r:id="rId25"/>
    <p:sldId id="337" r:id="rId26"/>
    <p:sldId id="478" r:id="rId27"/>
    <p:sldId id="369" r:id="rId28"/>
    <p:sldId id="401" r:id="rId29"/>
    <p:sldId id="341" r:id="rId30"/>
    <p:sldId id="344" r:id="rId31"/>
    <p:sldId id="345" r:id="rId32"/>
    <p:sldId id="359" r:id="rId33"/>
    <p:sldId id="370" r:id="rId34"/>
    <p:sldId id="371" r:id="rId35"/>
    <p:sldId id="402" r:id="rId36"/>
    <p:sldId id="403" r:id="rId37"/>
    <p:sldId id="372" r:id="rId38"/>
    <p:sldId id="361" r:id="rId39"/>
    <p:sldId id="404" r:id="rId40"/>
    <p:sldId id="343" r:id="rId41"/>
    <p:sldId id="405" r:id="rId42"/>
    <p:sldId id="406" r:id="rId43"/>
    <p:sldId id="347" r:id="rId44"/>
    <p:sldId id="373" r:id="rId45"/>
    <p:sldId id="410" r:id="rId46"/>
    <p:sldId id="411" r:id="rId47"/>
    <p:sldId id="415" r:id="rId48"/>
    <p:sldId id="412" r:id="rId49"/>
    <p:sldId id="413" r:id="rId50"/>
    <p:sldId id="421" r:id="rId51"/>
    <p:sldId id="409" r:id="rId52"/>
    <p:sldId id="388" r:id="rId53"/>
    <p:sldId id="418" r:id="rId54"/>
    <p:sldId id="424" r:id="rId55"/>
    <p:sldId id="420" r:id="rId56"/>
    <p:sldId id="447" r:id="rId57"/>
    <p:sldId id="441" r:id="rId58"/>
    <p:sldId id="443" r:id="rId59"/>
    <p:sldId id="448" r:id="rId60"/>
    <p:sldId id="452" r:id="rId61"/>
    <p:sldId id="455" r:id="rId62"/>
    <p:sldId id="456" r:id="rId63"/>
    <p:sldId id="457" r:id="rId64"/>
    <p:sldId id="458" r:id="rId65"/>
    <p:sldId id="459" r:id="rId66"/>
    <p:sldId id="463" r:id="rId67"/>
    <p:sldId id="466" r:id="rId68"/>
    <p:sldId id="464" r:id="rId69"/>
    <p:sldId id="461" r:id="rId70"/>
    <p:sldId id="462" r:id="rId71"/>
    <p:sldId id="475" r:id="rId72"/>
    <p:sldId id="473" r:id="rId73"/>
    <p:sldId id="474" r:id="rId74"/>
    <p:sldId id="468" r:id="rId75"/>
    <p:sldId id="467" r:id="rId76"/>
    <p:sldId id="477" r:id="rId77"/>
    <p:sldId id="472" r:id="rId78"/>
    <p:sldId id="476"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autoAdjust="0"/>
    <p:restoredTop sz="86815" autoAdjust="0"/>
  </p:normalViewPr>
  <p:slideViewPr>
    <p:cSldViewPr>
      <p:cViewPr varScale="1">
        <p:scale>
          <a:sx n="101" d="100"/>
          <a:sy n="101" d="100"/>
        </p:scale>
        <p:origin x="1884" y="78"/>
      </p:cViewPr>
      <p:guideLst>
        <p:guide orient="horz" pos="2160"/>
        <p:guide pos="2862"/>
      </p:guideLst>
    </p:cSldViewPr>
  </p:slideViewPr>
  <p:outlineViewPr>
    <p:cViewPr>
      <p:scale>
        <a:sx n="33" d="100"/>
        <a:sy n="33" d="100"/>
      </p:scale>
      <p:origin x="164" y="10224"/>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7CA91-17DE-4EC3-AA85-3416B05C5538}" type="datetimeFigureOut">
              <a:rPr lang="zh-CN" altLang="en-US" smtClean="0"/>
              <a:t>2019/10/22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D7B008-1302-4D1B-8E49-9E8AC022E366}" type="slidenum">
              <a:rPr lang="zh-CN" altLang="en-US" smtClean="0"/>
              <a:t>‹#›</a:t>
            </a:fld>
            <a:endParaRPr lang="zh-CN" altLang="en-US"/>
          </a:p>
        </p:txBody>
      </p:sp>
    </p:spTree>
    <p:extLst>
      <p:ext uri="{BB962C8B-B14F-4D97-AF65-F5344CB8AC3E}">
        <p14:creationId xmlns:p14="http://schemas.microsoft.com/office/powerpoint/2010/main" val="230736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我们这门课程实验要完成的项目有设计“逻辑功能部件”，也有</a:t>
            </a:r>
            <a:r>
              <a:rPr lang="zh-CN" altLang="en-US" baseline="0" dirty="0" smtClean="0"/>
              <a:t>设计简单的“数字系统”</a:t>
            </a:r>
            <a:endParaRPr lang="zh-CN" altLang="en-US" dirty="0"/>
          </a:p>
        </p:txBody>
      </p:sp>
      <p:sp>
        <p:nvSpPr>
          <p:cNvPr id="4" name="灯片编号占位符 3"/>
          <p:cNvSpPr>
            <a:spLocks noGrp="1"/>
          </p:cNvSpPr>
          <p:nvPr>
            <p:ph type="sldNum" sz="quarter" idx="10"/>
          </p:nvPr>
        </p:nvSpPr>
        <p:spPr/>
        <p:txBody>
          <a:bodyPr/>
          <a:lstStyle/>
          <a:p>
            <a:fld id="{0F0D43BC-F211-4893-8773-915705DA390D}" type="slidenum">
              <a:rPr lang="zh-CN" altLang="en-US" smtClean="0"/>
              <a:t>5</a:t>
            </a:fld>
            <a:endParaRPr lang="zh-CN" altLang="en-US"/>
          </a:p>
        </p:txBody>
      </p:sp>
    </p:spTree>
    <p:extLst>
      <p:ext uri="{BB962C8B-B14F-4D97-AF65-F5344CB8AC3E}">
        <p14:creationId xmlns:p14="http://schemas.microsoft.com/office/powerpoint/2010/main" val="3794572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16</a:t>
            </a:fld>
            <a:endParaRPr lang="zh-CN" altLang="en-US"/>
          </a:p>
        </p:txBody>
      </p:sp>
    </p:spTree>
    <p:extLst>
      <p:ext uri="{BB962C8B-B14F-4D97-AF65-F5344CB8AC3E}">
        <p14:creationId xmlns:p14="http://schemas.microsoft.com/office/powerpoint/2010/main" val="175334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在我们这门课中提到的语法大部分都是可综合的</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17</a:t>
            </a:fld>
            <a:endParaRPr lang="zh-CN" altLang="en-US"/>
          </a:p>
        </p:txBody>
      </p:sp>
    </p:spTree>
    <p:extLst>
      <p:ext uri="{BB962C8B-B14F-4D97-AF65-F5344CB8AC3E}">
        <p14:creationId xmlns:p14="http://schemas.microsoft.com/office/powerpoint/2010/main" val="994927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具体的内容后面讲</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18</a:t>
            </a:fld>
            <a:endParaRPr lang="zh-CN" altLang="en-US"/>
          </a:p>
        </p:txBody>
      </p:sp>
    </p:spTree>
    <p:extLst>
      <p:ext uri="{BB962C8B-B14F-4D97-AF65-F5344CB8AC3E}">
        <p14:creationId xmlns:p14="http://schemas.microsoft.com/office/powerpoint/2010/main" val="197906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solidFill>
            <a:srgbClr val="FFFFFF"/>
          </a:solidFill>
        </p:spPr>
      </p:sp>
      <p:sp>
        <p:nvSpPr>
          <p:cNvPr id="200707" name="Rectangle 3"/>
          <p:cNvSpPr>
            <a:spLocks noGrp="1" noChangeArrowheads="1"/>
          </p:cNvSpPr>
          <p:nvPr>
            <p:ph type="body" idx="1"/>
          </p:nvPr>
        </p:nvSpPr>
        <p:spPr>
          <a:solidFill>
            <a:srgbClr val="FFFFFF"/>
          </a:solidFill>
          <a:ln>
            <a:solidFill>
              <a:srgbClr val="000000"/>
            </a:solidFill>
          </a:ln>
        </p:spPr>
        <p:txBody>
          <a:bodyPr/>
          <a:lstStyle/>
          <a:p>
            <a:pPr eaLnBrk="1" hangingPunct="1"/>
            <a:r>
              <a:rPr kumimoji="0" lang="zh-CN" altLang="en-US" sz="1800" dirty="0" smtClean="0"/>
              <a:t>一个复杂电路的完整</a:t>
            </a:r>
            <a:r>
              <a:rPr kumimoji="0" lang="en-US" altLang="zh-CN" sz="1800" dirty="0" smtClean="0"/>
              <a:t>Verilog HDL</a:t>
            </a:r>
            <a:r>
              <a:rPr kumimoji="0" lang="zh-CN" altLang="en-US" sz="1800" dirty="0" smtClean="0"/>
              <a:t>模型是由若个 </a:t>
            </a:r>
            <a:r>
              <a:rPr kumimoji="0" lang="en-US" altLang="zh-CN" sz="1800" dirty="0" smtClean="0"/>
              <a:t>Verilog HDL </a:t>
            </a:r>
            <a:r>
              <a:rPr kumimoji="0" lang="zh-CN" altLang="en-US" sz="1800" dirty="0" smtClean="0"/>
              <a:t>模块构成的，每一个模块又可以由若干个子模块构成。</a:t>
            </a:r>
          </a:p>
          <a:p>
            <a:pPr eaLnBrk="1" hangingPunct="1"/>
            <a:endParaRPr kumimoji="0" lang="zh-CN" altLang="en-US" sz="1800" dirty="0" smtClean="0"/>
          </a:p>
        </p:txBody>
      </p:sp>
    </p:spTree>
    <p:extLst>
      <p:ext uri="{BB962C8B-B14F-4D97-AF65-F5344CB8AC3E}">
        <p14:creationId xmlns:p14="http://schemas.microsoft.com/office/powerpoint/2010/main" val="167283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90000"/>
              </a:lnSpc>
            </a:pPr>
            <a:r>
              <a:rPr lang="zh-CN" altLang="en-US" sz="1200" dirty="0" smtClean="0"/>
              <a:t>在顶层模块中，端口对应的物理模型是芯片的管脚。在内部子模块中，端口对应的物理模型是内部连线。</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24</a:t>
            </a:fld>
            <a:endParaRPr lang="zh-CN" altLang="en-US"/>
          </a:p>
        </p:txBody>
      </p:sp>
    </p:spTree>
    <p:extLst>
      <p:ext uri="{BB962C8B-B14F-4D97-AF65-F5344CB8AC3E}">
        <p14:creationId xmlns:p14="http://schemas.microsoft.com/office/powerpoint/2010/main" val="3390162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Verilog</a:t>
            </a:r>
            <a:r>
              <a:rPr lang="zh-CN" altLang="en-US" dirty="0" smtClean="0"/>
              <a:t>共有</a:t>
            </a:r>
            <a:r>
              <a:rPr lang="en-US" altLang="zh-CN" dirty="0" smtClean="0"/>
              <a:t>19</a:t>
            </a:r>
            <a:r>
              <a:rPr lang="zh-CN" altLang="en-US" dirty="0" smtClean="0"/>
              <a:t>种数据类型，这三种是最基本的数据类型</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25</a:t>
            </a:fld>
            <a:endParaRPr lang="zh-CN" altLang="en-US"/>
          </a:p>
        </p:txBody>
      </p:sp>
    </p:spTree>
    <p:extLst>
      <p:ext uri="{BB962C8B-B14F-4D97-AF65-F5344CB8AC3E}">
        <p14:creationId xmlns:p14="http://schemas.microsoft.com/office/powerpoint/2010/main" val="396263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28</a:t>
            </a:fld>
            <a:endParaRPr lang="zh-CN" altLang="en-US"/>
          </a:p>
        </p:txBody>
      </p:sp>
    </p:spTree>
    <p:extLst>
      <p:ext uri="{BB962C8B-B14F-4D97-AF65-F5344CB8AC3E}">
        <p14:creationId xmlns:p14="http://schemas.microsoft.com/office/powerpoint/2010/main" val="2489771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线网型，也叫连线型，一般都直接说：</a:t>
            </a:r>
            <a:r>
              <a:rPr lang="en-US" altLang="zh-CN" dirty="0" smtClean="0"/>
              <a:t>wire</a:t>
            </a:r>
            <a:r>
              <a:rPr lang="zh-CN" altLang="en-US" dirty="0" smtClean="0"/>
              <a:t>类型</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29</a:t>
            </a:fld>
            <a:endParaRPr lang="zh-CN" altLang="en-US"/>
          </a:p>
        </p:txBody>
      </p:sp>
    </p:spTree>
    <p:extLst>
      <p:ext uri="{BB962C8B-B14F-4D97-AF65-F5344CB8AC3E}">
        <p14:creationId xmlns:p14="http://schemas.microsoft.com/office/powerpoint/2010/main" val="3227842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30</a:t>
            </a:fld>
            <a:endParaRPr lang="zh-CN" altLang="en-US"/>
          </a:p>
        </p:txBody>
      </p:sp>
    </p:spTree>
    <p:extLst>
      <p:ext uri="{BB962C8B-B14F-4D97-AF65-F5344CB8AC3E}">
        <p14:creationId xmlns:p14="http://schemas.microsoft.com/office/powerpoint/2010/main" val="243957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32</a:t>
            </a:fld>
            <a:endParaRPr lang="zh-CN" altLang="en-US"/>
          </a:p>
        </p:txBody>
      </p:sp>
    </p:spTree>
    <p:extLst>
      <p:ext uri="{BB962C8B-B14F-4D97-AF65-F5344CB8AC3E}">
        <p14:creationId xmlns:p14="http://schemas.microsoft.com/office/powerpoint/2010/main" val="37610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t>人工智能里面就有非常大量的一些重复性、需要并行计算的工作，像图像识别、图像处理、深度学习等等。</a:t>
            </a:r>
          </a:p>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6</a:t>
            </a:fld>
            <a:endParaRPr lang="zh-CN" altLang="en-US"/>
          </a:p>
        </p:txBody>
      </p:sp>
    </p:spTree>
    <p:extLst>
      <p:ext uri="{BB962C8B-B14F-4D97-AF65-F5344CB8AC3E}">
        <p14:creationId xmlns:p14="http://schemas.microsoft.com/office/powerpoint/2010/main" val="768881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33</a:t>
            </a:fld>
            <a:endParaRPr lang="zh-CN" altLang="en-US"/>
          </a:p>
        </p:txBody>
      </p:sp>
    </p:spTree>
    <p:extLst>
      <p:ext uri="{BB962C8B-B14F-4D97-AF65-F5344CB8AC3E}">
        <p14:creationId xmlns:p14="http://schemas.microsoft.com/office/powerpoint/2010/main" val="4044575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38</a:t>
            </a:fld>
            <a:endParaRPr lang="zh-CN" altLang="en-US"/>
          </a:p>
        </p:txBody>
      </p:sp>
    </p:spTree>
    <p:extLst>
      <p:ext uri="{BB962C8B-B14F-4D97-AF65-F5344CB8AC3E}">
        <p14:creationId xmlns:p14="http://schemas.microsoft.com/office/powerpoint/2010/main" val="39048137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逻辑运算符：</a:t>
            </a:r>
            <a:r>
              <a:rPr lang="en-US" altLang="zh-CN" dirty="0" smtClean="0"/>
              <a:t>(a&gt;b)&amp;&amp;(x&lt;y)</a:t>
            </a:r>
            <a:r>
              <a:rPr lang="zh-CN" altLang="en-US" dirty="0" smtClean="0"/>
              <a:t>可以写成：</a:t>
            </a:r>
            <a:r>
              <a:rPr lang="en-US" altLang="zh-CN" dirty="0" smtClean="0"/>
              <a:t>a&gt;b&amp;&amp;x&lt;y</a:t>
            </a:r>
            <a:r>
              <a:rPr lang="zh-CN" altLang="en-US" dirty="0" smtClean="0"/>
              <a:t>，但不要这样写</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39</a:t>
            </a:fld>
            <a:endParaRPr lang="zh-CN" altLang="en-US"/>
          </a:p>
        </p:txBody>
      </p:sp>
    </p:spTree>
    <p:extLst>
      <p:ext uri="{BB962C8B-B14F-4D97-AF65-F5344CB8AC3E}">
        <p14:creationId xmlns:p14="http://schemas.microsoft.com/office/powerpoint/2010/main" val="4275271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40</a:t>
            </a:fld>
            <a:endParaRPr lang="zh-CN" altLang="en-US"/>
          </a:p>
        </p:txBody>
      </p:sp>
    </p:spTree>
    <p:extLst>
      <p:ext uri="{BB962C8B-B14F-4D97-AF65-F5344CB8AC3E}">
        <p14:creationId xmlns:p14="http://schemas.microsoft.com/office/powerpoint/2010/main" val="1480470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X</a:t>
            </a:r>
            <a:r>
              <a:rPr lang="zh-CN" altLang="en-US" dirty="0" smtClean="0"/>
              <a:t>和</a:t>
            </a:r>
            <a:r>
              <a:rPr lang="en-US" altLang="zh-CN" dirty="0" smtClean="0"/>
              <a:t>Z</a:t>
            </a:r>
            <a:r>
              <a:rPr lang="zh-CN" altLang="en-US" dirty="0" smtClean="0"/>
              <a:t>的时候不同</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41</a:t>
            </a:fld>
            <a:endParaRPr lang="zh-CN" altLang="en-US"/>
          </a:p>
        </p:txBody>
      </p:sp>
    </p:spTree>
    <p:extLst>
      <p:ext uri="{BB962C8B-B14F-4D97-AF65-F5344CB8AC3E}">
        <p14:creationId xmlns:p14="http://schemas.microsoft.com/office/powerpoint/2010/main" val="515085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zh-CN" altLang="en-US" baseline="0" dirty="0" smtClean="0"/>
              <a:t> ：表达式</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42</a:t>
            </a:fld>
            <a:endParaRPr lang="zh-CN" altLang="en-US"/>
          </a:p>
        </p:txBody>
      </p:sp>
    </p:spTree>
    <p:extLst>
      <p:ext uri="{BB962C8B-B14F-4D97-AF65-F5344CB8AC3E}">
        <p14:creationId xmlns:p14="http://schemas.microsoft.com/office/powerpoint/2010/main" val="427044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4274" name="备注占位符 2"/>
          <p:cNvSpPr>
            <a:spLocks noGrp="1" noChangeArrowheads="1"/>
          </p:cNvSpPr>
          <p:nvPr>
            <p:ph type="body" idx="4294967295"/>
          </p:nvPr>
        </p:nvSpPr>
        <p:spPr bwMode="auto">
          <a:noFill/>
        </p:spPr>
        <p:txBody>
          <a:bodyPr wrap="square" numCol="1" anchor="t" anchorCtr="0" compatLnSpc="1"/>
          <a:lstStyle/>
          <a:p>
            <a:pPr eaLnBrk="1" hangingPunct="1">
              <a:spcBef>
                <a:spcPct val="0"/>
              </a:spcBef>
            </a:pPr>
            <a:endParaRPr lang="zh-CN" altLang="en-US" smtClean="0"/>
          </a:p>
        </p:txBody>
      </p:sp>
      <p:sp>
        <p:nvSpPr>
          <p:cNvPr id="54275" name="灯片编号占位符 3"/>
          <p:cNvSpPr>
            <a:spLocks noGrp="1" noChangeArrowheads="1"/>
          </p:cNvSpPr>
          <p:nvPr>
            <p:ph type="sldNum" sz="quarter" idx="5"/>
          </p:nvPr>
        </p:nvSpPr>
        <p:spPr bwMode="auto">
          <a:noFill/>
          <a:ln>
            <a:miter lim="800000"/>
          </a:ln>
        </p:spPr>
        <p:txBody>
          <a:bodyPr/>
          <a:lstStyle/>
          <a:p>
            <a:fld id="{5DB5CC5F-C317-4C3E-A975-B139A04474AE}" type="slidenum">
              <a:rPr lang="zh-CN" altLang="en-US"/>
              <a:t>43</a:t>
            </a:fld>
            <a:endParaRPr lang="zh-CN" altLang="en-US"/>
          </a:p>
        </p:txBody>
      </p:sp>
    </p:spTree>
    <p:extLst>
      <p:ext uri="{BB962C8B-B14F-4D97-AF65-F5344CB8AC3E}">
        <p14:creationId xmlns:p14="http://schemas.microsoft.com/office/powerpoint/2010/main" val="3083232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过程赋值使用过程块</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45</a:t>
            </a:fld>
            <a:endParaRPr lang="zh-CN" altLang="en-US"/>
          </a:p>
        </p:txBody>
      </p:sp>
    </p:spTree>
    <p:extLst>
      <p:ext uri="{BB962C8B-B14F-4D97-AF65-F5344CB8AC3E}">
        <p14:creationId xmlns:p14="http://schemas.microsoft.com/office/powerpoint/2010/main" val="3218780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46</a:t>
            </a:fld>
            <a:endParaRPr lang="zh-CN" altLang="en-US"/>
          </a:p>
        </p:txBody>
      </p:sp>
    </p:spTree>
    <p:extLst>
      <p:ext uri="{BB962C8B-B14F-4D97-AF65-F5344CB8AC3E}">
        <p14:creationId xmlns:p14="http://schemas.microsoft.com/office/powerpoint/2010/main" val="3167003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47</a:t>
            </a:fld>
            <a:endParaRPr lang="zh-CN" altLang="en-US"/>
          </a:p>
        </p:txBody>
      </p:sp>
    </p:spTree>
    <p:extLst>
      <p:ext uri="{BB962C8B-B14F-4D97-AF65-F5344CB8AC3E}">
        <p14:creationId xmlns:p14="http://schemas.microsoft.com/office/powerpoint/2010/main" val="2553989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02C968C-C7F5-40AC-AB8F-F849BEFCA433}" type="slidenum">
              <a:rPr lang="en-US" altLang="zh-CN"/>
              <a:t>7</a:t>
            </a:fld>
            <a:endParaRPr lang="en-US" altLang="zh-CN"/>
          </a:p>
        </p:txBody>
      </p:sp>
      <p:sp>
        <p:nvSpPr>
          <p:cNvPr id="87042" name="Rectangle 2"/>
          <p:cNvSpPr>
            <a:spLocks noGrp="1" noRot="1" noChangeAspect="1" noChangeArrowheads="1" noTextEdit="1"/>
          </p:cNvSpPr>
          <p:nvPr>
            <p:ph type="sldImg"/>
          </p:nvPr>
        </p:nvSpPr>
        <p:spPr/>
      </p:sp>
      <p:sp>
        <p:nvSpPr>
          <p:cNvPr id="87043" name="Rectangle 3"/>
          <p:cNvSpPr>
            <a:spLocks noGrp="1" noChangeArrowheads="1"/>
          </p:cNvSpPr>
          <p:nvPr>
            <p:ph type="body" idx="1"/>
          </p:nvPr>
        </p:nvSpPr>
        <p:spPr/>
        <p:txBody>
          <a:bodyPr/>
          <a:lstStyle/>
          <a:p>
            <a:r>
              <a:rPr lang="en-US" altLang="zh-CN" dirty="0"/>
              <a:t>CAD——</a:t>
            </a:r>
            <a:r>
              <a:rPr lang="zh-CN" altLang="en-US" dirty="0"/>
              <a:t>计算机辅助设计；</a:t>
            </a:r>
            <a:r>
              <a:rPr lang="en-US" altLang="zh-CN" dirty="0"/>
              <a:t>EDA——</a:t>
            </a:r>
            <a:r>
              <a:rPr lang="zh-CN" altLang="en-US" dirty="0"/>
              <a:t>电子设计自动化。</a:t>
            </a:r>
          </a:p>
          <a:p>
            <a:r>
              <a:rPr lang="en-US" altLang="zh-CN" dirty="0"/>
              <a:t>70</a:t>
            </a:r>
            <a:r>
              <a:rPr lang="zh-CN" altLang="en-US" dirty="0"/>
              <a:t>年代：</a:t>
            </a:r>
            <a:r>
              <a:rPr lang="en-US" altLang="zh-CN" dirty="0"/>
              <a:t>CAD</a:t>
            </a:r>
            <a:r>
              <a:rPr lang="zh-CN" altLang="en-US" dirty="0"/>
              <a:t>是计算机辅助设计，电子</a:t>
            </a:r>
            <a:r>
              <a:rPr lang="en-US" altLang="zh-CN" dirty="0"/>
              <a:t>CAD</a:t>
            </a:r>
            <a:r>
              <a:rPr lang="zh-CN" altLang="en-US" dirty="0"/>
              <a:t>（或称</a:t>
            </a:r>
            <a:r>
              <a:rPr lang="en-US" altLang="zh-CN" dirty="0"/>
              <a:t>ECAD</a:t>
            </a:r>
            <a:r>
              <a:rPr lang="zh-CN" altLang="en-US" dirty="0"/>
              <a:t>）。设计</a:t>
            </a:r>
            <a:r>
              <a:rPr lang="en-US" altLang="zh-CN" dirty="0"/>
              <a:t>PCB</a:t>
            </a:r>
            <a:r>
              <a:rPr lang="zh-CN" altLang="en-US" dirty="0"/>
              <a:t>和版图，几百门</a:t>
            </a:r>
            <a:r>
              <a:rPr lang="zh-CN" altLang="en-US" dirty="0" smtClean="0"/>
              <a:t>。</a:t>
            </a:r>
            <a:r>
              <a:rPr lang="en-US" sz="1200" b="0" i="0" kern="1200" dirty="0" smtClean="0">
                <a:solidFill>
                  <a:schemeClr val="tx1"/>
                </a:solidFill>
                <a:latin typeface="+mn-lt"/>
                <a:ea typeface="+mn-ea"/>
                <a:cs typeface="+mn-cs"/>
              </a:rPr>
              <a:t>protel99SE</a:t>
            </a:r>
            <a:r>
              <a:rPr lang="zh-CN" altLang="en-US" sz="1200" b="0" i="0" kern="1200" dirty="0" smtClean="0">
                <a:solidFill>
                  <a:schemeClr val="tx1"/>
                </a:solidFill>
                <a:latin typeface="+mn-lt"/>
                <a:ea typeface="+mn-ea"/>
                <a:cs typeface="+mn-cs"/>
              </a:rPr>
              <a:t>，</a:t>
            </a:r>
            <a:r>
              <a:rPr lang="zh-CN" altLang="en-US" dirty="0" smtClean="0"/>
              <a:t>软件</a:t>
            </a:r>
            <a:r>
              <a:rPr lang="zh-CN" altLang="en-US" dirty="0"/>
              <a:t>无自动化</a:t>
            </a:r>
            <a:r>
              <a:rPr lang="zh-CN" altLang="en-US" dirty="0" smtClean="0"/>
              <a:t>功能</a:t>
            </a:r>
            <a:endParaRPr lang="zh-CN" altLang="en-US" dirty="0"/>
          </a:p>
          <a:p>
            <a:r>
              <a:rPr lang="en-US" altLang="zh-CN" dirty="0"/>
              <a:t>80</a:t>
            </a:r>
            <a:r>
              <a:rPr lang="zh-CN" altLang="en-US" dirty="0"/>
              <a:t>年代，随着</a:t>
            </a:r>
            <a:r>
              <a:rPr lang="en-US" altLang="zh-CN" dirty="0"/>
              <a:t>VLSI</a:t>
            </a:r>
            <a:r>
              <a:rPr lang="zh-CN" altLang="en-US" dirty="0"/>
              <a:t>和多层</a:t>
            </a:r>
            <a:r>
              <a:rPr lang="en-US" altLang="zh-CN" dirty="0"/>
              <a:t>PCB</a:t>
            </a:r>
            <a:r>
              <a:rPr lang="zh-CN" altLang="en-US" dirty="0"/>
              <a:t>的设计要求，计算机图形工作站的问世和</a:t>
            </a:r>
            <a:r>
              <a:rPr lang="en-US" altLang="zh-CN" dirty="0"/>
              <a:t>PC</a:t>
            </a:r>
            <a:r>
              <a:rPr lang="zh-CN" altLang="en-US" dirty="0"/>
              <a:t>机的发展</a:t>
            </a:r>
            <a:r>
              <a:rPr lang="zh-CN" altLang="en-US" dirty="0" smtClean="0"/>
              <a:t>，进入初级</a:t>
            </a:r>
            <a:r>
              <a:rPr lang="zh-CN" altLang="en-US" dirty="0"/>
              <a:t>的具有自动化功能的</a:t>
            </a:r>
            <a:r>
              <a:rPr lang="en-US" altLang="zh-CN" dirty="0"/>
              <a:t>EDA</a:t>
            </a:r>
            <a:r>
              <a:rPr lang="zh-CN" altLang="en-US" dirty="0"/>
              <a:t>时期。 各种单点设计工具、各种设计单元库逐渐完备，设计方法和集成化方面有了长足的进步。</a:t>
            </a:r>
          </a:p>
          <a:p>
            <a:pPr algn="just"/>
            <a:r>
              <a:rPr lang="en-US" altLang="zh-CN" dirty="0"/>
              <a:t>90</a:t>
            </a:r>
            <a:r>
              <a:rPr lang="zh-CN" altLang="en-US" dirty="0"/>
              <a:t>年代以后，</a:t>
            </a:r>
            <a:r>
              <a:rPr lang="en-US" altLang="zh-CN" dirty="0"/>
              <a:t>EDA</a:t>
            </a:r>
            <a:r>
              <a:rPr lang="zh-CN" altLang="en-US" dirty="0"/>
              <a:t>技术已经渗透到电子系统与集成电路设计的各个环节，发展十分迅速。形成了一种区别于传统设计的思想和方法，可以说是对电子设计的一个革命</a:t>
            </a:r>
            <a:r>
              <a:rPr lang="zh-CN" altLang="en-US" dirty="0" smtClean="0"/>
              <a:t>。</a:t>
            </a:r>
            <a:endParaRPr lang="en-US" altLang="zh-CN" dirty="0"/>
          </a:p>
        </p:txBody>
      </p:sp>
    </p:spTree>
    <p:extLst>
      <p:ext uri="{BB962C8B-B14F-4D97-AF65-F5344CB8AC3E}">
        <p14:creationId xmlns:p14="http://schemas.microsoft.com/office/powerpoint/2010/main" val="6275561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48</a:t>
            </a:fld>
            <a:endParaRPr lang="zh-CN" altLang="en-US"/>
          </a:p>
        </p:txBody>
      </p:sp>
    </p:spTree>
    <p:extLst>
      <p:ext uri="{BB962C8B-B14F-4D97-AF65-F5344CB8AC3E}">
        <p14:creationId xmlns:p14="http://schemas.microsoft.com/office/powerpoint/2010/main" val="502965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49</a:t>
            </a:fld>
            <a:endParaRPr lang="zh-CN" altLang="en-US"/>
          </a:p>
        </p:txBody>
      </p:sp>
    </p:spTree>
    <p:extLst>
      <p:ext uri="{BB962C8B-B14F-4D97-AF65-F5344CB8AC3E}">
        <p14:creationId xmlns:p14="http://schemas.microsoft.com/office/powerpoint/2010/main" val="4277975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50</a:t>
            </a:fld>
            <a:endParaRPr lang="zh-CN" altLang="en-US"/>
          </a:p>
        </p:txBody>
      </p:sp>
    </p:spTree>
    <p:extLst>
      <p:ext uri="{BB962C8B-B14F-4D97-AF65-F5344CB8AC3E}">
        <p14:creationId xmlns:p14="http://schemas.microsoft.com/office/powerpoint/2010/main" val="3046775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51</a:t>
            </a:fld>
            <a:endParaRPr lang="zh-CN" altLang="en-US"/>
          </a:p>
        </p:txBody>
      </p:sp>
    </p:spTree>
    <p:extLst>
      <p:ext uri="{BB962C8B-B14F-4D97-AF65-F5344CB8AC3E}">
        <p14:creationId xmlns:p14="http://schemas.microsoft.com/office/powerpoint/2010/main" val="71329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54</a:t>
            </a:fld>
            <a:endParaRPr lang="zh-CN" altLang="en-US"/>
          </a:p>
        </p:txBody>
      </p:sp>
    </p:spTree>
    <p:extLst>
      <p:ext uri="{BB962C8B-B14F-4D97-AF65-F5344CB8AC3E}">
        <p14:creationId xmlns:p14="http://schemas.microsoft.com/office/powerpoint/2010/main" val="3812657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时序、并行性</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59</a:t>
            </a:fld>
            <a:endParaRPr lang="zh-CN" altLang="en-US"/>
          </a:p>
        </p:txBody>
      </p:sp>
    </p:spTree>
    <p:extLst>
      <p:ext uri="{BB962C8B-B14F-4D97-AF65-F5344CB8AC3E}">
        <p14:creationId xmlns:p14="http://schemas.microsoft.com/office/powerpoint/2010/main" val="42455438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过程块</a:t>
            </a:r>
            <a:r>
              <a:rPr lang="en-US" altLang="zh-CN" dirty="0" smtClean="0"/>
              <a:t>initial</a:t>
            </a:r>
            <a:r>
              <a:rPr lang="zh-CN" altLang="en-US" dirty="0" smtClean="0"/>
              <a:t>块和</a:t>
            </a:r>
            <a:r>
              <a:rPr lang="en-US" altLang="zh-CN" dirty="0" smtClean="0"/>
              <a:t>always</a:t>
            </a:r>
            <a:r>
              <a:rPr lang="zh-CN" altLang="en-US" dirty="0" smtClean="0"/>
              <a:t>块，这两个块引导的</a:t>
            </a:r>
            <a:r>
              <a:rPr lang="en-US" altLang="zh-CN" dirty="0" smtClean="0"/>
              <a:t>begin end</a:t>
            </a:r>
            <a:r>
              <a:rPr lang="zh-CN" altLang="en-US" dirty="0" smtClean="0"/>
              <a:t>块可以编写条件语句。</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61</a:t>
            </a:fld>
            <a:endParaRPr lang="zh-CN" altLang="en-US"/>
          </a:p>
        </p:txBody>
      </p:sp>
    </p:spTree>
    <p:extLst>
      <p:ext uri="{BB962C8B-B14F-4D97-AF65-F5344CB8AC3E}">
        <p14:creationId xmlns:p14="http://schemas.microsoft.com/office/powerpoint/2010/main" val="3444491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过程块</a:t>
            </a:r>
            <a:r>
              <a:rPr lang="en-US" altLang="zh-CN" dirty="0" smtClean="0"/>
              <a:t>initial</a:t>
            </a:r>
            <a:r>
              <a:rPr lang="zh-CN" altLang="en-US" dirty="0" smtClean="0"/>
              <a:t>块和</a:t>
            </a:r>
            <a:r>
              <a:rPr lang="en-US" altLang="zh-CN" dirty="0" smtClean="0"/>
              <a:t>always</a:t>
            </a:r>
            <a:r>
              <a:rPr lang="zh-CN" altLang="en-US" dirty="0" smtClean="0"/>
              <a:t>块，这两个块引导的</a:t>
            </a:r>
            <a:r>
              <a:rPr lang="en-US" altLang="zh-CN" dirty="0" smtClean="0"/>
              <a:t>begin end</a:t>
            </a:r>
            <a:r>
              <a:rPr lang="zh-CN" altLang="en-US" dirty="0" smtClean="0"/>
              <a:t>块可以编写条件语句。</a:t>
            </a:r>
          </a:p>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64</a:t>
            </a:fld>
            <a:endParaRPr lang="zh-CN" altLang="en-US"/>
          </a:p>
        </p:txBody>
      </p:sp>
    </p:spTree>
    <p:extLst>
      <p:ext uri="{BB962C8B-B14F-4D97-AF65-F5344CB8AC3E}">
        <p14:creationId xmlns:p14="http://schemas.microsoft.com/office/powerpoint/2010/main" val="4112748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65</a:t>
            </a:fld>
            <a:endParaRPr lang="zh-CN" altLang="en-US"/>
          </a:p>
        </p:txBody>
      </p:sp>
    </p:spTree>
    <p:extLst>
      <p:ext uri="{BB962C8B-B14F-4D97-AF65-F5344CB8AC3E}">
        <p14:creationId xmlns:p14="http://schemas.microsoft.com/office/powerpoint/2010/main" val="1322252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回顾一下模块基本结构</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68</a:t>
            </a:fld>
            <a:endParaRPr lang="zh-CN" altLang="en-US"/>
          </a:p>
        </p:txBody>
      </p:sp>
    </p:spTree>
    <p:extLst>
      <p:ext uri="{BB962C8B-B14F-4D97-AF65-F5344CB8AC3E}">
        <p14:creationId xmlns:p14="http://schemas.microsoft.com/office/powerpoint/2010/main" val="297745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8</a:t>
            </a:fld>
            <a:endParaRPr lang="zh-CN" altLang="en-US"/>
          </a:p>
        </p:txBody>
      </p:sp>
    </p:spTree>
    <p:extLst>
      <p:ext uri="{BB962C8B-B14F-4D97-AF65-F5344CB8AC3E}">
        <p14:creationId xmlns:p14="http://schemas.microsoft.com/office/powerpoint/2010/main" val="358716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4</a:t>
            </a:r>
            <a:r>
              <a:rPr lang="zh-CN" altLang="en-US" dirty="0" smtClean="0"/>
              <a:t>位串行加法器</a:t>
            </a:r>
          </a:p>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71</a:t>
            </a:fld>
            <a:endParaRPr lang="zh-CN" altLang="en-US"/>
          </a:p>
        </p:txBody>
      </p:sp>
    </p:spTree>
    <p:extLst>
      <p:ext uri="{BB962C8B-B14F-4D97-AF65-F5344CB8AC3E}">
        <p14:creationId xmlns:p14="http://schemas.microsoft.com/office/powerpoint/2010/main" val="35259941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4</a:t>
            </a:r>
            <a:r>
              <a:rPr lang="zh-CN" altLang="en-US" dirty="0" smtClean="0"/>
              <a:t>位串行加法器，实例化语句写不下了，输入输出采用位置关联</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73</a:t>
            </a:fld>
            <a:endParaRPr lang="zh-CN" altLang="en-US"/>
          </a:p>
        </p:txBody>
      </p:sp>
    </p:spTree>
    <p:extLst>
      <p:ext uri="{BB962C8B-B14F-4D97-AF65-F5344CB8AC3E}">
        <p14:creationId xmlns:p14="http://schemas.microsoft.com/office/powerpoint/2010/main" val="419723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描述电路的时序：可以用来描述变化的测试信号，描述测试信号的变化和测试过程的模块也成为测试平台（</a:t>
            </a:r>
            <a:r>
              <a:rPr lang="en-US" altLang="zh-CN" dirty="0" err="1" smtClean="0"/>
              <a:t>testbench</a:t>
            </a:r>
            <a:r>
              <a:rPr lang="zh-CN" altLang="en-US" dirty="0" smtClean="0"/>
              <a:t>）并行性</a:t>
            </a:r>
            <a:r>
              <a:rPr lang="en-US" altLang="zh-CN" dirty="0" smtClean="0"/>
              <a:t>:</a:t>
            </a:r>
            <a:r>
              <a:rPr lang="zh-CN" altLang="en-US" dirty="0" smtClean="0"/>
              <a:t>清楚哪些是并行的</a:t>
            </a:r>
            <a:r>
              <a:rPr lang="en-US" altLang="zh-CN" dirty="0" smtClean="0"/>
              <a:t>,</a:t>
            </a:r>
            <a:r>
              <a:rPr lang="zh-CN" altLang="en-US" dirty="0" smtClean="0"/>
              <a:t>那些是顺序的</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10</a:t>
            </a:fld>
            <a:endParaRPr lang="zh-CN" altLang="en-US"/>
          </a:p>
        </p:txBody>
      </p:sp>
    </p:spTree>
    <p:extLst>
      <p:ext uri="{BB962C8B-B14F-4D97-AF65-F5344CB8AC3E}">
        <p14:creationId xmlns:p14="http://schemas.microsoft.com/office/powerpoint/2010/main" val="2971537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latin typeface="+mn-lt"/>
                <a:ea typeface="+mn-ea"/>
                <a:cs typeface="+mn-cs"/>
              </a:rPr>
              <a:t>VITAL(VHDL Initiative Towards ASIC Libraries) </a:t>
            </a:r>
            <a:r>
              <a:rPr lang="en-US" sz="1200" b="0" i="0" kern="1200" dirty="0" err="1" smtClean="0">
                <a:solidFill>
                  <a:schemeClr val="tx1"/>
                </a:solidFill>
                <a:latin typeface="+mn-lt"/>
                <a:ea typeface="+mn-ea"/>
                <a:cs typeface="+mn-cs"/>
              </a:rPr>
              <a:t>面向ASIC的VHDL模型基准</a:t>
            </a:r>
            <a:r>
              <a:rPr lang="en-US" sz="1200" b="0" i="0" kern="1200" dirty="0" smtClean="0">
                <a:solidFill>
                  <a:schemeClr val="tx1"/>
                </a:solidFill>
                <a:latin typeface="+mn-lt"/>
                <a:ea typeface="+mn-ea"/>
                <a:cs typeface="+mn-cs"/>
              </a:rPr>
              <a:t>. VITAL</a:t>
            </a:r>
            <a:r>
              <a:rPr lang="zh-CN" altLang="en-US" sz="1200" b="0" i="0" kern="1200" dirty="0" smtClean="0">
                <a:solidFill>
                  <a:schemeClr val="tx1"/>
                </a:solidFill>
                <a:latin typeface="+mn-lt"/>
                <a:ea typeface="+mn-ea"/>
                <a:cs typeface="+mn-cs"/>
              </a:rPr>
              <a:t>标准包括下面几个部分 </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时序程序包 </a:t>
            </a:r>
            <a:r>
              <a:rPr lang="en-US" sz="1200" b="0" i="0" kern="1200" dirty="0" smtClean="0">
                <a:solidFill>
                  <a:schemeClr val="tx1"/>
                </a:solidFill>
                <a:latin typeface="+mn-lt"/>
                <a:ea typeface="+mn-ea"/>
                <a:cs typeface="+mn-cs"/>
              </a:rPr>
              <a:t>VITAL- Timing;</a:t>
            </a:r>
            <a:r>
              <a:rPr lang="zh-CN" altLang="en-US" sz="1200" b="0" i="0" kern="1200" dirty="0" smtClean="0">
                <a:solidFill>
                  <a:schemeClr val="tx1"/>
                </a:solidFill>
                <a:latin typeface="+mn-lt"/>
                <a:ea typeface="+mn-ea"/>
                <a:cs typeface="+mn-cs"/>
              </a:rPr>
              <a:t>基本元件包 </a:t>
            </a:r>
            <a:r>
              <a:rPr lang="en-US" sz="1200" b="0" i="0" kern="1200" dirty="0" smtClean="0">
                <a:solidFill>
                  <a:schemeClr val="tx1"/>
                </a:solidFill>
                <a:latin typeface="+mn-lt"/>
                <a:ea typeface="+mn-ea"/>
                <a:cs typeface="+mn-cs"/>
              </a:rPr>
              <a:t>VITAL-Primitives;</a:t>
            </a:r>
            <a:r>
              <a:rPr lang="zh-CN" altLang="en-US" sz="1200" b="0" i="0" kern="1200" dirty="0" smtClean="0">
                <a:solidFill>
                  <a:schemeClr val="tx1"/>
                </a:solidFill>
                <a:latin typeface="+mn-lt"/>
                <a:ea typeface="+mn-ea"/>
                <a:cs typeface="+mn-cs"/>
              </a:rPr>
              <a:t>引进延时的机制 </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模型建立的规范文档。</a:t>
            </a:r>
            <a:r>
              <a:rPr lang="zh-CN" altLang="en-US" sz="2400" dirty="0" smtClean="0"/>
              <a:t>美国：</a:t>
            </a:r>
            <a:r>
              <a:rPr lang="en-US" altLang="zh-CN" sz="2400" dirty="0" smtClean="0"/>
              <a:t>Verilog: 80%, VHDL: 20%</a:t>
            </a:r>
            <a:r>
              <a:rPr lang="zh-CN" altLang="en-US" sz="2400" dirty="0" smtClean="0"/>
              <a:t>，中国的微电子设计公司，</a:t>
            </a:r>
            <a:r>
              <a:rPr lang="en-US" altLang="zh-CN" sz="2400" dirty="0" smtClean="0"/>
              <a:t>90%</a:t>
            </a:r>
            <a:r>
              <a:rPr lang="zh-CN" altLang="en-US" sz="2400" dirty="0" smtClean="0"/>
              <a:t>以上采用</a:t>
            </a:r>
            <a:r>
              <a:rPr lang="en-US" altLang="zh-CN" sz="2400" dirty="0" smtClean="0"/>
              <a:t>Verilog</a:t>
            </a:r>
            <a:r>
              <a:rPr lang="zh-CN" altLang="en-US" sz="2400" dirty="0" smtClean="0"/>
              <a:t>，对于从事</a:t>
            </a:r>
            <a:r>
              <a:rPr lang="en-US" altLang="zh-CN" sz="2400" dirty="0" smtClean="0"/>
              <a:t>FPGA</a:t>
            </a:r>
            <a:r>
              <a:rPr lang="zh-CN" altLang="en-US" sz="2400" dirty="0" smtClean="0"/>
              <a:t>开发设计者，掌握</a:t>
            </a:r>
            <a:r>
              <a:rPr lang="en-US" altLang="zh-CN" sz="2400" dirty="0" smtClean="0"/>
              <a:t>Verilog</a:t>
            </a:r>
            <a:r>
              <a:rPr lang="zh-CN" altLang="en-US" sz="2400" dirty="0" smtClean="0"/>
              <a:t>或</a:t>
            </a:r>
            <a:r>
              <a:rPr lang="en-US" altLang="zh-CN" sz="2400" dirty="0" smtClean="0"/>
              <a:t>VHDL</a:t>
            </a:r>
            <a:r>
              <a:rPr lang="zh-CN" altLang="en-US" sz="2400" dirty="0" smtClean="0"/>
              <a:t>都可以，对于</a:t>
            </a:r>
            <a:r>
              <a:rPr lang="en-US" altLang="zh-CN" sz="2400" dirty="0" smtClean="0"/>
              <a:t>ASIC</a:t>
            </a:r>
            <a:r>
              <a:rPr lang="zh-CN" altLang="en-US" sz="2400" dirty="0" smtClean="0"/>
              <a:t>设计者，必须掌握</a:t>
            </a:r>
            <a:r>
              <a:rPr lang="en-US" altLang="zh-CN" sz="2400" dirty="0" smtClean="0"/>
              <a:t>Verilog</a:t>
            </a:r>
            <a:r>
              <a:rPr lang="zh-CN" altLang="en-US" sz="2400" dirty="0" smtClean="0"/>
              <a:t>，掌握</a:t>
            </a:r>
            <a:r>
              <a:rPr lang="en-US" altLang="zh-CN" sz="2400" dirty="0" smtClean="0"/>
              <a:t>VHDL</a:t>
            </a:r>
            <a:r>
              <a:rPr lang="zh-CN" altLang="en-US" sz="2400" dirty="0" smtClean="0"/>
              <a:t>。</a:t>
            </a:r>
            <a:r>
              <a:rPr lang="en-US" altLang="zh-CN" sz="2400" dirty="0" smtClean="0"/>
              <a:t>Verilog1983</a:t>
            </a:r>
            <a:r>
              <a:rPr lang="zh-CN" altLang="en-US" sz="2400" dirty="0" smtClean="0"/>
              <a:t>年出现，之后</a:t>
            </a:r>
            <a:r>
              <a:rPr lang="en-US" altLang="zh-CN" sz="2400" dirty="0" smtClean="0"/>
              <a:t>VHDL</a:t>
            </a:r>
            <a:r>
              <a:rPr lang="zh-CN" altLang="en-US" sz="2400" dirty="0" smtClean="0"/>
              <a:t>由美国国防部牵头研发，先成为</a:t>
            </a:r>
            <a:r>
              <a:rPr lang="en-US" altLang="zh-CN" sz="2400" dirty="0" smtClean="0"/>
              <a:t>IEEE</a:t>
            </a:r>
            <a:r>
              <a:rPr lang="zh-CN" altLang="en-US" sz="2400" dirty="0" smtClean="0"/>
              <a:t>标准，随后</a:t>
            </a:r>
            <a:r>
              <a:rPr lang="en-US" altLang="zh-CN" sz="2400" dirty="0" smtClean="0"/>
              <a:t>Verilog</a:t>
            </a:r>
            <a:r>
              <a:rPr lang="zh-CN" altLang="en-US" sz="2400" dirty="0" smtClean="0"/>
              <a:t>成为</a:t>
            </a:r>
            <a:r>
              <a:rPr lang="en-US" altLang="zh-CN" sz="2400" dirty="0" smtClean="0"/>
              <a:t>IEEE</a:t>
            </a:r>
            <a:r>
              <a:rPr lang="zh-CN" altLang="en-US" sz="2400" dirty="0" smtClean="0"/>
              <a:t>标准</a:t>
            </a:r>
          </a:p>
          <a:p>
            <a:pPr marL="0" marR="0" lvl="1" indent="0" algn="l" defTabSz="914400" rtl="0" eaLnBrk="1" fontAlgn="auto" latinLnBrk="0" hangingPunct="1">
              <a:lnSpc>
                <a:spcPct val="100000"/>
              </a:lnSpc>
              <a:spcBef>
                <a:spcPts val="0"/>
              </a:spcBef>
              <a:spcAft>
                <a:spcPts val="0"/>
              </a:spcAft>
              <a:buClrTx/>
              <a:buSzTx/>
              <a:buFontTx/>
              <a:buNone/>
              <a:defRPr/>
            </a:pPr>
            <a:endParaRPr lang="en-US" altLang="zh-CN" sz="2400" dirty="0" smtClean="0"/>
          </a:p>
          <a:p>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12</a:t>
            </a:fld>
            <a:endParaRPr lang="zh-CN" altLang="en-US"/>
          </a:p>
        </p:txBody>
      </p:sp>
    </p:spTree>
    <p:extLst>
      <p:ext uri="{BB962C8B-B14F-4D97-AF65-F5344CB8AC3E}">
        <p14:creationId xmlns:p14="http://schemas.microsoft.com/office/powerpoint/2010/main" val="55406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solidFill>
            <a:srgbClr val="FFFFFF"/>
          </a:solidFill>
        </p:spPr>
      </p:sp>
      <p:sp>
        <p:nvSpPr>
          <p:cNvPr id="200707"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kumimoji="0" lang="zh-CN" altLang="en-US" sz="1800" dirty="0" smtClean="0"/>
          </a:p>
          <a:p>
            <a:pPr eaLnBrk="1" hangingPunct="1"/>
            <a:endParaRPr kumimoji="0" lang="en-US" altLang="zh-CN" sz="1800" dirty="0" smtClean="0">
              <a:latin typeface="Tahoma" panose="020B0604030504040204" pitchFamily="34" charset="0"/>
            </a:endParaRPr>
          </a:p>
        </p:txBody>
      </p:sp>
    </p:spTree>
    <p:extLst>
      <p:ext uri="{BB962C8B-B14F-4D97-AF65-F5344CB8AC3E}">
        <p14:creationId xmlns:p14="http://schemas.microsoft.com/office/powerpoint/2010/main" val="3524420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行为描述</a:t>
            </a:r>
            <a:r>
              <a:rPr lang="zh-CN" altLang="en-US" sz="1200" kern="1200" dirty="0" smtClean="0">
                <a:solidFill>
                  <a:schemeClr val="tx1"/>
                </a:solidFill>
                <a:latin typeface="+mn-lt"/>
                <a:ea typeface="+mn-ea"/>
                <a:cs typeface="+mn-cs"/>
              </a:rPr>
              <a:t>，是从电路的功能出发，</a:t>
            </a:r>
            <a:r>
              <a:rPr lang="zh-CN" altLang="en-US" dirty="0" smtClean="0"/>
              <a:t>关注逻辑电路输入、输出的因果关系，即在何种输入条件下产生何种输出，描述的是一种行为特性。</a:t>
            </a:r>
            <a:r>
              <a:rPr lang="zh-CN" altLang="en-US" sz="1200" kern="1200" dirty="0" smtClean="0">
                <a:solidFill>
                  <a:schemeClr val="tx1"/>
                </a:solidFill>
                <a:latin typeface="+mn-lt"/>
                <a:ea typeface="+mn-ea"/>
                <a:cs typeface="+mn-cs"/>
              </a:rPr>
              <a:t>采用任何</a:t>
            </a:r>
            <a:r>
              <a:rPr lang="en-US" sz="1200" kern="1200" dirty="0" smtClean="0">
                <a:solidFill>
                  <a:schemeClr val="tx1"/>
                </a:solidFill>
                <a:latin typeface="+mn-lt"/>
                <a:ea typeface="+mn-ea"/>
                <a:cs typeface="+mn-cs"/>
              </a:rPr>
              <a:t>Verilog</a:t>
            </a:r>
            <a:r>
              <a:rPr lang="zh-CN" altLang="en-US" sz="1200" kern="1200" dirty="0" smtClean="0">
                <a:solidFill>
                  <a:schemeClr val="tx1"/>
                </a:solidFill>
                <a:latin typeface="+mn-lt"/>
                <a:ea typeface="+mn-ea"/>
                <a:cs typeface="+mn-cs"/>
              </a:rPr>
              <a:t>语法进行描述的方式</a:t>
            </a:r>
            <a:r>
              <a:rPr lang="en-US" altLang="zh-CN" sz="1200" kern="1200" dirty="0" smtClean="0">
                <a:solidFill>
                  <a:schemeClr val="tx1"/>
                </a:solidFill>
                <a:latin typeface="+mn-lt"/>
                <a:ea typeface="+mn-ea"/>
                <a:cs typeface="+mn-cs"/>
              </a:rPr>
              <a:t>,</a:t>
            </a:r>
            <a:r>
              <a:rPr lang="zh-CN" altLang="en-US" dirty="0" smtClean="0"/>
              <a:t>的三个抽象级别中只有</a:t>
            </a:r>
            <a:r>
              <a:rPr lang="en-US" altLang="zh-CN" dirty="0" smtClean="0"/>
              <a:t>RTL</a:t>
            </a:r>
            <a:r>
              <a:rPr lang="zh-CN" altLang="en-US" dirty="0" smtClean="0"/>
              <a:t>级才与逻辑电路有明确的对应关系</a:t>
            </a:r>
            <a:r>
              <a:rPr lang="en-US" altLang="zh-CN" dirty="0" smtClean="0"/>
              <a:t>.</a:t>
            </a:r>
            <a:r>
              <a:rPr lang="zh-CN" altLang="en-US" dirty="0" smtClean="0"/>
              <a:t>行为级描述，是从电路的功能出发，采用任何</a:t>
            </a:r>
            <a:r>
              <a:rPr lang="en-US" dirty="0" smtClean="0"/>
              <a:t>Verilog</a:t>
            </a:r>
            <a:r>
              <a:rPr lang="zh-CN" altLang="en-US" dirty="0" smtClean="0"/>
              <a:t>语法进行描述的方式，像我们前面介绍过的</a:t>
            </a:r>
            <a:r>
              <a:rPr lang="en-US" dirty="0" smtClean="0"/>
              <a:t>always</a:t>
            </a:r>
            <a:r>
              <a:rPr lang="zh-CN" altLang="en-US" dirty="0" smtClean="0"/>
              <a:t>块、</a:t>
            </a:r>
            <a:r>
              <a:rPr lang="en-US" dirty="0" smtClean="0"/>
              <a:t>initial</a:t>
            </a:r>
            <a:r>
              <a:rPr lang="zh-CN" altLang="en-US" dirty="0" smtClean="0"/>
              <a:t>块、</a:t>
            </a:r>
            <a:r>
              <a:rPr lang="en-US" dirty="0" smtClean="0"/>
              <a:t>if</a:t>
            </a:r>
            <a:r>
              <a:rPr lang="zh-CN" altLang="en-US" dirty="0" smtClean="0"/>
              <a:t>语句、</a:t>
            </a:r>
            <a:r>
              <a:rPr lang="en-US" dirty="0" smtClean="0"/>
              <a:t>case</a:t>
            </a:r>
            <a:r>
              <a:rPr lang="zh-CN" altLang="en-US" dirty="0" smtClean="0"/>
              <a:t>语句、阻塞赋值语句、非阻塞赋值语句等等都属于行为描述。我们平时编写的代码通常都是在行为级描述这个抽象级别。</a:t>
            </a:r>
            <a:r>
              <a:rPr lang="en-US" sz="1200" kern="1200" dirty="0" smtClean="0">
                <a:solidFill>
                  <a:schemeClr val="tx1"/>
                </a:solidFill>
                <a:latin typeface="+mn-lt"/>
                <a:ea typeface="+mn-ea"/>
                <a:cs typeface="+mn-cs"/>
              </a:rPr>
              <a:t>RTL</a:t>
            </a:r>
            <a:r>
              <a:rPr lang="zh-CN" altLang="en-US" sz="1200" kern="1200" dirty="0" smtClean="0">
                <a:solidFill>
                  <a:schemeClr val="tx1"/>
                </a:solidFill>
                <a:latin typeface="+mn-lt"/>
                <a:ea typeface="+mn-ea"/>
                <a:cs typeface="+mn-cs"/>
              </a:rPr>
              <a:t>级描述的目标是可综合，也就是说能形成最终的逻辑门级网表，</a:t>
            </a:r>
            <a:r>
              <a:rPr lang="zh-CN" altLang="en-US" dirty="0" smtClean="0"/>
              <a:t>映射到我们芯片中的逻辑资源上。</a:t>
            </a:r>
            <a:endParaRPr lang="en-US" altLang="zh-CN" dirty="0" smtClean="0"/>
          </a:p>
          <a:p>
            <a:r>
              <a:rPr lang="zh-CN" altLang="en-US" sz="1200" kern="1200" dirty="0" smtClean="0">
                <a:solidFill>
                  <a:schemeClr val="tx1"/>
                </a:solidFill>
                <a:latin typeface="+mn-lt"/>
                <a:ea typeface="+mn-ea"/>
                <a:cs typeface="+mn-cs"/>
              </a:rPr>
              <a:t>结构级描述就是通过调用逻辑元件并描述它们之间连接的方式来建立逻辑电路的</a:t>
            </a:r>
            <a:r>
              <a:rPr lang="en-US" sz="1200" kern="1200" dirty="0" smtClean="0">
                <a:solidFill>
                  <a:schemeClr val="tx1"/>
                </a:solidFill>
                <a:latin typeface="+mn-lt"/>
                <a:ea typeface="+mn-ea"/>
                <a:cs typeface="+mn-cs"/>
              </a:rPr>
              <a:t>Verilog</a:t>
            </a:r>
            <a:r>
              <a:rPr lang="zh-CN" altLang="en-US" sz="1200" kern="1200" dirty="0" smtClean="0">
                <a:solidFill>
                  <a:schemeClr val="tx1"/>
                </a:solidFill>
                <a:latin typeface="+mn-lt"/>
                <a:ea typeface="+mn-ea"/>
                <a:cs typeface="+mn-cs"/>
              </a:rPr>
              <a:t>模型，它包含模块实例和基本元件实例</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在</a:t>
            </a:r>
            <a:r>
              <a:rPr lang="en-US" sz="1200" kern="1200" dirty="0" smtClean="0">
                <a:solidFill>
                  <a:schemeClr val="tx1"/>
                </a:solidFill>
                <a:latin typeface="+mn-lt"/>
                <a:ea typeface="+mn-ea"/>
                <a:cs typeface="+mn-cs"/>
              </a:rPr>
              <a:t>Verilog</a:t>
            </a:r>
            <a:r>
              <a:rPr lang="zh-CN" altLang="en-US" sz="1200" kern="1200" dirty="0" smtClean="0">
                <a:solidFill>
                  <a:schemeClr val="tx1"/>
                </a:solidFill>
                <a:latin typeface="+mn-lt"/>
                <a:ea typeface="+mn-ea"/>
                <a:cs typeface="+mn-cs"/>
              </a:rPr>
              <a:t>中，有</a:t>
            </a:r>
            <a:r>
              <a:rPr lang="en-US" sz="1200" kern="1200" dirty="0" smtClean="0">
                <a:solidFill>
                  <a:schemeClr val="tx1"/>
                </a:solidFill>
                <a:latin typeface="+mn-lt"/>
                <a:ea typeface="+mn-ea"/>
                <a:cs typeface="+mn-cs"/>
              </a:rPr>
              <a:t>26</a:t>
            </a:r>
            <a:r>
              <a:rPr lang="zh-CN" altLang="en-US" sz="1200" kern="1200" dirty="0" smtClean="0">
                <a:solidFill>
                  <a:schemeClr val="tx1"/>
                </a:solidFill>
                <a:latin typeface="+mn-lt"/>
                <a:ea typeface="+mn-ea"/>
                <a:cs typeface="+mn-cs"/>
              </a:rPr>
              <a:t>种结构级关键字，包括多输入门、多输出门、三态门、上拉下拉电阻、</a:t>
            </a:r>
            <a:r>
              <a:rPr lang="en-US" sz="1200" kern="1200" dirty="0" smtClean="0">
                <a:solidFill>
                  <a:schemeClr val="tx1"/>
                </a:solidFill>
                <a:latin typeface="+mn-lt"/>
                <a:ea typeface="+mn-ea"/>
                <a:cs typeface="+mn-cs"/>
              </a:rPr>
              <a:t>MOS</a:t>
            </a:r>
            <a:r>
              <a:rPr lang="zh-CN" altLang="en-US" sz="1200" kern="1200" dirty="0" smtClean="0">
                <a:solidFill>
                  <a:schemeClr val="tx1"/>
                </a:solidFill>
                <a:latin typeface="+mn-lt"/>
                <a:ea typeface="+mn-ea"/>
                <a:cs typeface="+mn-cs"/>
              </a:rPr>
              <a:t>开关以及双向开关</a:t>
            </a:r>
            <a:endParaRPr lang="zh-CN" altLang="en-US"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14</a:t>
            </a:fld>
            <a:endParaRPr lang="zh-CN" altLang="en-US"/>
          </a:p>
        </p:txBody>
      </p:sp>
    </p:spTree>
    <p:extLst>
      <p:ext uri="{BB962C8B-B14F-4D97-AF65-F5344CB8AC3E}">
        <p14:creationId xmlns:p14="http://schemas.microsoft.com/office/powerpoint/2010/main" val="537083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dirty="0" smtClean="0">
                <a:solidFill>
                  <a:schemeClr val="accent2"/>
                </a:solidFill>
              </a:rPr>
              <a:t>MUX</a:t>
            </a:r>
            <a:r>
              <a:rPr lang="zh-CN" altLang="en-US" sz="1200" b="0" dirty="0" smtClean="0">
                <a:solidFill>
                  <a:schemeClr val="accent2"/>
                </a:solidFill>
              </a:rPr>
              <a:t>的行为可以描述为：只要信号</a:t>
            </a:r>
            <a:r>
              <a:rPr lang="en-US" altLang="zh-CN" sz="1200" b="0" dirty="0" smtClean="0">
                <a:solidFill>
                  <a:schemeClr val="accent2"/>
                </a:solidFill>
              </a:rPr>
              <a:t>a</a:t>
            </a:r>
            <a:r>
              <a:rPr lang="zh-CN" altLang="en-US" sz="1200" b="0" dirty="0" smtClean="0">
                <a:solidFill>
                  <a:schemeClr val="accent2"/>
                </a:solidFill>
              </a:rPr>
              <a:t>或</a:t>
            </a:r>
            <a:r>
              <a:rPr lang="en-US" altLang="zh-CN" sz="1200" b="0" dirty="0" smtClean="0">
                <a:solidFill>
                  <a:schemeClr val="accent2"/>
                </a:solidFill>
              </a:rPr>
              <a:t>b</a:t>
            </a:r>
            <a:r>
              <a:rPr lang="zh-CN" altLang="en-US" sz="1200" b="0" dirty="0" smtClean="0">
                <a:solidFill>
                  <a:schemeClr val="accent2"/>
                </a:solidFill>
              </a:rPr>
              <a:t>或</a:t>
            </a:r>
            <a:r>
              <a:rPr lang="en-US" altLang="zh-CN" sz="1200" b="0" dirty="0" err="1" smtClean="0">
                <a:solidFill>
                  <a:schemeClr val="accent2"/>
                </a:solidFill>
              </a:rPr>
              <a:t>sel</a:t>
            </a:r>
            <a:r>
              <a:rPr lang="zh-CN" altLang="en-US" sz="1200" b="0" dirty="0" smtClean="0">
                <a:solidFill>
                  <a:schemeClr val="accent2"/>
                </a:solidFill>
              </a:rPr>
              <a:t>发生变化，如果</a:t>
            </a:r>
            <a:r>
              <a:rPr lang="en-US" altLang="zh-CN" sz="1200" b="0" dirty="0" err="1" smtClean="0">
                <a:solidFill>
                  <a:schemeClr val="accent2"/>
                </a:solidFill>
              </a:rPr>
              <a:t>sel</a:t>
            </a:r>
            <a:r>
              <a:rPr lang="zh-CN" altLang="en-US" sz="1200" b="0" dirty="0" smtClean="0">
                <a:solidFill>
                  <a:schemeClr val="accent2"/>
                </a:solidFill>
              </a:rPr>
              <a:t>为</a:t>
            </a:r>
            <a:r>
              <a:rPr lang="en-US" altLang="zh-CN" sz="1200" b="0" dirty="0" smtClean="0">
                <a:solidFill>
                  <a:schemeClr val="accent2"/>
                </a:solidFill>
              </a:rPr>
              <a:t>0</a:t>
            </a:r>
            <a:r>
              <a:rPr lang="zh-CN" altLang="en-US" sz="1200" b="0" dirty="0" smtClean="0">
                <a:solidFill>
                  <a:schemeClr val="accent2"/>
                </a:solidFill>
              </a:rPr>
              <a:t>则选择</a:t>
            </a:r>
            <a:r>
              <a:rPr lang="en-US" altLang="zh-CN" sz="1200" b="0" dirty="0" smtClean="0">
                <a:solidFill>
                  <a:schemeClr val="accent2"/>
                </a:solidFill>
              </a:rPr>
              <a:t>a</a:t>
            </a:r>
            <a:r>
              <a:rPr lang="zh-CN" altLang="en-US" sz="1200" b="0" dirty="0" smtClean="0">
                <a:solidFill>
                  <a:schemeClr val="accent2"/>
                </a:solidFill>
              </a:rPr>
              <a:t>输出；否则选择</a:t>
            </a:r>
            <a:r>
              <a:rPr lang="en-US" altLang="zh-CN" sz="1200" b="0" dirty="0" smtClean="0">
                <a:solidFill>
                  <a:schemeClr val="accent2"/>
                </a:solidFill>
              </a:rPr>
              <a:t>b</a:t>
            </a:r>
            <a:r>
              <a:rPr lang="zh-CN" altLang="en-US" sz="1200" b="0" dirty="0" smtClean="0">
                <a:solidFill>
                  <a:schemeClr val="accent2"/>
                </a:solidFill>
              </a:rPr>
              <a:t>输出。</a:t>
            </a:r>
            <a:r>
              <a:rPr kumimoji="1" lang="zh-CN" altLang="en-US" sz="1200" b="0" dirty="0" smtClean="0">
                <a:effectLst>
                  <a:outerShdw blurRad="38100" dist="38100" dir="2700000" algn="tl">
                    <a:srgbClr val="000000"/>
                  </a:outerShdw>
                </a:effectLst>
              </a:rPr>
              <a:t>这个行为的描述并没有说明如果输入 </a:t>
            </a:r>
            <a:r>
              <a:rPr kumimoji="1" lang="en-US" altLang="zh-CN" sz="1200" b="0" dirty="0" smtClean="0">
                <a:effectLst>
                  <a:outerShdw blurRad="38100" dist="38100" dir="2700000" algn="tl">
                    <a:srgbClr val="000000"/>
                  </a:outerShdw>
                </a:effectLst>
              </a:rPr>
              <a:t>a </a:t>
            </a:r>
            <a:r>
              <a:rPr kumimoji="1" lang="zh-CN" altLang="en-US" sz="1200" b="0" dirty="0" smtClean="0">
                <a:effectLst>
                  <a:outerShdw blurRad="38100" dist="38100" dir="2700000" algn="tl">
                    <a:srgbClr val="000000"/>
                  </a:outerShdw>
                </a:effectLst>
              </a:rPr>
              <a:t>或 </a:t>
            </a:r>
            <a:r>
              <a:rPr kumimoji="1" lang="en-US" altLang="zh-CN" sz="1200" b="0" dirty="0" smtClean="0">
                <a:effectLst>
                  <a:outerShdw blurRad="38100" dist="38100" dir="2700000" algn="tl">
                    <a:srgbClr val="000000"/>
                  </a:outerShdw>
                </a:effectLst>
              </a:rPr>
              <a:t>b</a:t>
            </a:r>
            <a:r>
              <a:rPr kumimoji="1" lang="zh-CN" altLang="en-US" sz="1200" b="0" dirty="0" smtClean="0">
                <a:effectLst>
                  <a:outerShdw blurRad="38100" dist="38100" dir="2700000" algn="tl">
                    <a:srgbClr val="000000"/>
                  </a:outerShdw>
                </a:effectLst>
              </a:rPr>
              <a:t>是三态的（高阻时）输出应该是什么，但有具体结构的真实电路是有一定的输出的。</a:t>
            </a:r>
            <a:endParaRPr kumimoji="1" lang="en-US" altLang="zh-CN" sz="1200" b="0" dirty="0" smtClean="0">
              <a:effectLst>
                <a:outerShdw blurRad="38100" dist="38100" dir="2700000" algn="tl">
                  <a:srgbClr val="000000"/>
                </a:outerShdw>
              </a:effectLst>
            </a:endParaRPr>
          </a:p>
          <a:p>
            <a:r>
              <a:rPr kumimoji="1" lang="en-US" altLang="zh-CN" sz="1200" b="0" dirty="0" smtClean="0">
                <a:effectLst>
                  <a:outerShdw blurRad="38100" dist="38100" dir="2700000" algn="tl">
                    <a:srgbClr val="000000"/>
                  </a:outerShdw>
                </a:effectLst>
              </a:rPr>
              <a:t>RTL</a:t>
            </a:r>
            <a:r>
              <a:rPr kumimoji="1" lang="zh-CN" altLang="en-US" sz="1200" b="0" dirty="0" smtClean="0">
                <a:effectLst>
                  <a:outerShdw blurRad="38100" dist="38100" dir="2700000" algn="tl">
                    <a:srgbClr val="000000"/>
                  </a:outerShdw>
                </a:effectLst>
              </a:rPr>
              <a:t>模块的数据流动必须基于时钟。</a:t>
            </a:r>
            <a:r>
              <a:rPr kumimoji="1" lang="en-US" altLang="zh-CN" sz="1200" b="0" dirty="0" smtClean="0">
                <a:effectLst>
                  <a:outerShdw blurRad="38100" dist="38100" dir="2700000" algn="tl">
                    <a:srgbClr val="000000"/>
                  </a:outerShdw>
                </a:effectLst>
              </a:rPr>
              <a:t>RTL</a:t>
            </a:r>
            <a:r>
              <a:rPr kumimoji="1" lang="zh-CN" altLang="en-US" sz="1200" b="0" dirty="0" smtClean="0">
                <a:effectLst>
                  <a:outerShdw blurRad="38100" dist="38100" dir="2700000" algn="tl">
                    <a:srgbClr val="000000"/>
                  </a:outerShdw>
                </a:effectLst>
              </a:rPr>
              <a:t>模块在每个时钟的沿时刻，其变量的值必定是精确的。</a:t>
            </a:r>
            <a:endParaRPr lang="zh-CN" altLang="en-US" b="0" dirty="0"/>
          </a:p>
        </p:txBody>
      </p:sp>
      <p:sp>
        <p:nvSpPr>
          <p:cNvPr id="4" name="灯片编号占位符 3"/>
          <p:cNvSpPr>
            <a:spLocks noGrp="1"/>
          </p:cNvSpPr>
          <p:nvPr>
            <p:ph type="sldNum" sz="quarter" idx="10"/>
          </p:nvPr>
        </p:nvSpPr>
        <p:spPr/>
        <p:txBody>
          <a:bodyPr/>
          <a:lstStyle/>
          <a:p>
            <a:fld id="{D8D7B008-1302-4D1B-8E49-9E8AC022E366}" type="slidenum">
              <a:rPr lang="zh-CN" altLang="en-US" smtClean="0"/>
              <a:t>15</a:t>
            </a:fld>
            <a:endParaRPr lang="zh-CN" altLang="en-US"/>
          </a:p>
        </p:txBody>
      </p:sp>
    </p:spTree>
    <p:extLst>
      <p:ext uri="{BB962C8B-B14F-4D97-AF65-F5344CB8AC3E}">
        <p14:creationId xmlns:p14="http://schemas.microsoft.com/office/powerpoint/2010/main" val="29765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3E8D60E2-AA12-4100-AEAA-DEC20042DCD3}" type="datetimeFigureOut">
              <a:rPr lang="zh-CN" altLang="en-US" smtClean="0"/>
              <a:t>2019/10/22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51A2F54-C19B-4022-AC36-B7CACD2E530A}"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D60E2-AA12-4100-AEAA-DEC20042DCD3}" type="datetimeFigureOut">
              <a:rPr lang="zh-CN" altLang="en-US" smtClean="0"/>
              <a:t>2019/10/22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A2F54-C19B-4022-AC36-B7CACD2E530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4362" y="2130425"/>
            <a:ext cx="8029604" cy="1470025"/>
          </a:xfrm>
        </p:spPr>
        <p:txBody>
          <a:bodyPr/>
          <a:lstStyle/>
          <a:p>
            <a:r>
              <a:rPr lang="en-US" altLang="zh-CN" b="1" dirty="0" err="1" smtClean="0"/>
              <a:t>Verilog</a:t>
            </a:r>
            <a:r>
              <a:rPr lang="en-US" altLang="zh-CN" b="1" dirty="0" smtClean="0"/>
              <a:t> HDL</a:t>
            </a:r>
            <a:r>
              <a:rPr lang="zh-CN" altLang="en-US" b="1" dirty="0" smtClean="0"/>
              <a:t>数字系统设计基础</a:t>
            </a:r>
            <a:endParaRPr lang="zh-CN" altLang="en-US" b="1" dirty="0"/>
          </a:p>
        </p:txBody>
      </p:sp>
      <p:sp>
        <p:nvSpPr>
          <p:cNvPr id="3" name="副标题 2"/>
          <p:cNvSpPr>
            <a:spLocks noGrp="1"/>
          </p:cNvSpPr>
          <p:nvPr>
            <p:ph type="subTitle" idx="1"/>
          </p:nvPr>
        </p:nvSpPr>
        <p:spPr>
          <a:xfrm>
            <a:off x="785786" y="4000504"/>
            <a:ext cx="7786742" cy="1752600"/>
          </a:xfrm>
        </p:spPr>
        <p:txBody>
          <a:bodyPr/>
          <a:lstStyle/>
          <a:p>
            <a:r>
              <a:rPr lang="zh-CN" altLang="en-US" b="1" dirty="0" smtClean="0">
                <a:solidFill>
                  <a:schemeClr val="tx1"/>
                </a:solidFill>
              </a:rPr>
              <a:t>实验与创新实践教育中心</a:t>
            </a:r>
            <a:endParaRPr lang="en-US" altLang="zh-CN" b="1" dirty="0" smtClean="0">
              <a:solidFill>
                <a:schemeClr val="tx1"/>
              </a:solidFill>
            </a:endParaRPr>
          </a:p>
          <a:p>
            <a:r>
              <a:rPr lang="zh-CN" altLang="en-US" b="1" dirty="0" smtClean="0">
                <a:solidFill>
                  <a:schemeClr val="tx1"/>
                </a:solidFill>
              </a:rPr>
              <a:t>薛睿</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Rectangle 3"/>
          <p:cNvSpPr>
            <a:spLocks noChangeArrowheads="1"/>
          </p:cNvSpPr>
          <p:nvPr/>
        </p:nvSpPr>
        <p:spPr bwMode="auto">
          <a:xfrm>
            <a:off x="214282" y="285728"/>
            <a:ext cx="4038600" cy="609600"/>
          </a:xfrm>
          <a:prstGeom prst="rect">
            <a:avLst/>
          </a:prstGeom>
          <a:noFill/>
          <a:ln w="9525">
            <a:noFill/>
            <a:miter lim="800000"/>
          </a:ln>
          <a:effectLst/>
        </p:spPr>
        <p:txBody>
          <a:bodyPr anchor="ctr"/>
          <a:lstStyle/>
          <a:p>
            <a:endParaRPr lang="zh-CN" altLang="en-US" sz="4400" dirty="0">
              <a:solidFill>
                <a:schemeClr val="tx2"/>
              </a:solidFill>
              <a:latin typeface="黑体" panose="02010609060101010101" pitchFamily="49" charset="-122"/>
            </a:endParaRPr>
          </a:p>
        </p:txBody>
      </p:sp>
      <p:sp>
        <p:nvSpPr>
          <p:cNvPr id="182276" name="Rectangle 4"/>
          <p:cNvSpPr>
            <a:spLocks noChangeArrowheads="1"/>
          </p:cNvSpPr>
          <p:nvPr/>
        </p:nvSpPr>
        <p:spPr bwMode="auto">
          <a:xfrm>
            <a:off x="152400" y="1357298"/>
            <a:ext cx="8763000" cy="4267200"/>
          </a:xfrm>
          <a:prstGeom prst="rect">
            <a:avLst/>
          </a:prstGeom>
          <a:noFill/>
          <a:ln w="9525">
            <a:noFill/>
            <a:miter lim="800000"/>
          </a:ln>
          <a:effectLst/>
        </p:spPr>
        <p:txBody>
          <a:bodyPr/>
          <a:lstStyle/>
          <a:p>
            <a:pPr marL="342900" indent="-342900">
              <a:lnSpc>
                <a:spcPct val="90000"/>
              </a:lnSpc>
              <a:spcBef>
                <a:spcPct val="50000"/>
              </a:spcBef>
              <a:buClr>
                <a:schemeClr val="tx1"/>
              </a:buClr>
              <a:buFont typeface="Wingdings" panose="05000000000000000000" pitchFamily="2" charset="2"/>
              <a:buChar char="§"/>
            </a:pPr>
            <a:r>
              <a:rPr lang="en-US" altLang="zh-CN" sz="2800" b="1" dirty="0"/>
              <a:t>HDL(</a:t>
            </a:r>
            <a:r>
              <a:rPr lang="en-US" altLang="zh-CN" sz="2800" b="1" dirty="0">
                <a:solidFill>
                  <a:schemeClr val="accent2">
                    <a:lumMod val="75000"/>
                  </a:schemeClr>
                </a:solidFill>
              </a:rPr>
              <a:t>Hardware Description Language</a:t>
            </a:r>
            <a:r>
              <a:rPr lang="en-US" altLang="zh-CN" sz="2800" b="1" dirty="0"/>
              <a:t>)</a:t>
            </a:r>
            <a:endParaRPr lang="en-US" altLang="zh-CN" sz="2400" b="1" dirty="0"/>
          </a:p>
          <a:p>
            <a:pPr marL="457200" indent="-457200">
              <a:lnSpc>
                <a:spcPct val="90000"/>
              </a:lnSpc>
              <a:spcBef>
                <a:spcPct val="50000"/>
              </a:spcBef>
              <a:buClr>
                <a:schemeClr val="tx1"/>
              </a:buClr>
              <a:buFont typeface="Arial" panose="020B0604020202020204" pitchFamily="34" charset="0"/>
              <a:buChar char="•"/>
            </a:pPr>
            <a:r>
              <a:rPr lang="zh-CN" altLang="en-US" sz="2400" b="1" dirty="0"/>
              <a:t>具有特殊结构能够对</a:t>
            </a:r>
            <a:r>
              <a:rPr lang="zh-CN" altLang="en-US" sz="2400" b="1" dirty="0">
                <a:solidFill>
                  <a:schemeClr val="accent2">
                    <a:lumMod val="75000"/>
                  </a:schemeClr>
                </a:solidFill>
              </a:rPr>
              <a:t>硬件逻辑电路的功能进行描述</a:t>
            </a:r>
            <a:r>
              <a:rPr lang="zh-CN" altLang="en-US" sz="2400" b="1" dirty="0"/>
              <a:t>的一种高级</a:t>
            </a:r>
            <a:r>
              <a:rPr lang="zh-CN" altLang="en-US" sz="2400" b="1" dirty="0" smtClean="0"/>
              <a:t>编程语言</a:t>
            </a:r>
            <a:endParaRPr lang="en-US" altLang="zh-CN" sz="2400" b="1" dirty="0" smtClean="0"/>
          </a:p>
          <a:p>
            <a:pPr marL="342900" indent="-342900">
              <a:lnSpc>
                <a:spcPct val="90000"/>
              </a:lnSpc>
              <a:spcBef>
                <a:spcPct val="50000"/>
              </a:spcBef>
              <a:buClr>
                <a:schemeClr val="hlink"/>
              </a:buClr>
              <a:buFont typeface="Wingdings" panose="05000000000000000000" pitchFamily="2" charset="2"/>
              <a:buChar char="§"/>
            </a:pPr>
            <a:endParaRPr lang="en-US" altLang="zh-CN" sz="2400" b="1" dirty="0"/>
          </a:p>
          <a:p>
            <a:pPr marL="342900" indent="-342900">
              <a:lnSpc>
                <a:spcPct val="90000"/>
              </a:lnSpc>
              <a:spcBef>
                <a:spcPct val="50000"/>
              </a:spcBef>
              <a:buClr>
                <a:schemeClr val="hlink"/>
              </a:buClr>
              <a:buFont typeface="Wingdings" panose="05000000000000000000" pitchFamily="2" charset="2"/>
              <a:buChar char="§"/>
            </a:pPr>
            <a:endParaRPr lang="en-US" altLang="zh-CN" sz="2400" b="1" dirty="0" smtClean="0"/>
          </a:p>
          <a:p>
            <a:pPr marL="342900" indent="-342900">
              <a:lnSpc>
                <a:spcPct val="90000"/>
              </a:lnSpc>
              <a:spcBef>
                <a:spcPct val="50000"/>
              </a:spcBef>
              <a:buClr>
                <a:schemeClr val="hlink"/>
              </a:buClr>
              <a:buFont typeface="Wingdings" panose="05000000000000000000" pitchFamily="2" charset="2"/>
              <a:buChar char="§"/>
            </a:pPr>
            <a:endParaRPr lang="zh-CN" altLang="en-US" sz="2400" b="1" dirty="0"/>
          </a:p>
          <a:p>
            <a:pPr marL="342900" indent="-342900">
              <a:lnSpc>
                <a:spcPct val="90000"/>
              </a:lnSpc>
              <a:spcBef>
                <a:spcPct val="50000"/>
              </a:spcBef>
              <a:buClr>
                <a:schemeClr val="hlink"/>
              </a:buClr>
              <a:buFont typeface="Wingdings" panose="05000000000000000000" pitchFamily="2" charset="2"/>
              <a:buNone/>
            </a:pPr>
            <a:endParaRPr lang="en-US" altLang="zh-CN" sz="2400" b="1" dirty="0">
              <a:solidFill>
                <a:srgbClr val="0000CC"/>
              </a:solidFill>
            </a:endParaRPr>
          </a:p>
        </p:txBody>
      </p:sp>
      <p:sp>
        <p:nvSpPr>
          <p:cNvPr id="8" name="矩形 7"/>
          <p:cNvSpPr/>
          <p:nvPr/>
        </p:nvSpPr>
        <p:spPr>
          <a:xfrm>
            <a:off x="857224" y="3071810"/>
            <a:ext cx="3384376" cy="79208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硬件描述语言（</a:t>
            </a:r>
            <a:r>
              <a:rPr lang="en-US" altLang="zh-CN" b="1" dirty="0" smtClean="0">
                <a:solidFill>
                  <a:schemeClr val="tx1"/>
                </a:solidFill>
              </a:rPr>
              <a:t>HDL</a:t>
            </a:r>
            <a:r>
              <a:rPr lang="zh-CN" altLang="en-US" b="1" dirty="0" smtClean="0">
                <a:solidFill>
                  <a:schemeClr val="tx1"/>
                </a:solidFill>
              </a:rPr>
              <a:t>）</a:t>
            </a:r>
            <a:endParaRPr lang="en-US" altLang="zh-CN" b="1" dirty="0" smtClean="0">
              <a:solidFill>
                <a:schemeClr val="tx1"/>
              </a:solidFill>
            </a:endParaRPr>
          </a:p>
          <a:p>
            <a:pPr algn="ctr"/>
            <a:r>
              <a:rPr lang="en-US" altLang="zh-CN" b="1" dirty="0" smtClean="0">
                <a:solidFill>
                  <a:schemeClr val="tx1"/>
                </a:solidFill>
              </a:rPr>
              <a:t>Hardware Description Language</a:t>
            </a:r>
            <a:endParaRPr lang="zh-CN" altLang="en-US" b="1" dirty="0">
              <a:solidFill>
                <a:schemeClr val="tx1"/>
              </a:solidFill>
            </a:endParaRPr>
          </a:p>
        </p:txBody>
      </p:sp>
      <p:sp>
        <p:nvSpPr>
          <p:cNvPr id="9" name="矩形 8"/>
          <p:cNvSpPr/>
          <p:nvPr/>
        </p:nvSpPr>
        <p:spPr>
          <a:xfrm>
            <a:off x="5825776" y="2571744"/>
            <a:ext cx="1944216" cy="648072"/>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软件？</a:t>
            </a:r>
            <a:endParaRPr lang="zh-CN" altLang="en-US" b="1" dirty="0">
              <a:solidFill>
                <a:schemeClr val="tx1"/>
              </a:solidFill>
            </a:endParaRPr>
          </a:p>
        </p:txBody>
      </p:sp>
      <p:sp>
        <p:nvSpPr>
          <p:cNvPr id="10" name="矩形 9"/>
          <p:cNvSpPr/>
          <p:nvPr/>
        </p:nvSpPr>
        <p:spPr>
          <a:xfrm>
            <a:off x="5842494" y="3867888"/>
            <a:ext cx="1944216" cy="64807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硬件</a:t>
            </a:r>
            <a:r>
              <a:rPr lang="zh-CN" altLang="en-US" b="1" dirty="0">
                <a:solidFill>
                  <a:schemeClr val="tx1"/>
                </a:solidFill>
              </a:rPr>
              <a:t>？</a:t>
            </a:r>
          </a:p>
        </p:txBody>
      </p:sp>
      <p:cxnSp>
        <p:nvCxnSpPr>
          <p:cNvPr id="11" name="直接箭头连接符 10"/>
          <p:cNvCxnSpPr>
            <a:stCxn id="9" idx="1"/>
            <a:endCxn id="8" idx="3"/>
          </p:cNvCxnSpPr>
          <p:nvPr/>
        </p:nvCxnSpPr>
        <p:spPr>
          <a:xfrm rot="10800000" flipV="1">
            <a:off x="4241600" y="2895780"/>
            <a:ext cx="1584176" cy="57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10" idx="1"/>
            <a:endCxn id="8" idx="3"/>
          </p:cNvCxnSpPr>
          <p:nvPr/>
        </p:nvCxnSpPr>
        <p:spPr>
          <a:xfrm rot="10800000">
            <a:off x="4241600" y="3467854"/>
            <a:ext cx="1600894" cy="724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187756" y="5994498"/>
            <a:ext cx="3528392"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75000"/>
                </a:schemeClr>
              </a:solidFill>
            </a:endParaRPr>
          </a:p>
        </p:txBody>
      </p:sp>
      <p:sp>
        <p:nvSpPr>
          <p:cNvPr id="14" name="矩形 13"/>
          <p:cNvSpPr/>
          <p:nvPr/>
        </p:nvSpPr>
        <p:spPr>
          <a:xfrm>
            <a:off x="4385616" y="3143248"/>
            <a:ext cx="1368152"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lumMod val="75000"/>
                  </a:schemeClr>
                </a:solidFill>
              </a:rPr>
              <a:t>Description</a:t>
            </a:r>
          </a:p>
          <a:p>
            <a:pPr algn="ctr"/>
            <a:r>
              <a:rPr lang="zh-CN" altLang="en-US" dirty="0" smtClean="0">
                <a:solidFill>
                  <a:schemeClr val="tx2">
                    <a:lumMod val="75000"/>
                  </a:schemeClr>
                </a:solidFill>
              </a:rPr>
              <a:t>≠</a:t>
            </a:r>
            <a:r>
              <a:rPr lang="en-US" altLang="zh-CN" dirty="0" smtClean="0">
                <a:solidFill>
                  <a:schemeClr val="tx2">
                    <a:lumMod val="75000"/>
                  </a:schemeClr>
                </a:solidFill>
              </a:rPr>
              <a:t> Design</a:t>
            </a:r>
            <a:endParaRPr lang="zh-CN" altLang="en-US" dirty="0">
              <a:solidFill>
                <a:schemeClr val="tx2">
                  <a:lumMod val="75000"/>
                </a:schemeClr>
              </a:solidFill>
            </a:endParaRPr>
          </a:p>
        </p:txBody>
      </p:sp>
      <p:sp>
        <p:nvSpPr>
          <p:cNvPr id="17" name="标题 16"/>
          <p:cNvSpPr>
            <a:spLocks noGrp="1"/>
          </p:cNvSpPr>
          <p:nvPr>
            <p:ph type="title"/>
          </p:nvPr>
        </p:nvSpPr>
        <p:spPr/>
        <p:txBody>
          <a:bodyPr>
            <a:normAutofit/>
          </a:bodyPr>
          <a:lstStyle/>
          <a:p>
            <a:pPr algn="l"/>
            <a:r>
              <a:rPr lang="zh-CN" altLang="en-US" dirty="0" smtClean="0">
                <a:latin typeface="黑体" panose="02010609060101010101" pitchFamily="49" charset="-122"/>
              </a:rPr>
              <a:t>什么是硬件描述语言</a:t>
            </a:r>
            <a:endParaRPr lang="zh-CN" altLang="en-US" dirty="0"/>
          </a:p>
        </p:txBody>
      </p:sp>
      <p:sp>
        <p:nvSpPr>
          <p:cNvPr id="18" name="矩形 17"/>
          <p:cNvSpPr/>
          <p:nvPr/>
        </p:nvSpPr>
        <p:spPr>
          <a:xfrm>
            <a:off x="4714876" y="5143512"/>
            <a:ext cx="3429024"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smtClean="0">
                <a:solidFill>
                  <a:schemeClr val="tx1"/>
                </a:solidFill>
              </a:rPr>
              <a:t>从语法结构，推想电路结构。</a:t>
            </a:r>
            <a:br>
              <a:rPr lang="zh-CN" altLang="en-US" sz="2000" b="1" dirty="0" smtClean="0">
                <a:solidFill>
                  <a:schemeClr val="tx1"/>
                </a:solidFill>
              </a:rPr>
            </a:br>
            <a:r>
              <a:rPr lang="zh-CN" altLang="en-US" sz="2000" b="1" dirty="0" smtClean="0">
                <a:solidFill>
                  <a:schemeClr val="tx1"/>
                </a:solidFill>
              </a:rPr>
              <a:t>从电路结构，总结语法结构</a:t>
            </a:r>
            <a:r>
              <a:rPr lang="zh-CN" altLang="en-US" sz="2000" b="1" dirty="0">
                <a:solidFill>
                  <a:schemeClr val="tx1"/>
                </a:solidFill>
              </a:rPr>
              <a:t>。</a:t>
            </a:r>
          </a:p>
        </p:txBody>
      </p:sp>
      <p:sp>
        <p:nvSpPr>
          <p:cNvPr id="19" name="TextBox 18"/>
          <p:cNvSpPr txBox="1"/>
          <p:nvPr/>
        </p:nvSpPr>
        <p:spPr>
          <a:xfrm>
            <a:off x="155268" y="4000504"/>
            <a:ext cx="3773790" cy="2425279"/>
          </a:xfrm>
          <a:prstGeom prst="rect">
            <a:avLst/>
          </a:prstGeom>
          <a:noFill/>
        </p:spPr>
        <p:txBody>
          <a:bodyPr wrap="none" rtlCol="0">
            <a:spAutoFit/>
          </a:bodyPr>
          <a:lstStyle/>
          <a:p>
            <a:pPr marL="457200" indent="-457200">
              <a:lnSpc>
                <a:spcPct val="90000"/>
              </a:lnSpc>
              <a:spcBef>
                <a:spcPct val="50000"/>
              </a:spcBef>
              <a:buClr>
                <a:schemeClr val="tx1"/>
              </a:buClr>
              <a:buFont typeface="Arial" panose="020B0604020202020204" pitchFamily="34" charset="0"/>
              <a:buChar char="•"/>
            </a:pPr>
            <a:r>
              <a:rPr lang="zh-CN" altLang="en-US" sz="2400" b="1" dirty="0" smtClean="0"/>
              <a:t>描述什么：</a:t>
            </a:r>
          </a:p>
          <a:p>
            <a:pPr marL="742950" lvl="1" indent="-285750">
              <a:lnSpc>
                <a:spcPct val="80000"/>
              </a:lnSpc>
              <a:spcBef>
                <a:spcPct val="50000"/>
              </a:spcBef>
              <a:buClr>
                <a:schemeClr val="tx2"/>
              </a:buClr>
              <a:buSzPct val="85000"/>
              <a:buFont typeface="Wingdings" panose="05000000000000000000" pitchFamily="2" charset="2"/>
              <a:buChar char="Ø"/>
            </a:pPr>
            <a:r>
              <a:rPr lang="zh-CN" altLang="en-US" sz="2000" b="1" dirty="0" smtClean="0">
                <a:solidFill>
                  <a:schemeClr val="accent2">
                    <a:lumMod val="75000"/>
                  </a:schemeClr>
                </a:solidFill>
              </a:rPr>
              <a:t>描述电路的连接</a:t>
            </a:r>
          </a:p>
          <a:p>
            <a:pPr marL="742950" lvl="1" indent="-285750">
              <a:lnSpc>
                <a:spcPct val="80000"/>
              </a:lnSpc>
              <a:spcBef>
                <a:spcPct val="50000"/>
              </a:spcBef>
              <a:buClr>
                <a:schemeClr val="tx2"/>
              </a:buClr>
              <a:buSzPct val="85000"/>
              <a:buFont typeface="Wingdings" panose="05000000000000000000" pitchFamily="2" charset="2"/>
              <a:buChar char="Ø"/>
            </a:pPr>
            <a:r>
              <a:rPr lang="zh-CN" altLang="en-US" sz="2000" b="1" dirty="0" smtClean="0">
                <a:solidFill>
                  <a:schemeClr val="accent2">
                    <a:lumMod val="75000"/>
                  </a:schemeClr>
                </a:solidFill>
              </a:rPr>
              <a:t>描述电路的功能</a:t>
            </a:r>
          </a:p>
          <a:p>
            <a:pPr marL="742950" lvl="1" indent="-285750">
              <a:lnSpc>
                <a:spcPct val="80000"/>
              </a:lnSpc>
              <a:spcBef>
                <a:spcPct val="50000"/>
              </a:spcBef>
              <a:buClr>
                <a:schemeClr val="tx2"/>
              </a:buClr>
              <a:buSzPct val="85000"/>
              <a:buFont typeface="Wingdings" panose="05000000000000000000" pitchFamily="2" charset="2"/>
              <a:buChar char="Ø"/>
            </a:pPr>
            <a:r>
              <a:rPr lang="zh-CN" altLang="en-US" sz="2000" b="1" dirty="0" smtClean="0">
                <a:solidFill>
                  <a:schemeClr val="accent2">
                    <a:lumMod val="75000"/>
                  </a:schemeClr>
                </a:solidFill>
              </a:rPr>
              <a:t>在不同抽象级上描述电路</a:t>
            </a:r>
          </a:p>
          <a:p>
            <a:pPr marL="742950" lvl="1" indent="-285750">
              <a:lnSpc>
                <a:spcPct val="80000"/>
              </a:lnSpc>
              <a:spcBef>
                <a:spcPct val="50000"/>
              </a:spcBef>
              <a:buClr>
                <a:schemeClr val="tx2"/>
              </a:buClr>
              <a:buSzPct val="85000"/>
              <a:buFont typeface="Wingdings" panose="05000000000000000000" pitchFamily="2" charset="2"/>
              <a:buChar char="Ø"/>
            </a:pPr>
            <a:r>
              <a:rPr lang="zh-CN" altLang="en-US" sz="2000" b="1" dirty="0" smtClean="0">
                <a:solidFill>
                  <a:schemeClr val="accent2">
                    <a:lumMod val="75000"/>
                  </a:schemeClr>
                </a:solidFill>
              </a:rPr>
              <a:t>描述电路的时序</a:t>
            </a:r>
          </a:p>
          <a:p>
            <a:pPr marL="742950" lvl="1" indent="-285750">
              <a:lnSpc>
                <a:spcPct val="80000"/>
              </a:lnSpc>
              <a:spcBef>
                <a:spcPct val="50000"/>
              </a:spcBef>
              <a:buClr>
                <a:schemeClr val="tx2"/>
              </a:buClr>
              <a:buSzPct val="85000"/>
              <a:buFont typeface="Wingdings" panose="05000000000000000000" pitchFamily="2" charset="2"/>
              <a:buChar char="Ø"/>
            </a:pPr>
            <a:r>
              <a:rPr lang="zh-CN" altLang="en-US" sz="2000" b="1" dirty="0" smtClean="0">
                <a:solidFill>
                  <a:schemeClr val="accent2">
                    <a:lumMod val="75000"/>
                  </a:schemeClr>
                </a:solidFill>
              </a:rPr>
              <a:t>表达具有并行性</a:t>
            </a:r>
            <a:endParaRPr lang="zh-CN" altLang="en-US" dirty="0"/>
          </a:p>
        </p:txBody>
      </p:sp>
      <p:sp>
        <p:nvSpPr>
          <p:cNvPr id="2" name="灯片编号占位符 1"/>
          <p:cNvSpPr>
            <a:spLocks noGrp="1"/>
          </p:cNvSpPr>
          <p:nvPr>
            <p:ph type="sldNum" sz="quarter" idx="12"/>
          </p:nvPr>
        </p:nvSpPr>
        <p:spPr/>
        <p:txBody>
          <a:bodyPr/>
          <a:lstStyle/>
          <a:p>
            <a:fld id="{351A2F54-C19B-4022-AC36-B7CACD2E530A}"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7" presetClass="entr" presetSubtype="1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0" name="AutoShape 4"/>
          <p:cNvSpPr>
            <a:spLocks noChangeArrowheads="1"/>
          </p:cNvSpPr>
          <p:nvPr/>
        </p:nvSpPr>
        <p:spPr bwMode="auto">
          <a:xfrm>
            <a:off x="3540369" y="1676400"/>
            <a:ext cx="1545492" cy="898358"/>
          </a:xfrm>
          <a:prstGeom prst="roundRect">
            <a:avLst>
              <a:gd name="adj" fmla="val 16667"/>
            </a:avLst>
          </a:prstGeom>
          <a:noFill/>
          <a:ln w="9525" cmpd="sng">
            <a:solidFill>
              <a:schemeClr val="tx2">
                <a:lumMod val="75000"/>
              </a:schemeClr>
            </a:solidFill>
            <a:round/>
          </a:ln>
          <a:effectLst/>
        </p:spPr>
        <p:txBody>
          <a:bodyPr/>
          <a:lstStyle/>
          <a:p>
            <a:endParaRPr lang="zh-CN" altLang="en-US"/>
          </a:p>
        </p:txBody>
      </p:sp>
      <p:sp>
        <p:nvSpPr>
          <p:cNvPr id="541701" name="Text Box 5"/>
          <p:cNvSpPr txBox="1">
            <a:spLocks noChangeArrowheads="1"/>
          </p:cNvSpPr>
          <p:nvPr/>
        </p:nvSpPr>
        <p:spPr bwMode="auto">
          <a:xfrm>
            <a:off x="3540369" y="1900989"/>
            <a:ext cx="1545492" cy="400752"/>
          </a:xfrm>
          <a:prstGeom prst="rect">
            <a:avLst/>
          </a:prstGeom>
          <a:noFill/>
          <a:ln w="9525">
            <a:noFill/>
            <a:miter lim="800000"/>
          </a:ln>
          <a:effectLst>
            <a:outerShdw dist="35921" dir="2700000" algn="ctr" rotWithShape="0">
              <a:schemeClr val="bg2"/>
            </a:outerShdw>
          </a:effectLst>
        </p:spPr>
        <p:txBody>
          <a:bodyPr lIns="92075" tIns="46038" rIns="92075" bIns="46038">
            <a:spAutoFit/>
          </a:bodyPr>
          <a:lstStyle/>
          <a:p>
            <a:pPr algn="ctr"/>
            <a:r>
              <a:rPr lang="zh-CN" altLang="en-US" sz="2000" b="1" dirty="0">
                <a:latin typeface="+mn-ea"/>
              </a:rPr>
              <a:t>系统级设计</a:t>
            </a:r>
          </a:p>
        </p:txBody>
      </p:sp>
      <p:grpSp>
        <p:nvGrpSpPr>
          <p:cNvPr id="2" name="Group 6"/>
          <p:cNvGrpSpPr/>
          <p:nvPr/>
        </p:nvGrpSpPr>
        <p:grpSpPr bwMode="auto">
          <a:xfrm>
            <a:off x="1071538" y="2928934"/>
            <a:ext cx="1421301" cy="837116"/>
            <a:chOff x="550" y="1104"/>
            <a:chExt cx="927" cy="537"/>
          </a:xfrm>
        </p:grpSpPr>
        <p:sp>
          <p:nvSpPr>
            <p:cNvPr id="541703" name="AutoShape 7"/>
            <p:cNvSpPr>
              <a:spLocks noChangeArrowheads="1"/>
            </p:cNvSpPr>
            <p:nvPr/>
          </p:nvSpPr>
          <p:spPr bwMode="auto">
            <a:xfrm>
              <a:off x="576" y="1104"/>
              <a:ext cx="901" cy="537"/>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04" name="Rectangle 8"/>
            <p:cNvSpPr>
              <a:spLocks noChangeArrowheads="1"/>
            </p:cNvSpPr>
            <p:nvPr/>
          </p:nvSpPr>
          <p:spPr bwMode="auto">
            <a:xfrm>
              <a:off x="550" y="1274"/>
              <a:ext cx="842"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2000" b="1" dirty="0">
                  <a:latin typeface="+mn-ea"/>
                </a:rPr>
                <a:t>模块</a:t>
              </a:r>
              <a:r>
                <a:rPr kumimoji="0" lang="en-US" altLang="zh-CN" sz="2000" b="1" dirty="0">
                  <a:latin typeface="+mn-ea"/>
                </a:rPr>
                <a:t>A</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3" name="Group 9"/>
          <p:cNvGrpSpPr/>
          <p:nvPr/>
        </p:nvGrpSpPr>
        <p:grpSpPr bwMode="auto">
          <a:xfrm>
            <a:off x="3613964" y="2949074"/>
            <a:ext cx="1382970" cy="837116"/>
            <a:chOff x="2064" y="1104"/>
            <a:chExt cx="902" cy="537"/>
          </a:xfrm>
        </p:grpSpPr>
        <p:sp>
          <p:nvSpPr>
            <p:cNvPr id="541706" name="AutoShape 10"/>
            <p:cNvSpPr>
              <a:spLocks noChangeArrowheads="1"/>
            </p:cNvSpPr>
            <p:nvPr/>
          </p:nvSpPr>
          <p:spPr bwMode="auto">
            <a:xfrm>
              <a:off x="2064" y="1104"/>
              <a:ext cx="902" cy="537"/>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07" name="Rectangle 11"/>
            <p:cNvSpPr>
              <a:spLocks noChangeArrowheads="1"/>
            </p:cNvSpPr>
            <p:nvPr/>
          </p:nvSpPr>
          <p:spPr bwMode="auto">
            <a:xfrm>
              <a:off x="2112" y="1228"/>
              <a:ext cx="842"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2000" b="1" dirty="0">
                  <a:latin typeface="+mn-ea"/>
                </a:rPr>
                <a:t>模块</a:t>
              </a:r>
              <a:r>
                <a:rPr kumimoji="0" lang="en-US" altLang="zh-CN" sz="2000" b="1" dirty="0">
                  <a:latin typeface="+mn-ea"/>
                </a:rPr>
                <a:t>B</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4" name="Group 12"/>
          <p:cNvGrpSpPr/>
          <p:nvPr/>
        </p:nvGrpSpPr>
        <p:grpSpPr bwMode="auto">
          <a:xfrm>
            <a:off x="6042595" y="2949074"/>
            <a:ext cx="1418235" cy="748632"/>
            <a:chOff x="3744" y="1056"/>
            <a:chExt cx="925" cy="480"/>
          </a:xfrm>
        </p:grpSpPr>
        <p:sp>
          <p:nvSpPr>
            <p:cNvPr id="541709" name="AutoShape 13"/>
            <p:cNvSpPr>
              <a:spLocks noChangeArrowheads="1"/>
            </p:cNvSpPr>
            <p:nvPr/>
          </p:nvSpPr>
          <p:spPr bwMode="auto">
            <a:xfrm>
              <a:off x="3744" y="1056"/>
              <a:ext cx="925" cy="480"/>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10" name="Rectangle 14"/>
            <p:cNvSpPr>
              <a:spLocks noChangeArrowheads="1"/>
            </p:cNvSpPr>
            <p:nvPr/>
          </p:nvSpPr>
          <p:spPr bwMode="auto">
            <a:xfrm>
              <a:off x="3792" y="1152"/>
              <a:ext cx="842" cy="349"/>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2000" b="1" dirty="0">
                  <a:latin typeface="+mn-ea"/>
                </a:rPr>
                <a:t>模块</a:t>
              </a:r>
              <a:r>
                <a:rPr kumimoji="0" lang="en-US" altLang="zh-CN" sz="2000" b="1" dirty="0">
                  <a:latin typeface="+mn-ea"/>
                </a:rPr>
                <a:t>C</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5" name="Group 15"/>
          <p:cNvGrpSpPr/>
          <p:nvPr/>
        </p:nvGrpSpPr>
        <p:grpSpPr bwMode="auto">
          <a:xfrm>
            <a:off x="228600" y="4446338"/>
            <a:ext cx="3017390" cy="823495"/>
            <a:chOff x="144" y="2016"/>
            <a:chExt cx="1968" cy="528"/>
          </a:xfrm>
        </p:grpSpPr>
        <p:grpSp>
          <p:nvGrpSpPr>
            <p:cNvPr id="6" name="Group 16"/>
            <p:cNvGrpSpPr/>
            <p:nvPr/>
          </p:nvGrpSpPr>
          <p:grpSpPr bwMode="auto">
            <a:xfrm>
              <a:off x="144" y="2016"/>
              <a:ext cx="528" cy="528"/>
              <a:chOff x="960" y="1776"/>
              <a:chExt cx="528" cy="528"/>
            </a:xfrm>
          </p:grpSpPr>
          <p:sp>
            <p:nvSpPr>
              <p:cNvPr id="541713" name="AutoShape 17"/>
              <p:cNvSpPr>
                <a:spLocks noChangeArrowheads="1"/>
              </p:cNvSpPr>
              <p:nvPr/>
            </p:nvSpPr>
            <p:spPr bwMode="auto">
              <a:xfrm>
                <a:off x="960" y="1776"/>
                <a:ext cx="528" cy="528"/>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14" name="Rectangle 18"/>
              <p:cNvSpPr>
                <a:spLocks noChangeArrowheads="1"/>
              </p:cNvSpPr>
              <p:nvPr/>
            </p:nvSpPr>
            <p:spPr bwMode="auto">
              <a:xfrm>
                <a:off x="960" y="1920"/>
                <a:ext cx="480" cy="288"/>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1800" b="1" dirty="0">
                    <a:latin typeface="+mn-ea"/>
                  </a:rPr>
                  <a:t>模块</a:t>
                </a:r>
                <a:r>
                  <a:rPr kumimoji="0" lang="en-US" altLang="zh-CN" sz="1800" b="1" dirty="0">
                    <a:latin typeface="+mn-ea"/>
                  </a:rPr>
                  <a:t>A1</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sp>
          <p:nvSpPr>
            <p:cNvPr id="541715" name="AutoShape 19"/>
            <p:cNvSpPr>
              <a:spLocks noChangeArrowheads="1"/>
            </p:cNvSpPr>
            <p:nvPr/>
          </p:nvSpPr>
          <p:spPr bwMode="auto">
            <a:xfrm>
              <a:off x="1584" y="2016"/>
              <a:ext cx="528" cy="528"/>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16" name="Rectangle 20"/>
            <p:cNvSpPr>
              <a:spLocks noChangeArrowheads="1"/>
            </p:cNvSpPr>
            <p:nvPr/>
          </p:nvSpPr>
          <p:spPr bwMode="auto">
            <a:xfrm>
              <a:off x="1440" y="2160"/>
              <a:ext cx="624" cy="288"/>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GB" sz="1600" dirty="0">
                  <a:effectLst>
                    <a:outerShdw blurRad="38100" dist="38100" dir="2700000" algn="tl">
                      <a:srgbClr val="000000"/>
                    </a:outerShdw>
                  </a:effectLst>
                  <a:latin typeface="黑体" panose="02010609060101010101" pitchFamily="49" charset="-122"/>
                  <a:cs typeface="Times New Roman" panose="02020603050405020304" pitchFamily="18" charset="0"/>
                </a:rPr>
                <a:t> </a:t>
              </a:r>
              <a:r>
                <a:rPr kumimoji="0" lang="zh-CN" altLang="en-GB" sz="1600" dirty="0">
                  <a:effectLst>
                    <a:outerShdw blurRad="38100" dist="38100" dir="2700000" algn="tl">
                      <a:srgbClr val="000000"/>
                    </a:outerShdw>
                  </a:effectLst>
                  <a:latin typeface="黑体" panose="02010609060101010101" pitchFamily="49" charset="-122"/>
                </a:rPr>
                <a:t> </a:t>
              </a:r>
              <a:r>
                <a:rPr kumimoji="0" lang="zh-CN" altLang="en-GB" sz="1800" b="1" dirty="0">
                  <a:latin typeface="+mn-ea"/>
                </a:rPr>
                <a:t>模块</a:t>
              </a:r>
              <a:r>
                <a:rPr kumimoji="0" lang="en-GB" altLang="zh-CN" sz="1800" b="1" dirty="0">
                  <a:latin typeface="+mn-ea"/>
                </a:rPr>
                <a:t>A3</a:t>
              </a:r>
              <a:endParaRPr kumimoji="0" lang="en-US" altLang="zh-CN" sz="1800" b="1" dirty="0">
                <a:latin typeface="+mn-ea"/>
              </a:endParaRP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nvGrpSpPr>
            <p:cNvPr id="7" name="Group 21"/>
            <p:cNvGrpSpPr/>
            <p:nvPr/>
          </p:nvGrpSpPr>
          <p:grpSpPr bwMode="auto">
            <a:xfrm>
              <a:off x="864" y="2016"/>
              <a:ext cx="528" cy="528"/>
              <a:chOff x="192" y="2400"/>
              <a:chExt cx="528" cy="528"/>
            </a:xfrm>
          </p:grpSpPr>
          <p:sp>
            <p:nvSpPr>
              <p:cNvPr id="541718" name="AutoShape 22"/>
              <p:cNvSpPr>
                <a:spLocks noChangeArrowheads="1"/>
              </p:cNvSpPr>
              <p:nvPr/>
            </p:nvSpPr>
            <p:spPr bwMode="auto">
              <a:xfrm>
                <a:off x="192" y="2400"/>
                <a:ext cx="528" cy="528"/>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19" name="Rectangle 23"/>
              <p:cNvSpPr>
                <a:spLocks noChangeArrowheads="1"/>
              </p:cNvSpPr>
              <p:nvPr/>
            </p:nvSpPr>
            <p:spPr bwMode="auto">
              <a:xfrm>
                <a:off x="192" y="2544"/>
                <a:ext cx="480"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1800" b="1" dirty="0">
                    <a:latin typeface="+mn-ea"/>
                  </a:rPr>
                  <a:t>模块</a:t>
                </a:r>
                <a:r>
                  <a:rPr kumimoji="0" lang="en-US" altLang="zh-CN" sz="1800" b="1" dirty="0">
                    <a:latin typeface="+mn-ea"/>
                  </a:rPr>
                  <a:t>A2</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sp>
        <p:nvSpPr>
          <p:cNvPr id="541720" name="AutoShape 24"/>
          <p:cNvSpPr>
            <a:spLocks noChangeArrowheads="1"/>
          </p:cNvSpPr>
          <p:nvPr/>
        </p:nvSpPr>
        <p:spPr bwMode="auto">
          <a:xfrm>
            <a:off x="5821810" y="4446337"/>
            <a:ext cx="809544" cy="823496"/>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21" name="Rectangle 25"/>
          <p:cNvSpPr>
            <a:spLocks noChangeArrowheads="1"/>
          </p:cNvSpPr>
          <p:nvPr/>
        </p:nvSpPr>
        <p:spPr bwMode="auto">
          <a:xfrm>
            <a:off x="5821810" y="4670926"/>
            <a:ext cx="735949" cy="449179"/>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1800" b="1" dirty="0">
                <a:latin typeface="+mn-ea"/>
              </a:rPr>
              <a:t>模块</a:t>
            </a:r>
            <a:r>
              <a:rPr kumimoji="0" lang="en-US" altLang="zh-CN" sz="1800" b="1" dirty="0">
                <a:latin typeface="+mn-ea"/>
              </a:rPr>
              <a:t>C1</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sp>
        <p:nvSpPr>
          <p:cNvPr id="541722" name="AutoShape 26"/>
          <p:cNvSpPr>
            <a:spLocks noChangeArrowheads="1"/>
          </p:cNvSpPr>
          <p:nvPr/>
        </p:nvSpPr>
        <p:spPr bwMode="auto">
          <a:xfrm>
            <a:off x="8029656" y="4446337"/>
            <a:ext cx="809544" cy="823495"/>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23" name="Rectangle 27"/>
          <p:cNvSpPr>
            <a:spLocks noChangeArrowheads="1"/>
          </p:cNvSpPr>
          <p:nvPr/>
        </p:nvSpPr>
        <p:spPr bwMode="auto">
          <a:xfrm>
            <a:off x="7808872" y="4670926"/>
            <a:ext cx="956733" cy="449179"/>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GB" sz="1600" dirty="0">
                <a:effectLst>
                  <a:outerShdw blurRad="38100" dist="38100" dir="2700000" algn="tl">
                    <a:srgbClr val="000000"/>
                  </a:outerShdw>
                </a:effectLst>
                <a:latin typeface="黑体" panose="02010609060101010101" pitchFamily="49" charset="-122"/>
                <a:cs typeface="Times New Roman" panose="02020603050405020304" pitchFamily="18" charset="0"/>
              </a:rPr>
              <a:t> </a:t>
            </a:r>
            <a:r>
              <a:rPr kumimoji="0" lang="zh-CN" altLang="en-GB" sz="1600" dirty="0">
                <a:effectLst>
                  <a:outerShdw blurRad="38100" dist="38100" dir="2700000" algn="tl">
                    <a:srgbClr val="000000"/>
                  </a:outerShdw>
                </a:effectLst>
                <a:latin typeface="黑体" panose="02010609060101010101" pitchFamily="49" charset="-122"/>
              </a:rPr>
              <a:t> </a:t>
            </a:r>
            <a:r>
              <a:rPr kumimoji="0" lang="zh-CN" altLang="en-GB" sz="1800" b="1" dirty="0">
                <a:latin typeface="+mn-ea"/>
              </a:rPr>
              <a:t>模块</a:t>
            </a:r>
            <a:r>
              <a:rPr kumimoji="0" lang="en-GB" altLang="zh-CN" sz="1800" b="1" dirty="0">
                <a:latin typeface="+mn-ea"/>
              </a:rPr>
              <a:t>C3</a:t>
            </a:r>
            <a:endParaRPr kumimoji="0" lang="en-US" altLang="zh-CN" sz="1800" b="1" dirty="0">
              <a:latin typeface="+mn-ea"/>
            </a:endParaRP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sp>
        <p:nvSpPr>
          <p:cNvPr id="541724" name="AutoShape 28"/>
          <p:cNvSpPr>
            <a:spLocks noChangeArrowheads="1"/>
          </p:cNvSpPr>
          <p:nvPr/>
        </p:nvSpPr>
        <p:spPr bwMode="auto">
          <a:xfrm>
            <a:off x="6925733" y="4446337"/>
            <a:ext cx="809544" cy="823495"/>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25" name="Rectangle 29"/>
          <p:cNvSpPr>
            <a:spLocks noChangeArrowheads="1"/>
          </p:cNvSpPr>
          <p:nvPr/>
        </p:nvSpPr>
        <p:spPr bwMode="auto">
          <a:xfrm>
            <a:off x="6925733" y="4670926"/>
            <a:ext cx="735949" cy="56615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1800" b="1" dirty="0">
                <a:latin typeface="+mn-ea"/>
              </a:rPr>
              <a:t>模块</a:t>
            </a:r>
            <a:r>
              <a:rPr kumimoji="0" lang="en-US" altLang="zh-CN" sz="1800" b="1" dirty="0">
                <a:latin typeface="+mn-ea"/>
              </a:rPr>
              <a:t>C2</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nvGrpSpPr>
          <p:cNvPr id="8" name="Group 30"/>
          <p:cNvGrpSpPr/>
          <p:nvPr/>
        </p:nvGrpSpPr>
        <p:grpSpPr bwMode="auto">
          <a:xfrm>
            <a:off x="3540369" y="4446337"/>
            <a:ext cx="1913467" cy="823495"/>
            <a:chOff x="3024" y="2832"/>
            <a:chExt cx="1248" cy="528"/>
          </a:xfrm>
        </p:grpSpPr>
        <p:sp>
          <p:nvSpPr>
            <p:cNvPr id="541727" name="AutoShape 31"/>
            <p:cNvSpPr>
              <a:spLocks noChangeArrowheads="1"/>
            </p:cNvSpPr>
            <p:nvPr/>
          </p:nvSpPr>
          <p:spPr bwMode="auto">
            <a:xfrm>
              <a:off x="3744" y="2832"/>
              <a:ext cx="528" cy="528"/>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28" name="Rectangle 32"/>
            <p:cNvSpPr>
              <a:spLocks noChangeArrowheads="1"/>
            </p:cNvSpPr>
            <p:nvPr/>
          </p:nvSpPr>
          <p:spPr bwMode="auto">
            <a:xfrm>
              <a:off x="3600" y="2976"/>
              <a:ext cx="624" cy="288"/>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GB" sz="1600" dirty="0">
                  <a:effectLst>
                    <a:outerShdw blurRad="38100" dist="38100" dir="2700000" algn="tl">
                      <a:srgbClr val="000000"/>
                    </a:outerShdw>
                  </a:effectLst>
                  <a:latin typeface="黑体" panose="02010609060101010101" pitchFamily="49" charset="-122"/>
                  <a:cs typeface="Times New Roman" panose="02020603050405020304" pitchFamily="18" charset="0"/>
                </a:rPr>
                <a:t> </a:t>
              </a:r>
              <a:r>
                <a:rPr kumimoji="0" lang="zh-CN" altLang="en-GB" sz="1600" dirty="0">
                  <a:effectLst>
                    <a:outerShdw blurRad="38100" dist="38100" dir="2700000" algn="tl">
                      <a:srgbClr val="000000"/>
                    </a:outerShdw>
                  </a:effectLst>
                  <a:latin typeface="黑体" panose="02010609060101010101" pitchFamily="49" charset="-122"/>
                </a:rPr>
                <a:t> </a:t>
              </a:r>
              <a:r>
                <a:rPr kumimoji="0" lang="zh-CN" altLang="en-GB" sz="1800" b="1" dirty="0">
                  <a:latin typeface="+mn-ea"/>
                </a:rPr>
                <a:t>模块</a:t>
              </a:r>
              <a:r>
                <a:rPr kumimoji="0" lang="en-GB" altLang="zh-CN" sz="1800" b="1" dirty="0">
                  <a:latin typeface="+mn-ea"/>
                </a:rPr>
                <a:t>B2</a:t>
              </a:r>
              <a:endParaRPr kumimoji="0" lang="en-US" altLang="zh-CN" sz="1800" b="1" dirty="0">
                <a:latin typeface="+mn-ea"/>
              </a:endParaRP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sp>
          <p:nvSpPr>
            <p:cNvPr id="541729" name="AutoShape 33"/>
            <p:cNvSpPr>
              <a:spLocks noChangeArrowheads="1"/>
            </p:cNvSpPr>
            <p:nvPr/>
          </p:nvSpPr>
          <p:spPr bwMode="auto">
            <a:xfrm>
              <a:off x="3024" y="2832"/>
              <a:ext cx="528" cy="528"/>
            </a:xfrm>
            <a:prstGeom prst="roundRect">
              <a:avLst>
                <a:gd name="adj" fmla="val 16667"/>
              </a:avLst>
            </a:prstGeom>
            <a:noFill/>
            <a:ln w="9525">
              <a:solidFill>
                <a:schemeClr val="tx2">
                  <a:lumMod val="75000"/>
                </a:schemeClr>
              </a:solidFill>
              <a:round/>
            </a:ln>
            <a:effectLst/>
          </p:spPr>
          <p:txBody>
            <a:bodyPr/>
            <a:lstStyle/>
            <a:p>
              <a:endParaRPr lang="zh-CN" altLang="en-US"/>
            </a:p>
          </p:txBody>
        </p:sp>
        <p:sp>
          <p:nvSpPr>
            <p:cNvPr id="541730" name="Rectangle 34"/>
            <p:cNvSpPr>
              <a:spLocks noChangeArrowheads="1"/>
            </p:cNvSpPr>
            <p:nvPr/>
          </p:nvSpPr>
          <p:spPr bwMode="auto">
            <a:xfrm>
              <a:off x="3024" y="2976"/>
              <a:ext cx="480" cy="363"/>
            </a:xfrm>
            <a:prstGeom prst="rect">
              <a:avLst/>
            </a:prstGeom>
            <a:noFill/>
            <a:ln w="9525">
              <a:noFill/>
              <a:miter lim="800000"/>
            </a:ln>
            <a:effectLst>
              <a:outerShdw dist="12700" algn="ctr" rotWithShape="0">
                <a:schemeClr val="bg2"/>
              </a:outerShdw>
            </a:effectLst>
          </p:spPr>
          <p:txBody>
            <a:bodyPr lIns="12700" tIns="12700" rIns="12700" bIns="12700"/>
            <a:lstStyle/>
            <a:p>
              <a:pPr algn="ctr">
                <a:spcBef>
                  <a:spcPct val="0"/>
                </a:spcBef>
                <a:buClrTx/>
              </a:pPr>
              <a:r>
                <a:rPr kumimoji="0" lang="zh-CN" altLang="en-US" sz="1800" b="1" dirty="0">
                  <a:latin typeface="+mn-ea"/>
                </a:rPr>
                <a:t>模块</a:t>
              </a:r>
              <a:r>
                <a:rPr kumimoji="0" lang="en-US" altLang="zh-CN" sz="1800" b="1" dirty="0">
                  <a:latin typeface="+mn-ea"/>
                </a:rPr>
                <a:t>B1</a:t>
              </a:r>
            </a:p>
            <a:p>
              <a:pPr algn="ctr">
                <a:spcBef>
                  <a:spcPct val="0"/>
                </a:spcBef>
                <a:buClrTx/>
              </a:pPr>
              <a:r>
                <a:rPr kumimoji="0" lang="zh-CN" altLang="en-US" sz="1600" dirty="0">
                  <a:effectLst>
                    <a:outerShdw blurRad="38100" dist="38100" dir="2700000" algn="tl">
                      <a:srgbClr val="000000"/>
                    </a:outerShdw>
                  </a:effectLst>
                  <a:latin typeface="黑体" panose="02010609060101010101" pitchFamily="49" charset="-122"/>
                  <a:ea typeface="黑体" panose="02010609060101010101" pitchFamily="49" charset="-122"/>
                </a:rPr>
                <a:t> </a:t>
              </a:r>
            </a:p>
          </p:txBody>
        </p:sp>
      </p:grpSp>
      <p:grpSp>
        <p:nvGrpSpPr>
          <p:cNvPr id="9" name="Group 35"/>
          <p:cNvGrpSpPr/>
          <p:nvPr/>
        </p:nvGrpSpPr>
        <p:grpSpPr bwMode="auto">
          <a:xfrm>
            <a:off x="1801691" y="2574758"/>
            <a:ext cx="4987586" cy="374316"/>
            <a:chOff x="1170" y="816"/>
            <a:chExt cx="3253" cy="240"/>
          </a:xfrm>
        </p:grpSpPr>
        <p:cxnSp>
          <p:nvCxnSpPr>
            <p:cNvPr id="541732" name="AutoShape 36"/>
            <p:cNvCxnSpPr>
              <a:cxnSpLocks noChangeShapeType="1"/>
            </p:cNvCxnSpPr>
            <p:nvPr/>
          </p:nvCxnSpPr>
          <p:spPr bwMode="auto">
            <a:xfrm rot="16200000" flipH="1">
              <a:off x="3508" y="140"/>
              <a:ext cx="240" cy="1591"/>
            </a:xfrm>
            <a:prstGeom prst="bentConnector3">
              <a:avLst>
                <a:gd name="adj1" fmla="val 50000"/>
              </a:avLst>
            </a:prstGeom>
            <a:noFill/>
            <a:ln w="9525">
              <a:solidFill>
                <a:schemeClr val="tx1"/>
              </a:solidFill>
              <a:miter lim="800000"/>
              <a:tailEnd type="triangle" w="med" len="med"/>
            </a:ln>
            <a:effectLst/>
          </p:spPr>
        </p:cxnSp>
        <p:cxnSp>
          <p:nvCxnSpPr>
            <p:cNvPr id="541733" name="AutoShape 37"/>
            <p:cNvCxnSpPr>
              <a:cxnSpLocks noChangeShapeType="1"/>
              <a:endCxn id="541703" idx="0"/>
            </p:cNvCxnSpPr>
            <p:nvPr/>
          </p:nvCxnSpPr>
          <p:spPr bwMode="auto">
            <a:xfrm rot="10800000" flipV="1">
              <a:off x="1170" y="900"/>
              <a:ext cx="1662" cy="143"/>
            </a:xfrm>
            <a:prstGeom prst="bentConnector2">
              <a:avLst/>
            </a:prstGeom>
            <a:noFill/>
            <a:ln w="9525">
              <a:solidFill>
                <a:schemeClr val="tx1"/>
              </a:solidFill>
              <a:miter lim="800000"/>
              <a:tailEnd type="triangle" w="med" len="med"/>
            </a:ln>
            <a:effectLst/>
          </p:spPr>
        </p:cxnSp>
        <p:sp>
          <p:nvSpPr>
            <p:cNvPr id="541734" name="Line 38"/>
            <p:cNvSpPr>
              <a:spLocks noChangeShapeType="1"/>
            </p:cNvSpPr>
            <p:nvPr/>
          </p:nvSpPr>
          <p:spPr bwMode="auto">
            <a:xfrm>
              <a:off x="2832" y="864"/>
              <a:ext cx="0" cy="192"/>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p>
          </p:txBody>
        </p:sp>
        <p:sp>
          <p:nvSpPr>
            <p:cNvPr id="541735" name="Oval 39"/>
            <p:cNvSpPr>
              <a:spLocks noChangeArrowheads="1"/>
            </p:cNvSpPr>
            <p:nvPr/>
          </p:nvSpPr>
          <p:spPr bwMode="auto">
            <a:xfrm flipH="1">
              <a:off x="2736" y="864"/>
              <a:ext cx="192" cy="96"/>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p>
          </p:txBody>
        </p:sp>
      </p:grpSp>
      <p:grpSp>
        <p:nvGrpSpPr>
          <p:cNvPr id="10" name="Group 40"/>
          <p:cNvGrpSpPr/>
          <p:nvPr/>
        </p:nvGrpSpPr>
        <p:grpSpPr bwMode="auto">
          <a:xfrm>
            <a:off x="596574" y="3772568"/>
            <a:ext cx="2293707" cy="673768"/>
            <a:chOff x="384" y="1584"/>
            <a:chExt cx="1496" cy="432"/>
          </a:xfrm>
        </p:grpSpPr>
        <p:cxnSp>
          <p:nvCxnSpPr>
            <p:cNvPr id="541737" name="AutoShape 41"/>
            <p:cNvCxnSpPr>
              <a:cxnSpLocks noChangeShapeType="1"/>
            </p:cNvCxnSpPr>
            <p:nvPr/>
          </p:nvCxnSpPr>
          <p:spPr bwMode="auto">
            <a:xfrm rot="16200000" flipH="1">
              <a:off x="1300" y="1436"/>
              <a:ext cx="432" cy="728"/>
            </a:xfrm>
            <a:prstGeom prst="bentConnector3">
              <a:avLst>
                <a:gd name="adj1" fmla="val 43282"/>
              </a:avLst>
            </a:prstGeom>
            <a:noFill/>
            <a:ln w="9525">
              <a:solidFill>
                <a:schemeClr val="tx1"/>
              </a:solidFill>
              <a:miter lim="800000"/>
              <a:tailEnd type="triangle" w="med" len="med"/>
            </a:ln>
            <a:effectLst/>
          </p:spPr>
        </p:cxnSp>
        <p:cxnSp>
          <p:nvCxnSpPr>
            <p:cNvPr id="541738" name="AutoShape 42"/>
            <p:cNvCxnSpPr>
              <a:cxnSpLocks noChangeShapeType="1"/>
            </p:cNvCxnSpPr>
            <p:nvPr/>
          </p:nvCxnSpPr>
          <p:spPr bwMode="auto">
            <a:xfrm rot="10800000" flipV="1">
              <a:off x="384" y="1759"/>
              <a:ext cx="760" cy="257"/>
            </a:xfrm>
            <a:prstGeom prst="bentConnector2">
              <a:avLst/>
            </a:prstGeom>
            <a:noFill/>
            <a:ln w="9525">
              <a:solidFill>
                <a:schemeClr val="tx1"/>
              </a:solidFill>
              <a:miter lim="800000"/>
              <a:tailEnd type="triangle" w="med" len="med"/>
            </a:ln>
            <a:effectLst/>
          </p:spPr>
        </p:cxnSp>
        <p:sp>
          <p:nvSpPr>
            <p:cNvPr id="541739" name="Line 43"/>
            <p:cNvSpPr>
              <a:spLocks noChangeShapeType="1"/>
            </p:cNvSpPr>
            <p:nvPr/>
          </p:nvSpPr>
          <p:spPr bwMode="auto">
            <a:xfrm flipH="1">
              <a:off x="1144" y="1728"/>
              <a:ext cx="0" cy="288"/>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p>
          </p:txBody>
        </p:sp>
        <p:sp>
          <p:nvSpPr>
            <p:cNvPr id="541740" name="Oval 44"/>
            <p:cNvSpPr>
              <a:spLocks noChangeArrowheads="1"/>
            </p:cNvSpPr>
            <p:nvPr/>
          </p:nvSpPr>
          <p:spPr bwMode="auto">
            <a:xfrm flipH="1">
              <a:off x="1104" y="1728"/>
              <a:ext cx="100" cy="67"/>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p>
          </p:txBody>
        </p:sp>
      </p:grpSp>
      <p:cxnSp>
        <p:nvCxnSpPr>
          <p:cNvPr id="541741" name="AutoShape 45"/>
          <p:cNvCxnSpPr>
            <a:cxnSpLocks noChangeShapeType="1"/>
            <a:stCxn id="541709" idx="2"/>
            <a:endCxn id="541722" idx="0"/>
          </p:cNvCxnSpPr>
          <p:nvPr/>
        </p:nvCxnSpPr>
        <p:spPr bwMode="auto">
          <a:xfrm rot="16200000" flipH="1">
            <a:off x="7218755" y="3230663"/>
            <a:ext cx="748631" cy="1682715"/>
          </a:xfrm>
          <a:prstGeom prst="bentConnector3">
            <a:avLst>
              <a:gd name="adj1" fmla="val 50000"/>
            </a:avLst>
          </a:prstGeom>
          <a:noFill/>
          <a:ln w="9525">
            <a:solidFill>
              <a:schemeClr val="tx1"/>
            </a:solidFill>
            <a:miter lim="800000"/>
            <a:tailEnd type="triangle" w="med" len="med"/>
          </a:ln>
          <a:effectLst/>
        </p:spPr>
      </p:cxnSp>
      <p:cxnSp>
        <p:nvCxnSpPr>
          <p:cNvPr id="541742" name="AutoShape 46"/>
          <p:cNvCxnSpPr>
            <a:cxnSpLocks noChangeShapeType="1"/>
          </p:cNvCxnSpPr>
          <p:nvPr/>
        </p:nvCxnSpPr>
        <p:spPr bwMode="auto">
          <a:xfrm rot="10800000" flipV="1">
            <a:off x="6116190" y="4071941"/>
            <a:ext cx="1170454" cy="374395"/>
          </a:xfrm>
          <a:prstGeom prst="bentConnector3">
            <a:avLst>
              <a:gd name="adj1" fmla="val 96502"/>
            </a:avLst>
          </a:prstGeom>
          <a:noFill/>
          <a:ln w="9525">
            <a:solidFill>
              <a:schemeClr val="tx1"/>
            </a:solidFill>
            <a:miter lim="800000"/>
            <a:tailEnd type="triangle" w="med" len="med"/>
          </a:ln>
          <a:effectLst/>
        </p:spPr>
      </p:cxnSp>
      <p:sp>
        <p:nvSpPr>
          <p:cNvPr id="541743" name="Line 47"/>
          <p:cNvSpPr>
            <a:spLocks noChangeShapeType="1"/>
          </p:cNvSpPr>
          <p:nvPr/>
        </p:nvSpPr>
        <p:spPr bwMode="auto">
          <a:xfrm flipH="1">
            <a:off x="7281442" y="4072021"/>
            <a:ext cx="0" cy="374316"/>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p>
        </p:txBody>
      </p:sp>
      <p:sp>
        <p:nvSpPr>
          <p:cNvPr id="541744" name="Oval 48"/>
          <p:cNvSpPr>
            <a:spLocks noChangeArrowheads="1"/>
          </p:cNvSpPr>
          <p:nvPr/>
        </p:nvSpPr>
        <p:spPr bwMode="auto">
          <a:xfrm flipH="1">
            <a:off x="6663552" y="3997158"/>
            <a:ext cx="153323" cy="104496"/>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p>
        </p:txBody>
      </p:sp>
      <p:cxnSp>
        <p:nvCxnSpPr>
          <p:cNvPr id="541745" name="AutoShape 49"/>
          <p:cNvCxnSpPr>
            <a:cxnSpLocks noChangeShapeType="1"/>
            <a:stCxn id="541706" idx="2"/>
            <a:endCxn id="541727" idx="0"/>
          </p:cNvCxnSpPr>
          <p:nvPr/>
        </p:nvCxnSpPr>
        <p:spPr bwMode="auto">
          <a:xfrm rot="16200000" flipH="1">
            <a:off x="4347183" y="3744455"/>
            <a:ext cx="660147" cy="743615"/>
          </a:xfrm>
          <a:prstGeom prst="bentConnector3">
            <a:avLst>
              <a:gd name="adj1" fmla="val 50000"/>
            </a:avLst>
          </a:prstGeom>
          <a:noFill/>
          <a:ln w="9525">
            <a:solidFill>
              <a:schemeClr val="tx1"/>
            </a:solidFill>
            <a:miter lim="800000"/>
            <a:tailEnd type="triangle" w="med" len="med"/>
          </a:ln>
          <a:effectLst/>
        </p:spPr>
      </p:cxnSp>
      <p:cxnSp>
        <p:nvCxnSpPr>
          <p:cNvPr id="541746" name="AutoShape 50"/>
          <p:cNvCxnSpPr>
            <a:cxnSpLocks noChangeShapeType="1"/>
            <a:stCxn id="541706" idx="2"/>
            <a:endCxn id="541729" idx="0"/>
          </p:cNvCxnSpPr>
          <p:nvPr/>
        </p:nvCxnSpPr>
        <p:spPr bwMode="auto">
          <a:xfrm rot="5400000">
            <a:off x="3795222" y="3936109"/>
            <a:ext cx="660147" cy="360308"/>
          </a:xfrm>
          <a:prstGeom prst="bentConnector3">
            <a:avLst>
              <a:gd name="adj1" fmla="val 50000"/>
            </a:avLst>
          </a:prstGeom>
          <a:noFill/>
          <a:ln w="9525">
            <a:solidFill>
              <a:schemeClr val="tx1"/>
            </a:solidFill>
            <a:miter lim="800000"/>
            <a:tailEnd type="triangle" w="med" len="med"/>
          </a:ln>
          <a:effectLst/>
        </p:spPr>
      </p:cxnSp>
      <p:grpSp>
        <p:nvGrpSpPr>
          <p:cNvPr id="11" name="Group 51"/>
          <p:cNvGrpSpPr/>
          <p:nvPr/>
        </p:nvGrpSpPr>
        <p:grpSpPr bwMode="auto">
          <a:xfrm>
            <a:off x="596574" y="5269832"/>
            <a:ext cx="2293707" cy="673768"/>
            <a:chOff x="384" y="1584"/>
            <a:chExt cx="1496" cy="432"/>
          </a:xfrm>
        </p:grpSpPr>
        <p:cxnSp>
          <p:nvCxnSpPr>
            <p:cNvPr id="541748" name="AutoShape 52"/>
            <p:cNvCxnSpPr>
              <a:cxnSpLocks noChangeShapeType="1"/>
            </p:cNvCxnSpPr>
            <p:nvPr/>
          </p:nvCxnSpPr>
          <p:spPr bwMode="auto">
            <a:xfrm rot="16200000" flipH="1">
              <a:off x="1300" y="1436"/>
              <a:ext cx="432" cy="728"/>
            </a:xfrm>
            <a:prstGeom prst="bentConnector3">
              <a:avLst>
                <a:gd name="adj1" fmla="val 43282"/>
              </a:avLst>
            </a:prstGeom>
            <a:noFill/>
            <a:ln w="9525">
              <a:solidFill>
                <a:schemeClr val="tx1"/>
              </a:solidFill>
              <a:miter lim="800000"/>
              <a:tailEnd type="triangle" w="med" len="med"/>
            </a:ln>
            <a:effectLst/>
          </p:spPr>
        </p:cxnSp>
        <p:cxnSp>
          <p:nvCxnSpPr>
            <p:cNvPr id="541749" name="AutoShape 53"/>
            <p:cNvCxnSpPr>
              <a:cxnSpLocks noChangeShapeType="1"/>
            </p:cNvCxnSpPr>
            <p:nvPr/>
          </p:nvCxnSpPr>
          <p:spPr bwMode="auto">
            <a:xfrm rot="10800000" flipV="1">
              <a:off x="384" y="1759"/>
              <a:ext cx="760" cy="257"/>
            </a:xfrm>
            <a:prstGeom prst="bentConnector2">
              <a:avLst/>
            </a:prstGeom>
            <a:noFill/>
            <a:ln w="9525">
              <a:solidFill>
                <a:schemeClr val="tx1"/>
              </a:solidFill>
              <a:miter lim="800000"/>
              <a:tailEnd type="triangle" w="med" len="med"/>
            </a:ln>
            <a:effectLst/>
          </p:spPr>
        </p:cxnSp>
        <p:sp>
          <p:nvSpPr>
            <p:cNvPr id="541750" name="Line 54"/>
            <p:cNvSpPr>
              <a:spLocks noChangeShapeType="1"/>
            </p:cNvSpPr>
            <p:nvPr/>
          </p:nvSpPr>
          <p:spPr bwMode="auto">
            <a:xfrm flipH="1">
              <a:off x="1144" y="1728"/>
              <a:ext cx="0" cy="288"/>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p>
          </p:txBody>
        </p:sp>
        <p:sp>
          <p:nvSpPr>
            <p:cNvPr id="541751" name="Oval 55"/>
            <p:cNvSpPr>
              <a:spLocks noChangeArrowheads="1"/>
            </p:cNvSpPr>
            <p:nvPr/>
          </p:nvSpPr>
          <p:spPr bwMode="auto">
            <a:xfrm flipH="1">
              <a:off x="1104" y="1728"/>
              <a:ext cx="100" cy="67"/>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p>
          </p:txBody>
        </p:sp>
      </p:grpSp>
      <p:grpSp>
        <p:nvGrpSpPr>
          <p:cNvPr id="12" name="Group 56"/>
          <p:cNvGrpSpPr/>
          <p:nvPr/>
        </p:nvGrpSpPr>
        <p:grpSpPr bwMode="auto">
          <a:xfrm>
            <a:off x="3908344" y="5269832"/>
            <a:ext cx="2293707" cy="673768"/>
            <a:chOff x="384" y="1584"/>
            <a:chExt cx="1496" cy="432"/>
          </a:xfrm>
        </p:grpSpPr>
        <p:cxnSp>
          <p:nvCxnSpPr>
            <p:cNvPr id="541753" name="AutoShape 57"/>
            <p:cNvCxnSpPr>
              <a:cxnSpLocks noChangeShapeType="1"/>
            </p:cNvCxnSpPr>
            <p:nvPr/>
          </p:nvCxnSpPr>
          <p:spPr bwMode="auto">
            <a:xfrm rot="16200000" flipH="1">
              <a:off x="1300" y="1436"/>
              <a:ext cx="432" cy="728"/>
            </a:xfrm>
            <a:prstGeom prst="bentConnector3">
              <a:avLst>
                <a:gd name="adj1" fmla="val 43282"/>
              </a:avLst>
            </a:prstGeom>
            <a:noFill/>
            <a:ln w="9525">
              <a:solidFill>
                <a:schemeClr val="tx1"/>
              </a:solidFill>
              <a:miter lim="800000"/>
              <a:tailEnd type="triangle" w="med" len="med"/>
            </a:ln>
            <a:effectLst/>
          </p:spPr>
        </p:cxnSp>
        <p:cxnSp>
          <p:nvCxnSpPr>
            <p:cNvPr id="541754" name="AutoShape 58"/>
            <p:cNvCxnSpPr>
              <a:cxnSpLocks noChangeShapeType="1"/>
            </p:cNvCxnSpPr>
            <p:nvPr/>
          </p:nvCxnSpPr>
          <p:spPr bwMode="auto">
            <a:xfrm rot="10800000" flipV="1">
              <a:off x="384" y="1759"/>
              <a:ext cx="760" cy="257"/>
            </a:xfrm>
            <a:prstGeom prst="bentConnector2">
              <a:avLst/>
            </a:prstGeom>
            <a:noFill/>
            <a:ln w="9525">
              <a:solidFill>
                <a:schemeClr val="tx1"/>
              </a:solidFill>
              <a:miter lim="800000"/>
              <a:tailEnd type="triangle" w="med" len="med"/>
            </a:ln>
            <a:effectLst/>
          </p:spPr>
        </p:cxnSp>
        <p:sp>
          <p:nvSpPr>
            <p:cNvPr id="541755" name="Line 59"/>
            <p:cNvSpPr>
              <a:spLocks noChangeShapeType="1"/>
            </p:cNvSpPr>
            <p:nvPr/>
          </p:nvSpPr>
          <p:spPr bwMode="auto">
            <a:xfrm flipH="1">
              <a:off x="1144" y="1728"/>
              <a:ext cx="0" cy="288"/>
            </a:xfrm>
            <a:prstGeom prst="line">
              <a:avLst/>
            </a:prstGeom>
            <a:noFill/>
            <a:ln w="9525">
              <a:solidFill>
                <a:schemeClr val="tx1"/>
              </a:solidFill>
              <a:round/>
              <a:tailEnd type="triangle" w="med" len="med"/>
            </a:ln>
            <a:effectLst/>
          </p:spPr>
          <p:txBody>
            <a:bodyPr wrap="none" lIns="92075" tIns="46038" rIns="92075" bIns="46038" anchor="ctr"/>
            <a:lstStyle/>
            <a:p>
              <a:endParaRPr lang="zh-CN" altLang="en-US"/>
            </a:p>
          </p:txBody>
        </p:sp>
        <p:sp>
          <p:nvSpPr>
            <p:cNvPr id="541756" name="Oval 60"/>
            <p:cNvSpPr>
              <a:spLocks noChangeArrowheads="1"/>
            </p:cNvSpPr>
            <p:nvPr/>
          </p:nvSpPr>
          <p:spPr bwMode="auto">
            <a:xfrm flipH="1">
              <a:off x="1104" y="1728"/>
              <a:ext cx="100" cy="67"/>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p>
          </p:txBody>
        </p:sp>
      </p:grpSp>
      <p:sp>
        <p:nvSpPr>
          <p:cNvPr id="61" name="标题 16"/>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pPr>
            <a:r>
              <a:rPr lang="en-US" altLang="zh-CN" sz="4400" dirty="0" smtClean="0">
                <a:latin typeface="黑体" panose="02010609060101010101" pitchFamily="49" charset="-122"/>
                <a:ea typeface="+mj-ea"/>
                <a:cs typeface="+mj-cs"/>
              </a:rPr>
              <a:t>Top-Down</a:t>
            </a:r>
            <a:r>
              <a:rPr lang="zh-CN" altLang="en-US" sz="4400" dirty="0" smtClean="0">
                <a:latin typeface="黑体" panose="02010609060101010101" pitchFamily="49" charset="-122"/>
                <a:ea typeface="+mj-ea"/>
                <a:cs typeface="+mj-cs"/>
              </a:rPr>
              <a:t>设计</a:t>
            </a:r>
            <a:r>
              <a:rPr lang="zh-CN" altLang="en-US" sz="4400" dirty="0">
                <a:latin typeface="黑体" panose="02010609060101010101" pitchFamily="49" charset="-122"/>
                <a:ea typeface="+mj-ea"/>
                <a:cs typeface="+mj-cs"/>
              </a:rPr>
              <a:t>思想</a:t>
            </a:r>
            <a:endParaRPr kumimoji="0" lang="zh-CN"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4" name="Oval 48"/>
          <p:cNvSpPr>
            <a:spLocks noChangeArrowheads="1"/>
          </p:cNvSpPr>
          <p:nvPr/>
        </p:nvSpPr>
        <p:spPr bwMode="auto">
          <a:xfrm flipH="1">
            <a:off x="4214810" y="4071942"/>
            <a:ext cx="153323" cy="104496"/>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p>
        </p:txBody>
      </p:sp>
      <p:sp>
        <p:nvSpPr>
          <p:cNvPr id="13" name="灯片编号占位符 12"/>
          <p:cNvSpPr>
            <a:spLocks noGrp="1"/>
          </p:cNvSpPr>
          <p:nvPr>
            <p:ph type="sldNum" sz="quarter" idx="12"/>
          </p:nvPr>
        </p:nvSpPr>
        <p:spPr/>
        <p:txBody>
          <a:bodyPr/>
          <a:lstStyle/>
          <a:p>
            <a:fld id="{351A2F54-C19B-4022-AC36-B7CACD2E530A}" type="slidenum">
              <a:rPr lang="zh-CN" altLang="en-US" smtClean="0"/>
              <a:t>11</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41700"/>
                                        </p:tgtEl>
                                        <p:attrNameLst>
                                          <p:attrName>style.visibility</p:attrName>
                                        </p:attrNameLst>
                                      </p:cBhvr>
                                      <p:to>
                                        <p:strVal val="visible"/>
                                      </p:to>
                                    </p:set>
                                    <p:anim calcmode="lin" valueType="num">
                                      <p:cBhvr>
                                        <p:cTn id="7" dur="500" fill="hold"/>
                                        <p:tgtEl>
                                          <p:spTgt spid="541700"/>
                                        </p:tgtEl>
                                        <p:attrNameLst>
                                          <p:attrName>ppt_w</p:attrName>
                                        </p:attrNameLst>
                                      </p:cBhvr>
                                      <p:tavLst>
                                        <p:tav tm="0">
                                          <p:val>
                                            <p:fltVal val="0"/>
                                          </p:val>
                                        </p:tav>
                                        <p:tav tm="100000">
                                          <p:val>
                                            <p:strVal val="#ppt_w"/>
                                          </p:val>
                                        </p:tav>
                                      </p:tavLst>
                                    </p:anim>
                                    <p:anim calcmode="lin" valueType="num">
                                      <p:cBhvr>
                                        <p:cTn id="8" dur="500" fill="hold"/>
                                        <p:tgtEl>
                                          <p:spTgt spid="541700"/>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41701"/>
                                        </p:tgtEl>
                                        <p:attrNameLst>
                                          <p:attrName>style.visibility</p:attrName>
                                        </p:attrNameLst>
                                      </p:cBhvr>
                                      <p:to>
                                        <p:strVal val="visible"/>
                                      </p:to>
                                    </p:set>
                                    <p:anim calcmode="lin" valueType="num">
                                      <p:cBhvr>
                                        <p:cTn id="11" dur="500" fill="hold"/>
                                        <p:tgtEl>
                                          <p:spTgt spid="541701"/>
                                        </p:tgtEl>
                                        <p:attrNameLst>
                                          <p:attrName>ppt_w</p:attrName>
                                        </p:attrNameLst>
                                      </p:cBhvr>
                                      <p:tavLst>
                                        <p:tav tm="0">
                                          <p:val>
                                            <p:fltVal val="0"/>
                                          </p:val>
                                        </p:tav>
                                        <p:tav tm="100000">
                                          <p:val>
                                            <p:strVal val="#ppt_w"/>
                                          </p:val>
                                        </p:tav>
                                      </p:tavLst>
                                    </p:anim>
                                    <p:anim calcmode="lin" valueType="num">
                                      <p:cBhvr>
                                        <p:cTn id="12" dur="500" fill="hold"/>
                                        <p:tgtEl>
                                          <p:spTgt spid="541701"/>
                                        </p:tgtEl>
                                        <p:attrNameLst>
                                          <p:attrName>ppt_h</p:attrName>
                                        </p:attrNameLst>
                                      </p:cBhvr>
                                      <p:tavLst>
                                        <p:tav tm="0">
                                          <p:val>
                                            <p:strVal val="#ppt_h"/>
                                          </p:val>
                                        </p:tav>
                                        <p:tav tm="100000">
                                          <p:val>
                                            <p:strVal val="#ppt_h"/>
                                          </p:val>
                                        </p:tav>
                                      </p:tavLst>
                                    </p:anim>
                                  </p:childTnLst>
                                </p:cTn>
                              </p:par>
                            </p:childTnLst>
                          </p:cTn>
                        </p:par>
                        <p:par>
                          <p:cTn id="13" fill="hold">
                            <p:stCondLst>
                              <p:cond delay="500"/>
                            </p:stCondLst>
                            <p:childTnLst>
                              <p:par>
                                <p:cTn id="14" presetID="17" presetClass="entr" presetSubtype="1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fltVal val="0"/>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childTnLst>
                                </p:cTn>
                              </p:par>
                              <p:par>
                                <p:cTn id="18" presetID="17" presetClass="entr" presetSubtype="1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strVal val="#ppt_h"/>
                                          </p:val>
                                        </p:tav>
                                        <p:tav tm="100000">
                                          <p:val>
                                            <p:strVal val="#ppt_h"/>
                                          </p:val>
                                        </p:tav>
                                      </p:tavLst>
                                    </p:anim>
                                  </p:childTnLst>
                                </p:cTn>
                              </p:par>
                              <p:par>
                                <p:cTn id="22" presetID="17" presetClass="entr" presetSubtype="1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strVal val="#ppt_h"/>
                                          </p:val>
                                        </p:tav>
                                        <p:tav tm="100000">
                                          <p:val>
                                            <p:strVal val="#ppt_h"/>
                                          </p:val>
                                        </p:tav>
                                      </p:tavLst>
                                    </p:anim>
                                  </p:childTnLst>
                                </p:cTn>
                              </p:par>
                              <p:par>
                                <p:cTn id="26" presetID="17"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strVal val="#ppt_h"/>
                                          </p:val>
                                        </p:tav>
                                        <p:tav tm="100000">
                                          <p:val>
                                            <p:strVal val="#ppt_h"/>
                                          </p:val>
                                        </p:tav>
                                      </p:tavLst>
                                    </p:anim>
                                  </p:childTnLst>
                                </p:cTn>
                              </p:par>
                            </p:childTnLst>
                          </p:cTn>
                        </p:par>
                        <p:par>
                          <p:cTn id="30" fill="hold">
                            <p:stCondLst>
                              <p:cond delay="1500"/>
                            </p:stCondLst>
                            <p:childTnLst>
                              <p:par>
                                <p:cTn id="31" presetID="17" presetClass="entr" presetSubtype="1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p:cTn id="33" dur="1000" fill="hold"/>
                                        <p:tgtEl>
                                          <p:spTgt spid="10"/>
                                        </p:tgtEl>
                                        <p:attrNameLst>
                                          <p:attrName>ppt_w</p:attrName>
                                        </p:attrNameLst>
                                      </p:cBhvr>
                                      <p:tavLst>
                                        <p:tav tm="0">
                                          <p:val>
                                            <p:fltVal val="0"/>
                                          </p:val>
                                        </p:tav>
                                        <p:tav tm="100000">
                                          <p:val>
                                            <p:strVal val="#ppt_w"/>
                                          </p:val>
                                        </p:tav>
                                      </p:tavLst>
                                    </p:anim>
                                    <p:anim calcmode="lin" valueType="num">
                                      <p:cBhvr>
                                        <p:cTn id="34" dur="1000" fill="hold"/>
                                        <p:tgtEl>
                                          <p:spTgt spid="10"/>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541746"/>
                                        </p:tgtEl>
                                        <p:attrNameLst>
                                          <p:attrName>style.visibility</p:attrName>
                                        </p:attrNameLst>
                                      </p:cBhvr>
                                      <p:to>
                                        <p:strVal val="visible"/>
                                      </p:to>
                                    </p:set>
                                    <p:anim calcmode="lin" valueType="num">
                                      <p:cBhvr>
                                        <p:cTn id="37" dur="500" fill="hold"/>
                                        <p:tgtEl>
                                          <p:spTgt spid="541746"/>
                                        </p:tgtEl>
                                        <p:attrNameLst>
                                          <p:attrName>ppt_w</p:attrName>
                                        </p:attrNameLst>
                                      </p:cBhvr>
                                      <p:tavLst>
                                        <p:tav tm="0">
                                          <p:val>
                                            <p:fltVal val="0"/>
                                          </p:val>
                                        </p:tav>
                                        <p:tav tm="100000">
                                          <p:val>
                                            <p:strVal val="#ppt_w"/>
                                          </p:val>
                                        </p:tav>
                                      </p:tavLst>
                                    </p:anim>
                                    <p:anim calcmode="lin" valueType="num">
                                      <p:cBhvr>
                                        <p:cTn id="38" dur="500" fill="hold"/>
                                        <p:tgtEl>
                                          <p:spTgt spid="541746"/>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541745"/>
                                        </p:tgtEl>
                                        <p:attrNameLst>
                                          <p:attrName>style.visibility</p:attrName>
                                        </p:attrNameLst>
                                      </p:cBhvr>
                                      <p:to>
                                        <p:strVal val="visible"/>
                                      </p:to>
                                    </p:set>
                                    <p:anim calcmode="lin" valueType="num">
                                      <p:cBhvr>
                                        <p:cTn id="41" dur="500" fill="hold"/>
                                        <p:tgtEl>
                                          <p:spTgt spid="541745"/>
                                        </p:tgtEl>
                                        <p:attrNameLst>
                                          <p:attrName>ppt_w</p:attrName>
                                        </p:attrNameLst>
                                      </p:cBhvr>
                                      <p:tavLst>
                                        <p:tav tm="0">
                                          <p:val>
                                            <p:fltVal val="0"/>
                                          </p:val>
                                        </p:tav>
                                        <p:tav tm="100000">
                                          <p:val>
                                            <p:strVal val="#ppt_w"/>
                                          </p:val>
                                        </p:tav>
                                      </p:tavLst>
                                    </p:anim>
                                    <p:anim calcmode="lin" valueType="num">
                                      <p:cBhvr>
                                        <p:cTn id="42" dur="500" fill="hold"/>
                                        <p:tgtEl>
                                          <p:spTgt spid="541745"/>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541742"/>
                                        </p:tgtEl>
                                        <p:attrNameLst>
                                          <p:attrName>style.visibility</p:attrName>
                                        </p:attrNameLst>
                                      </p:cBhvr>
                                      <p:to>
                                        <p:strVal val="visible"/>
                                      </p:to>
                                    </p:set>
                                    <p:anim calcmode="lin" valueType="num">
                                      <p:cBhvr>
                                        <p:cTn id="45" dur="500" fill="hold"/>
                                        <p:tgtEl>
                                          <p:spTgt spid="541742"/>
                                        </p:tgtEl>
                                        <p:attrNameLst>
                                          <p:attrName>ppt_w</p:attrName>
                                        </p:attrNameLst>
                                      </p:cBhvr>
                                      <p:tavLst>
                                        <p:tav tm="0">
                                          <p:val>
                                            <p:fltVal val="0"/>
                                          </p:val>
                                        </p:tav>
                                        <p:tav tm="100000">
                                          <p:val>
                                            <p:strVal val="#ppt_w"/>
                                          </p:val>
                                        </p:tav>
                                      </p:tavLst>
                                    </p:anim>
                                    <p:anim calcmode="lin" valueType="num">
                                      <p:cBhvr>
                                        <p:cTn id="46" dur="500" fill="hold"/>
                                        <p:tgtEl>
                                          <p:spTgt spid="541742"/>
                                        </p:tgtEl>
                                        <p:attrNameLst>
                                          <p:attrName>ppt_h</p:attrName>
                                        </p:attrNameLst>
                                      </p:cBhvr>
                                      <p:tavLst>
                                        <p:tav tm="0">
                                          <p:val>
                                            <p:strVal val="#ppt_h"/>
                                          </p:val>
                                        </p:tav>
                                        <p:tav tm="100000">
                                          <p:val>
                                            <p:strVal val="#ppt_h"/>
                                          </p:val>
                                        </p:tav>
                                      </p:tavLst>
                                    </p:anim>
                                  </p:childTnLst>
                                </p:cTn>
                              </p:par>
                              <p:par>
                                <p:cTn id="47" presetID="17" presetClass="entr" presetSubtype="10" fill="hold" nodeType="withEffect">
                                  <p:stCondLst>
                                    <p:cond delay="0"/>
                                  </p:stCondLst>
                                  <p:childTnLst>
                                    <p:set>
                                      <p:cBhvr>
                                        <p:cTn id="48" dur="1" fill="hold">
                                          <p:stCondLst>
                                            <p:cond delay="0"/>
                                          </p:stCondLst>
                                        </p:cTn>
                                        <p:tgtEl>
                                          <p:spTgt spid="541741"/>
                                        </p:tgtEl>
                                        <p:attrNameLst>
                                          <p:attrName>style.visibility</p:attrName>
                                        </p:attrNameLst>
                                      </p:cBhvr>
                                      <p:to>
                                        <p:strVal val="visible"/>
                                      </p:to>
                                    </p:set>
                                    <p:anim calcmode="lin" valueType="num">
                                      <p:cBhvr>
                                        <p:cTn id="49" dur="500" fill="hold"/>
                                        <p:tgtEl>
                                          <p:spTgt spid="541741"/>
                                        </p:tgtEl>
                                        <p:attrNameLst>
                                          <p:attrName>ppt_w</p:attrName>
                                        </p:attrNameLst>
                                      </p:cBhvr>
                                      <p:tavLst>
                                        <p:tav tm="0">
                                          <p:val>
                                            <p:fltVal val="0"/>
                                          </p:val>
                                        </p:tav>
                                        <p:tav tm="100000">
                                          <p:val>
                                            <p:strVal val="#ppt_w"/>
                                          </p:val>
                                        </p:tav>
                                      </p:tavLst>
                                    </p:anim>
                                    <p:anim calcmode="lin" valueType="num">
                                      <p:cBhvr>
                                        <p:cTn id="50" dur="500" fill="hold"/>
                                        <p:tgtEl>
                                          <p:spTgt spid="541741"/>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541743"/>
                                        </p:tgtEl>
                                        <p:attrNameLst>
                                          <p:attrName>style.visibility</p:attrName>
                                        </p:attrNameLst>
                                      </p:cBhvr>
                                      <p:to>
                                        <p:strVal val="visible"/>
                                      </p:to>
                                    </p:set>
                                    <p:anim calcmode="lin" valueType="num">
                                      <p:cBhvr>
                                        <p:cTn id="53" dur="500" fill="hold"/>
                                        <p:tgtEl>
                                          <p:spTgt spid="541743"/>
                                        </p:tgtEl>
                                        <p:attrNameLst>
                                          <p:attrName>ppt_w</p:attrName>
                                        </p:attrNameLst>
                                      </p:cBhvr>
                                      <p:tavLst>
                                        <p:tav tm="0">
                                          <p:val>
                                            <p:fltVal val="0"/>
                                          </p:val>
                                        </p:tav>
                                        <p:tav tm="100000">
                                          <p:val>
                                            <p:strVal val="#ppt_w"/>
                                          </p:val>
                                        </p:tav>
                                      </p:tavLst>
                                    </p:anim>
                                    <p:anim calcmode="lin" valueType="num">
                                      <p:cBhvr>
                                        <p:cTn id="54" dur="500" fill="hold"/>
                                        <p:tgtEl>
                                          <p:spTgt spid="541743"/>
                                        </p:tgtEl>
                                        <p:attrNameLst>
                                          <p:attrName>ppt_h</p:attrName>
                                        </p:attrNameLst>
                                      </p:cBhvr>
                                      <p:tavLst>
                                        <p:tav tm="0">
                                          <p:val>
                                            <p:strVal val="#ppt_h"/>
                                          </p:val>
                                        </p:tav>
                                        <p:tav tm="100000">
                                          <p:val>
                                            <p:strVal val="#ppt_h"/>
                                          </p:val>
                                        </p:tav>
                                      </p:tavLst>
                                    </p:anim>
                                  </p:childTnLst>
                                </p:cTn>
                              </p:par>
                              <p:par>
                                <p:cTn id="55" presetID="17" presetClass="entr" presetSubtype="1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strVal val="#ppt_h"/>
                                          </p:val>
                                        </p:tav>
                                        <p:tav tm="100000">
                                          <p:val>
                                            <p:strVal val="#ppt_h"/>
                                          </p:val>
                                        </p:tav>
                                      </p:tavLst>
                                    </p:anim>
                                  </p:childTnLst>
                                </p:cTn>
                              </p:par>
                              <p:par>
                                <p:cTn id="59" presetID="17" presetClass="entr" presetSubtype="1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strVal val="#ppt_h"/>
                                          </p:val>
                                        </p:tav>
                                        <p:tav tm="100000">
                                          <p:val>
                                            <p:strVal val="#ppt_h"/>
                                          </p:val>
                                        </p:tav>
                                      </p:tavLst>
                                    </p:anim>
                                  </p:childTnLst>
                                </p:cTn>
                              </p:par>
                              <p:par>
                                <p:cTn id="63" presetID="17" presetClass="entr" presetSubtype="10" fill="hold" grpId="0" nodeType="withEffect">
                                  <p:stCondLst>
                                    <p:cond delay="0"/>
                                  </p:stCondLst>
                                  <p:childTnLst>
                                    <p:set>
                                      <p:cBhvr>
                                        <p:cTn id="64" dur="1" fill="hold">
                                          <p:stCondLst>
                                            <p:cond delay="0"/>
                                          </p:stCondLst>
                                        </p:cTn>
                                        <p:tgtEl>
                                          <p:spTgt spid="541720"/>
                                        </p:tgtEl>
                                        <p:attrNameLst>
                                          <p:attrName>style.visibility</p:attrName>
                                        </p:attrNameLst>
                                      </p:cBhvr>
                                      <p:to>
                                        <p:strVal val="visible"/>
                                      </p:to>
                                    </p:set>
                                    <p:anim calcmode="lin" valueType="num">
                                      <p:cBhvr>
                                        <p:cTn id="65" dur="500" fill="hold"/>
                                        <p:tgtEl>
                                          <p:spTgt spid="541720"/>
                                        </p:tgtEl>
                                        <p:attrNameLst>
                                          <p:attrName>ppt_w</p:attrName>
                                        </p:attrNameLst>
                                      </p:cBhvr>
                                      <p:tavLst>
                                        <p:tav tm="0">
                                          <p:val>
                                            <p:fltVal val="0"/>
                                          </p:val>
                                        </p:tav>
                                        <p:tav tm="100000">
                                          <p:val>
                                            <p:strVal val="#ppt_w"/>
                                          </p:val>
                                        </p:tav>
                                      </p:tavLst>
                                    </p:anim>
                                    <p:anim calcmode="lin" valueType="num">
                                      <p:cBhvr>
                                        <p:cTn id="66" dur="500" fill="hold"/>
                                        <p:tgtEl>
                                          <p:spTgt spid="541720"/>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541724"/>
                                        </p:tgtEl>
                                        <p:attrNameLst>
                                          <p:attrName>style.visibility</p:attrName>
                                        </p:attrNameLst>
                                      </p:cBhvr>
                                      <p:to>
                                        <p:strVal val="visible"/>
                                      </p:to>
                                    </p:set>
                                    <p:anim calcmode="lin" valueType="num">
                                      <p:cBhvr>
                                        <p:cTn id="69" dur="500" fill="hold"/>
                                        <p:tgtEl>
                                          <p:spTgt spid="541724"/>
                                        </p:tgtEl>
                                        <p:attrNameLst>
                                          <p:attrName>ppt_w</p:attrName>
                                        </p:attrNameLst>
                                      </p:cBhvr>
                                      <p:tavLst>
                                        <p:tav tm="0">
                                          <p:val>
                                            <p:fltVal val="0"/>
                                          </p:val>
                                        </p:tav>
                                        <p:tav tm="100000">
                                          <p:val>
                                            <p:strVal val="#ppt_w"/>
                                          </p:val>
                                        </p:tav>
                                      </p:tavLst>
                                    </p:anim>
                                    <p:anim calcmode="lin" valueType="num">
                                      <p:cBhvr>
                                        <p:cTn id="70" dur="500" fill="hold"/>
                                        <p:tgtEl>
                                          <p:spTgt spid="541724"/>
                                        </p:tgtEl>
                                        <p:attrNameLst>
                                          <p:attrName>ppt_h</p:attrName>
                                        </p:attrNameLst>
                                      </p:cBhvr>
                                      <p:tavLst>
                                        <p:tav tm="0">
                                          <p:val>
                                            <p:strVal val="#ppt_h"/>
                                          </p:val>
                                        </p:tav>
                                        <p:tav tm="100000">
                                          <p:val>
                                            <p:strVal val="#ppt_h"/>
                                          </p:val>
                                        </p:tav>
                                      </p:tavLst>
                                    </p:anim>
                                  </p:childTnLst>
                                </p:cTn>
                              </p:par>
                              <p:par>
                                <p:cTn id="71" presetID="17" presetClass="entr" presetSubtype="10" fill="hold" grpId="0" nodeType="withEffect">
                                  <p:stCondLst>
                                    <p:cond delay="0"/>
                                  </p:stCondLst>
                                  <p:childTnLst>
                                    <p:set>
                                      <p:cBhvr>
                                        <p:cTn id="72" dur="1" fill="hold">
                                          <p:stCondLst>
                                            <p:cond delay="0"/>
                                          </p:stCondLst>
                                        </p:cTn>
                                        <p:tgtEl>
                                          <p:spTgt spid="541722"/>
                                        </p:tgtEl>
                                        <p:attrNameLst>
                                          <p:attrName>style.visibility</p:attrName>
                                        </p:attrNameLst>
                                      </p:cBhvr>
                                      <p:to>
                                        <p:strVal val="visible"/>
                                      </p:to>
                                    </p:set>
                                    <p:anim calcmode="lin" valueType="num">
                                      <p:cBhvr>
                                        <p:cTn id="73" dur="500" fill="hold"/>
                                        <p:tgtEl>
                                          <p:spTgt spid="541722"/>
                                        </p:tgtEl>
                                        <p:attrNameLst>
                                          <p:attrName>ppt_w</p:attrName>
                                        </p:attrNameLst>
                                      </p:cBhvr>
                                      <p:tavLst>
                                        <p:tav tm="0">
                                          <p:val>
                                            <p:fltVal val="0"/>
                                          </p:val>
                                        </p:tav>
                                        <p:tav tm="100000">
                                          <p:val>
                                            <p:strVal val="#ppt_w"/>
                                          </p:val>
                                        </p:tav>
                                      </p:tavLst>
                                    </p:anim>
                                    <p:anim calcmode="lin" valueType="num">
                                      <p:cBhvr>
                                        <p:cTn id="74" dur="500" fill="hold"/>
                                        <p:tgtEl>
                                          <p:spTgt spid="541722"/>
                                        </p:tgtEl>
                                        <p:attrNameLst>
                                          <p:attrName>ppt_h</p:attrName>
                                        </p:attrNameLst>
                                      </p:cBhvr>
                                      <p:tavLst>
                                        <p:tav tm="0">
                                          <p:val>
                                            <p:strVal val="#ppt_h"/>
                                          </p:val>
                                        </p:tav>
                                        <p:tav tm="100000">
                                          <p:val>
                                            <p:strVal val="#ppt_h"/>
                                          </p:val>
                                        </p:tav>
                                      </p:tavLst>
                                    </p:anim>
                                  </p:childTnLst>
                                </p:cTn>
                              </p:par>
                              <p:par>
                                <p:cTn id="75" presetID="17" presetClass="entr" presetSubtype="10" fill="hold" grpId="0" nodeType="withEffect">
                                  <p:stCondLst>
                                    <p:cond delay="0"/>
                                  </p:stCondLst>
                                  <p:childTnLst>
                                    <p:set>
                                      <p:cBhvr>
                                        <p:cTn id="76" dur="1" fill="hold">
                                          <p:stCondLst>
                                            <p:cond delay="0"/>
                                          </p:stCondLst>
                                        </p:cTn>
                                        <p:tgtEl>
                                          <p:spTgt spid="541744"/>
                                        </p:tgtEl>
                                        <p:attrNameLst>
                                          <p:attrName>style.visibility</p:attrName>
                                        </p:attrNameLst>
                                      </p:cBhvr>
                                      <p:to>
                                        <p:strVal val="visible"/>
                                      </p:to>
                                    </p:set>
                                    <p:anim calcmode="lin" valueType="num">
                                      <p:cBhvr>
                                        <p:cTn id="77" dur="500" fill="hold"/>
                                        <p:tgtEl>
                                          <p:spTgt spid="541744"/>
                                        </p:tgtEl>
                                        <p:attrNameLst>
                                          <p:attrName>ppt_w</p:attrName>
                                        </p:attrNameLst>
                                      </p:cBhvr>
                                      <p:tavLst>
                                        <p:tav tm="0">
                                          <p:val>
                                            <p:fltVal val="0"/>
                                          </p:val>
                                        </p:tav>
                                        <p:tav tm="100000">
                                          <p:val>
                                            <p:strVal val="#ppt_w"/>
                                          </p:val>
                                        </p:tav>
                                      </p:tavLst>
                                    </p:anim>
                                    <p:anim calcmode="lin" valueType="num">
                                      <p:cBhvr>
                                        <p:cTn id="78" dur="500" fill="hold"/>
                                        <p:tgtEl>
                                          <p:spTgt spid="541744"/>
                                        </p:tgtEl>
                                        <p:attrNameLst>
                                          <p:attrName>ppt_h</p:attrName>
                                        </p:attrNameLst>
                                      </p:cBhvr>
                                      <p:tavLst>
                                        <p:tav tm="0">
                                          <p:val>
                                            <p:strVal val="#ppt_h"/>
                                          </p:val>
                                        </p:tav>
                                        <p:tav tm="100000">
                                          <p:val>
                                            <p:strVal val="#ppt_h"/>
                                          </p:val>
                                        </p:tav>
                                      </p:tavLst>
                                    </p:anim>
                                  </p:childTnLst>
                                </p:cTn>
                              </p:par>
                              <p:par>
                                <p:cTn id="79" presetID="17" presetClass="entr" presetSubtype="10" fill="hold" grpId="0" nodeType="withEffect">
                                  <p:stCondLst>
                                    <p:cond delay="0"/>
                                  </p:stCondLst>
                                  <p:childTnLst>
                                    <p:set>
                                      <p:cBhvr>
                                        <p:cTn id="80" dur="1" fill="hold">
                                          <p:stCondLst>
                                            <p:cond delay="0"/>
                                          </p:stCondLst>
                                        </p:cTn>
                                        <p:tgtEl>
                                          <p:spTgt spid="541721"/>
                                        </p:tgtEl>
                                        <p:attrNameLst>
                                          <p:attrName>style.visibility</p:attrName>
                                        </p:attrNameLst>
                                      </p:cBhvr>
                                      <p:to>
                                        <p:strVal val="visible"/>
                                      </p:to>
                                    </p:set>
                                    <p:anim calcmode="lin" valueType="num">
                                      <p:cBhvr>
                                        <p:cTn id="81" dur="500" fill="hold"/>
                                        <p:tgtEl>
                                          <p:spTgt spid="541721"/>
                                        </p:tgtEl>
                                        <p:attrNameLst>
                                          <p:attrName>ppt_w</p:attrName>
                                        </p:attrNameLst>
                                      </p:cBhvr>
                                      <p:tavLst>
                                        <p:tav tm="0">
                                          <p:val>
                                            <p:fltVal val="0"/>
                                          </p:val>
                                        </p:tav>
                                        <p:tav tm="100000">
                                          <p:val>
                                            <p:strVal val="#ppt_w"/>
                                          </p:val>
                                        </p:tav>
                                      </p:tavLst>
                                    </p:anim>
                                    <p:anim calcmode="lin" valueType="num">
                                      <p:cBhvr>
                                        <p:cTn id="82" dur="500" fill="hold"/>
                                        <p:tgtEl>
                                          <p:spTgt spid="541721"/>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541725"/>
                                        </p:tgtEl>
                                        <p:attrNameLst>
                                          <p:attrName>style.visibility</p:attrName>
                                        </p:attrNameLst>
                                      </p:cBhvr>
                                      <p:to>
                                        <p:strVal val="visible"/>
                                      </p:to>
                                    </p:set>
                                    <p:anim calcmode="lin" valueType="num">
                                      <p:cBhvr>
                                        <p:cTn id="85" dur="500" fill="hold"/>
                                        <p:tgtEl>
                                          <p:spTgt spid="541725"/>
                                        </p:tgtEl>
                                        <p:attrNameLst>
                                          <p:attrName>ppt_w</p:attrName>
                                        </p:attrNameLst>
                                      </p:cBhvr>
                                      <p:tavLst>
                                        <p:tav tm="0">
                                          <p:val>
                                            <p:fltVal val="0"/>
                                          </p:val>
                                        </p:tav>
                                        <p:tav tm="100000">
                                          <p:val>
                                            <p:strVal val="#ppt_w"/>
                                          </p:val>
                                        </p:tav>
                                      </p:tavLst>
                                    </p:anim>
                                    <p:anim calcmode="lin" valueType="num">
                                      <p:cBhvr>
                                        <p:cTn id="86" dur="500" fill="hold"/>
                                        <p:tgtEl>
                                          <p:spTgt spid="541725"/>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541723"/>
                                        </p:tgtEl>
                                        <p:attrNameLst>
                                          <p:attrName>style.visibility</p:attrName>
                                        </p:attrNameLst>
                                      </p:cBhvr>
                                      <p:to>
                                        <p:strVal val="visible"/>
                                      </p:to>
                                    </p:set>
                                    <p:anim calcmode="lin" valueType="num">
                                      <p:cBhvr>
                                        <p:cTn id="89" dur="500" fill="hold"/>
                                        <p:tgtEl>
                                          <p:spTgt spid="541723"/>
                                        </p:tgtEl>
                                        <p:attrNameLst>
                                          <p:attrName>ppt_w</p:attrName>
                                        </p:attrNameLst>
                                      </p:cBhvr>
                                      <p:tavLst>
                                        <p:tav tm="0">
                                          <p:val>
                                            <p:fltVal val="0"/>
                                          </p:val>
                                        </p:tav>
                                        <p:tav tm="100000">
                                          <p:val>
                                            <p:strVal val="#ppt_w"/>
                                          </p:val>
                                        </p:tav>
                                      </p:tavLst>
                                    </p:anim>
                                    <p:anim calcmode="lin" valueType="num">
                                      <p:cBhvr>
                                        <p:cTn id="90" dur="500" fill="hold"/>
                                        <p:tgtEl>
                                          <p:spTgt spid="541723"/>
                                        </p:tgtEl>
                                        <p:attrNameLst>
                                          <p:attrName>ppt_h</p:attrName>
                                        </p:attrNameLst>
                                      </p:cBhvr>
                                      <p:tavLst>
                                        <p:tav tm="0">
                                          <p:val>
                                            <p:strVal val="#ppt_h"/>
                                          </p:val>
                                        </p:tav>
                                        <p:tav tm="100000">
                                          <p:val>
                                            <p:strVal val="#ppt_h"/>
                                          </p:val>
                                        </p:tav>
                                      </p:tavLst>
                                    </p:anim>
                                  </p:childTnLst>
                                </p:cTn>
                              </p:par>
                              <p:par>
                                <p:cTn id="91" presetID="17" presetClass="entr" presetSubtype="10" fill="hold" grpId="0" nodeType="withEffect">
                                  <p:stCondLst>
                                    <p:cond delay="0"/>
                                  </p:stCondLst>
                                  <p:childTnLst>
                                    <p:set>
                                      <p:cBhvr>
                                        <p:cTn id="92" dur="1" fill="hold">
                                          <p:stCondLst>
                                            <p:cond delay="0"/>
                                          </p:stCondLst>
                                        </p:cTn>
                                        <p:tgtEl>
                                          <p:spTgt spid="94"/>
                                        </p:tgtEl>
                                        <p:attrNameLst>
                                          <p:attrName>style.visibility</p:attrName>
                                        </p:attrNameLst>
                                      </p:cBhvr>
                                      <p:to>
                                        <p:strVal val="visible"/>
                                      </p:to>
                                    </p:set>
                                    <p:anim calcmode="lin" valueType="num">
                                      <p:cBhvr>
                                        <p:cTn id="93" dur="500" fill="hold"/>
                                        <p:tgtEl>
                                          <p:spTgt spid="94"/>
                                        </p:tgtEl>
                                        <p:attrNameLst>
                                          <p:attrName>ppt_w</p:attrName>
                                        </p:attrNameLst>
                                      </p:cBhvr>
                                      <p:tavLst>
                                        <p:tav tm="0">
                                          <p:val>
                                            <p:fltVal val="0"/>
                                          </p:val>
                                        </p:tav>
                                        <p:tav tm="100000">
                                          <p:val>
                                            <p:strVal val="#ppt_w"/>
                                          </p:val>
                                        </p:tav>
                                      </p:tavLst>
                                    </p:anim>
                                    <p:anim calcmode="lin" valueType="num">
                                      <p:cBhvr>
                                        <p:cTn id="94" dur="500" fill="hold"/>
                                        <p:tgtEl>
                                          <p:spTgt spid="94"/>
                                        </p:tgtEl>
                                        <p:attrNameLst>
                                          <p:attrName>ppt_h</p:attrName>
                                        </p:attrNameLst>
                                      </p:cBhvr>
                                      <p:tavLst>
                                        <p:tav tm="0">
                                          <p:val>
                                            <p:strVal val="#ppt_h"/>
                                          </p:val>
                                        </p:tav>
                                        <p:tav tm="100000">
                                          <p:val>
                                            <p:strVal val="#ppt_h"/>
                                          </p:val>
                                        </p:tav>
                                      </p:tavLst>
                                    </p:anim>
                                  </p:childTnLst>
                                </p:cTn>
                              </p:par>
                            </p:childTnLst>
                          </p:cTn>
                        </p:par>
                        <p:par>
                          <p:cTn id="95" fill="hold">
                            <p:stCondLst>
                              <p:cond delay="2500"/>
                            </p:stCondLst>
                            <p:childTnLst>
                              <p:par>
                                <p:cTn id="96" presetID="17" presetClass="entr" presetSubtype="10" fill="hold" nodeType="afterEffect">
                                  <p:stCondLst>
                                    <p:cond delay="0"/>
                                  </p:stCondLst>
                                  <p:childTnLst>
                                    <p:set>
                                      <p:cBhvr>
                                        <p:cTn id="97" dur="1" fill="hold">
                                          <p:stCondLst>
                                            <p:cond delay="0"/>
                                          </p:stCondLst>
                                        </p:cTn>
                                        <p:tgtEl>
                                          <p:spTgt spid="11"/>
                                        </p:tgtEl>
                                        <p:attrNameLst>
                                          <p:attrName>style.visibility</p:attrName>
                                        </p:attrNameLst>
                                      </p:cBhvr>
                                      <p:to>
                                        <p:strVal val="visible"/>
                                      </p:to>
                                    </p:set>
                                    <p:anim calcmode="lin" valueType="num">
                                      <p:cBhvr>
                                        <p:cTn id="98" dur="1000" fill="hold"/>
                                        <p:tgtEl>
                                          <p:spTgt spid="11"/>
                                        </p:tgtEl>
                                        <p:attrNameLst>
                                          <p:attrName>ppt_w</p:attrName>
                                        </p:attrNameLst>
                                      </p:cBhvr>
                                      <p:tavLst>
                                        <p:tav tm="0">
                                          <p:val>
                                            <p:fltVal val="0"/>
                                          </p:val>
                                        </p:tav>
                                        <p:tav tm="100000">
                                          <p:val>
                                            <p:strVal val="#ppt_w"/>
                                          </p:val>
                                        </p:tav>
                                      </p:tavLst>
                                    </p:anim>
                                    <p:anim calcmode="lin" valueType="num">
                                      <p:cBhvr>
                                        <p:cTn id="99" dur="1000" fill="hold"/>
                                        <p:tgtEl>
                                          <p:spTgt spid="11"/>
                                        </p:tgtEl>
                                        <p:attrNameLst>
                                          <p:attrName>ppt_h</p:attrName>
                                        </p:attrNameLst>
                                      </p:cBhvr>
                                      <p:tavLst>
                                        <p:tav tm="0">
                                          <p:val>
                                            <p:strVal val="#ppt_h"/>
                                          </p:val>
                                        </p:tav>
                                        <p:tav tm="100000">
                                          <p:val>
                                            <p:strVal val="#ppt_h"/>
                                          </p:val>
                                        </p:tav>
                                      </p:tavLst>
                                    </p:anim>
                                  </p:childTnLst>
                                </p:cTn>
                              </p:par>
                              <p:par>
                                <p:cTn id="100" presetID="17" presetClass="entr" presetSubtype="10" fill="hold" nodeType="withEffect">
                                  <p:stCondLst>
                                    <p:cond delay="0"/>
                                  </p:stCondLst>
                                  <p:childTnLst>
                                    <p:set>
                                      <p:cBhvr>
                                        <p:cTn id="101" dur="1" fill="hold">
                                          <p:stCondLst>
                                            <p:cond delay="0"/>
                                          </p:stCondLst>
                                        </p:cTn>
                                        <p:tgtEl>
                                          <p:spTgt spid="12"/>
                                        </p:tgtEl>
                                        <p:attrNameLst>
                                          <p:attrName>style.visibility</p:attrName>
                                        </p:attrNameLst>
                                      </p:cBhvr>
                                      <p:to>
                                        <p:strVal val="visible"/>
                                      </p:to>
                                    </p:set>
                                    <p:anim calcmode="lin" valueType="num">
                                      <p:cBhvr>
                                        <p:cTn id="102" dur="500" fill="hold"/>
                                        <p:tgtEl>
                                          <p:spTgt spid="12"/>
                                        </p:tgtEl>
                                        <p:attrNameLst>
                                          <p:attrName>ppt_w</p:attrName>
                                        </p:attrNameLst>
                                      </p:cBhvr>
                                      <p:tavLst>
                                        <p:tav tm="0">
                                          <p:val>
                                            <p:fltVal val="0"/>
                                          </p:val>
                                        </p:tav>
                                        <p:tav tm="100000">
                                          <p:val>
                                            <p:strVal val="#ppt_w"/>
                                          </p:val>
                                        </p:tav>
                                      </p:tavLst>
                                    </p:anim>
                                    <p:anim calcmode="lin" valueType="num">
                                      <p:cBhvr>
                                        <p:cTn id="103" dur="5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0" grpId="0" animBg="1"/>
      <p:bldP spid="541701" grpId="0"/>
      <p:bldP spid="541720" grpId="0" animBg="1"/>
      <p:bldP spid="541721" grpId="0"/>
      <p:bldP spid="541722" grpId="0" animBg="1"/>
      <p:bldP spid="541723" grpId="0"/>
      <p:bldP spid="541724" grpId="0" animBg="1"/>
      <p:bldP spid="541725" grpId="0"/>
      <p:bldP spid="541743" grpId="0" animBg="1"/>
      <p:bldP spid="541744" grpId="0" animBg="1"/>
      <p:bldP spid="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93" name="Line 9"/>
          <p:cNvSpPr>
            <a:spLocks noChangeShapeType="1"/>
          </p:cNvSpPr>
          <p:nvPr/>
        </p:nvSpPr>
        <p:spPr bwMode="auto">
          <a:xfrm>
            <a:off x="2455834" y="1428736"/>
            <a:ext cx="192088" cy="1588"/>
          </a:xfrm>
          <a:prstGeom prst="line">
            <a:avLst/>
          </a:prstGeom>
          <a:noFill/>
          <a:ln w="9525">
            <a:noFill/>
            <a:round/>
            <a:headEnd type="none" w="sm" len="sm"/>
            <a:tailEnd type="none" w="sm" len="sm"/>
          </a:ln>
          <a:effectLst/>
        </p:spPr>
        <p:txBody>
          <a:bodyPr/>
          <a:lstStyle/>
          <a:p>
            <a:endParaRPr lang="zh-CN" altLang="en-US"/>
          </a:p>
        </p:txBody>
      </p:sp>
      <p:sp>
        <p:nvSpPr>
          <p:cNvPr id="451594" name="Line 10"/>
          <p:cNvSpPr>
            <a:spLocks noChangeShapeType="1"/>
          </p:cNvSpPr>
          <p:nvPr/>
        </p:nvSpPr>
        <p:spPr bwMode="auto">
          <a:xfrm>
            <a:off x="2455834" y="2047861"/>
            <a:ext cx="192088" cy="3175"/>
          </a:xfrm>
          <a:prstGeom prst="line">
            <a:avLst/>
          </a:prstGeom>
          <a:noFill/>
          <a:ln w="9525">
            <a:noFill/>
            <a:round/>
            <a:headEnd type="none" w="sm" len="sm"/>
            <a:tailEnd type="none" w="sm" len="sm"/>
          </a:ln>
          <a:effectLst/>
        </p:spPr>
        <p:txBody>
          <a:bodyPr/>
          <a:lstStyle/>
          <a:p>
            <a:endParaRPr lang="zh-CN" altLang="en-US"/>
          </a:p>
        </p:txBody>
      </p:sp>
      <p:sp>
        <p:nvSpPr>
          <p:cNvPr id="451595" name="Line 11"/>
          <p:cNvSpPr>
            <a:spLocks noChangeShapeType="1"/>
          </p:cNvSpPr>
          <p:nvPr/>
        </p:nvSpPr>
        <p:spPr bwMode="auto">
          <a:xfrm>
            <a:off x="2455834" y="2670161"/>
            <a:ext cx="192088" cy="1588"/>
          </a:xfrm>
          <a:prstGeom prst="line">
            <a:avLst/>
          </a:prstGeom>
          <a:noFill/>
          <a:ln w="9525">
            <a:noFill/>
            <a:round/>
            <a:headEnd type="none" w="sm" len="sm"/>
            <a:tailEnd type="none" w="sm" len="sm"/>
          </a:ln>
          <a:effectLst/>
        </p:spPr>
        <p:txBody>
          <a:bodyPr/>
          <a:lstStyle/>
          <a:p>
            <a:endParaRPr lang="zh-CN" altLang="en-US"/>
          </a:p>
        </p:txBody>
      </p:sp>
      <p:sp>
        <p:nvSpPr>
          <p:cNvPr id="451596" name="Line 12"/>
          <p:cNvSpPr>
            <a:spLocks noChangeShapeType="1"/>
          </p:cNvSpPr>
          <p:nvPr/>
        </p:nvSpPr>
        <p:spPr bwMode="auto">
          <a:xfrm>
            <a:off x="2455834" y="3290874"/>
            <a:ext cx="192088" cy="1587"/>
          </a:xfrm>
          <a:prstGeom prst="line">
            <a:avLst/>
          </a:prstGeom>
          <a:noFill/>
          <a:ln w="9525">
            <a:noFill/>
            <a:round/>
            <a:headEnd type="none" w="sm" len="sm"/>
            <a:tailEnd type="none" w="sm" len="sm"/>
          </a:ln>
          <a:effectLst/>
        </p:spPr>
        <p:txBody>
          <a:bodyPr/>
          <a:lstStyle/>
          <a:p>
            <a:endParaRPr lang="zh-CN" altLang="en-US"/>
          </a:p>
        </p:txBody>
      </p:sp>
      <p:sp>
        <p:nvSpPr>
          <p:cNvPr id="451597" name="Line 13"/>
          <p:cNvSpPr>
            <a:spLocks noChangeShapeType="1"/>
          </p:cNvSpPr>
          <p:nvPr/>
        </p:nvSpPr>
        <p:spPr bwMode="auto">
          <a:xfrm>
            <a:off x="2455834" y="3913174"/>
            <a:ext cx="192088" cy="1587"/>
          </a:xfrm>
          <a:prstGeom prst="line">
            <a:avLst/>
          </a:prstGeom>
          <a:noFill/>
          <a:ln w="9525">
            <a:noFill/>
            <a:round/>
            <a:headEnd type="none" w="sm" len="sm"/>
            <a:tailEnd type="none" w="sm" len="sm"/>
          </a:ln>
          <a:effectLst/>
        </p:spPr>
        <p:txBody>
          <a:bodyPr/>
          <a:lstStyle/>
          <a:p>
            <a:endParaRPr lang="zh-CN" altLang="en-US"/>
          </a:p>
        </p:txBody>
      </p:sp>
      <p:sp>
        <p:nvSpPr>
          <p:cNvPr id="451605" name="Line 21"/>
          <p:cNvSpPr>
            <a:spLocks noChangeShapeType="1"/>
          </p:cNvSpPr>
          <p:nvPr/>
        </p:nvSpPr>
        <p:spPr bwMode="auto">
          <a:xfrm>
            <a:off x="571472" y="2047861"/>
            <a:ext cx="3175" cy="933450"/>
          </a:xfrm>
          <a:prstGeom prst="line">
            <a:avLst/>
          </a:prstGeom>
          <a:noFill/>
          <a:ln w="9525">
            <a:noFill/>
            <a:round/>
            <a:headEnd type="none" w="sm" len="lg"/>
            <a:tailEnd type="triangle" w="sm" len="lg"/>
          </a:ln>
          <a:effectLst/>
        </p:spPr>
        <p:txBody>
          <a:bodyPr/>
          <a:lstStyle/>
          <a:p>
            <a:endParaRPr lang="zh-CN" altLang="en-US"/>
          </a:p>
        </p:txBody>
      </p:sp>
      <p:grpSp>
        <p:nvGrpSpPr>
          <p:cNvPr id="2" name="Group 29"/>
          <p:cNvGrpSpPr/>
          <p:nvPr/>
        </p:nvGrpSpPr>
        <p:grpSpPr bwMode="auto">
          <a:xfrm>
            <a:off x="428596" y="1565261"/>
            <a:ext cx="5386388" cy="3897313"/>
            <a:chOff x="1053" y="1440"/>
            <a:chExt cx="3393" cy="2455"/>
          </a:xfrm>
        </p:grpSpPr>
        <p:sp>
          <p:nvSpPr>
            <p:cNvPr id="451589" name="Line 5"/>
            <p:cNvSpPr>
              <a:spLocks noChangeShapeType="1"/>
            </p:cNvSpPr>
            <p:nvPr/>
          </p:nvSpPr>
          <p:spPr bwMode="auto">
            <a:xfrm>
              <a:off x="2464" y="1440"/>
              <a:ext cx="0" cy="1968"/>
            </a:xfrm>
            <a:prstGeom prst="line">
              <a:avLst/>
            </a:prstGeom>
            <a:noFill/>
            <a:ln w="12700">
              <a:solidFill>
                <a:schemeClr val="tx1"/>
              </a:solidFill>
              <a:round/>
              <a:headEnd type="triangle" w="sm" len="sm"/>
              <a:tailEnd type="none" w="sm" len="sm"/>
            </a:ln>
            <a:effectLst/>
          </p:spPr>
          <p:txBody>
            <a:bodyPr/>
            <a:lstStyle/>
            <a:p>
              <a:endParaRPr lang="zh-CN" altLang="en-US"/>
            </a:p>
          </p:txBody>
        </p:sp>
        <p:sp>
          <p:nvSpPr>
            <p:cNvPr id="451588" name="Rectangle 4"/>
            <p:cNvSpPr>
              <a:spLocks noChangeArrowheads="1"/>
            </p:cNvSpPr>
            <p:nvPr/>
          </p:nvSpPr>
          <p:spPr bwMode="auto">
            <a:xfrm>
              <a:off x="3375" y="1641"/>
              <a:ext cx="642" cy="1468"/>
            </a:xfrm>
            <a:prstGeom prst="rect">
              <a:avLst/>
            </a:prstGeom>
            <a:solidFill>
              <a:schemeClr val="tx2">
                <a:lumMod val="60000"/>
                <a:lumOff val="40000"/>
              </a:schemeClr>
            </a:solidFill>
            <a:ln w="9525">
              <a:solidFill>
                <a:schemeClr val="bg2"/>
              </a:solidFill>
              <a:miter lim="800000"/>
            </a:ln>
            <a:effectLst/>
          </p:spPr>
          <p:txBody>
            <a:bodyPr lIns="12700" tIns="12700" rIns="12700" bIns="12700"/>
            <a:lstStyle/>
            <a:p>
              <a:pPr algn="just" eaLnBrk="0" hangingPunct="0"/>
              <a:r>
                <a:rPr kumimoji="1" lang="zh-CN" altLang="en-US" sz="1600" dirty="0" smtClean="0">
                  <a:latin typeface="+mn-ea"/>
                </a:rPr>
                <a:t>   </a:t>
              </a:r>
              <a:r>
                <a:rPr kumimoji="1" lang="en-US" altLang="zh-CN" sz="1600" dirty="0" smtClean="0">
                  <a:effectLst/>
                  <a:latin typeface="+mn-ea"/>
                </a:rPr>
                <a:t>VHDL</a:t>
              </a:r>
              <a:endParaRPr kumimoji="1" lang="en-US" altLang="zh-CN" sz="1600" dirty="0">
                <a:effectLst/>
                <a:latin typeface="+mn-ea"/>
              </a:endParaRPr>
            </a:p>
          </p:txBody>
        </p:sp>
        <p:sp>
          <p:nvSpPr>
            <p:cNvPr id="451592" name="Rectangle 8"/>
            <p:cNvSpPr>
              <a:spLocks noChangeArrowheads="1"/>
            </p:cNvSpPr>
            <p:nvPr/>
          </p:nvSpPr>
          <p:spPr bwMode="auto">
            <a:xfrm>
              <a:off x="3428" y="3120"/>
              <a:ext cx="589" cy="168"/>
            </a:xfrm>
            <a:prstGeom prst="rect">
              <a:avLst/>
            </a:prstGeom>
            <a:solidFill>
              <a:schemeClr val="tx2">
                <a:lumMod val="60000"/>
                <a:lumOff val="40000"/>
              </a:schemeClr>
            </a:solidFill>
            <a:ln w="6350">
              <a:solidFill>
                <a:schemeClr val="bg2"/>
              </a:solidFill>
              <a:miter lim="800000"/>
            </a:ln>
            <a:effectLst/>
          </p:spPr>
          <p:txBody>
            <a:bodyPr lIns="12700" tIns="12700" rIns="12700" bIns="12700"/>
            <a:lstStyle/>
            <a:p>
              <a:pPr algn="just" eaLnBrk="0" hangingPunct="0"/>
              <a:r>
                <a:rPr kumimoji="1" lang="zh-CN" altLang="zh-CN" sz="1200" dirty="0">
                  <a:solidFill>
                    <a:schemeClr val="bg2"/>
                  </a:solidFill>
                  <a:effectLst/>
                  <a:latin typeface="Times New Roman" panose="02020603050405020304" pitchFamily="18" charset="0"/>
                </a:rPr>
                <a:t>     </a:t>
              </a:r>
              <a:r>
                <a:rPr kumimoji="1" lang="en-US" altLang="zh-CN" sz="1600" dirty="0">
                  <a:effectLst/>
                  <a:latin typeface="+mn-ea"/>
                </a:rPr>
                <a:t>VITAL</a:t>
              </a:r>
            </a:p>
          </p:txBody>
        </p:sp>
        <p:sp>
          <p:nvSpPr>
            <p:cNvPr id="451598" name="Rectangle 14"/>
            <p:cNvSpPr>
              <a:spLocks noChangeArrowheads="1"/>
            </p:cNvSpPr>
            <p:nvPr/>
          </p:nvSpPr>
          <p:spPr bwMode="auto">
            <a:xfrm>
              <a:off x="1810" y="1740"/>
              <a:ext cx="497" cy="198"/>
            </a:xfrm>
            <a:prstGeom prst="rect">
              <a:avLst/>
            </a:prstGeom>
            <a:noFill/>
            <a:ln w="9525">
              <a:noFill/>
              <a:miter lim="800000"/>
            </a:ln>
            <a:effectLst/>
          </p:spPr>
          <p:txBody>
            <a:bodyPr lIns="12700" tIns="12700" rIns="12700" bIns="12700"/>
            <a:lstStyle/>
            <a:p>
              <a:pPr algn="just" eaLnBrk="0" hangingPunct="0"/>
              <a:r>
                <a:rPr kumimoji="1" lang="zh-CN" altLang="en-US" sz="1200" dirty="0">
                  <a:solidFill>
                    <a:schemeClr val="bg2"/>
                  </a:solidFill>
                  <a:effectLst/>
                  <a:latin typeface="Times New Roman" panose="02020603050405020304" pitchFamily="18" charset="0"/>
                  <a:ea typeface="黑体" panose="02010609060101010101" pitchFamily="49" charset="-122"/>
                </a:rPr>
                <a:t>    </a:t>
              </a:r>
              <a:r>
                <a:rPr kumimoji="1" lang="zh-CN" altLang="en-US" sz="1600" dirty="0">
                  <a:latin typeface="+mn-ea"/>
                </a:rPr>
                <a:t>系统级</a:t>
              </a:r>
            </a:p>
          </p:txBody>
        </p:sp>
        <p:sp>
          <p:nvSpPr>
            <p:cNvPr id="451599" name="Rectangle 15"/>
            <p:cNvSpPr>
              <a:spLocks noChangeArrowheads="1"/>
            </p:cNvSpPr>
            <p:nvPr/>
          </p:nvSpPr>
          <p:spPr bwMode="auto">
            <a:xfrm>
              <a:off x="1895" y="2112"/>
              <a:ext cx="454" cy="196"/>
            </a:xfrm>
            <a:prstGeom prst="rect">
              <a:avLst/>
            </a:prstGeom>
            <a:noFill/>
            <a:ln w="9525">
              <a:noFill/>
              <a:miter lim="800000"/>
            </a:ln>
            <a:effectLst/>
          </p:spPr>
          <p:txBody>
            <a:bodyPr lIns="12700" tIns="12700" rIns="12700" bIns="12700"/>
            <a:lstStyle/>
            <a:p>
              <a:pPr algn="just" eaLnBrk="0" hangingPunct="0"/>
              <a:r>
                <a:rPr kumimoji="1" lang="zh-CN" altLang="en-US" sz="1600" dirty="0" smtClean="0">
                  <a:effectLst/>
                  <a:latin typeface="+mn-ea"/>
                </a:rPr>
                <a:t>算法</a:t>
              </a:r>
              <a:r>
                <a:rPr kumimoji="1" lang="zh-CN" altLang="en-US" sz="1600" dirty="0">
                  <a:effectLst/>
                  <a:latin typeface="+mn-ea"/>
                </a:rPr>
                <a:t>级</a:t>
              </a:r>
            </a:p>
          </p:txBody>
        </p:sp>
        <p:sp>
          <p:nvSpPr>
            <p:cNvPr id="451600" name="Rectangle 16"/>
            <p:cNvSpPr>
              <a:spLocks noChangeArrowheads="1"/>
            </p:cNvSpPr>
            <p:nvPr/>
          </p:nvSpPr>
          <p:spPr bwMode="auto">
            <a:xfrm>
              <a:off x="1953" y="2477"/>
              <a:ext cx="405" cy="243"/>
            </a:xfrm>
            <a:prstGeom prst="rect">
              <a:avLst/>
            </a:prstGeom>
            <a:noFill/>
            <a:ln w="9525">
              <a:noFill/>
              <a:miter lim="800000"/>
            </a:ln>
            <a:effectLst/>
          </p:spPr>
          <p:txBody>
            <a:bodyPr lIns="12700" tIns="12700" rIns="12700" bIns="12700"/>
            <a:lstStyle/>
            <a:p>
              <a:pPr algn="just" eaLnBrk="0" hangingPunct="0"/>
              <a:r>
                <a:rPr kumimoji="1" lang="en-US" altLang="zh-CN" sz="1600" dirty="0" smtClean="0">
                  <a:effectLst/>
                  <a:latin typeface="+mn-ea"/>
                </a:rPr>
                <a:t>RTL</a:t>
              </a:r>
              <a:r>
                <a:rPr kumimoji="1" lang="zh-CN" altLang="en-US" sz="1600" dirty="0" smtClean="0">
                  <a:effectLst/>
                  <a:latin typeface="+mn-ea"/>
                </a:rPr>
                <a:t>级</a:t>
              </a:r>
              <a:endParaRPr kumimoji="1" lang="zh-CN" altLang="en-US" sz="1600" dirty="0">
                <a:effectLst/>
                <a:latin typeface="+mn-ea"/>
              </a:endParaRPr>
            </a:p>
          </p:txBody>
        </p:sp>
        <p:sp>
          <p:nvSpPr>
            <p:cNvPr id="451601" name="Rectangle 17"/>
            <p:cNvSpPr>
              <a:spLocks noChangeArrowheads="1"/>
            </p:cNvSpPr>
            <p:nvPr/>
          </p:nvSpPr>
          <p:spPr bwMode="auto">
            <a:xfrm>
              <a:off x="2006" y="2869"/>
              <a:ext cx="577" cy="176"/>
            </a:xfrm>
            <a:prstGeom prst="rect">
              <a:avLst/>
            </a:prstGeom>
            <a:noFill/>
            <a:ln w="9525">
              <a:noFill/>
              <a:miter lim="800000"/>
            </a:ln>
            <a:effectLst/>
          </p:spPr>
          <p:txBody>
            <a:bodyPr lIns="12700" tIns="12700" rIns="12700" bIns="12700"/>
            <a:lstStyle/>
            <a:p>
              <a:pPr algn="just" eaLnBrk="0" hangingPunct="0"/>
              <a:r>
                <a:rPr kumimoji="1" lang="zh-CN" altLang="en-US" sz="1600" dirty="0" smtClean="0">
                  <a:effectLst/>
                  <a:latin typeface="+mn-ea"/>
                </a:rPr>
                <a:t>门</a:t>
              </a:r>
              <a:r>
                <a:rPr kumimoji="1" lang="zh-CN" altLang="en-US" sz="1600" dirty="0">
                  <a:effectLst/>
                  <a:latin typeface="+mn-ea"/>
                </a:rPr>
                <a:t>级</a:t>
              </a:r>
            </a:p>
          </p:txBody>
        </p:sp>
        <p:sp>
          <p:nvSpPr>
            <p:cNvPr id="451602" name="Rectangle 18"/>
            <p:cNvSpPr>
              <a:spLocks noChangeArrowheads="1"/>
            </p:cNvSpPr>
            <p:nvPr/>
          </p:nvSpPr>
          <p:spPr bwMode="auto">
            <a:xfrm>
              <a:off x="1916" y="3208"/>
              <a:ext cx="442" cy="216"/>
            </a:xfrm>
            <a:prstGeom prst="rect">
              <a:avLst/>
            </a:prstGeom>
            <a:noFill/>
            <a:ln w="9525">
              <a:noFill/>
              <a:miter lim="800000"/>
            </a:ln>
            <a:effectLst/>
          </p:spPr>
          <p:txBody>
            <a:bodyPr lIns="12700" tIns="12700" rIns="12700" bIns="12700"/>
            <a:lstStyle/>
            <a:p>
              <a:pPr algn="just" eaLnBrk="0" hangingPunct="0"/>
              <a:r>
                <a:rPr kumimoji="1" lang="zh-CN" altLang="en-US" sz="1600" dirty="0" smtClean="0">
                  <a:effectLst/>
                  <a:latin typeface="+mn-ea"/>
                </a:rPr>
                <a:t>开关级</a:t>
              </a:r>
              <a:endParaRPr kumimoji="1" lang="zh-CN" altLang="en-US" sz="1600" dirty="0">
                <a:effectLst/>
                <a:latin typeface="+mn-ea"/>
              </a:endParaRPr>
            </a:p>
          </p:txBody>
        </p:sp>
        <p:sp>
          <p:nvSpPr>
            <p:cNvPr id="451603" name="Rectangle 19"/>
            <p:cNvSpPr>
              <a:spLocks noChangeArrowheads="1"/>
            </p:cNvSpPr>
            <p:nvPr/>
          </p:nvSpPr>
          <p:spPr bwMode="auto">
            <a:xfrm>
              <a:off x="1056" y="1536"/>
              <a:ext cx="474" cy="448"/>
            </a:xfrm>
            <a:prstGeom prst="rect">
              <a:avLst/>
            </a:prstGeom>
            <a:noFill/>
            <a:ln w="9525">
              <a:noFill/>
              <a:miter lim="800000"/>
            </a:ln>
            <a:effectLst/>
          </p:spPr>
          <p:txBody>
            <a:bodyPr lIns="12700" tIns="12700" rIns="12700" bIns="12700"/>
            <a:lstStyle/>
            <a:p>
              <a:pPr eaLnBrk="0" hangingPunct="0"/>
              <a:r>
                <a:rPr kumimoji="1" lang="zh-CN" altLang="en-US" sz="1600" dirty="0" smtClean="0">
                  <a:effectLst/>
                  <a:latin typeface="+mn-ea"/>
                </a:rPr>
                <a:t>行为级的抽象</a:t>
              </a:r>
              <a:endParaRPr kumimoji="1" lang="zh-CN" altLang="en-US" sz="1600" dirty="0">
                <a:effectLst/>
                <a:latin typeface="+mn-ea"/>
              </a:endParaRPr>
            </a:p>
            <a:p>
              <a:pPr algn="just" eaLnBrk="0" hangingPunct="0"/>
              <a:r>
                <a:rPr kumimoji="1" lang="zh-CN" altLang="en-US" sz="1600" dirty="0">
                  <a:effectLst/>
                  <a:latin typeface="+mn-ea"/>
                </a:rPr>
                <a:t>  </a:t>
              </a:r>
            </a:p>
          </p:txBody>
        </p:sp>
        <p:sp>
          <p:nvSpPr>
            <p:cNvPr id="451604" name="Rectangle 20"/>
            <p:cNvSpPr>
              <a:spLocks noChangeArrowheads="1"/>
            </p:cNvSpPr>
            <p:nvPr/>
          </p:nvSpPr>
          <p:spPr bwMode="auto">
            <a:xfrm>
              <a:off x="1053" y="3696"/>
              <a:ext cx="3375" cy="199"/>
            </a:xfrm>
            <a:prstGeom prst="rect">
              <a:avLst/>
            </a:prstGeom>
            <a:noFill/>
            <a:ln w="9525">
              <a:noFill/>
              <a:miter lim="800000"/>
            </a:ln>
            <a:effectLst/>
          </p:spPr>
          <p:txBody>
            <a:bodyPr lIns="12700" tIns="12700" rIns="12700" bIns="12700"/>
            <a:lstStyle/>
            <a:p>
              <a:pPr algn="ctr" eaLnBrk="0" hangingPunct="0"/>
              <a:r>
                <a:rPr kumimoji="1" lang="en-US" altLang="zh-CN" sz="2000" b="1" dirty="0" smtClean="0">
                  <a:effectLst/>
                  <a:latin typeface="+mn-ea"/>
                </a:rPr>
                <a:t>Verilog </a:t>
              </a:r>
              <a:r>
                <a:rPr kumimoji="1" lang="zh-CN" altLang="en-US" sz="2000" b="1" dirty="0" smtClean="0">
                  <a:effectLst/>
                  <a:latin typeface="+mn-ea"/>
                </a:rPr>
                <a:t>与 </a:t>
              </a:r>
              <a:r>
                <a:rPr kumimoji="1" lang="en-US" altLang="zh-CN" sz="2000" b="1" dirty="0" smtClean="0">
                  <a:effectLst/>
                  <a:latin typeface="+mn-ea"/>
                </a:rPr>
                <a:t>VHDL  </a:t>
              </a:r>
              <a:r>
                <a:rPr kumimoji="1" lang="zh-CN" altLang="en-US" sz="2000" b="1" dirty="0" smtClean="0">
                  <a:effectLst/>
                  <a:latin typeface="+mn-ea"/>
                </a:rPr>
                <a:t>建 模 </a:t>
              </a:r>
              <a:r>
                <a:rPr kumimoji="1" lang="zh-CN" altLang="en-US" sz="2000" b="1" dirty="0">
                  <a:effectLst/>
                  <a:latin typeface="+mn-ea"/>
                </a:rPr>
                <a:t>能 力 的 比 较</a:t>
              </a:r>
            </a:p>
          </p:txBody>
        </p:sp>
        <p:sp>
          <p:nvSpPr>
            <p:cNvPr id="451609" name="Line 25"/>
            <p:cNvSpPr>
              <a:spLocks noChangeShapeType="1"/>
            </p:cNvSpPr>
            <p:nvPr/>
          </p:nvSpPr>
          <p:spPr bwMode="auto">
            <a:xfrm>
              <a:off x="1485" y="1728"/>
              <a:ext cx="0" cy="768"/>
            </a:xfrm>
            <a:prstGeom prst="line">
              <a:avLst/>
            </a:prstGeom>
            <a:noFill/>
            <a:ln w="12700">
              <a:solidFill>
                <a:schemeClr val="tx1"/>
              </a:solidFill>
              <a:round/>
              <a:tailEnd type="triangle" w="med" len="med"/>
            </a:ln>
            <a:effectLst/>
          </p:spPr>
          <p:txBody>
            <a:bodyPr wrap="none" lIns="92075" tIns="46038" rIns="92075" bIns="46038" anchor="ctr"/>
            <a:lstStyle/>
            <a:p>
              <a:endParaRPr lang="zh-CN" altLang="en-US"/>
            </a:p>
          </p:txBody>
        </p:sp>
        <p:sp>
          <p:nvSpPr>
            <p:cNvPr id="451591" name="Rectangle 7"/>
            <p:cNvSpPr>
              <a:spLocks noChangeArrowheads="1"/>
            </p:cNvSpPr>
            <p:nvPr/>
          </p:nvSpPr>
          <p:spPr bwMode="auto">
            <a:xfrm>
              <a:off x="2839" y="1728"/>
              <a:ext cx="589" cy="1680"/>
            </a:xfrm>
            <a:prstGeom prst="rect">
              <a:avLst/>
            </a:prstGeom>
            <a:solidFill>
              <a:schemeClr val="accent5">
                <a:lumMod val="40000"/>
                <a:lumOff val="60000"/>
              </a:schemeClr>
            </a:solidFill>
            <a:ln w="9525">
              <a:solidFill>
                <a:schemeClr val="bg2"/>
              </a:solidFill>
              <a:miter lim="800000"/>
            </a:ln>
            <a:effectLst/>
          </p:spPr>
          <p:txBody>
            <a:bodyPr lIns="12700" tIns="12700" rIns="12700" bIns="12700"/>
            <a:lstStyle/>
            <a:p>
              <a:pPr algn="just" eaLnBrk="0" hangingPunct="0"/>
              <a:r>
                <a:rPr kumimoji="1" lang="zh-CN" altLang="zh-CN" sz="1200" dirty="0">
                  <a:solidFill>
                    <a:schemeClr val="bg2"/>
                  </a:solidFill>
                  <a:effectLst/>
                  <a:latin typeface="Times New Roman" panose="02020603050405020304" pitchFamily="18" charset="0"/>
                </a:rPr>
                <a:t>   </a:t>
              </a:r>
              <a:r>
                <a:rPr kumimoji="1" lang="en-US" altLang="zh-CN" sz="1600" dirty="0">
                  <a:effectLst/>
                  <a:latin typeface="+mn-ea"/>
                </a:rPr>
                <a:t>Verilog</a:t>
              </a:r>
              <a:endParaRPr kumimoji="1" lang="en-US" altLang="zh-CN" dirty="0">
                <a:effectLst/>
                <a:latin typeface="+mn-ea"/>
              </a:endParaRPr>
            </a:p>
          </p:txBody>
        </p:sp>
        <p:sp>
          <p:nvSpPr>
            <p:cNvPr id="451590" name="Line 6"/>
            <p:cNvSpPr>
              <a:spLocks noChangeShapeType="1"/>
            </p:cNvSpPr>
            <p:nvPr/>
          </p:nvSpPr>
          <p:spPr bwMode="auto">
            <a:xfrm>
              <a:off x="2464" y="3408"/>
              <a:ext cx="1982" cy="0"/>
            </a:xfrm>
            <a:prstGeom prst="line">
              <a:avLst/>
            </a:prstGeom>
            <a:noFill/>
            <a:ln w="12700">
              <a:solidFill>
                <a:schemeClr val="tx1"/>
              </a:solidFill>
              <a:round/>
              <a:headEnd type="none" w="sm" len="sm"/>
              <a:tailEnd type="triangle" w="sm" len="sm"/>
            </a:ln>
            <a:effectLst/>
          </p:spPr>
          <p:txBody>
            <a:bodyPr/>
            <a:lstStyle/>
            <a:p>
              <a:endParaRPr lang="zh-CN" altLang="en-US"/>
            </a:p>
          </p:txBody>
        </p:sp>
      </p:grpSp>
      <p:sp>
        <p:nvSpPr>
          <p:cNvPr id="24" name="Rectangle 2"/>
          <p:cNvSpPr txBox="1">
            <a:spLocks noChangeArrowheads="1"/>
          </p:cNvSpPr>
          <p:nvPr/>
        </p:nvSpPr>
        <p:spPr>
          <a:xfrm>
            <a:off x="457200" y="274638"/>
            <a:ext cx="8229600" cy="1143000"/>
          </a:xfrm>
          <a:prstGeom prst="rect">
            <a:avLst/>
          </a:prstGeom>
        </p:spPr>
        <p:txBody>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VHDL vs. Verilog</a:t>
            </a:r>
          </a:p>
        </p:txBody>
      </p:sp>
      <p:sp>
        <p:nvSpPr>
          <p:cNvPr id="25" name="Rectangle 3"/>
          <p:cNvSpPr txBox="1">
            <a:spLocks noChangeArrowheads="1"/>
          </p:cNvSpPr>
          <p:nvPr/>
        </p:nvSpPr>
        <p:spPr>
          <a:xfrm>
            <a:off x="5857884" y="1142984"/>
            <a:ext cx="3357554" cy="4525963"/>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VHDL:</a:t>
            </a:r>
          </a:p>
          <a:p>
            <a:pPr marL="800100" lvl="1" indent="-342900">
              <a:spcBef>
                <a:spcPct val="20000"/>
              </a:spcBef>
              <a:buFont typeface="Arial" panose="020B0604020202020204" pitchFamily="34" charset="0"/>
              <a:buChar char="•"/>
            </a:pPr>
            <a:r>
              <a:rPr lang="zh-CN" altLang="en-US" sz="2400" dirty="0" smtClean="0"/>
              <a:t>起源于</a:t>
            </a:r>
            <a:r>
              <a:rPr lang="en-US" altLang="zh-CN" sz="2400" dirty="0"/>
              <a:t>ADA</a:t>
            </a:r>
            <a:r>
              <a:rPr lang="zh-CN" altLang="en-US" sz="2400" dirty="0" smtClean="0"/>
              <a:t>语言</a:t>
            </a:r>
            <a:endParaRPr lang="en-US" altLang="zh-CN" sz="2400" dirty="0" smtClean="0"/>
          </a:p>
          <a:p>
            <a:pPr marL="800100" lvl="1" indent="-342900">
              <a:spcBef>
                <a:spcPct val="20000"/>
              </a:spcBef>
              <a:buFont typeface="Arial" panose="020B0604020202020204" pitchFamily="34" charset="0"/>
              <a:buChar char="•"/>
            </a:pPr>
            <a:r>
              <a:rPr lang="zh-CN" altLang="en-US" sz="2400" dirty="0" smtClean="0"/>
              <a:t>侧重于系统级描述，含有大量的内置数据类型和用户自定义类型</a:t>
            </a:r>
            <a:endParaRPr lang="en-US" altLang="zh-CN" sz="2800"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Verilog:</a:t>
            </a:r>
          </a:p>
          <a:p>
            <a:pPr marL="800100" lvl="1" indent="-342900">
              <a:spcBef>
                <a:spcPct val="20000"/>
              </a:spcBef>
              <a:buFont typeface="Arial" panose="020B0604020202020204" pitchFamily="34" charset="0"/>
              <a:buChar char="•"/>
            </a:pPr>
            <a:r>
              <a:rPr lang="zh-CN" altLang="en-US" sz="2400" dirty="0" smtClean="0"/>
              <a:t>起源于</a:t>
            </a:r>
            <a:r>
              <a:rPr lang="en-US" altLang="zh-CN" sz="2400" dirty="0" smtClean="0"/>
              <a:t>C</a:t>
            </a:r>
            <a:r>
              <a:rPr lang="zh-CN" altLang="en-US" sz="2400" dirty="0" smtClean="0"/>
              <a:t>语言</a:t>
            </a:r>
            <a:endParaRPr lang="en-US" altLang="zh-CN" sz="2400" dirty="0" smtClean="0"/>
          </a:p>
          <a:p>
            <a:pPr marL="800100" lvl="1" indent="-342900">
              <a:spcBef>
                <a:spcPct val="20000"/>
              </a:spcBef>
              <a:buFont typeface="Arial" panose="020B0604020202020204" pitchFamily="34" charset="0"/>
              <a:buChar char="•"/>
            </a:pPr>
            <a:r>
              <a:rPr lang="zh-CN" altLang="en-US" sz="2400" dirty="0" smtClean="0"/>
              <a:t>侧重于电路级描述，数据类型由语言本身定义，含有专门描述连线等的类型</a:t>
            </a:r>
            <a:endParaRPr lang="en-US" altLang="zh-CN" sz="2400" dirty="0" smtClean="0"/>
          </a:p>
          <a:p>
            <a:pPr marL="800100" lvl="1" indent="-342900">
              <a:spcBef>
                <a:spcPct val="20000"/>
              </a:spcBef>
            </a:pPr>
            <a:endParaRPr lang="zh-CN" altLang="en-US" sz="2400" dirty="0"/>
          </a:p>
        </p:txBody>
      </p:sp>
      <p:sp>
        <p:nvSpPr>
          <p:cNvPr id="26" name="矩形 25"/>
          <p:cNvSpPr/>
          <p:nvPr/>
        </p:nvSpPr>
        <p:spPr>
          <a:xfrm>
            <a:off x="642910" y="5715016"/>
            <a:ext cx="5500726" cy="714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accent2">
                    <a:lumMod val="75000"/>
                  </a:schemeClr>
                </a:solidFill>
              </a:rPr>
              <a:t>Verilog </a:t>
            </a:r>
            <a:r>
              <a:rPr lang="zh-CN" altLang="en-US" sz="2800" b="1" dirty="0" smtClean="0">
                <a:solidFill>
                  <a:schemeClr val="accent2">
                    <a:lumMod val="75000"/>
                  </a:schemeClr>
                </a:solidFill>
              </a:rPr>
              <a:t>应用较广泛、起步</a:t>
            </a:r>
            <a:r>
              <a:rPr lang="zh-CN" altLang="en-US" sz="2800" b="1" dirty="0">
                <a:solidFill>
                  <a:schemeClr val="accent2">
                    <a:lumMod val="75000"/>
                  </a:schemeClr>
                </a:solidFill>
              </a:rPr>
              <a:t>更</a:t>
            </a:r>
            <a:r>
              <a:rPr lang="zh-CN" altLang="en-US" sz="2800" b="1" dirty="0" smtClean="0">
                <a:solidFill>
                  <a:schemeClr val="accent2">
                    <a:lumMod val="75000"/>
                  </a:schemeClr>
                </a:solidFill>
              </a:rPr>
              <a:t>容易！</a:t>
            </a:r>
            <a:endParaRPr lang="zh-CN" altLang="en-US" sz="2800" b="1" dirty="0">
              <a:solidFill>
                <a:schemeClr val="accent2">
                  <a:lumMod val="75000"/>
                </a:schemeClr>
              </a:solidFill>
            </a:endParaRPr>
          </a:p>
        </p:txBody>
      </p:sp>
      <p:sp>
        <p:nvSpPr>
          <p:cNvPr id="3" name="灯片编号占位符 2"/>
          <p:cNvSpPr>
            <a:spLocks noGrp="1"/>
          </p:cNvSpPr>
          <p:nvPr>
            <p:ph type="sldNum" sz="quarter" idx="12"/>
          </p:nvPr>
        </p:nvSpPr>
        <p:spPr/>
        <p:txBody>
          <a:bodyPr/>
          <a:lstStyle/>
          <a:p>
            <a:fld id="{351A2F54-C19B-4022-AC36-B7CACD2E530A}" type="slidenum">
              <a:rPr lang="zh-CN" altLang="en-US" smtClean="0"/>
              <a:t>12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p:spPr>
        <p:txBody>
          <a:bodyPr/>
          <a:lstStyle/>
          <a:p>
            <a:fld id="{5F5CB96F-EBA8-4249-8FBE-50FAE496102D}" type="slidenum">
              <a:rPr lang="en-US" altLang="zh-CN" smtClean="0"/>
              <a:t>13</a:t>
            </a:fld>
            <a:endParaRPr lang="en-US" altLang="zh-CN" smtClean="0"/>
          </a:p>
        </p:txBody>
      </p:sp>
      <p:sp>
        <p:nvSpPr>
          <p:cNvPr id="6"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Verilog</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 HDL</a:t>
            </a: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的特点</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内容占位符 2"/>
          <p:cNvSpPr>
            <a:spLocks noGrp="1"/>
          </p:cNvSpPr>
          <p:nvPr>
            <p:ph idx="1"/>
          </p:nvPr>
        </p:nvSpPr>
        <p:spPr>
          <a:xfrm>
            <a:off x="457200" y="1428659"/>
            <a:ext cx="8229600" cy="5141168"/>
          </a:xfrm>
        </p:spPr>
        <p:txBody>
          <a:bodyPr>
            <a:normAutofit fontScale="85000" lnSpcReduction="20000"/>
          </a:bodyPr>
          <a:lstStyle/>
          <a:p>
            <a:pPr>
              <a:lnSpc>
                <a:spcPct val="120000"/>
              </a:lnSpc>
            </a:pPr>
            <a:r>
              <a:rPr lang="zh-CN" altLang="en-US" sz="3600" dirty="0" smtClean="0"/>
              <a:t>语法结构上的主要特点：</a:t>
            </a:r>
          </a:p>
          <a:p>
            <a:pPr lvl="1">
              <a:lnSpc>
                <a:spcPct val="120000"/>
              </a:lnSpc>
            </a:pPr>
            <a:r>
              <a:rPr lang="zh-CN" altLang="en-US" sz="3400" dirty="0" smtClean="0"/>
              <a:t>形式化地表示电路的行为和结构；</a:t>
            </a:r>
            <a:endParaRPr lang="en-US" altLang="zh-CN" sz="3400" dirty="0" smtClean="0"/>
          </a:p>
          <a:p>
            <a:pPr lvl="1">
              <a:lnSpc>
                <a:spcPct val="120000"/>
              </a:lnSpc>
            </a:pPr>
            <a:r>
              <a:rPr lang="zh-CN" altLang="en-US" sz="3400" dirty="0"/>
              <a:t>从</a:t>
            </a:r>
            <a:r>
              <a:rPr lang="en-US" altLang="zh-CN" sz="3400" dirty="0"/>
              <a:t>C</a:t>
            </a:r>
            <a:r>
              <a:rPr lang="zh-CN" altLang="en-US" sz="3400" dirty="0"/>
              <a:t>编程语言中继承了多种操作符和</a:t>
            </a:r>
            <a:r>
              <a:rPr lang="zh-CN" altLang="en-US" sz="3400" dirty="0" smtClean="0"/>
              <a:t>结构；</a:t>
            </a:r>
            <a:endParaRPr lang="en-US" altLang="zh-CN" sz="3400" dirty="0" smtClean="0"/>
          </a:p>
          <a:p>
            <a:pPr lvl="1">
              <a:lnSpc>
                <a:spcPct val="120000"/>
              </a:lnSpc>
            </a:pPr>
            <a:r>
              <a:rPr lang="zh-CN" altLang="en-US" sz="3400" dirty="0" smtClean="0"/>
              <a:t>可在多个层次上对所设计的系统加以描述，语言对设计规模不加任何限制；</a:t>
            </a:r>
          </a:p>
          <a:p>
            <a:pPr lvl="1">
              <a:lnSpc>
                <a:spcPct val="120000"/>
              </a:lnSpc>
            </a:pPr>
            <a:r>
              <a:rPr lang="zh-CN" altLang="en-US" sz="3400" dirty="0" smtClean="0"/>
              <a:t>具有混合建模能力：一个设计中的各子模块可用不同级别的抽象模型来描述；</a:t>
            </a:r>
          </a:p>
          <a:p>
            <a:pPr lvl="1">
              <a:lnSpc>
                <a:spcPct val="120000"/>
              </a:lnSpc>
            </a:pPr>
            <a:r>
              <a:rPr lang="zh-CN" altLang="en-US" sz="3400" dirty="0" smtClean="0"/>
              <a:t>基本逻辑门、开关级结构模型均内置于语言中，可直接调用。</a:t>
            </a:r>
          </a:p>
          <a:p>
            <a:pPr>
              <a:lnSpc>
                <a:spcPct val="120000"/>
              </a:lnSpc>
            </a:pPr>
            <a:r>
              <a:rPr lang="zh-CN" altLang="en-US" sz="3600" dirty="0" smtClean="0"/>
              <a:t>易学</a:t>
            </a:r>
            <a:r>
              <a:rPr lang="zh-CN" altLang="en-US" sz="3600" dirty="0"/>
              <a:t>易用，功能</a:t>
            </a:r>
            <a:r>
              <a:rPr lang="zh-CN" altLang="en-US" sz="3600" dirty="0" smtClean="0"/>
              <a:t>强</a:t>
            </a:r>
            <a:endParaRPr lang="en-US" altLang="zh-CN" dirty="0" smtClean="0"/>
          </a:p>
          <a:p>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Verilog</a:t>
            </a:r>
            <a:r>
              <a:rPr lang="en-US" altLang="zh-CN" dirty="0" smtClean="0"/>
              <a:t> HDL</a:t>
            </a:r>
            <a:r>
              <a:rPr lang="zh-CN" altLang="en-US" dirty="0" smtClean="0"/>
              <a:t>的抽象级别</a:t>
            </a:r>
            <a:endParaRPr lang="zh-CN" altLang="en-US" dirty="0"/>
          </a:p>
        </p:txBody>
      </p:sp>
      <p:sp>
        <p:nvSpPr>
          <p:cNvPr id="3" name="内容占位符 2"/>
          <p:cNvSpPr>
            <a:spLocks noGrp="1"/>
          </p:cNvSpPr>
          <p:nvPr>
            <p:ph idx="1"/>
          </p:nvPr>
        </p:nvSpPr>
        <p:spPr>
          <a:xfrm>
            <a:off x="457200" y="1357298"/>
            <a:ext cx="8229600" cy="4525963"/>
          </a:xfrm>
        </p:spPr>
        <p:txBody>
          <a:bodyPr/>
          <a:lstStyle/>
          <a:p>
            <a:r>
              <a:rPr lang="zh-CN" altLang="en-US" b="1" dirty="0" smtClean="0">
                <a:solidFill>
                  <a:schemeClr val="accent2">
                    <a:lumMod val="75000"/>
                  </a:schemeClr>
                </a:solidFill>
              </a:rPr>
              <a:t>行为描述语言</a:t>
            </a:r>
            <a:r>
              <a:rPr lang="en-US" altLang="zh-CN" b="1" dirty="0" smtClean="0">
                <a:solidFill>
                  <a:schemeClr val="accent2">
                    <a:lumMod val="75000"/>
                  </a:schemeClr>
                </a:solidFill>
              </a:rPr>
              <a:t>&amp;</a:t>
            </a:r>
            <a:r>
              <a:rPr lang="zh-CN" altLang="en-US" b="1" dirty="0" smtClean="0">
                <a:solidFill>
                  <a:schemeClr val="accent2">
                    <a:lumMod val="75000"/>
                  </a:schemeClr>
                </a:solidFill>
              </a:rPr>
              <a:t>结构描述语言</a:t>
            </a:r>
            <a:r>
              <a:rPr lang="zh-CN" altLang="en-US" dirty="0" smtClean="0"/>
              <a:t> </a:t>
            </a:r>
            <a:endParaRPr lang="en-US" altLang="zh-CN" dirty="0" smtClean="0"/>
          </a:p>
          <a:p>
            <a:endParaRPr lang="zh-CN" altLang="en-US" dirty="0"/>
          </a:p>
        </p:txBody>
      </p:sp>
      <p:sp>
        <p:nvSpPr>
          <p:cNvPr id="4" name="Rectangle 3"/>
          <p:cNvSpPr txBox="1">
            <a:spLocks noChangeArrowheads="1"/>
          </p:cNvSpPr>
          <p:nvPr/>
        </p:nvSpPr>
        <p:spPr>
          <a:xfrm>
            <a:off x="857248" y="2000240"/>
            <a:ext cx="7715280" cy="1214438"/>
          </a:xfrm>
          <a:prstGeom prst="rect">
            <a:avLst/>
          </a:prstGeom>
          <a:solidFill>
            <a:schemeClr val="bg1"/>
          </a:solidFill>
        </p:spPr>
        <p:txBody>
          <a:bodyPr vert="horz" lIns="91440" tIns="45720" rIns="91440" bIns="45720" rtlCol="0">
            <a:normAutofit/>
          </a:bodyPr>
          <a:lstStyle/>
          <a:p>
            <a:pPr marL="342900" lvl="0" indent="-342900" algn="just" eaLnBrk="0" hangingPunct="0">
              <a:lnSpc>
                <a:spcPct val="90000"/>
              </a:lnSpc>
              <a:spcBef>
                <a:spcPct val="0"/>
              </a:spcBef>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系统级：</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lvl="0" indent="-342900" algn="just" eaLnBrk="0" hangingPunct="0">
              <a:lnSpc>
                <a:spcPct val="90000"/>
              </a:lnSpc>
              <a:spcBef>
                <a:spcPct val="0"/>
              </a:spcBef>
            </a:pPr>
            <a:r>
              <a:rPr lang="en-US" altLang="zh-CN" sz="2400" b="1" dirty="0">
                <a:latin typeface="宋体" panose="02010600030101010101" pitchFamily="2" charset="-122"/>
              </a:rPr>
              <a:t>	</a:t>
            </a:r>
            <a:r>
              <a:rPr lang="zh-CN" altLang="en-US" sz="2400" dirty="0" smtClean="0"/>
              <a:t>用</a:t>
            </a:r>
            <a:r>
              <a:rPr lang="zh-CN" altLang="en-US" sz="2400" dirty="0"/>
              <a:t>高级语言结构实现设计模块的外部性能的模型</a:t>
            </a:r>
            <a:r>
              <a:rPr lang="zh-CN" altLang="en-US" sz="2400" dirty="0" smtClean="0"/>
              <a:t>；</a:t>
            </a:r>
            <a:endPar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56" name="Rectangle 3"/>
          <p:cNvSpPr txBox="1">
            <a:spLocks noChangeArrowheads="1"/>
          </p:cNvSpPr>
          <p:nvPr/>
        </p:nvSpPr>
        <p:spPr>
          <a:xfrm>
            <a:off x="857224" y="2857528"/>
            <a:ext cx="5857916" cy="785786"/>
          </a:xfrm>
          <a:prstGeom prst="rect">
            <a:avLst/>
          </a:prstGeom>
          <a:solidFill>
            <a:schemeClr val="bg1"/>
          </a:solidFill>
        </p:spPr>
        <p:txBody>
          <a:bodyPr vert="horz" lIns="91440" tIns="45720" rIns="91440" bIns="45720" rtlCol="0">
            <a:normAutofit/>
          </a:bodyPr>
          <a:lstStyle/>
          <a:p>
            <a:pPr marL="342900" marR="0" lvl="0" indent="-342900" algn="just" defTabSz="914400" rtl="0" eaLnBrk="0" fontAlgn="auto" latinLnBrk="0" hangingPunct="0">
              <a:lnSpc>
                <a:spcPct val="9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算法级：</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lvl="0" indent="-342900" algn="just" eaLnBrk="0" hangingPunct="0">
              <a:lnSpc>
                <a:spcPct val="90000"/>
              </a:lnSpc>
              <a:spcBef>
                <a:spcPct val="0"/>
              </a:spcBef>
            </a:pPr>
            <a:r>
              <a:rPr lang="en-US" altLang="zh-CN" sz="2400" b="1" dirty="0">
                <a:latin typeface="宋体" panose="02010600030101010101" pitchFamily="2" charset="-122"/>
              </a:rPr>
              <a:t>	</a:t>
            </a:r>
            <a:r>
              <a:rPr lang="zh-CN" altLang="en-US" sz="2400" dirty="0"/>
              <a:t>用高级语言结构实现设计算法的模型</a:t>
            </a:r>
            <a:r>
              <a:rPr lang="zh-CN" altLang="en-US" sz="2400" dirty="0" smtClean="0"/>
              <a:t>；</a:t>
            </a:r>
            <a:endPar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57" name="Rectangle 3"/>
          <p:cNvSpPr txBox="1">
            <a:spLocks noChangeArrowheads="1"/>
          </p:cNvSpPr>
          <p:nvPr/>
        </p:nvSpPr>
        <p:spPr>
          <a:xfrm>
            <a:off x="857248" y="3714784"/>
            <a:ext cx="7643842" cy="785786"/>
          </a:xfrm>
          <a:prstGeom prst="rect">
            <a:avLst/>
          </a:prstGeom>
          <a:solidFill>
            <a:schemeClr val="bg1"/>
          </a:solidFill>
        </p:spPr>
        <p:txBody>
          <a:bodyPr vert="horz" lIns="91440" tIns="45720" rIns="91440" bIns="45720" rtlCol="0">
            <a:normAutofit fontScale="92500"/>
          </a:bodyPr>
          <a:lstStyle/>
          <a:p>
            <a:pPr marL="342900" marR="0" lvl="0" indent="-342900" algn="just" defTabSz="914400" rtl="0" eaLnBrk="0" fontAlgn="auto" latinLnBrk="0" hangingPunct="0">
              <a:lnSpc>
                <a:spcPct val="90000"/>
              </a:lnSpc>
              <a:spcBef>
                <a:spcPct val="0"/>
              </a:spcBef>
              <a:spcAft>
                <a:spcPts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RTL</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级（寄存器传输级）：</a:t>
            </a:r>
            <a:endParaRPr lang="en-US" altLang="zh-CN" sz="2000" b="1" dirty="0">
              <a:latin typeface="宋体" panose="02010600030101010101" pitchFamily="2" charset="-122"/>
            </a:endParaRPr>
          </a:p>
          <a:p>
            <a:pPr marL="342900" lvl="0" indent="-342900" algn="just" eaLnBrk="0" hangingPunct="0">
              <a:lnSpc>
                <a:spcPct val="90000"/>
              </a:lnSpc>
              <a:spcBef>
                <a:spcPct val="0"/>
              </a:spcBef>
            </a:pPr>
            <a:r>
              <a:rPr kumimoji="0" lang="en-US" altLang="zh-CN" sz="20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	</a:t>
            </a:r>
            <a:r>
              <a:rPr lang="zh-CN" altLang="en-US" sz="2400" dirty="0"/>
              <a:t>描述数据在寄存器之间流动和如何处理这些数据的模型；</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58" name="Rectangle 3"/>
          <p:cNvSpPr txBox="1">
            <a:spLocks noChangeArrowheads="1"/>
          </p:cNvSpPr>
          <p:nvPr/>
        </p:nvSpPr>
        <p:spPr>
          <a:xfrm>
            <a:off x="857224" y="4643478"/>
            <a:ext cx="6715172" cy="857224"/>
          </a:xfrm>
          <a:prstGeom prst="rect">
            <a:avLst/>
          </a:prstGeom>
          <a:solidFill>
            <a:schemeClr val="bg1"/>
          </a:solidFill>
        </p:spPr>
        <p:txBody>
          <a:bodyPr vert="horz" lIns="91440" tIns="45720" rIns="91440" bIns="45720" rtlCol="0">
            <a:normAutofit/>
          </a:bodyPr>
          <a:lstStyle/>
          <a:p>
            <a:pPr marL="342900" marR="0" lvl="0" indent="-342900" algn="just" defTabSz="914400" rtl="0" eaLnBrk="0" fontAlgn="auto" latinLnBrk="0" hangingPunct="0">
              <a:lnSpc>
                <a:spcPct val="90000"/>
              </a:lnSpc>
              <a:spcBef>
                <a:spcPct val="0"/>
              </a:spcBef>
              <a:spcAft>
                <a:spcPts val="0"/>
              </a:spcAft>
              <a:buClrTx/>
              <a:buSzTx/>
              <a:buFontTx/>
              <a:buNone/>
              <a:defRPr/>
            </a:pPr>
            <a:r>
              <a:rPr lang="zh-CN" altLang="en-US" sz="2400" b="1" dirty="0">
                <a:latin typeface="宋体" panose="02010600030101010101" pitchFamily="2" charset="-122"/>
              </a:rPr>
              <a:t>门</a:t>
            </a: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级：</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lvl="0" indent="-342900" algn="just" eaLnBrk="0" hangingPunct="0">
              <a:lnSpc>
                <a:spcPct val="90000"/>
              </a:lnSpc>
              <a:spcBef>
                <a:spcPct val="0"/>
              </a:spcBef>
            </a:pPr>
            <a:r>
              <a:rPr lang="en-US" altLang="zh-CN" sz="2400" b="1" dirty="0">
                <a:latin typeface="宋体" panose="02010600030101010101" pitchFamily="2" charset="-122"/>
              </a:rPr>
              <a:t>	</a:t>
            </a:r>
            <a:r>
              <a:rPr lang="zh-CN" altLang="en-US" sz="2400" dirty="0"/>
              <a:t>描述逻辑门以及逻辑门之间的连接的模型</a:t>
            </a:r>
            <a:r>
              <a:rPr lang="zh-CN" altLang="en-US" sz="2400" dirty="0" smtClean="0"/>
              <a:t>；</a:t>
            </a:r>
            <a:endPar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sp>
        <p:nvSpPr>
          <p:cNvPr id="59" name="Rectangle 3"/>
          <p:cNvSpPr txBox="1">
            <a:spLocks noChangeArrowheads="1"/>
          </p:cNvSpPr>
          <p:nvPr/>
        </p:nvSpPr>
        <p:spPr>
          <a:xfrm>
            <a:off x="857224" y="5500734"/>
            <a:ext cx="8286776" cy="857224"/>
          </a:xfrm>
          <a:prstGeom prst="rect">
            <a:avLst/>
          </a:prstGeom>
          <a:solidFill>
            <a:schemeClr val="bg1"/>
          </a:solidFill>
        </p:spPr>
        <p:txBody>
          <a:bodyPr vert="horz" lIns="91440" tIns="45720" rIns="91440" bIns="45720" rtlCol="0">
            <a:normAutofit/>
          </a:bodyPr>
          <a:lstStyle/>
          <a:p>
            <a:pPr marL="342900" marR="0" lvl="0" indent="-342900" algn="just" defTabSz="914400" rtl="0" eaLnBrk="0" fontAlgn="auto" latinLnBrk="0" hangingPunct="0">
              <a:lnSpc>
                <a:spcPct val="90000"/>
              </a:lnSpc>
              <a:spcBef>
                <a:spcPct val="0"/>
              </a:spcBef>
              <a:spcAft>
                <a:spcPts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rPr>
              <a:t>开关级：</a:t>
            </a:r>
            <a:endPar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a:p>
            <a:pPr marL="342900" lvl="0" indent="-342900" algn="just" eaLnBrk="0" hangingPunct="0">
              <a:lnSpc>
                <a:spcPct val="90000"/>
              </a:lnSpc>
              <a:spcBef>
                <a:spcPct val="0"/>
              </a:spcBef>
            </a:pPr>
            <a:r>
              <a:rPr lang="en-US" altLang="zh-CN" sz="2400" b="1" dirty="0">
                <a:latin typeface="宋体" panose="02010600030101010101" pitchFamily="2" charset="-122"/>
              </a:rPr>
              <a:t>	</a:t>
            </a:r>
            <a:r>
              <a:rPr lang="zh-CN" altLang="en-US" sz="2400" dirty="0"/>
              <a:t>描述器件中三极管和存储节点以及它们之间连接的模型。 </a:t>
            </a:r>
            <a:endParaRPr kumimoji="0" lang="zh-CN" altLang="en-US" sz="2000" b="1" i="0" u="none" strike="noStrike" kern="1200" cap="none" spc="0" normalizeH="0" baseline="0" noProof="0" dirty="0" smtClean="0">
              <a:ln>
                <a:noFill/>
              </a:ln>
              <a:solidFill>
                <a:schemeClr val="tx1"/>
              </a:solidFill>
              <a:effectLst/>
              <a:uLnTx/>
              <a:uFillTx/>
              <a:latin typeface="宋体" panose="02010600030101010101" pitchFamily="2" charset="-122"/>
              <a:ea typeface="+mn-ea"/>
              <a:cs typeface="+mn-cs"/>
            </a:endParaRPr>
          </a:p>
        </p:txBody>
      </p:sp>
      <p:cxnSp>
        <p:nvCxnSpPr>
          <p:cNvPr id="61" name="直接连接符 60"/>
          <p:cNvCxnSpPr/>
          <p:nvPr/>
        </p:nvCxnSpPr>
        <p:spPr>
          <a:xfrm>
            <a:off x="142876" y="4500570"/>
            <a:ext cx="885828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21905" y="2143116"/>
            <a:ext cx="494046" cy="1938992"/>
          </a:xfrm>
          <a:prstGeom prst="rect">
            <a:avLst/>
          </a:prstGeom>
          <a:noFill/>
        </p:spPr>
        <p:txBody>
          <a:bodyPr wrap="none" rtlCol="0">
            <a:spAutoFit/>
          </a:bodyPr>
          <a:lstStyle/>
          <a:p>
            <a:r>
              <a:rPr lang="zh-CN" altLang="en-US" sz="2400" b="1" dirty="0" smtClean="0">
                <a:solidFill>
                  <a:schemeClr val="accent2">
                    <a:lumMod val="75000"/>
                  </a:schemeClr>
                </a:solidFill>
                <a:latin typeface="+mn-ea"/>
              </a:rPr>
              <a:t>行</a:t>
            </a:r>
            <a:endParaRPr lang="en-US" altLang="zh-CN" sz="2400" b="1" dirty="0" smtClean="0">
              <a:solidFill>
                <a:schemeClr val="accent2">
                  <a:lumMod val="75000"/>
                </a:schemeClr>
              </a:solidFill>
              <a:latin typeface="+mn-ea"/>
            </a:endParaRPr>
          </a:p>
          <a:p>
            <a:r>
              <a:rPr lang="zh-CN" altLang="en-US" sz="2400" b="1" dirty="0" smtClean="0">
                <a:solidFill>
                  <a:schemeClr val="accent2">
                    <a:lumMod val="75000"/>
                  </a:schemeClr>
                </a:solidFill>
                <a:latin typeface="+mn-ea"/>
              </a:rPr>
              <a:t>为</a:t>
            </a:r>
            <a:endParaRPr lang="en-US" altLang="zh-CN" sz="2400" b="1" dirty="0" smtClean="0">
              <a:solidFill>
                <a:schemeClr val="accent2">
                  <a:lumMod val="75000"/>
                </a:schemeClr>
              </a:solidFill>
              <a:latin typeface="+mn-ea"/>
            </a:endParaRPr>
          </a:p>
          <a:p>
            <a:r>
              <a:rPr lang="zh-CN" altLang="en-US" sz="2400" b="1" dirty="0">
                <a:solidFill>
                  <a:schemeClr val="accent2">
                    <a:lumMod val="75000"/>
                  </a:schemeClr>
                </a:solidFill>
                <a:latin typeface="+mn-ea"/>
              </a:rPr>
              <a:t>级</a:t>
            </a:r>
            <a:endParaRPr lang="en-US" altLang="zh-CN" sz="2400" b="1" dirty="0" smtClean="0">
              <a:solidFill>
                <a:schemeClr val="accent2">
                  <a:lumMod val="75000"/>
                </a:schemeClr>
              </a:solidFill>
              <a:latin typeface="+mn-ea"/>
            </a:endParaRPr>
          </a:p>
          <a:p>
            <a:r>
              <a:rPr lang="zh-CN" altLang="en-US" sz="2400" b="1" dirty="0" smtClean="0">
                <a:solidFill>
                  <a:schemeClr val="accent2">
                    <a:lumMod val="75000"/>
                  </a:schemeClr>
                </a:solidFill>
                <a:latin typeface="+mn-ea"/>
              </a:rPr>
              <a:t>描</a:t>
            </a:r>
            <a:endParaRPr lang="en-US" altLang="zh-CN" sz="2400" b="1" dirty="0" smtClean="0">
              <a:solidFill>
                <a:schemeClr val="accent2">
                  <a:lumMod val="75000"/>
                </a:schemeClr>
              </a:solidFill>
              <a:latin typeface="+mn-ea"/>
            </a:endParaRPr>
          </a:p>
          <a:p>
            <a:r>
              <a:rPr lang="zh-CN" altLang="en-US" sz="2400" b="1" dirty="0" smtClean="0">
                <a:solidFill>
                  <a:schemeClr val="accent2">
                    <a:lumMod val="75000"/>
                  </a:schemeClr>
                </a:solidFill>
                <a:latin typeface="+mn-ea"/>
              </a:rPr>
              <a:t>述</a:t>
            </a:r>
            <a:endParaRPr lang="zh-CN" altLang="en-US" sz="2400" b="1" dirty="0">
              <a:solidFill>
                <a:schemeClr val="accent2">
                  <a:lumMod val="75000"/>
                </a:schemeClr>
              </a:solidFill>
              <a:latin typeface="+mn-ea"/>
            </a:endParaRPr>
          </a:p>
        </p:txBody>
      </p:sp>
      <p:sp>
        <p:nvSpPr>
          <p:cNvPr id="65" name="TextBox 64"/>
          <p:cNvSpPr txBox="1"/>
          <p:nvPr/>
        </p:nvSpPr>
        <p:spPr>
          <a:xfrm>
            <a:off x="214282" y="4500570"/>
            <a:ext cx="494046" cy="1938992"/>
          </a:xfrm>
          <a:prstGeom prst="rect">
            <a:avLst/>
          </a:prstGeom>
          <a:noFill/>
        </p:spPr>
        <p:txBody>
          <a:bodyPr wrap="none" rtlCol="0">
            <a:spAutoFit/>
          </a:bodyPr>
          <a:lstStyle/>
          <a:p>
            <a:r>
              <a:rPr lang="zh-CN" altLang="en-US" sz="2400" b="1" dirty="0" smtClean="0">
                <a:solidFill>
                  <a:schemeClr val="accent2">
                    <a:lumMod val="75000"/>
                  </a:schemeClr>
                </a:solidFill>
                <a:latin typeface="+mn-ea"/>
              </a:rPr>
              <a:t>结</a:t>
            </a:r>
            <a:endParaRPr lang="en-US" altLang="zh-CN" sz="2400" b="1" dirty="0" smtClean="0">
              <a:solidFill>
                <a:schemeClr val="accent2">
                  <a:lumMod val="75000"/>
                </a:schemeClr>
              </a:solidFill>
              <a:latin typeface="+mn-ea"/>
            </a:endParaRPr>
          </a:p>
          <a:p>
            <a:r>
              <a:rPr lang="zh-CN" altLang="en-US" sz="2400" b="1" dirty="0" smtClean="0">
                <a:solidFill>
                  <a:schemeClr val="accent2">
                    <a:lumMod val="75000"/>
                  </a:schemeClr>
                </a:solidFill>
                <a:latin typeface="+mn-ea"/>
              </a:rPr>
              <a:t>构</a:t>
            </a:r>
            <a:endParaRPr lang="en-US" altLang="zh-CN" sz="2400" b="1" dirty="0" smtClean="0">
              <a:solidFill>
                <a:schemeClr val="accent2">
                  <a:lumMod val="75000"/>
                </a:schemeClr>
              </a:solidFill>
              <a:latin typeface="+mn-ea"/>
            </a:endParaRPr>
          </a:p>
          <a:p>
            <a:r>
              <a:rPr lang="zh-CN" altLang="en-US" sz="2400" b="1" dirty="0" smtClean="0">
                <a:solidFill>
                  <a:schemeClr val="accent2">
                    <a:lumMod val="75000"/>
                  </a:schemeClr>
                </a:solidFill>
                <a:latin typeface="+mn-ea"/>
              </a:rPr>
              <a:t>级</a:t>
            </a:r>
            <a:endParaRPr lang="en-US" altLang="zh-CN" sz="2400" b="1" dirty="0" smtClean="0">
              <a:solidFill>
                <a:schemeClr val="accent2">
                  <a:lumMod val="75000"/>
                </a:schemeClr>
              </a:solidFill>
              <a:latin typeface="+mn-ea"/>
            </a:endParaRPr>
          </a:p>
          <a:p>
            <a:r>
              <a:rPr lang="zh-CN" altLang="en-US" sz="2400" b="1" dirty="0" smtClean="0">
                <a:solidFill>
                  <a:schemeClr val="accent2">
                    <a:lumMod val="75000"/>
                  </a:schemeClr>
                </a:solidFill>
                <a:latin typeface="+mn-ea"/>
              </a:rPr>
              <a:t>描</a:t>
            </a:r>
            <a:endParaRPr lang="en-US" altLang="zh-CN" sz="2400" b="1" dirty="0" smtClean="0">
              <a:solidFill>
                <a:schemeClr val="accent2">
                  <a:lumMod val="75000"/>
                </a:schemeClr>
              </a:solidFill>
              <a:latin typeface="+mn-ea"/>
            </a:endParaRPr>
          </a:p>
          <a:p>
            <a:r>
              <a:rPr lang="zh-CN" altLang="en-US" sz="2400" b="1" dirty="0" smtClean="0">
                <a:solidFill>
                  <a:schemeClr val="accent2">
                    <a:lumMod val="75000"/>
                  </a:schemeClr>
                </a:solidFill>
                <a:latin typeface="+mn-ea"/>
              </a:rPr>
              <a:t>述</a:t>
            </a:r>
            <a:endParaRPr lang="zh-CN" altLang="en-US" sz="2400" b="1" dirty="0">
              <a:solidFill>
                <a:schemeClr val="accent2">
                  <a:lumMod val="75000"/>
                </a:schemeClr>
              </a:solidFill>
              <a:latin typeface="+mn-ea"/>
            </a:endParaRPr>
          </a:p>
        </p:txBody>
      </p:sp>
      <p:sp>
        <p:nvSpPr>
          <p:cNvPr id="5" name="TextBox 4"/>
          <p:cNvSpPr txBox="1"/>
          <p:nvPr/>
        </p:nvSpPr>
        <p:spPr>
          <a:xfrm>
            <a:off x="6839588" y="2697113"/>
            <a:ext cx="2484940" cy="1384995"/>
          </a:xfrm>
          <a:prstGeom prst="rect">
            <a:avLst/>
          </a:prstGeom>
          <a:noFill/>
        </p:spPr>
        <p:txBody>
          <a:bodyPr wrap="square" rtlCol="0">
            <a:spAutoFit/>
          </a:bodyPr>
          <a:lstStyle/>
          <a:p>
            <a:r>
              <a:rPr lang="zh-CN" altLang="en-US" sz="2800" b="1" dirty="0" smtClean="0"/>
              <a:t>侧重</a:t>
            </a:r>
            <a:r>
              <a:rPr lang="zh-CN" altLang="en-US" sz="2800" b="1" dirty="0"/>
              <a:t>对模块</a:t>
            </a:r>
            <a:r>
              <a:rPr lang="zh-CN" altLang="en-US" sz="2800" b="1" dirty="0">
                <a:solidFill>
                  <a:schemeClr val="accent2">
                    <a:lumMod val="75000"/>
                  </a:schemeClr>
                </a:solidFill>
              </a:rPr>
              <a:t>行为功能</a:t>
            </a:r>
            <a:r>
              <a:rPr lang="zh-CN" altLang="en-US" sz="2800" b="1" dirty="0"/>
              <a:t>的抽象</a:t>
            </a:r>
            <a:r>
              <a:rPr lang="zh-CN" altLang="en-US" sz="2800" b="1" dirty="0" smtClean="0"/>
              <a:t>描述</a:t>
            </a:r>
            <a:endParaRPr lang="zh-CN" altLang="en-US" sz="2800" b="1" dirty="0"/>
          </a:p>
        </p:txBody>
      </p:sp>
      <p:sp>
        <p:nvSpPr>
          <p:cNvPr id="14" name="TextBox 13"/>
          <p:cNvSpPr txBox="1"/>
          <p:nvPr/>
        </p:nvSpPr>
        <p:spPr>
          <a:xfrm>
            <a:off x="6859156" y="4492277"/>
            <a:ext cx="2537380" cy="1384995"/>
          </a:xfrm>
          <a:prstGeom prst="rect">
            <a:avLst/>
          </a:prstGeom>
          <a:noFill/>
        </p:spPr>
        <p:txBody>
          <a:bodyPr wrap="square" rtlCol="0">
            <a:spAutoFit/>
          </a:bodyPr>
          <a:lstStyle/>
          <a:p>
            <a:r>
              <a:rPr lang="zh-CN" altLang="en-US" sz="2800" b="1" dirty="0"/>
              <a:t>侧重对模块</a:t>
            </a:r>
            <a:r>
              <a:rPr lang="zh-CN" altLang="en-US" sz="2800" b="1" dirty="0">
                <a:solidFill>
                  <a:schemeClr val="accent2">
                    <a:lumMod val="75000"/>
                  </a:schemeClr>
                </a:solidFill>
              </a:rPr>
              <a:t>内部结构实现</a:t>
            </a:r>
            <a:r>
              <a:rPr lang="zh-CN" altLang="en-US" sz="2800" b="1" dirty="0"/>
              <a:t>的具体描述</a:t>
            </a:r>
          </a:p>
        </p:txBody>
      </p:sp>
      <p:sp>
        <p:nvSpPr>
          <p:cNvPr id="6" name="灯片编号占位符 5"/>
          <p:cNvSpPr>
            <a:spLocks noGrp="1"/>
          </p:cNvSpPr>
          <p:nvPr>
            <p:ph type="sldNum" sz="quarter" idx="12"/>
          </p:nvPr>
        </p:nvSpPr>
        <p:spPr/>
        <p:txBody>
          <a:bodyPr/>
          <a:lstStyle/>
          <a:p>
            <a:fld id="{351A2F54-C19B-4022-AC36-B7CACD2E530A}" type="slidenum">
              <a:rPr lang="zh-CN" altLang="en-US" smtClean="0"/>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p:cTn id="13" dur="500" fill="hold"/>
                                        <p:tgtEl>
                                          <p:spTgt spid="62"/>
                                        </p:tgtEl>
                                        <p:attrNameLst>
                                          <p:attrName>ppt_w</p:attrName>
                                        </p:attrNameLst>
                                      </p:cBhvr>
                                      <p:tavLst>
                                        <p:tav tm="0">
                                          <p:val>
                                            <p:fltVal val="0"/>
                                          </p:val>
                                        </p:tav>
                                        <p:tav tm="100000">
                                          <p:val>
                                            <p:strVal val="#ppt_w"/>
                                          </p:val>
                                        </p:tav>
                                      </p:tavLst>
                                    </p:anim>
                                    <p:anim calcmode="lin" valueType="num">
                                      <p:cBhvr>
                                        <p:cTn id="14" dur="500" fill="hold"/>
                                        <p:tgtEl>
                                          <p:spTgt spid="6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p:cTn id="19" dur="500" fill="hold"/>
                                        <p:tgtEl>
                                          <p:spTgt spid="65"/>
                                        </p:tgtEl>
                                        <p:attrNameLst>
                                          <p:attrName>ppt_w</p:attrName>
                                        </p:attrNameLst>
                                      </p:cBhvr>
                                      <p:tavLst>
                                        <p:tav tm="0">
                                          <p:val>
                                            <p:fltVal val="0"/>
                                          </p:val>
                                        </p:tav>
                                        <p:tav tm="100000">
                                          <p:val>
                                            <p:strVal val="#ppt_w"/>
                                          </p:val>
                                        </p:tav>
                                      </p:tavLst>
                                    </p:anim>
                                    <p:anim calcmode="lin" valueType="num">
                                      <p:cBhvr>
                                        <p:cTn id="20" dur="500" fill="hold"/>
                                        <p:tgtEl>
                                          <p:spTgt spid="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714348" y="1714488"/>
            <a:ext cx="5786478" cy="2751522"/>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a:latin typeface="Courier-Bold" charset="0"/>
              </a:rPr>
              <a:t>module muxtwo (out, a, b, </a:t>
            </a:r>
            <a:r>
              <a:rPr lang="en-US" altLang="zh-CN" sz="1600" b="1" dirty="0" smtClean="0">
                <a:latin typeface="Courier-Bold" charset="0"/>
              </a:rPr>
              <a:t>sl);  //</a:t>
            </a:r>
            <a:r>
              <a:rPr lang="zh-CN" altLang="en-US" sz="1600" b="1" dirty="0" smtClean="0">
                <a:latin typeface="Courier-Bold" charset="0"/>
              </a:rPr>
              <a:t>二选一多路选择器</a:t>
            </a:r>
            <a:endParaRPr lang="en-US" altLang="zh-CN" sz="1600" b="1" dirty="0">
              <a:latin typeface="Courier-Bold" charset="0"/>
            </a:endParaRPr>
          </a:p>
          <a:p>
            <a:pPr>
              <a:spcBef>
                <a:spcPct val="10000"/>
              </a:spcBef>
            </a:pPr>
            <a:r>
              <a:rPr lang="en-US" altLang="zh-CN" sz="1600" b="1" dirty="0">
                <a:latin typeface="Courier-Bold" charset="0"/>
              </a:rPr>
              <a:t>  </a:t>
            </a:r>
            <a:r>
              <a:rPr lang="en-US" altLang="zh-CN" sz="1600" b="1" dirty="0" smtClean="0">
                <a:latin typeface="Courier-Bold" charset="0"/>
              </a:rPr>
              <a:t>    input </a:t>
            </a:r>
            <a:r>
              <a:rPr lang="en-US" altLang="zh-CN" sz="1600" b="1" dirty="0">
                <a:latin typeface="Courier-Bold" charset="0"/>
              </a:rPr>
              <a:t>a, b, </a:t>
            </a:r>
            <a:r>
              <a:rPr lang="en-US" altLang="zh-CN" sz="1600" b="1" dirty="0" err="1" smtClean="0">
                <a:latin typeface="Courier-Bold" charset="0"/>
              </a:rPr>
              <a:t>sl</a:t>
            </a:r>
            <a:r>
              <a:rPr lang="en-US" altLang="zh-CN" sz="1600" b="1" dirty="0" smtClean="0">
                <a:latin typeface="Courier-Bold" charset="0"/>
              </a:rPr>
              <a:t>;    //</a:t>
            </a:r>
            <a:r>
              <a:rPr lang="zh-CN" altLang="en-US" sz="1600" b="1" dirty="0" smtClean="0">
                <a:latin typeface="Courier-Bold" charset="0"/>
              </a:rPr>
              <a:t>输入信号名</a:t>
            </a:r>
            <a:endParaRPr lang="en-US" altLang="zh-CN" sz="1600" b="1" dirty="0" smtClean="0">
              <a:latin typeface="Courier-Bold" charset="0"/>
            </a:endParaRPr>
          </a:p>
          <a:p>
            <a:pPr>
              <a:spcBef>
                <a:spcPct val="10000"/>
              </a:spcBef>
            </a:pPr>
            <a:r>
              <a:rPr lang="en-US" altLang="zh-CN" sz="1600" b="1" dirty="0">
                <a:latin typeface="Courier-Bold" charset="0"/>
              </a:rPr>
              <a:t> </a:t>
            </a:r>
            <a:r>
              <a:rPr lang="en-US" altLang="zh-CN" sz="1600" b="1" dirty="0" smtClean="0">
                <a:latin typeface="Courier-Bold" charset="0"/>
              </a:rPr>
              <a:t>    output </a:t>
            </a:r>
            <a:r>
              <a:rPr lang="en-US" altLang="zh-CN" sz="1600" b="1" dirty="0">
                <a:latin typeface="Courier-Bold" charset="0"/>
              </a:rPr>
              <a:t>out</a:t>
            </a:r>
            <a:r>
              <a:rPr lang="en-US" altLang="zh-CN" sz="1600" b="1" dirty="0" smtClean="0">
                <a:latin typeface="Courier-Bold" charset="0"/>
              </a:rPr>
              <a:t>;        //</a:t>
            </a:r>
            <a:r>
              <a:rPr lang="zh-CN" altLang="en-US" sz="1600" b="1" dirty="0" smtClean="0">
                <a:latin typeface="Courier-Bold" charset="0"/>
              </a:rPr>
              <a:t>输出信号名</a:t>
            </a:r>
            <a:endParaRPr lang="en-US" altLang="zh-CN" sz="1600" b="1" dirty="0" smtClean="0">
              <a:latin typeface="Courier-Bold" charset="0"/>
            </a:endParaRPr>
          </a:p>
          <a:p>
            <a:pPr>
              <a:spcBef>
                <a:spcPct val="10000"/>
              </a:spcBef>
            </a:pPr>
            <a:r>
              <a:rPr lang="en-US" altLang="zh-CN" sz="1600" b="1" dirty="0" smtClean="0">
                <a:latin typeface="Courier-Bold" charset="0"/>
              </a:rPr>
              <a:t>      </a:t>
            </a:r>
            <a:r>
              <a:rPr lang="en-US" altLang="zh-CN" sz="1600" b="1" dirty="0" err="1" smtClean="0">
                <a:latin typeface="Courier-Bold" charset="0"/>
              </a:rPr>
              <a:t>reg</a:t>
            </a:r>
            <a:r>
              <a:rPr lang="en-US" altLang="zh-CN" sz="1600" b="1" dirty="0" smtClean="0">
                <a:latin typeface="Courier-Bold" charset="0"/>
              </a:rPr>
              <a:t> </a:t>
            </a:r>
            <a:r>
              <a:rPr lang="en-US" altLang="zh-CN" sz="1600" b="1" dirty="0">
                <a:latin typeface="Courier-Bold" charset="0"/>
              </a:rPr>
              <a:t>out;</a:t>
            </a:r>
          </a:p>
          <a:p>
            <a:pPr>
              <a:spcBef>
                <a:spcPct val="10000"/>
              </a:spcBef>
            </a:pPr>
            <a:r>
              <a:rPr lang="en-US" altLang="zh-CN" sz="1600" b="1" dirty="0" smtClean="0">
                <a:latin typeface="Courier-Bold" charset="0"/>
              </a:rPr>
              <a:t>             always </a:t>
            </a:r>
            <a:r>
              <a:rPr lang="en-US" altLang="zh-CN" sz="1600" b="1" dirty="0">
                <a:latin typeface="Courier-Bold" charset="0"/>
              </a:rPr>
              <a:t>@( </a:t>
            </a:r>
            <a:r>
              <a:rPr lang="en-US" altLang="zh-CN" sz="1600" b="1" dirty="0" smtClean="0">
                <a:latin typeface="Courier-Bold" charset="0"/>
              </a:rPr>
              <a:t>sl </a:t>
            </a:r>
            <a:r>
              <a:rPr lang="en-US" altLang="zh-CN" sz="1600" b="1" dirty="0">
                <a:latin typeface="Courier-Bold" charset="0"/>
              </a:rPr>
              <a:t>or a or b)</a:t>
            </a:r>
          </a:p>
          <a:p>
            <a:pPr>
              <a:spcBef>
                <a:spcPct val="10000"/>
              </a:spcBef>
            </a:pPr>
            <a:r>
              <a:rPr lang="en-US" altLang="zh-CN" sz="1600" b="1" dirty="0">
                <a:latin typeface="Courier-Bold" charset="0"/>
              </a:rPr>
              <a:t>   </a:t>
            </a:r>
            <a:r>
              <a:rPr lang="en-US" altLang="zh-CN" sz="1600" b="1" dirty="0" smtClean="0">
                <a:latin typeface="Courier-Bold" charset="0"/>
              </a:rPr>
              <a:t>                </a:t>
            </a:r>
            <a:r>
              <a:rPr lang="en-US" altLang="zh-CN" sz="1600" b="1" dirty="0">
                <a:latin typeface="Courier-Bold" charset="0"/>
              </a:rPr>
              <a:t>if (! </a:t>
            </a:r>
            <a:r>
              <a:rPr lang="en-US" altLang="zh-CN" sz="1600" b="1" dirty="0" smtClean="0">
                <a:latin typeface="Courier-Bold" charset="0"/>
              </a:rPr>
              <a:t>sl</a:t>
            </a:r>
            <a:r>
              <a:rPr lang="en-US" altLang="zh-CN" sz="1600" b="1" dirty="0">
                <a:latin typeface="Courier-Bold" charset="0"/>
              </a:rPr>
              <a:t>) out = a</a:t>
            </a:r>
            <a:r>
              <a:rPr lang="en-US" altLang="zh-CN" sz="1600" b="1" dirty="0" smtClean="0">
                <a:latin typeface="Courier-Bold" charset="0"/>
              </a:rPr>
              <a:t>;   </a:t>
            </a:r>
          </a:p>
          <a:p>
            <a:pPr>
              <a:spcBef>
                <a:spcPct val="10000"/>
              </a:spcBef>
            </a:pPr>
            <a:r>
              <a:rPr lang="en-US" altLang="zh-CN" sz="1600" b="1" dirty="0">
                <a:latin typeface="Courier-Bold" charset="0"/>
              </a:rPr>
              <a:t>	</a:t>
            </a:r>
            <a:r>
              <a:rPr lang="en-US" altLang="zh-CN" sz="1600" b="1" dirty="0" smtClean="0">
                <a:latin typeface="Courier-Bold" charset="0"/>
              </a:rPr>
              <a:t>	//</a:t>
            </a:r>
            <a:r>
              <a:rPr lang="zh-CN" altLang="en-US" sz="1600" b="1" dirty="0" smtClean="0">
                <a:latin typeface="Courier-Bold" charset="0"/>
              </a:rPr>
              <a:t>控制信号</a:t>
            </a:r>
            <a:r>
              <a:rPr lang="en-US" altLang="zh-CN" sz="1600" b="1" dirty="0" err="1" smtClean="0">
                <a:latin typeface="Courier-Bold" charset="0"/>
              </a:rPr>
              <a:t>sl</a:t>
            </a:r>
            <a:r>
              <a:rPr lang="zh-CN" altLang="en-US" sz="1600" b="1" dirty="0">
                <a:latin typeface="Courier-Bold" charset="0"/>
              </a:rPr>
              <a:t>为</a:t>
            </a:r>
            <a:r>
              <a:rPr lang="zh-CN" altLang="en-US" sz="1600" b="1" dirty="0" smtClean="0">
                <a:latin typeface="Courier-Bold" charset="0"/>
              </a:rPr>
              <a:t>非，输出与输入信号</a:t>
            </a:r>
            <a:r>
              <a:rPr lang="en-US" altLang="zh-CN" sz="1600" b="1" dirty="0" smtClean="0">
                <a:latin typeface="Courier-Bold" charset="0"/>
              </a:rPr>
              <a:t>a</a:t>
            </a:r>
            <a:r>
              <a:rPr lang="zh-CN" altLang="en-US" sz="1600" b="1" dirty="0" smtClean="0">
                <a:latin typeface="Courier-Bold" charset="0"/>
              </a:rPr>
              <a:t>一致</a:t>
            </a:r>
            <a:endParaRPr lang="en-US" altLang="zh-CN" sz="1600" b="1" dirty="0" smtClean="0">
              <a:latin typeface="Courier-Bold" charset="0"/>
            </a:endParaRPr>
          </a:p>
          <a:p>
            <a:pPr>
              <a:spcBef>
                <a:spcPct val="10000"/>
              </a:spcBef>
            </a:pPr>
            <a:r>
              <a:rPr lang="en-US" altLang="zh-CN" sz="1600" b="1" dirty="0" smtClean="0">
                <a:latin typeface="Courier-Bold" charset="0"/>
              </a:rPr>
              <a:t>  	       else out = b;  </a:t>
            </a:r>
          </a:p>
          <a:p>
            <a:pPr>
              <a:spcBef>
                <a:spcPct val="10000"/>
              </a:spcBef>
            </a:pPr>
            <a:r>
              <a:rPr lang="en-US" altLang="zh-CN" sz="1600" b="1" dirty="0">
                <a:latin typeface="Courier-Bold" charset="0"/>
              </a:rPr>
              <a:t>	</a:t>
            </a:r>
            <a:r>
              <a:rPr lang="en-US" altLang="zh-CN" sz="1600" b="1" dirty="0" smtClean="0">
                <a:latin typeface="Courier-Bold" charset="0"/>
              </a:rPr>
              <a:t>	//</a:t>
            </a:r>
            <a:r>
              <a:rPr lang="zh-CN" altLang="en-US" sz="1600" b="1" dirty="0" smtClean="0">
                <a:latin typeface="Courier-Bold" charset="0"/>
              </a:rPr>
              <a:t>控制信号</a:t>
            </a:r>
            <a:r>
              <a:rPr lang="en-US" altLang="zh-CN" sz="1600" b="1" dirty="0" smtClean="0">
                <a:latin typeface="Courier-Bold" charset="0"/>
              </a:rPr>
              <a:t>sl</a:t>
            </a:r>
            <a:r>
              <a:rPr lang="zh-CN" altLang="en-US" sz="1600" b="1" dirty="0" smtClean="0">
                <a:latin typeface="Courier-Bold" charset="0"/>
              </a:rPr>
              <a:t>为非，输出与输入信号</a:t>
            </a:r>
            <a:r>
              <a:rPr lang="en-US" altLang="zh-CN" sz="1600" b="1" dirty="0" smtClean="0">
                <a:latin typeface="Courier-Bold" charset="0"/>
              </a:rPr>
              <a:t>b</a:t>
            </a:r>
            <a:r>
              <a:rPr lang="zh-CN" altLang="en-US" sz="1600" b="1" dirty="0" smtClean="0">
                <a:latin typeface="Courier-Bold" charset="0"/>
              </a:rPr>
              <a:t>一致</a:t>
            </a:r>
            <a:endParaRPr lang="en-US" altLang="zh-CN" sz="1600" b="1" dirty="0" smtClean="0">
              <a:latin typeface="Courier-Bold" charset="0"/>
            </a:endParaRPr>
          </a:p>
          <a:p>
            <a:pPr>
              <a:spcBef>
                <a:spcPct val="10000"/>
              </a:spcBef>
            </a:pPr>
            <a:r>
              <a:rPr lang="en-US" altLang="zh-CN" sz="1600" b="1" dirty="0" err="1" smtClean="0">
                <a:latin typeface="Courier-Bold" charset="0"/>
              </a:rPr>
              <a:t>endmodule</a:t>
            </a:r>
            <a:endParaRPr lang="en-US" altLang="zh-CN" sz="1600" b="1" dirty="0">
              <a:latin typeface="Courier-Bold" charset="0"/>
            </a:endParaRPr>
          </a:p>
        </p:txBody>
      </p:sp>
      <p:grpSp>
        <p:nvGrpSpPr>
          <p:cNvPr id="29" name="组合 28"/>
          <p:cNvGrpSpPr/>
          <p:nvPr/>
        </p:nvGrpSpPr>
        <p:grpSpPr>
          <a:xfrm>
            <a:off x="6486103" y="1965681"/>
            <a:ext cx="2372177" cy="2500329"/>
            <a:chOff x="6062676" y="2786059"/>
            <a:chExt cx="2372177" cy="2500329"/>
          </a:xfrm>
        </p:grpSpPr>
        <p:sp>
          <p:nvSpPr>
            <p:cNvPr id="8" name="矩形 7"/>
            <p:cNvSpPr/>
            <p:nvPr/>
          </p:nvSpPr>
          <p:spPr>
            <a:xfrm>
              <a:off x="6072198" y="4786322"/>
              <a:ext cx="207170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二选一多路选择器</a:t>
              </a:r>
              <a:endParaRPr lang="zh-CN" altLang="en-US" dirty="0">
                <a:solidFill>
                  <a:schemeClr val="tx1"/>
                </a:solidFill>
              </a:endParaRPr>
            </a:p>
          </p:txBody>
        </p:sp>
        <p:grpSp>
          <p:nvGrpSpPr>
            <p:cNvPr id="28" name="组合 27"/>
            <p:cNvGrpSpPr/>
            <p:nvPr/>
          </p:nvGrpSpPr>
          <p:grpSpPr>
            <a:xfrm>
              <a:off x="6062676" y="2786059"/>
              <a:ext cx="2372177" cy="2000263"/>
              <a:chOff x="6062676" y="2786059"/>
              <a:chExt cx="2372177" cy="2000263"/>
            </a:xfrm>
          </p:grpSpPr>
          <p:sp>
            <p:nvSpPr>
              <p:cNvPr id="9" name="梯形 8"/>
              <p:cNvSpPr/>
              <p:nvPr/>
            </p:nvSpPr>
            <p:spPr>
              <a:xfrm rot="5400000">
                <a:off x="6482966" y="3018231"/>
                <a:ext cx="1321601" cy="857257"/>
              </a:xfrm>
              <a:prstGeom prst="trapezoi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rot="10800000">
                <a:off x="6286512" y="3141660"/>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10800000">
                <a:off x="6286512" y="3786190"/>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6930248" y="4214024"/>
                <a:ext cx="427834" cy="7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7572396" y="3429000"/>
                <a:ext cx="428628"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62676" y="2928934"/>
                <a:ext cx="295274" cy="369332"/>
              </a:xfrm>
              <a:prstGeom prst="rect">
                <a:avLst/>
              </a:prstGeom>
              <a:noFill/>
            </p:spPr>
            <p:txBody>
              <a:bodyPr wrap="none" rtlCol="0">
                <a:spAutoFit/>
              </a:bodyPr>
              <a:lstStyle/>
              <a:p>
                <a:r>
                  <a:rPr lang="en-US" altLang="zh-CN" dirty="0" smtClean="0"/>
                  <a:t>a</a:t>
                </a:r>
                <a:endParaRPr lang="zh-CN" altLang="en-US" dirty="0"/>
              </a:p>
            </p:txBody>
          </p:sp>
          <p:sp>
            <p:nvSpPr>
              <p:cNvPr id="25" name="TextBox 24"/>
              <p:cNvSpPr txBox="1"/>
              <p:nvPr/>
            </p:nvSpPr>
            <p:spPr>
              <a:xfrm>
                <a:off x="6072198" y="3571876"/>
                <a:ext cx="306494" cy="369332"/>
              </a:xfrm>
              <a:prstGeom prst="rect">
                <a:avLst/>
              </a:prstGeom>
              <a:noFill/>
            </p:spPr>
            <p:txBody>
              <a:bodyPr wrap="none" rtlCol="0">
                <a:spAutoFit/>
              </a:bodyPr>
              <a:lstStyle/>
              <a:p>
                <a:r>
                  <a:rPr lang="en-US" altLang="zh-CN" dirty="0" smtClean="0"/>
                  <a:t>b</a:t>
                </a:r>
                <a:endParaRPr lang="zh-CN" altLang="en-US" dirty="0"/>
              </a:p>
            </p:txBody>
          </p:sp>
          <p:sp>
            <p:nvSpPr>
              <p:cNvPr id="26" name="TextBox 25"/>
              <p:cNvSpPr txBox="1"/>
              <p:nvPr/>
            </p:nvSpPr>
            <p:spPr>
              <a:xfrm>
                <a:off x="7929586" y="3214686"/>
                <a:ext cx="505267" cy="369332"/>
              </a:xfrm>
              <a:prstGeom prst="rect">
                <a:avLst/>
              </a:prstGeom>
              <a:noFill/>
            </p:spPr>
            <p:txBody>
              <a:bodyPr wrap="none" rtlCol="0">
                <a:spAutoFit/>
              </a:bodyPr>
              <a:lstStyle/>
              <a:p>
                <a:r>
                  <a:rPr lang="en-US" altLang="zh-CN" dirty="0" smtClean="0"/>
                  <a:t>out</a:t>
                </a:r>
                <a:endParaRPr lang="zh-CN" altLang="en-US" dirty="0"/>
              </a:p>
            </p:txBody>
          </p:sp>
          <p:sp>
            <p:nvSpPr>
              <p:cNvPr id="27" name="TextBox 26"/>
              <p:cNvSpPr txBox="1"/>
              <p:nvPr/>
            </p:nvSpPr>
            <p:spPr>
              <a:xfrm>
                <a:off x="7000892" y="4416990"/>
                <a:ext cx="327334" cy="369332"/>
              </a:xfrm>
              <a:prstGeom prst="rect">
                <a:avLst/>
              </a:prstGeom>
              <a:noFill/>
            </p:spPr>
            <p:txBody>
              <a:bodyPr wrap="none" rtlCol="0">
                <a:spAutoFit/>
              </a:bodyPr>
              <a:lstStyle/>
              <a:p>
                <a:r>
                  <a:rPr lang="en-US" altLang="zh-CN" dirty="0" smtClean="0"/>
                  <a:t>sl</a:t>
                </a:r>
                <a:endParaRPr lang="zh-CN" altLang="en-US" dirty="0"/>
              </a:p>
            </p:txBody>
          </p:sp>
        </p:grpSp>
      </p:grpSp>
      <p:sp>
        <p:nvSpPr>
          <p:cNvPr id="30" name="Text Box 8"/>
          <p:cNvSpPr txBox="1">
            <a:spLocks noChangeArrowheads="1"/>
          </p:cNvSpPr>
          <p:nvPr/>
        </p:nvSpPr>
        <p:spPr bwMode="auto">
          <a:xfrm>
            <a:off x="214282" y="4902655"/>
            <a:ext cx="8715436" cy="1717393"/>
          </a:xfrm>
          <a:prstGeom prst="rect">
            <a:avLst/>
          </a:prstGeom>
          <a:noFill/>
          <a:ln w="9525">
            <a:noFill/>
            <a:miter lim="800000"/>
          </a:ln>
          <a:effectLst/>
        </p:spPr>
        <p:txBody>
          <a:bodyPr wrap="square">
            <a:spAutoFit/>
          </a:bodyPr>
          <a:lstStyle/>
          <a:p>
            <a:pPr marL="342900" indent="-342900">
              <a:spcBef>
                <a:spcPct val="20000"/>
              </a:spcBef>
              <a:buFont typeface="Arial" panose="020B0604020202020204" pitchFamily="34" charset="0"/>
              <a:buChar char="•"/>
            </a:pPr>
            <a:r>
              <a:rPr lang="zh-CN" altLang="en-US" sz="2400" dirty="0" smtClean="0"/>
              <a:t>在</a:t>
            </a:r>
            <a:r>
              <a:rPr lang="zh-CN" altLang="en-US" sz="2400" dirty="0"/>
              <a:t>行为级模型中，逻辑功能描述采用高级语言结构，如</a:t>
            </a:r>
            <a:r>
              <a:rPr lang="en-US" altLang="zh-CN" sz="2400" dirty="0"/>
              <a:t>@</a:t>
            </a:r>
            <a:r>
              <a:rPr lang="zh-CN" altLang="en-US" sz="2400" dirty="0"/>
              <a:t>、</a:t>
            </a:r>
            <a:r>
              <a:rPr lang="en-US" altLang="zh-CN" sz="2400" dirty="0"/>
              <a:t>while</a:t>
            </a:r>
            <a:r>
              <a:rPr lang="zh-CN" altLang="en-US" sz="2400" dirty="0" smtClean="0"/>
              <a:t>、</a:t>
            </a:r>
            <a:r>
              <a:rPr lang="en-US" altLang="zh-CN" sz="2400" dirty="0" smtClean="0"/>
              <a:t>if</a:t>
            </a:r>
            <a:r>
              <a:rPr lang="zh-CN" altLang="en-US" sz="2400" dirty="0"/>
              <a:t>、</a:t>
            </a:r>
            <a:r>
              <a:rPr lang="en-US" altLang="zh-CN" sz="2400" dirty="0"/>
              <a:t>case</a:t>
            </a:r>
            <a:r>
              <a:rPr lang="zh-CN" altLang="en-US" sz="2400" dirty="0"/>
              <a:t>。</a:t>
            </a:r>
          </a:p>
          <a:p>
            <a:pPr marL="342900" indent="-342900">
              <a:spcBef>
                <a:spcPct val="20000"/>
              </a:spcBef>
              <a:buFont typeface="Arial" panose="020B0604020202020204" pitchFamily="34" charset="0"/>
              <a:buChar char="•"/>
            </a:pPr>
            <a:r>
              <a:rPr lang="en-US" altLang="zh-CN" sz="2400" dirty="0" smtClean="0"/>
              <a:t>RTL</a:t>
            </a:r>
            <a:r>
              <a:rPr lang="zh-CN" altLang="en-US" sz="2400" dirty="0" smtClean="0"/>
              <a:t>模块是可综合的，它是行为模块的一个子集合。</a:t>
            </a:r>
            <a:endParaRPr lang="en-US" altLang="zh-CN" sz="2400" dirty="0" smtClean="0"/>
          </a:p>
          <a:p>
            <a:pPr marL="342900" indent="-342900">
              <a:spcBef>
                <a:spcPct val="20000"/>
              </a:spcBef>
              <a:buFont typeface="Arial" panose="020B0604020202020204" pitchFamily="34" charset="0"/>
              <a:buChar char="•"/>
            </a:pPr>
            <a:r>
              <a:rPr lang="zh-CN" altLang="en-US" sz="2400" dirty="0" smtClean="0"/>
              <a:t>行为级</a:t>
            </a:r>
            <a:r>
              <a:rPr lang="en-US" altLang="zh-CN" sz="2400" dirty="0" smtClean="0"/>
              <a:t>Verilog</a:t>
            </a:r>
            <a:endParaRPr lang="zh-CN" altLang="en-US" sz="2400" dirty="0"/>
          </a:p>
        </p:txBody>
      </p:sp>
      <p:sp>
        <p:nvSpPr>
          <p:cNvPr id="32" name="标题 31"/>
          <p:cNvSpPr>
            <a:spLocks noGrp="1"/>
          </p:cNvSpPr>
          <p:nvPr>
            <p:ph type="title"/>
          </p:nvPr>
        </p:nvSpPr>
        <p:spPr/>
        <p:txBody>
          <a:bodyPr/>
          <a:lstStyle/>
          <a:p>
            <a:pPr algn="l"/>
            <a:r>
              <a:rPr lang="zh-CN" altLang="en-US" dirty="0" smtClean="0"/>
              <a:t>行为级</a:t>
            </a:r>
            <a:r>
              <a:rPr lang="en-US" altLang="zh-CN" dirty="0" err="1" smtClean="0"/>
              <a:t>Verilog</a:t>
            </a:r>
            <a:r>
              <a:rPr lang="en-US" altLang="zh-CN" dirty="0" smtClean="0"/>
              <a:t> HDL</a:t>
            </a:r>
            <a:endParaRPr lang="zh-CN" altLang="en-US" dirty="0"/>
          </a:p>
        </p:txBody>
      </p:sp>
      <p:sp>
        <p:nvSpPr>
          <p:cNvPr id="2" name="灯片编号占位符 1"/>
          <p:cNvSpPr>
            <a:spLocks noGrp="1"/>
          </p:cNvSpPr>
          <p:nvPr>
            <p:ph type="sldNum" sz="quarter" idx="12"/>
          </p:nvPr>
        </p:nvSpPr>
        <p:spPr/>
        <p:txBody>
          <a:bodyPr/>
          <a:lstStyle/>
          <a:p>
            <a:fld id="{351A2F54-C19B-4022-AC36-B7CACD2E530A}" type="slidenum">
              <a:rPr lang="zh-CN" altLang="en-US" smtClean="0"/>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514350" y="4812030"/>
            <a:ext cx="8201025" cy="1831975"/>
          </a:xfrm>
        </p:spPr>
        <p:txBody>
          <a:bodyPr>
            <a:normAutofit/>
          </a:bodyPr>
          <a:lstStyle/>
          <a:p>
            <a:pPr marL="342900" lvl="2" indent="-342900"/>
            <a:r>
              <a:rPr lang="en-US" altLang="zh-CN" dirty="0" smtClean="0"/>
              <a:t>Verilog</a:t>
            </a:r>
            <a:r>
              <a:rPr lang="zh-CN" altLang="en-US" dirty="0"/>
              <a:t>内部带有描述基本逻辑功能的基本单元</a:t>
            </a:r>
            <a:r>
              <a:rPr lang="en-US" altLang="zh-CN" dirty="0"/>
              <a:t>(primitive)</a:t>
            </a:r>
            <a:r>
              <a:rPr lang="zh-CN" altLang="en-US" dirty="0"/>
              <a:t>，如</a:t>
            </a:r>
            <a:r>
              <a:rPr lang="en-US" altLang="zh-CN" dirty="0"/>
              <a:t>and</a:t>
            </a:r>
            <a:r>
              <a:rPr lang="zh-CN" altLang="en-US" dirty="0"/>
              <a:t>门。</a:t>
            </a:r>
          </a:p>
          <a:p>
            <a:pPr marL="342900" lvl="2" indent="-342900"/>
            <a:r>
              <a:rPr lang="zh-CN" altLang="en-US" dirty="0"/>
              <a:t>综合产生的结果网表通常是结构级的</a:t>
            </a:r>
            <a:r>
              <a:rPr lang="zh-CN" altLang="en-US" dirty="0" smtClean="0"/>
              <a:t>。</a:t>
            </a:r>
            <a:endParaRPr lang="en-US" altLang="zh-CN" dirty="0" smtClean="0"/>
          </a:p>
          <a:p>
            <a:pPr marL="342900" lvl="2" indent="-342900"/>
            <a:r>
              <a:rPr lang="zh-CN" altLang="en-US" dirty="0" smtClean="0"/>
              <a:t>结构</a:t>
            </a:r>
            <a:r>
              <a:rPr lang="zh-CN" altLang="en-US" dirty="0"/>
              <a:t>级</a:t>
            </a:r>
            <a:r>
              <a:rPr lang="en-US" altLang="zh-CN" dirty="0"/>
              <a:t>Verilog</a:t>
            </a:r>
            <a:r>
              <a:rPr lang="zh-CN" altLang="en-US" dirty="0"/>
              <a:t>适合开发小规模元件</a:t>
            </a:r>
          </a:p>
        </p:txBody>
      </p:sp>
      <p:sp>
        <p:nvSpPr>
          <p:cNvPr id="39941" name="Text Box 5"/>
          <p:cNvSpPr txBox="1">
            <a:spLocks noChangeArrowheads="1"/>
          </p:cNvSpPr>
          <p:nvPr/>
        </p:nvSpPr>
        <p:spPr bwMode="auto">
          <a:xfrm>
            <a:off x="142210" y="1192957"/>
            <a:ext cx="4929222" cy="3462655"/>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a:latin typeface="Courier-Bold" charset="0"/>
              </a:rPr>
              <a:t>module </a:t>
            </a:r>
            <a:r>
              <a:rPr lang="en-US" altLang="zh-CN" sz="1600" b="1" dirty="0" smtClean="0">
                <a:latin typeface="Courier-Bold" charset="0"/>
              </a:rPr>
              <a:t>muxtwo </a:t>
            </a:r>
            <a:r>
              <a:rPr lang="en-US" altLang="zh-CN" sz="1600" b="1" dirty="0">
                <a:latin typeface="Courier-Bold" charset="0"/>
              </a:rPr>
              <a:t>(out, a, b, sl</a:t>
            </a:r>
            <a:r>
              <a:rPr lang="en-US" altLang="zh-CN" sz="1600" b="1" dirty="0" smtClean="0">
                <a:latin typeface="Courier-Bold" charset="0"/>
              </a:rPr>
              <a:t>);//</a:t>
            </a:r>
            <a:r>
              <a:rPr lang="zh-CN" altLang="en-US" sz="1600" b="1" dirty="0" smtClean="0">
                <a:latin typeface="Courier-Bold" charset="0"/>
              </a:rPr>
              <a:t>二选一多路选择器</a:t>
            </a:r>
            <a:endParaRPr lang="en-US" altLang="zh-CN" sz="1600" b="1" dirty="0">
              <a:latin typeface="Courier-Bold" charset="0"/>
            </a:endParaRPr>
          </a:p>
          <a:p>
            <a:pPr>
              <a:spcBef>
                <a:spcPct val="10000"/>
              </a:spcBef>
            </a:pPr>
            <a:r>
              <a:rPr lang="en-US" altLang="zh-CN" sz="1600" b="1" dirty="0">
                <a:latin typeface="Courier-Bold" charset="0"/>
              </a:rPr>
              <a:t>  input a, b, sl;</a:t>
            </a:r>
          </a:p>
          <a:p>
            <a:pPr>
              <a:spcBef>
                <a:spcPct val="10000"/>
              </a:spcBef>
            </a:pPr>
            <a:r>
              <a:rPr lang="en-US" altLang="zh-CN" sz="1600" b="1" dirty="0">
                <a:latin typeface="Courier-Bold" charset="0"/>
              </a:rPr>
              <a:t>  output out;</a:t>
            </a:r>
          </a:p>
          <a:p>
            <a:pPr>
              <a:spcBef>
                <a:spcPct val="10000"/>
              </a:spcBef>
            </a:pPr>
            <a:r>
              <a:rPr lang="en-US" altLang="zh-CN" sz="1600" b="1" dirty="0">
                <a:latin typeface="Courier-Bold" charset="0"/>
              </a:rPr>
              <a:t>      not u1 (nsl, sl </a:t>
            </a:r>
            <a:r>
              <a:rPr lang="en-US" altLang="zh-CN" sz="1600" b="1" dirty="0" smtClean="0">
                <a:latin typeface="Courier-Bold" charset="0"/>
              </a:rPr>
              <a:t>);                     //nsl=~sl</a:t>
            </a:r>
            <a:endParaRPr lang="en-US" altLang="zh-CN" sz="1600" b="1" dirty="0">
              <a:latin typeface="Courier-Bold" charset="0"/>
            </a:endParaRPr>
          </a:p>
          <a:p>
            <a:pPr>
              <a:spcBef>
                <a:spcPct val="10000"/>
              </a:spcBef>
            </a:pPr>
            <a:r>
              <a:rPr lang="en-US" altLang="zh-CN" sz="1600" b="1" dirty="0">
                <a:latin typeface="Courier-Bold" charset="0"/>
              </a:rPr>
              <a:t>      and #1 u2 (sela, a, nsl</a:t>
            </a:r>
            <a:r>
              <a:rPr lang="en-US" altLang="zh-CN" sz="1600" b="1" dirty="0" smtClean="0">
                <a:latin typeface="Courier-Bold" charset="0"/>
              </a:rPr>
              <a:t>);        //sela=a&amp;nsl</a:t>
            </a:r>
            <a:endParaRPr lang="en-US" altLang="zh-CN" sz="1600" b="1" dirty="0">
              <a:latin typeface="Courier-Bold" charset="0"/>
            </a:endParaRPr>
          </a:p>
          <a:p>
            <a:pPr>
              <a:spcBef>
                <a:spcPct val="10000"/>
              </a:spcBef>
            </a:pPr>
            <a:r>
              <a:rPr lang="en-US" altLang="zh-CN" sz="1600" b="1" dirty="0">
                <a:latin typeface="Courier-Bold" charset="0"/>
              </a:rPr>
              <a:t>      and #1 u3 (selb, b, sl</a:t>
            </a:r>
            <a:r>
              <a:rPr lang="en-US" altLang="zh-CN" sz="1600" b="1" dirty="0" smtClean="0">
                <a:latin typeface="Courier-Bold" charset="0"/>
              </a:rPr>
              <a:t>);          //selb=b&amp;sl</a:t>
            </a:r>
            <a:endParaRPr lang="en-US" altLang="zh-CN" sz="1600" b="1" dirty="0">
              <a:latin typeface="Courier-Bold" charset="0"/>
            </a:endParaRPr>
          </a:p>
          <a:p>
            <a:pPr>
              <a:spcBef>
                <a:spcPct val="10000"/>
              </a:spcBef>
            </a:pPr>
            <a:r>
              <a:rPr lang="en-US" altLang="zh-CN" sz="1600" b="1" dirty="0">
                <a:latin typeface="Courier-Bold" charset="0"/>
              </a:rPr>
              <a:t>      or    #2 u4 (out, sela, selb</a:t>
            </a:r>
            <a:r>
              <a:rPr lang="en-US" altLang="zh-CN" sz="1600" b="1" dirty="0" smtClean="0">
                <a:latin typeface="Courier-Bold" charset="0"/>
              </a:rPr>
              <a:t>);   //out=sela|selb </a:t>
            </a:r>
            <a:endParaRPr lang="en-US" altLang="zh-CN" sz="1600" b="1" dirty="0">
              <a:latin typeface="Courier-Bold" charset="0"/>
            </a:endParaRPr>
          </a:p>
          <a:p>
            <a:pPr>
              <a:spcBef>
                <a:spcPct val="10000"/>
              </a:spcBef>
            </a:pPr>
            <a:r>
              <a:rPr lang="en-US" altLang="zh-CN" sz="1600" b="1" dirty="0">
                <a:latin typeface="Courier-Bold" charset="0"/>
              </a:rPr>
              <a:t>endmodule</a:t>
            </a:r>
            <a:endParaRPr lang="en-US" altLang="zh-CN" sz="1600" b="1" dirty="0">
              <a:latin typeface="Arial" panose="020B0604020202020204" pitchFamily="34" charset="0"/>
            </a:endParaRPr>
          </a:p>
        </p:txBody>
      </p:sp>
      <p:sp>
        <p:nvSpPr>
          <p:cNvPr id="97" name="标题 31"/>
          <p:cNvSpPr txBox="1"/>
          <p:nvPr/>
        </p:nvSpPr>
        <p:spPr>
          <a:xfrm>
            <a:off x="457200" y="274955"/>
            <a:ext cx="8229600" cy="768985"/>
          </a:xfrm>
          <a:prstGeom prst="rect">
            <a:avLst/>
          </a:prstGeom>
        </p:spPr>
        <p:txBody>
          <a:bodyPr vert="horz" lIns="91440" tIns="45720" rIns="91440" bIns="45720" rtlCol="0" anchor="ctr">
            <a:normAutofit/>
          </a:bodyPr>
          <a:lstStyle/>
          <a:p>
            <a:pPr lvl="0">
              <a:spcBef>
                <a:spcPct val="0"/>
              </a:spcBef>
            </a:pPr>
            <a:r>
              <a:rPr lang="zh-CN" altLang="en-US" sz="4400" dirty="0">
                <a:latin typeface="+mj-lt"/>
                <a:ea typeface="+mj-ea"/>
                <a:cs typeface="+mj-cs"/>
              </a:rPr>
              <a:t>结构</a:t>
            </a: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级</a:t>
            </a:r>
            <a:r>
              <a:rPr lang="en-US" altLang="zh-CN" sz="4400" dirty="0" err="1" smtClean="0"/>
              <a:t>Verilog</a:t>
            </a:r>
            <a:r>
              <a:rPr lang="en-US" altLang="zh-CN" sz="4400" dirty="0" smtClean="0"/>
              <a:t> HDL</a:t>
            </a:r>
            <a:endParaRPr kumimoji="0" lang="zh-CN" altLang="en-US" sz="4400" b="0" i="0" u="none" strike="noStrike" kern="1200" cap="none" spc="0" normalizeH="0" baseline="0" noProof="0" dirty="0" smtClean="0">
              <a:ln>
                <a:noFill/>
              </a:ln>
              <a:solidFill>
                <a:schemeClr val="tx1"/>
              </a:solidFill>
              <a:effectLst/>
              <a:uLnTx/>
              <a:uFillTx/>
              <a:latin typeface="+mj-lt"/>
              <a:ea typeface="+mj-ea"/>
              <a:cs typeface="+mj-cs"/>
            </a:endParaRPr>
          </a:p>
        </p:txBody>
      </p:sp>
      <p:grpSp>
        <p:nvGrpSpPr>
          <p:cNvPr id="104" name="组合 103"/>
          <p:cNvGrpSpPr/>
          <p:nvPr/>
        </p:nvGrpSpPr>
        <p:grpSpPr>
          <a:xfrm>
            <a:off x="5143504" y="1214422"/>
            <a:ext cx="4277491" cy="3104835"/>
            <a:chOff x="5286404" y="3407639"/>
            <a:chExt cx="4277491" cy="3104835"/>
          </a:xfrm>
        </p:grpSpPr>
        <p:grpSp>
          <p:nvGrpSpPr>
            <p:cNvPr id="64" name="Group 37"/>
            <p:cNvGrpSpPr/>
            <p:nvPr/>
          </p:nvGrpSpPr>
          <p:grpSpPr bwMode="auto">
            <a:xfrm>
              <a:off x="5286404" y="3407639"/>
              <a:ext cx="3429000" cy="3104835"/>
              <a:chOff x="3264" y="1516"/>
              <a:chExt cx="2160" cy="1823"/>
            </a:xfrm>
          </p:grpSpPr>
          <p:sp>
            <p:nvSpPr>
              <p:cNvPr id="65" name="Line 5"/>
              <p:cNvSpPr>
                <a:spLocks noChangeShapeType="1"/>
              </p:cNvSpPr>
              <p:nvPr/>
            </p:nvSpPr>
            <p:spPr bwMode="auto">
              <a:xfrm>
                <a:off x="3346" y="1828"/>
                <a:ext cx="774" cy="0"/>
              </a:xfrm>
              <a:prstGeom prst="line">
                <a:avLst/>
              </a:prstGeom>
              <a:noFill/>
              <a:ln w="9525">
                <a:solidFill>
                  <a:schemeClr val="tx1"/>
                </a:solidFill>
                <a:round/>
              </a:ln>
              <a:effectLst/>
            </p:spPr>
            <p:txBody>
              <a:bodyPr lIns="92075" tIns="46038" rIns="92075" bIns="46038"/>
              <a:lstStyle/>
              <a:p>
                <a:endParaRPr lang="zh-CN" altLang="en-US"/>
              </a:p>
            </p:txBody>
          </p:sp>
          <p:sp>
            <p:nvSpPr>
              <p:cNvPr id="66" name="Line 6"/>
              <p:cNvSpPr>
                <a:spLocks noChangeShapeType="1"/>
              </p:cNvSpPr>
              <p:nvPr/>
            </p:nvSpPr>
            <p:spPr bwMode="auto">
              <a:xfrm>
                <a:off x="3427" y="2488"/>
                <a:ext cx="693" cy="0"/>
              </a:xfrm>
              <a:prstGeom prst="line">
                <a:avLst/>
              </a:prstGeom>
              <a:noFill/>
              <a:ln w="9525">
                <a:solidFill>
                  <a:schemeClr val="tx1"/>
                </a:solidFill>
                <a:round/>
              </a:ln>
              <a:effectLst/>
            </p:spPr>
            <p:txBody>
              <a:bodyPr lIns="92075" tIns="46038" rIns="92075" bIns="46038"/>
              <a:lstStyle/>
              <a:p>
                <a:endParaRPr lang="zh-CN" altLang="en-US"/>
              </a:p>
            </p:txBody>
          </p:sp>
          <p:sp>
            <p:nvSpPr>
              <p:cNvPr id="67" name="Line 7"/>
              <p:cNvSpPr>
                <a:spLocks noChangeShapeType="1"/>
              </p:cNvSpPr>
              <p:nvPr/>
            </p:nvSpPr>
            <p:spPr bwMode="auto">
              <a:xfrm>
                <a:off x="4242" y="2752"/>
                <a:ext cx="0" cy="528"/>
              </a:xfrm>
              <a:prstGeom prst="line">
                <a:avLst/>
              </a:prstGeom>
              <a:noFill/>
              <a:ln w="9525">
                <a:solidFill>
                  <a:schemeClr val="tx1"/>
                </a:solidFill>
                <a:round/>
              </a:ln>
              <a:effectLst/>
            </p:spPr>
            <p:txBody>
              <a:bodyPr lIns="92075" tIns="46038" rIns="92075" bIns="46038"/>
              <a:lstStyle/>
              <a:p>
                <a:endParaRPr lang="zh-CN" altLang="en-US"/>
              </a:p>
            </p:txBody>
          </p:sp>
          <p:sp>
            <p:nvSpPr>
              <p:cNvPr id="68" name="Line 8"/>
              <p:cNvSpPr>
                <a:spLocks noChangeShapeType="1"/>
              </p:cNvSpPr>
              <p:nvPr/>
            </p:nvSpPr>
            <p:spPr bwMode="auto">
              <a:xfrm>
                <a:off x="5139" y="2224"/>
                <a:ext cx="285" cy="0"/>
              </a:xfrm>
              <a:prstGeom prst="line">
                <a:avLst/>
              </a:prstGeom>
              <a:noFill/>
              <a:ln w="9525">
                <a:solidFill>
                  <a:schemeClr val="tx1"/>
                </a:solidFill>
                <a:round/>
              </a:ln>
              <a:effectLst/>
            </p:spPr>
            <p:txBody>
              <a:bodyPr lIns="92075" tIns="46038" rIns="92075" bIns="46038"/>
              <a:lstStyle/>
              <a:p>
                <a:endParaRPr lang="zh-CN" altLang="en-US"/>
              </a:p>
            </p:txBody>
          </p:sp>
          <p:sp>
            <p:nvSpPr>
              <p:cNvPr id="69" name="Text Box 9"/>
              <p:cNvSpPr txBox="1">
                <a:spLocks noChangeArrowheads="1"/>
              </p:cNvSpPr>
              <p:nvPr/>
            </p:nvSpPr>
            <p:spPr bwMode="auto">
              <a:xfrm rot="-5400000">
                <a:off x="3208" y="1572"/>
                <a:ext cx="358" cy="245"/>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sz="2800">
                    <a:effectLst/>
                    <a:latin typeface="Times New Roman" panose="02020603050405020304" pitchFamily="18" charset="0"/>
                  </a:rPr>
                  <a:t>a</a:t>
                </a:r>
              </a:p>
            </p:txBody>
          </p:sp>
          <p:sp>
            <p:nvSpPr>
              <p:cNvPr id="70" name="Text Box 10"/>
              <p:cNvSpPr txBox="1">
                <a:spLocks noChangeArrowheads="1"/>
              </p:cNvSpPr>
              <p:nvPr/>
            </p:nvSpPr>
            <p:spPr bwMode="auto">
              <a:xfrm rot="16200000">
                <a:off x="3324" y="2371"/>
                <a:ext cx="359" cy="408"/>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sz="2800">
                    <a:effectLst/>
                    <a:latin typeface="Times New Roman" panose="02020603050405020304" pitchFamily="18" charset="0"/>
                  </a:rPr>
                  <a:t>b</a:t>
                </a:r>
              </a:p>
            </p:txBody>
          </p:sp>
          <p:sp>
            <p:nvSpPr>
              <p:cNvPr id="71" name="Text Box 11"/>
              <p:cNvSpPr txBox="1">
                <a:spLocks noChangeArrowheads="1"/>
              </p:cNvSpPr>
              <p:nvPr/>
            </p:nvSpPr>
            <p:spPr bwMode="auto">
              <a:xfrm rot="16200000">
                <a:off x="4350" y="2895"/>
                <a:ext cx="359" cy="529"/>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sz="2800" dirty="0">
                    <a:effectLst/>
                    <a:latin typeface="Times New Roman" panose="02020603050405020304" pitchFamily="18" charset="0"/>
                  </a:rPr>
                  <a:t>sl</a:t>
                </a:r>
              </a:p>
            </p:txBody>
          </p:sp>
          <p:grpSp>
            <p:nvGrpSpPr>
              <p:cNvPr id="72" name="Group 16"/>
              <p:cNvGrpSpPr/>
              <p:nvPr/>
            </p:nvGrpSpPr>
            <p:grpSpPr bwMode="auto">
              <a:xfrm>
                <a:off x="4120" y="1784"/>
                <a:ext cx="326" cy="264"/>
                <a:chOff x="4080" y="1536"/>
                <a:chExt cx="384" cy="384"/>
              </a:xfrm>
            </p:grpSpPr>
            <p:sp>
              <p:nvSpPr>
                <p:cNvPr id="90" name="Oval 13"/>
                <p:cNvSpPr>
                  <a:spLocks noChangeArrowheads="1"/>
                </p:cNvSpPr>
                <p:nvPr/>
              </p:nvSpPr>
              <p:spPr bwMode="auto">
                <a:xfrm>
                  <a:off x="4234" y="1536"/>
                  <a:ext cx="230" cy="384"/>
                </a:xfrm>
                <a:prstGeom prst="ellipse">
                  <a:avLst/>
                </a:prstGeom>
                <a:solidFill>
                  <a:schemeClr val="tx2"/>
                </a:solidFill>
                <a:ln w="9525">
                  <a:solidFill>
                    <a:schemeClr val="tx2"/>
                  </a:solidFill>
                  <a:round/>
                </a:ln>
                <a:effectLst/>
              </p:spPr>
              <p:txBody>
                <a:bodyPr wrap="none" lIns="92075" tIns="46038" rIns="92075" bIns="46038" anchor="ctr"/>
                <a:lstStyle/>
                <a:p>
                  <a:endParaRPr lang="zh-CN" altLang="en-US"/>
                </a:p>
              </p:txBody>
            </p:sp>
            <p:sp>
              <p:nvSpPr>
                <p:cNvPr id="91" name="Rectangle 14"/>
                <p:cNvSpPr>
                  <a:spLocks noChangeArrowheads="1"/>
                </p:cNvSpPr>
                <p:nvPr/>
              </p:nvSpPr>
              <p:spPr bwMode="auto">
                <a:xfrm>
                  <a:off x="4080" y="1536"/>
                  <a:ext cx="269" cy="384"/>
                </a:xfrm>
                <a:prstGeom prst="rect">
                  <a:avLst/>
                </a:prstGeom>
                <a:solidFill>
                  <a:schemeClr val="tx2"/>
                </a:solidFill>
                <a:ln w="9525">
                  <a:solidFill>
                    <a:schemeClr val="tx2"/>
                  </a:solidFill>
                  <a:miter lim="800000"/>
                </a:ln>
                <a:effectLst/>
              </p:spPr>
              <p:txBody>
                <a:bodyPr wrap="none" lIns="92075" tIns="46038" rIns="92075" bIns="46038" anchor="ctr"/>
                <a:lstStyle/>
                <a:p>
                  <a:endParaRPr lang="zh-CN" altLang="en-US"/>
                </a:p>
              </p:txBody>
            </p:sp>
          </p:grpSp>
          <p:grpSp>
            <p:nvGrpSpPr>
              <p:cNvPr id="73" name="Group 17"/>
              <p:cNvGrpSpPr/>
              <p:nvPr/>
            </p:nvGrpSpPr>
            <p:grpSpPr bwMode="auto">
              <a:xfrm>
                <a:off x="4120" y="2268"/>
                <a:ext cx="326" cy="264"/>
                <a:chOff x="4080" y="1536"/>
                <a:chExt cx="384" cy="384"/>
              </a:xfrm>
            </p:grpSpPr>
            <p:sp>
              <p:nvSpPr>
                <p:cNvPr id="88" name="Oval 18"/>
                <p:cNvSpPr>
                  <a:spLocks noChangeArrowheads="1"/>
                </p:cNvSpPr>
                <p:nvPr/>
              </p:nvSpPr>
              <p:spPr bwMode="auto">
                <a:xfrm>
                  <a:off x="4234" y="1536"/>
                  <a:ext cx="230" cy="384"/>
                </a:xfrm>
                <a:prstGeom prst="ellipse">
                  <a:avLst/>
                </a:prstGeom>
                <a:solidFill>
                  <a:schemeClr val="tx2"/>
                </a:solidFill>
                <a:ln w="9525">
                  <a:solidFill>
                    <a:schemeClr val="tx2"/>
                  </a:solidFill>
                  <a:round/>
                </a:ln>
                <a:effectLst/>
              </p:spPr>
              <p:txBody>
                <a:bodyPr wrap="none" lIns="92075" tIns="46038" rIns="92075" bIns="46038" anchor="ctr"/>
                <a:lstStyle/>
                <a:p>
                  <a:endParaRPr lang="zh-CN" altLang="en-US"/>
                </a:p>
              </p:txBody>
            </p:sp>
            <p:sp>
              <p:nvSpPr>
                <p:cNvPr id="89" name="Rectangle 19"/>
                <p:cNvSpPr>
                  <a:spLocks noChangeArrowheads="1"/>
                </p:cNvSpPr>
                <p:nvPr/>
              </p:nvSpPr>
              <p:spPr bwMode="auto">
                <a:xfrm>
                  <a:off x="4080" y="1536"/>
                  <a:ext cx="269" cy="384"/>
                </a:xfrm>
                <a:prstGeom prst="rect">
                  <a:avLst/>
                </a:prstGeom>
                <a:solidFill>
                  <a:schemeClr val="tx2"/>
                </a:solidFill>
                <a:ln w="9525">
                  <a:solidFill>
                    <a:schemeClr val="tx2"/>
                  </a:solidFill>
                  <a:miter lim="800000"/>
                </a:ln>
                <a:effectLst/>
              </p:spPr>
              <p:txBody>
                <a:bodyPr wrap="none" lIns="92075" tIns="46038" rIns="92075" bIns="46038" anchor="ctr"/>
                <a:lstStyle/>
                <a:p>
                  <a:endParaRPr lang="zh-CN" altLang="en-US"/>
                </a:p>
              </p:txBody>
            </p:sp>
          </p:grpSp>
          <p:sp>
            <p:nvSpPr>
              <p:cNvPr id="74" name="AutoShape 20"/>
              <p:cNvSpPr>
                <a:spLocks noChangeArrowheads="1"/>
              </p:cNvSpPr>
              <p:nvPr/>
            </p:nvSpPr>
            <p:spPr bwMode="auto">
              <a:xfrm rot="5400000" flipH="1">
                <a:off x="3745" y="2012"/>
                <a:ext cx="220" cy="204"/>
              </a:xfrm>
              <a:prstGeom prst="triangle">
                <a:avLst>
                  <a:gd name="adj" fmla="val 50000"/>
                </a:avLst>
              </a:prstGeom>
              <a:solidFill>
                <a:schemeClr val="tx2"/>
              </a:solidFill>
              <a:ln w="9525">
                <a:solidFill>
                  <a:schemeClr val="tx2"/>
                </a:solidFill>
                <a:miter lim="800000"/>
              </a:ln>
              <a:effectLst/>
            </p:spPr>
            <p:txBody>
              <a:bodyPr wrap="none" lIns="92075" tIns="46038" rIns="92075" bIns="46038" anchor="ctr"/>
              <a:lstStyle/>
              <a:p>
                <a:endParaRPr lang="zh-CN" altLang="en-US"/>
              </a:p>
            </p:txBody>
          </p:sp>
          <p:cxnSp>
            <p:nvCxnSpPr>
              <p:cNvPr id="75" name="AutoShape 21"/>
              <p:cNvCxnSpPr>
                <a:cxnSpLocks noChangeShapeType="1"/>
                <a:stCxn id="74" idx="0"/>
              </p:cNvCxnSpPr>
              <p:nvPr/>
            </p:nvCxnSpPr>
            <p:spPr bwMode="auto">
              <a:xfrm flipV="1">
                <a:off x="3957" y="1960"/>
                <a:ext cx="163" cy="154"/>
              </a:xfrm>
              <a:prstGeom prst="bentConnector3">
                <a:avLst>
                  <a:gd name="adj1" fmla="val 50000"/>
                </a:avLst>
              </a:prstGeom>
              <a:noFill/>
              <a:ln w="9525">
                <a:solidFill>
                  <a:schemeClr val="tx1"/>
                </a:solidFill>
                <a:miter lim="800000"/>
              </a:ln>
              <a:effectLst/>
            </p:spPr>
          </p:cxnSp>
          <p:sp>
            <p:nvSpPr>
              <p:cNvPr id="76" name="Oval 22"/>
              <p:cNvSpPr>
                <a:spLocks noChangeArrowheads="1"/>
              </p:cNvSpPr>
              <p:nvPr/>
            </p:nvSpPr>
            <p:spPr bwMode="auto">
              <a:xfrm>
                <a:off x="3957" y="2092"/>
                <a:ext cx="41" cy="44"/>
              </a:xfrm>
              <a:prstGeom prst="ellipse">
                <a:avLst/>
              </a:prstGeom>
              <a:solidFill>
                <a:schemeClr val="accent1"/>
              </a:solidFill>
              <a:ln w="9525">
                <a:solidFill>
                  <a:schemeClr val="tx1"/>
                </a:solidFill>
                <a:round/>
              </a:ln>
              <a:effectLst/>
            </p:spPr>
            <p:txBody>
              <a:bodyPr wrap="none" lIns="92075" tIns="46038" rIns="92075" bIns="46038" anchor="ctr"/>
              <a:lstStyle/>
              <a:p>
                <a:endParaRPr lang="zh-CN" altLang="en-US"/>
              </a:p>
            </p:txBody>
          </p:sp>
          <p:sp>
            <p:nvSpPr>
              <p:cNvPr id="77" name="Line 23"/>
              <p:cNvSpPr>
                <a:spLocks noChangeShapeType="1"/>
              </p:cNvSpPr>
              <p:nvPr/>
            </p:nvSpPr>
            <p:spPr bwMode="auto">
              <a:xfrm flipH="1">
                <a:off x="3631" y="2136"/>
                <a:ext cx="122" cy="0"/>
              </a:xfrm>
              <a:prstGeom prst="line">
                <a:avLst/>
              </a:prstGeom>
              <a:noFill/>
              <a:ln w="9525">
                <a:solidFill>
                  <a:schemeClr val="tx1"/>
                </a:solidFill>
                <a:round/>
              </a:ln>
              <a:effectLst/>
            </p:spPr>
            <p:txBody>
              <a:bodyPr wrap="none" lIns="92075" tIns="46038" rIns="92075" bIns="46038" anchor="ctr"/>
              <a:lstStyle/>
              <a:p>
                <a:endParaRPr lang="zh-CN" altLang="en-US"/>
              </a:p>
            </p:txBody>
          </p:sp>
          <p:sp>
            <p:nvSpPr>
              <p:cNvPr id="78" name="AutoShape 24"/>
              <p:cNvSpPr>
                <a:spLocks noChangeArrowheads="1"/>
              </p:cNvSpPr>
              <p:nvPr/>
            </p:nvSpPr>
            <p:spPr bwMode="auto">
              <a:xfrm flipH="1">
                <a:off x="4935" y="1960"/>
                <a:ext cx="244" cy="572"/>
              </a:xfrm>
              <a:prstGeom prst="moon">
                <a:avLst>
                  <a:gd name="adj" fmla="val 62500"/>
                </a:avLst>
              </a:prstGeom>
              <a:solidFill>
                <a:schemeClr val="tx2"/>
              </a:solidFill>
              <a:ln w="9525">
                <a:solidFill>
                  <a:schemeClr val="tx2"/>
                </a:solidFill>
                <a:miter lim="800000"/>
              </a:ln>
              <a:effectLst/>
            </p:spPr>
            <p:txBody>
              <a:bodyPr wrap="none" lIns="92075" tIns="46038" rIns="92075" bIns="46038" anchor="ctr"/>
              <a:lstStyle/>
              <a:p>
                <a:endParaRPr lang="zh-CN" altLang="en-US"/>
              </a:p>
            </p:txBody>
          </p:sp>
          <p:cxnSp>
            <p:nvCxnSpPr>
              <p:cNvPr id="79" name="AutoShape 25"/>
              <p:cNvCxnSpPr>
                <a:cxnSpLocks noChangeShapeType="1"/>
              </p:cNvCxnSpPr>
              <p:nvPr/>
            </p:nvCxnSpPr>
            <p:spPr bwMode="auto">
              <a:xfrm>
                <a:off x="4446" y="1916"/>
                <a:ext cx="540" cy="175"/>
              </a:xfrm>
              <a:prstGeom prst="bentConnector3">
                <a:avLst>
                  <a:gd name="adj1" fmla="val 50000"/>
                </a:avLst>
              </a:prstGeom>
              <a:noFill/>
              <a:ln w="9525">
                <a:solidFill>
                  <a:schemeClr val="tx1"/>
                </a:solidFill>
                <a:miter lim="800000"/>
              </a:ln>
              <a:effectLst/>
            </p:spPr>
          </p:cxnSp>
          <p:cxnSp>
            <p:nvCxnSpPr>
              <p:cNvPr id="80" name="AutoShape 26"/>
              <p:cNvCxnSpPr>
                <a:cxnSpLocks noChangeShapeType="1"/>
                <a:stCxn id="88" idx="6"/>
                <a:endCxn id="78" idx="3"/>
              </p:cNvCxnSpPr>
              <p:nvPr/>
            </p:nvCxnSpPr>
            <p:spPr bwMode="auto">
              <a:xfrm flipV="1">
                <a:off x="4446" y="2245"/>
                <a:ext cx="581" cy="155"/>
              </a:xfrm>
              <a:prstGeom prst="bentConnector3">
                <a:avLst>
                  <a:gd name="adj1" fmla="val 42106"/>
                </a:avLst>
              </a:prstGeom>
              <a:noFill/>
              <a:ln w="9525">
                <a:solidFill>
                  <a:schemeClr val="tx1"/>
                </a:solidFill>
                <a:miter lim="800000"/>
              </a:ln>
              <a:effectLst/>
            </p:spPr>
          </p:cxnSp>
          <p:sp>
            <p:nvSpPr>
              <p:cNvPr id="81" name="Line 27"/>
              <p:cNvSpPr>
                <a:spLocks noChangeShapeType="1"/>
              </p:cNvSpPr>
              <p:nvPr/>
            </p:nvSpPr>
            <p:spPr bwMode="auto">
              <a:xfrm>
                <a:off x="3631" y="2136"/>
                <a:ext cx="0" cy="616"/>
              </a:xfrm>
              <a:prstGeom prst="line">
                <a:avLst/>
              </a:prstGeom>
              <a:noFill/>
              <a:ln w="9525">
                <a:solidFill>
                  <a:schemeClr val="tx1"/>
                </a:solidFill>
                <a:round/>
              </a:ln>
              <a:effectLst/>
            </p:spPr>
            <p:txBody>
              <a:bodyPr wrap="none" lIns="92075" tIns="46038" rIns="92075" bIns="46038" anchor="ctr"/>
              <a:lstStyle/>
              <a:p>
                <a:endParaRPr lang="zh-CN" altLang="en-US"/>
              </a:p>
            </p:txBody>
          </p:sp>
          <p:sp>
            <p:nvSpPr>
              <p:cNvPr id="82" name="Line 28"/>
              <p:cNvSpPr>
                <a:spLocks noChangeShapeType="1"/>
              </p:cNvSpPr>
              <p:nvPr/>
            </p:nvSpPr>
            <p:spPr bwMode="auto">
              <a:xfrm>
                <a:off x="3631" y="2752"/>
                <a:ext cx="611" cy="0"/>
              </a:xfrm>
              <a:prstGeom prst="line">
                <a:avLst/>
              </a:prstGeom>
              <a:noFill/>
              <a:ln w="9525">
                <a:solidFill>
                  <a:schemeClr val="tx1"/>
                </a:solidFill>
                <a:round/>
              </a:ln>
              <a:effectLst/>
            </p:spPr>
            <p:txBody>
              <a:bodyPr wrap="none" lIns="92075" tIns="46038" rIns="92075" bIns="46038" anchor="ctr"/>
              <a:lstStyle/>
              <a:p>
                <a:endParaRPr lang="zh-CN" altLang="en-US"/>
              </a:p>
            </p:txBody>
          </p:sp>
          <p:sp>
            <p:nvSpPr>
              <p:cNvPr id="83" name="Rectangle 29"/>
              <p:cNvSpPr>
                <a:spLocks noChangeArrowheads="1"/>
              </p:cNvSpPr>
              <p:nvPr/>
            </p:nvSpPr>
            <p:spPr bwMode="auto">
              <a:xfrm>
                <a:off x="3509" y="1619"/>
                <a:ext cx="1735" cy="1441"/>
              </a:xfrm>
              <a:prstGeom prst="rect">
                <a:avLst/>
              </a:prstGeom>
              <a:noFill/>
              <a:ln w="9525" cap="rnd">
                <a:solidFill>
                  <a:schemeClr val="tx1"/>
                </a:solidFill>
                <a:prstDash val="sysDot"/>
                <a:miter lim="800000"/>
              </a:ln>
              <a:effectLst/>
            </p:spPr>
            <p:txBody>
              <a:bodyPr wrap="none" lIns="92075" tIns="46038" rIns="92075" bIns="46038" anchor="ctr"/>
              <a:lstStyle/>
              <a:p>
                <a:endParaRPr lang="zh-CN" altLang="en-US"/>
              </a:p>
            </p:txBody>
          </p:sp>
          <p:sp>
            <p:nvSpPr>
              <p:cNvPr id="84" name="Text Box 32"/>
              <p:cNvSpPr txBox="1">
                <a:spLocks noChangeArrowheads="1"/>
              </p:cNvSpPr>
              <p:nvPr/>
            </p:nvSpPr>
            <p:spPr bwMode="auto">
              <a:xfrm rot="16200000">
                <a:off x="4575" y="2220"/>
                <a:ext cx="358" cy="531"/>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sz="2800" dirty="0">
                    <a:effectLst/>
                    <a:latin typeface="Times New Roman" panose="02020603050405020304" pitchFamily="18" charset="0"/>
                  </a:rPr>
                  <a:t>selb</a:t>
                </a:r>
              </a:p>
            </p:txBody>
          </p:sp>
          <p:sp>
            <p:nvSpPr>
              <p:cNvPr id="85" name="Text Box 33"/>
              <p:cNvSpPr txBox="1">
                <a:spLocks noChangeArrowheads="1"/>
              </p:cNvSpPr>
              <p:nvPr/>
            </p:nvSpPr>
            <p:spPr bwMode="auto">
              <a:xfrm rot="16200000">
                <a:off x="4567" y="1563"/>
                <a:ext cx="359" cy="530"/>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sz="2800" dirty="0">
                    <a:effectLst/>
                    <a:latin typeface="Times New Roman" panose="02020603050405020304" pitchFamily="18" charset="0"/>
                  </a:rPr>
                  <a:t>sela</a:t>
                </a:r>
              </a:p>
            </p:txBody>
          </p:sp>
          <p:sp>
            <p:nvSpPr>
              <p:cNvPr id="86" name="Line 35"/>
              <p:cNvSpPr>
                <a:spLocks noChangeShapeType="1"/>
              </p:cNvSpPr>
              <p:nvPr/>
            </p:nvSpPr>
            <p:spPr bwMode="auto">
              <a:xfrm>
                <a:off x="3648" y="2352"/>
                <a:ext cx="480" cy="0"/>
              </a:xfrm>
              <a:prstGeom prst="line">
                <a:avLst/>
              </a:prstGeom>
              <a:noFill/>
              <a:ln w="9525">
                <a:solidFill>
                  <a:schemeClr val="tx1"/>
                </a:solidFill>
                <a:round/>
              </a:ln>
              <a:effectLst/>
            </p:spPr>
            <p:txBody>
              <a:bodyPr wrap="none" lIns="92075" tIns="46038" rIns="92075" bIns="46038" anchor="ctr"/>
              <a:lstStyle/>
              <a:p>
                <a:endParaRPr lang="zh-CN" altLang="en-US"/>
              </a:p>
            </p:txBody>
          </p:sp>
          <p:sp>
            <p:nvSpPr>
              <p:cNvPr id="87" name="Text Box 36"/>
              <p:cNvSpPr txBox="1">
                <a:spLocks noChangeArrowheads="1"/>
              </p:cNvSpPr>
              <p:nvPr/>
            </p:nvSpPr>
            <p:spPr bwMode="auto">
              <a:xfrm rot="16200000">
                <a:off x="4166" y="1831"/>
                <a:ext cx="359" cy="531"/>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sz="2800" dirty="0">
                    <a:effectLst/>
                    <a:latin typeface="Times New Roman" panose="02020603050405020304" pitchFamily="18" charset="0"/>
                  </a:rPr>
                  <a:t>nsl</a:t>
                </a:r>
              </a:p>
            </p:txBody>
          </p:sp>
        </p:grpSp>
        <p:sp>
          <p:nvSpPr>
            <p:cNvPr id="99" name="Text Box 11"/>
            <p:cNvSpPr txBox="1">
              <a:spLocks noChangeArrowheads="1"/>
            </p:cNvSpPr>
            <p:nvPr/>
          </p:nvSpPr>
          <p:spPr bwMode="auto">
            <a:xfrm rot="16200000">
              <a:off x="8835583" y="4172076"/>
              <a:ext cx="616836"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sz="2800" dirty="0" smtClean="0">
                  <a:effectLst/>
                  <a:latin typeface="Times New Roman" panose="02020603050405020304" pitchFamily="18" charset="0"/>
                </a:rPr>
                <a:t>out</a:t>
              </a:r>
              <a:endParaRPr kumimoji="1" lang="en-US" altLang="zh-CN" sz="2800" dirty="0">
                <a:effectLst/>
                <a:latin typeface="Times New Roman" panose="02020603050405020304" pitchFamily="18" charset="0"/>
              </a:endParaRPr>
            </a:p>
          </p:txBody>
        </p:sp>
        <p:sp>
          <p:nvSpPr>
            <p:cNvPr id="100" name="Text Box 11"/>
            <p:cNvSpPr txBox="1">
              <a:spLocks noChangeArrowheads="1"/>
            </p:cNvSpPr>
            <p:nvPr/>
          </p:nvSpPr>
          <p:spPr bwMode="auto">
            <a:xfrm rot="16200000">
              <a:off x="5903429" y="3883522"/>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b="1" dirty="0" smtClean="0">
                  <a:effectLst/>
                  <a:latin typeface="+mn-ea"/>
                </a:rPr>
                <a:t>u1</a:t>
              </a:r>
              <a:endParaRPr kumimoji="1" lang="en-US" altLang="zh-CN" b="1" dirty="0">
                <a:effectLst/>
                <a:latin typeface="+mn-ea"/>
              </a:endParaRPr>
            </a:p>
          </p:txBody>
        </p:sp>
        <p:sp>
          <p:nvSpPr>
            <p:cNvPr id="101" name="Text Box 11"/>
            <p:cNvSpPr txBox="1">
              <a:spLocks noChangeArrowheads="1"/>
            </p:cNvSpPr>
            <p:nvPr/>
          </p:nvSpPr>
          <p:spPr bwMode="auto">
            <a:xfrm rot="16200000">
              <a:off x="6474933" y="3632085"/>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b="1" dirty="0" smtClean="0">
                  <a:latin typeface="+mn-ea"/>
                </a:rPr>
                <a:t>u2</a:t>
              </a:r>
              <a:endParaRPr kumimoji="1" lang="en-US" altLang="zh-CN" b="1" dirty="0">
                <a:effectLst/>
                <a:latin typeface="+mn-ea"/>
              </a:endParaRPr>
            </a:p>
          </p:txBody>
        </p:sp>
        <p:sp>
          <p:nvSpPr>
            <p:cNvPr id="102" name="Text Box 11"/>
            <p:cNvSpPr txBox="1">
              <a:spLocks noChangeArrowheads="1"/>
            </p:cNvSpPr>
            <p:nvPr/>
          </p:nvSpPr>
          <p:spPr bwMode="auto">
            <a:xfrm rot="16200000">
              <a:off x="6474933" y="4529267"/>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b="1" dirty="0" smtClean="0">
                  <a:effectLst/>
                  <a:latin typeface="+mn-ea"/>
                </a:rPr>
                <a:t>u3</a:t>
              </a:r>
              <a:endParaRPr kumimoji="1" lang="en-US" altLang="zh-CN" b="1" dirty="0">
                <a:effectLst/>
                <a:latin typeface="+mn-ea"/>
              </a:endParaRPr>
            </a:p>
          </p:txBody>
        </p:sp>
        <p:sp>
          <p:nvSpPr>
            <p:cNvPr id="103" name="Text Box 11"/>
            <p:cNvSpPr txBox="1">
              <a:spLocks noChangeArrowheads="1"/>
            </p:cNvSpPr>
            <p:nvPr/>
          </p:nvSpPr>
          <p:spPr bwMode="auto">
            <a:xfrm rot="16200000">
              <a:off x="7921160" y="4100639"/>
              <a:ext cx="462947" cy="839788"/>
            </a:xfrm>
            <a:prstGeom prst="rect">
              <a:avLst/>
            </a:prstGeom>
            <a:noFill/>
            <a:ln w="9525">
              <a:noFill/>
              <a:miter lim="800000"/>
            </a:ln>
            <a:effectLst/>
          </p:spPr>
          <p:txBody>
            <a:bodyPr vert="eaVert" lIns="92075" tIns="46038" rIns="92075" bIns="46038">
              <a:spAutoFit/>
            </a:bodyPr>
            <a:lstStyle/>
            <a:p>
              <a:pPr eaLnBrk="0" hangingPunct="0">
                <a:spcBef>
                  <a:spcPct val="50000"/>
                </a:spcBef>
                <a:buClr>
                  <a:schemeClr val="tx2"/>
                </a:buClr>
              </a:pPr>
              <a:r>
                <a:rPr kumimoji="1" lang="en-US" altLang="zh-CN" b="1" dirty="0" smtClean="0">
                  <a:effectLst/>
                  <a:latin typeface="+mn-ea"/>
                </a:rPr>
                <a:t>u4</a:t>
              </a:r>
              <a:endParaRPr kumimoji="1" lang="en-US" altLang="zh-CN" b="1" dirty="0">
                <a:effectLst/>
                <a:latin typeface="+mn-ea"/>
              </a:endParaRPr>
            </a:p>
          </p:txBody>
        </p:sp>
      </p:grpSp>
      <p:sp>
        <p:nvSpPr>
          <p:cNvPr id="109" name="矩形 108"/>
          <p:cNvSpPr/>
          <p:nvPr/>
        </p:nvSpPr>
        <p:spPr>
          <a:xfrm>
            <a:off x="7072298" y="3357562"/>
            <a:ext cx="207170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二选一多路选择器</a:t>
            </a:r>
            <a:endParaRPr lang="zh-CN" altLang="en-US" dirty="0">
              <a:solidFill>
                <a:schemeClr val="tx1"/>
              </a:solidFill>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l"/>
            <a:r>
              <a:rPr lang="zh-CN" altLang="en-US" dirty="0"/>
              <a:t>学习</a:t>
            </a:r>
            <a:r>
              <a:rPr lang="en-US" altLang="zh-CN" dirty="0"/>
              <a:t>Verilog HDL</a:t>
            </a:r>
            <a:r>
              <a:rPr lang="zh-CN" altLang="en-US" dirty="0"/>
              <a:t>的要点</a:t>
            </a:r>
          </a:p>
        </p:txBody>
      </p:sp>
      <p:sp>
        <p:nvSpPr>
          <p:cNvPr id="12291" name="Rectangle 3"/>
          <p:cNvSpPr>
            <a:spLocks noGrp="1" noChangeArrowheads="1"/>
          </p:cNvSpPr>
          <p:nvPr>
            <p:ph type="body" idx="1"/>
          </p:nvPr>
        </p:nvSpPr>
        <p:spPr>
          <a:xfrm>
            <a:off x="428625" y="1214438"/>
            <a:ext cx="8229600" cy="1571625"/>
          </a:xfrm>
        </p:spPr>
        <p:txBody>
          <a:bodyPr/>
          <a:lstStyle/>
          <a:p>
            <a:pPr eaLnBrk="1" hangingPunct="1"/>
            <a:r>
              <a:rPr lang="zh-CN" altLang="en-US" sz="2400" dirty="0" smtClean="0">
                <a:solidFill>
                  <a:schemeClr val="tx1">
                    <a:lumMod val="95000"/>
                    <a:lumOff val="5000"/>
                  </a:schemeClr>
                </a:solidFill>
                <a:ea typeface="宋体" panose="02010600030101010101" pitchFamily="2" charset="-122"/>
              </a:rPr>
              <a:t>编写Verilog代码的目的是生成实际硬件电路。而电路，一般都不是串行执行的，很多时候都是并行工作的。所以在Verilog中，你一定要对电路图和电路的时序图有深刻的认识！</a:t>
            </a:r>
          </a:p>
        </p:txBody>
      </p:sp>
      <p:sp>
        <p:nvSpPr>
          <p:cNvPr id="12292" name="Rectangle 4"/>
          <p:cNvSpPr>
            <a:spLocks noGrp="1" noChangeArrowheads="1"/>
          </p:cNvSpPr>
          <p:nvPr/>
        </p:nvSpPr>
        <p:spPr bwMode="auto">
          <a:xfrm>
            <a:off x="500063" y="4500563"/>
            <a:ext cx="82296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zh-CN" altLang="en-US" sz="2400" dirty="0" smtClean="0">
                <a:solidFill>
                  <a:schemeClr val="tx1">
                    <a:lumMod val="95000"/>
                    <a:lumOff val="5000"/>
                  </a:schemeClr>
                </a:solidFill>
                <a:ea typeface="宋体" panose="02010600030101010101" pitchFamily="2" charset="-122"/>
              </a:rPr>
              <a:t>不是</a:t>
            </a:r>
            <a:r>
              <a:rPr lang="zh-CN" altLang="en-US" sz="2400" dirty="0">
                <a:solidFill>
                  <a:schemeClr val="tx1">
                    <a:lumMod val="95000"/>
                    <a:lumOff val="5000"/>
                  </a:schemeClr>
                </a:solidFill>
                <a:ea typeface="宋体" panose="02010600030101010101" pitchFamily="2" charset="-122"/>
              </a:rPr>
              <a:t>所有的Verilog代码都能够转换成实际电路的，学习语法时要分辨清楚。那些可以转换成实际电路的，我们称为“可综合”！另外，即使你使用的可综合的代码去编写，如果你描述的电路实际上无法实现，也是无法综合的</a:t>
            </a:r>
            <a:r>
              <a:rPr lang="en-US" altLang="zh-CN" sz="2400" dirty="0">
                <a:solidFill>
                  <a:schemeClr val="tx1">
                    <a:lumMod val="95000"/>
                    <a:lumOff val="5000"/>
                  </a:schemeClr>
                </a:solidFill>
                <a:ea typeface="宋体" panose="02010600030101010101" pitchFamily="2" charset="-122"/>
              </a:rPr>
              <a:t>!</a:t>
            </a:r>
            <a:endParaRPr lang="zh-CN" altLang="en-US" sz="2400" dirty="0">
              <a:solidFill>
                <a:schemeClr val="tx1">
                  <a:lumMod val="95000"/>
                  <a:lumOff val="5000"/>
                </a:schemeClr>
              </a:solidFill>
              <a:ea typeface="宋体" panose="02010600030101010101" pitchFamily="2" charset="-122"/>
            </a:endParaRPr>
          </a:p>
        </p:txBody>
      </p:sp>
      <p:sp>
        <p:nvSpPr>
          <p:cNvPr id="12293" name="Rectangle 5"/>
          <p:cNvSpPr>
            <a:spLocks noGrp="1" noChangeArrowheads="1"/>
          </p:cNvSpPr>
          <p:nvPr/>
        </p:nvSpPr>
        <p:spPr bwMode="auto">
          <a:xfrm>
            <a:off x="428625" y="2786063"/>
            <a:ext cx="822960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lang="zh-CN" altLang="en-US" sz="2400" dirty="0" smtClean="0">
                <a:solidFill>
                  <a:schemeClr val="tx1">
                    <a:lumMod val="95000"/>
                    <a:lumOff val="5000"/>
                  </a:schemeClr>
                </a:solidFill>
                <a:ea typeface="宋体" panose="02010600030101010101" pitchFamily="2" charset="-122"/>
              </a:rPr>
              <a:t>很多情况下，使用其他程序语言编写的代码</a:t>
            </a:r>
            <a:r>
              <a:rPr lang="zh-CN" altLang="en-US" sz="2400" dirty="0">
                <a:solidFill>
                  <a:schemeClr val="tx1">
                    <a:lumMod val="95000"/>
                    <a:lumOff val="5000"/>
                  </a:schemeClr>
                </a:solidFill>
                <a:ea typeface="宋体" panose="02010600030101010101" pitchFamily="2" charset="-122"/>
              </a:rPr>
              <a:t>越简洁越好。但是在Verilog中绝不是这样！衡量Verilog代码的唯一标准，就是在代码正确与清晰的前提下，可以生成结构尽可能简单、功能却非常强大的电路！</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755576" y="1772816"/>
            <a:ext cx="7772400" cy="838200"/>
          </a:xfrm>
          <a:solidFill>
            <a:schemeClr val="bg1"/>
          </a:solidFill>
        </p:spPr>
        <p:txBody>
          <a:bodyPr>
            <a:normAutofit fontScale="90000"/>
          </a:bodyPr>
          <a:lstStyle/>
          <a:p>
            <a:pPr algn="ctr"/>
            <a:r>
              <a:rPr kumimoji="0" lang="zh-CN" altLang="en-US" sz="2000" dirty="0">
                <a:solidFill>
                  <a:schemeClr val="tx1"/>
                </a:solidFill>
                <a:latin typeface="隶书" panose="02010509060101010101" pitchFamily="49" charset="-122"/>
                <a:ea typeface="隶书" panose="02010509060101010101" pitchFamily="49" charset="-122"/>
              </a:rPr>
              <a:t/>
            </a:r>
            <a:br>
              <a:rPr kumimoji="0" lang="zh-CN" altLang="en-US" sz="2000" dirty="0">
                <a:solidFill>
                  <a:schemeClr val="tx1"/>
                </a:solidFill>
                <a:latin typeface="隶书" panose="02010509060101010101" pitchFamily="49" charset="-122"/>
                <a:ea typeface="隶书" panose="02010509060101010101" pitchFamily="49" charset="-122"/>
              </a:rPr>
            </a:br>
            <a:r>
              <a:rPr kumimoji="0" lang="en-US" altLang="zh-CN" b="1" dirty="0">
                <a:solidFill>
                  <a:schemeClr val="tx1"/>
                </a:solidFill>
                <a:latin typeface="黑体" panose="02010609060101010101" pitchFamily="49" charset="-122"/>
                <a:ea typeface="黑体" panose="02010609060101010101" pitchFamily="49" charset="-122"/>
              </a:rPr>
              <a:t>Verilog </a:t>
            </a:r>
            <a:r>
              <a:rPr kumimoji="0" lang="zh-CN" altLang="en-US" b="1" dirty="0">
                <a:solidFill>
                  <a:schemeClr val="tx1"/>
                </a:solidFill>
                <a:latin typeface="黑体" panose="02010609060101010101" pitchFamily="49" charset="-122"/>
                <a:ea typeface="黑体" panose="02010609060101010101" pitchFamily="49" charset="-122"/>
              </a:rPr>
              <a:t>与 </a:t>
            </a:r>
            <a:r>
              <a:rPr kumimoji="0" lang="en-US" altLang="zh-CN" b="1" dirty="0">
                <a:solidFill>
                  <a:schemeClr val="tx1"/>
                </a:solidFill>
                <a:latin typeface="黑体" panose="02010609060101010101" pitchFamily="49" charset="-122"/>
                <a:ea typeface="黑体" panose="02010609060101010101" pitchFamily="49" charset="-122"/>
              </a:rPr>
              <a:t>C </a:t>
            </a:r>
            <a:r>
              <a:rPr kumimoji="0" lang="zh-CN" altLang="en-US" b="1" dirty="0">
                <a:solidFill>
                  <a:schemeClr val="tx1"/>
                </a:solidFill>
                <a:latin typeface="黑体" panose="02010609060101010101" pitchFamily="49" charset="-122"/>
                <a:ea typeface="黑体" panose="02010609060101010101" pitchFamily="49" charset="-122"/>
              </a:rPr>
              <a:t>的主要不同点</a:t>
            </a:r>
          </a:p>
        </p:txBody>
      </p:sp>
      <p:sp>
        <p:nvSpPr>
          <p:cNvPr id="155651" name="Rectangle 3"/>
          <p:cNvSpPr>
            <a:spLocks noGrp="1" noChangeArrowheads="1"/>
          </p:cNvSpPr>
          <p:nvPr>
            <p:ph type="body" idx="1"/>
          </p:nvPr>
        </p:nvSpPr>
        <p:spPr>
          <a:xfrm>
            <a:off x="611560" y="1752600"/>
            <a:ext cx="8075240" cy="4907632"/>
          </a:xfrm>
          <a:solidFill>
            <a:schemeClr val="bg1"/>
          </a:solidFill>
        </p:spPr>
        <p:txBody>
          <a:bodyPr/>
          <a:lstStyle/>
          <a:p>
            <a:pPr>
              <a:buClrTx/>
              <a:buSzTx/>
            </a:pPr>
            <a:r>
              <a:rPr lang="en-US" altLang="zh-CN" sz="3100" dirty="0"/>
              <a:t>Verilog </a:t>
            </a:r>
            <a:r>
              <a:rPr lang="zh-CN" altLang="en-US" sz="3100" dirty="0"/>
              <a:t>有许多语法规则与 </a:t>
            </a:r>
            <a:r>
              <a:rPr lang="en-US" altLang="zh-CN" sz="3100" dirty="0"/>
              <a:t>C </a:t>
            </a:r>
            <a:r>
              <a:rPr lang="zh-CN" altLang="en-US" sz="3100" dirty="0"/>
              <a:t>语言一致</a:t>
            </a:r>
            <a:r>
              <a:rPr lang="en-US" altLang="zh-CN" sz="3100" dirty="0"/>
              <a:t>。</a:t>
            </a:r>
          </a:p>
          <a:p>
            <a:pPr>
              <a:buClrTx/>
              <a:buSzTx/>
            </a:pPr>
            <a:r>
              <a:rPr lang="zh-CN" altLang="en-US" sz="3100" dirty="0" smtClean="0"/>
              <a:t>但</a:t>
            </a:r>
            <a:r>
              <a:rPr lang="zh-CN" altLang="en-US" sz="3100" dirty="0"/>
              <a:t>与 </a:t>
            </a:r>
            <a:r>
              <a:rPr lang="en-US" altLang="zh-CN" sz="3100" dirty="0"/>
              <a:t>C </a:t>
            </a:r>
            <a:r>
              <a:rPr lang="zh-CN" altLang="en-US" sz="3100" dirty="0"/>
              <a:t>语言有根本的区别：</a:t>
            </a:r>
          </a:p>
          <a:p>
            <a:pPr>
              <a:buClrTx/>
              <a:buSzTx/>
            </a:pPr>
            <a:r>
              <a:rPr lang="zh-CN" altLang="en-US" sz="3100" dirty="0" smtClean="0"/>
              <a:t>时序</a:t>
            </a:r>
            <a:endParaRPr lang="en-US" altLang="zh-CN" sz="3100" dirty="0" smtClean="0"/>
          </a:p>
          <a:p>
            <a:pPr>
              <a:buClrTx/>
              <a:buSzTx/>
            </a:pPr>
            <a:r>
              <a:rPr lang="zh-CN" altLang="en-US" sz="3100" dirty="0" smtClean="0"/>
              <a:t>并行性</a:t>
            </a:r>
            <a:endParaRPr lang="zh-CN" altLang="en-US" sz="3100" dirty="0"/>
          </a:p>
          <a:p>
            <a:pPr>
              <a:buClrTx/>
              <a:buSzTx/>
            </a:pPr>
            <a:r>
              <a:rPr lang="zh-CN" altLang="en-US" sz="3100" dirty="0" smtClean="0"/>
              <a:t>块的含义： </a:t>
            </a:r>
            <a:r>
              <a:rPr lang="en-US" altLang="zh-CN" sz="3100" dirty="0" smtClean="0"/>
              <a:t>always</a:t>
            </a:r>
            <a:r>
              <a:rPr lang="zh-CN" altLang="en-US" sz="3100" dirty="0" smtClean="0"/>
              <a:t>块 和 </a:t>
            </a:r>
            <a:r>
              <a:rPr lang="en-US" altLang="zh-CN" sz="3100" dirty="0" smtClean="0"/>
              <a:t>initial</a:t>
            </a:r>
            <a:r>
              <a:rPr lang="zh-CN" altLang="en-US" sz="3100" dirty="0" smtClean="0"/>
              <a:t>块</a:t>
            </a:r>
          </a:p>
          <a:p>
            <a:pPr>
              <a:buClrTx/>
              <a:buSzTx/>
            </a:pPr>
            <a:r>
              <a:rPr lang="zh-CN" altLang="en-US" sz="3100" dirty="0" smtClean="0"/>
              <a:t>两种赋值语句：阻塞 赋值      </a:t>
            </a:r>
            <a:r>
              <a:rPr lang="en-US" altLang="zh-CN" sz="3100" dirty="0" smtClean="0"/>
              <a:t>“ = ” </a:t>
            </a:r>
          </a:p>
          <a:p>
            <a:pPr>
              <a:buClrTx/>
              <a:buSzTx/>
            </a:pPr>
            <a:r>
              <a:rPr lang="zh-CN" altLang="en-US" sz="3100" dirty="0" smtClean="0"/>
              <a:t>                              </a:t>
            </a:r>
            <a:r>
              <a:rPr lang="zh-CN" altLang="en-US" sz="3100" dirty="0"/>
              <a:t>非阻塞赋值      </a:t>
            </a:r>
            <a:r>
              <a:rPr lang="zh-CN" altLang="en-US" sz="3100" dirty="0" smtClean="0"/>
              <a:t>“〈= ”</a:t>
            </a:r>
            <a:endParaRPr lang="en-US" altLang="zh-CN" sz="3100" dirty="0" smtClean="0"/>
          </a:p>
          <a:p>
            <a:pPr>
              <a:buClrTx/>
              <a:buSzTx/>
            </a:pPr>
            <a:r>
              <a:rPr lang="en-US" altLang="zh-CN" sz="3100" dirty="0" smtClean="0"/>
              <a:t>……</a:t>
            </a:r>
            <a:endParaRPr lang="zh-CN" altLang="en-US" dirty="0"/>
          </a:p>
        </p:txBody>
      </p:sp>
      <p:sp>
        <p:nvSpPr>
          <p:cNvPr id="4"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dirty="0"/>
              <a:t>Verilog HDL</a:t>
            </a:r>
            <a:r>
              <a:rPr lang="zh-CN" altLang="en-US" dirty="0" smtClean="0">
                <a:latin typeface="宋体" panose="02010600030101010101" pitchFamily="2" charset="-122"/>
              </a:rPr>
              <a:t>与</a:t>
            </a:r>
            <a:r>
              <a:rPr lang="en-US" altLang="zh-CN" dirty="0" smtClean="0"/>
              <a:t>C</a:t>
            </a:r>
            <a:r>
              <a:rPr lang="zh-CN" altLang="en-US" dirty="0" smtClean="0">
                <a:latin typeface="宋体" panose="02010600030101010101" pitchFamily="2" charset="-122"/>
              </a:rPr>
              <a:t>语言</a:t>
            </a:r>
            <a:endParaRPr lang="zh-CN" altLang="en-US" dirty="0"/>
          </a:p>
        </p:txBody>
      </p:sp>
      <p:sp>
        <p:nvSpPr>
          <p:cNvPr id="6" name="Rectangle 2"/>
          <p:cNvSpPr txBox="1">
            <a:spLocks noChangeArrowheads="1"/>
          </p:cNvSpPr>
          <p:nvPr/>
        </p:nvSpPr>
        <p:spPr>
          <a:xfrm>
            <a:off x="446856" y="55172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b="1" dirty="0" smtClean="0"/>
              <a:t>硬件描述语言</a:t>
            </a:r>
            <a:endParaRPr lang="zh-CN" altLang="en-US" b="1" dirty="0"/>
          </a:p>
        </p:txBody>
      </p:sp>
      <p:sp>
        <p:nvSpPr>
          <p:cNvPr id="2" name="灯片编号占位符 1"/>
          <p:cNvSpPr>
            <a:spLocks noGrp="1"/>
          </p:cNvSpPr>
          <p:nvPr>
            <p:ph type="sldNum" sz="quarter" idx="12"/>
          </p:nvPr>
        </p:nvSpPr>
        <p:spPr/>
        <p:txBody>
          <a:bodyPr/>
          <a:lstStyle/>
          <a:p>
            <a:fld id="{351A2F54-C19B-4022-AC36-B7CACD2E530A}"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4362" y="2130425"/>
            <a:ext cx="8029604" cy="1470025"/>
          </a:xfrm>
        </p:spPr>
        <p:txBody>
          <a:bodyPr/>
          <a:lstStyle/>
          <a:p>
            <a:r>
              <a:rPr lang="en-US" altLang="zh-CN" dirty="0"/>
              <a:t>Verilog </a:t>
            </a:r>
            <a:r>
              <a:rPr lang="en-US" altLang="zh-CN" dirty="0" smtClean="0"/>
              <a:t>HDL</a:t>
            </a:r>
            <a:r>
              <a:rPr lang="zh-CN" altLang="en-US" dirty="0" smtClean="0"/>
              <a:t>语法</a:t>
            </a:r>
            <a:endParaRPr lang="en-US" altLang="zh-CN" dirty="0"/>
          </a:p>
        </p:txBody>
      </p:sp>
      <p:sp>
        <p:nvSpPr>
          <p:cNvPr id="3" name="副标题 2"/>
          <p:cNvSpPr>
            <a:spLocks noGrp="1"/>
          </p:cNvSpPr>
          <p:nvPr>
            <p:ph type="subTitle" idx="1"/>
          </p:nvPr>
        </p:nvSpPr>
        <p:spPr>
          <a:xfrm>
            <a:off x="785786" y="4000504"/>
            <a:ext cx="7786742" cy="1752600"/>
          </a:xfrm>
        </p:spPr>
        <p:txBody>
          <a:bodyPr/>
          <a:lstStyle/>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主要内容</a:t>
            </a:r>
            <a:endParaRPr lang="zh-CN" altLang="en-US" dirty="0"/>
          </a:p>
        </p:txBody>
      </p:sp>
      <p:sp>
        <p:nvSpPr>
          <p:cNvPr id="3" name="内容占位符 2"/>
          <p:cNvSpPr>
            <a:spLocks noGrp="1"/>
          </p:cNvSpPr>
          <p:nvPr>
            <p:ph idx="1"/>
          </p:nvPr>
        </p:nvSpPr>
        <p:spPr/>
        <p:txBody>
          <a:bodyPr/>
          <a:lstStyle/>
          <a:p>
            <a:r>
              <a:rPr lang="zh-CN" altLang="en-US" dirty="0" smtClean="0"/>
              <a:t>数字系统设计</a:t>
            </a:r>
            <a:endParaRPr lang="en-US" altLang="zh-CN" dirty="0" smtClean="0"/>
          </a:p>
          <a:p>
            <a:r>
              <a:rPr lang="en-US" altLang="zh-CN" dirty="0" smtClean="0"/>
              <a:t>Verilog HDL</a:t>
            </a:r>
            <a:r>
              <a:rPr lang="zh-CN" altLang="en-US" dirty="0"/>
              <a:t>基本</a:t>
            </a:r>
            <a:r>
              <a:rPr lang="zh-CN" altLang="en-US" dirty="0" smtClean="0"/>
              <a:t>知识</a:t>
            </a:r>
            <a:endParaRPr lang="en-US" altLang="zh-CN" dirty="0" smtClean="0"/>
          </a:p>
          <a:p>
            <a:r>
              <a:rPr lang="en-US" altLang="zh-CN" dirty="0" smtClean="0"/>
              <a:t>Verilog HDL</a:t>
            </a:r>
            <a:r>
              <a:rPr lang="zh-CN" altLang="en-US" dirty="0" smtClean="0"/>
              <a:t>语法</a:t>
            </a:r>
            <a:endParaRPr lang="en-US" altLang="zh-CN" dirty="0" smtClean="0"/>
          </a:p>
          <a:p>
            <a:endParaRPr lang="en-US" altLang="zh-CN" dirty="0" smtClean="0"/>
          </a:p>
          <a:p>
            <a:r>
              <a:rPr lang="zh-CN" altLang="en-US" dirty="0" smtClean="0"/>
              <a:t>方法：</a:t>
            </a:r>
            <a:endParaRPr lang="en-US" altLang="zh-CN" dirty="0" smtClean="0"/>
          </a:p>
          <a:p>
            <a:pPr lvl="1"/>
            <a:r>
              <a:rPr lang="zh-CN" altLang="en-US" dirty="0" smtClean="0"/>
              <a:t>讲义         自学         实践</a:t>
            </a:r>
            <a:endParaRPr lang="en-US" altLang="zh-CN" dirty="0" smtClean="0"/>
          </a:p>
          <a:p>
            <a:pPr>
              <a:buNone/>
            </a:pPr>
            <a:endParaRPr lang="zh-CN" altLang="en-US" dirty="0"/>
          </a:p>
        </p:txBody>
      </p:sp>
      <p:sp>
        <p:nvSpPr>
          <p:cNvPr id="4" name="右箭头 3"/>
          <p:cNvSpPr/>
          <p:nvPr/>
        </p:nvSpPr>
        <p:spPr>
          <a:xfrm>
            <a:off x="2143108" y="4643446"/>
            <a:ext cx="42862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3571868" y="4643446"/>
            <a:ext cx="42862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p:txBody>
          <a:bodyPr/>
          <a:lstStyle/>
          <a:p>
            <a:fld id="{351A2F54-C19B-4022-AC36-B7CACD2E530A}"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Verilog HDL</a:t>
            </a:r>
            <a:r>
              <a:rPr lang="zh-CN" altLang="en-US" dirty="0"/>
              <a:t>语法</a:t>
            </a:r>
          </a:p>
        </p:txBody>
      </p:sp>
      <p:sp>
        <p:nvSpPr>
          <p:cNvPr id="3" name="内容占位符 2"/>
          <p:cNvSpPr>
            <a:spLocks noGrp="1"/>
          </p:cNvSpPr>
          <p:nvPr>
            <p:ph idx="1"/>
          </p:nvPr>
        </p:nvSpPr>
        <p:spPr/>
        <p:txBody>
          <a:bodyPr/>
          <a:lstStyle/>
          <a:p>
            <a:r>
              <a:rPr lang="zh-CN" altLang="en-US" b="1" dirty="0" smtClean="0">
                <a:solidFill>
                  <a:schemeClr val="accent2">
                    <a:lumMod val="75000"/>
                  </a:schemeClr>
                </a:solidFill>
              </a:rPr>
              <a:t>模块的结构</a:t>
            </a:r>
            <a:endParaRPr lang="en-US" altLang="zh-CN" b="1" dirty="0" smtClean="0">
              <a:solidFill>
                <a:schemeClr val="accent2">
                  <a:lumMod val="75000"/>
                </a:schemeClr>
              </a:solidFill>
            </a:endParaRPr>
          </a:p>
          <a:p>
            <a:r>
              <a:rPr lang="zh-CN" altLang="en-US" dirty="0" smtClean="0"/>
              <a:t>标识符</a:t>
            </a:r>
            <a:r>
              <a:rPr lang="zh-CN" altLang="en-US" dirty="0"/>
              <a:t>和数据类型</a:t>
            </a:r>
            <a:endParaRPr lang="en-US" altLang="zh-CN" dirty="0"/>
          </a:p>
          <a:p>
            <a:r>
              <a:rPr lang="zh-CN" altLang="en-US" dirty="0" smtClean="0"/>
              <a:t>运算符及表达式</a:t>
            </a:r>
            <a:endParaRPr lang="en-US" altLang="zh-CN" dirty="0" smtClean="0"/>
          </a:p>
          <a:p>
            <a:r>
              <a:rPr lang="zh-CN" altLang="en-US" dirty="0"/>
              <a:t>赋值语句和块</a:t>
            </a:r>
            <a:r>
              <a:rPr lang="zh-CN" altLang="en-US" dirty="0" smtClean="0"/>
              <a:t>语句</a:t>
            </a:r>
            <a:endParaRPr lang="en-US" altLang="zh-CN" dirty="0" smtClean="0"/>
          </a:p>
          <a:p>
            <a:r>
              <a:rPr lang="zh-CN" altLang="en-US" dirty="0"/>
              <a:t>条件语句和循环</a:t>
            </a:r>
            <a:r>
              <a:rPr lang="zh-CN" altLang="en-US" dirty="0" smtClean="0"/>
              <a:t>语句</a:t>
            </a:r>
            <a:endParaRPr lang="en-US" altLang="zh-CN" dirty="0" smtClean="0"/>
          </a:p>
          <a:p>
            <a:r>
              <a:rPr lang="zh-CN" altLang="en-US" dirty="0" smtClean="0"/>
              <a:t>模块的调用</a:t>
            </a:r>
            <a:endParaRPr lang="en-US" altLang="zh-CN" dirty="0" smtClean="0"/>
          </a:p>
          <a:p>
            <a:r>
              <a:rPr lang="zh-CN" altLang="en-US" dirty="0"/>
              <a:t>模块的测试</a:t>
            </a:r>
          </a:p>
          <a:p>
            <a:endParaRPr lang="en-US" altLang="zh-CN" dirty="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标题 1"/>
          <p:cNvSpPr txBox="1"/>
          <p:nvPr/>
        </p:nvSpPr>
        <p:spPr>
          <a:xfrm>
            <a:off x="457200" y="269776"/>
            <a:ext cx="8229600" cy="1143000"/>
          </a:xfrm>
          <a:prstGeom prst="rect">
            <a:avLst/>
          </a:prstGeom>
        </p:spPr>
        <p:txBody>
          <a:bodyPr vert="horz" lIns="91440" tIns="45720" rIns="91440" bIns="45720" rtlCol="0" anchor="ctr">
            <a:normAutofit/>
          </a:bodyPr>
          <a:lstStyle/>
          <a:p>
            <a:pPr lvl="0">
              <a:spcBef>
                <a:spcPct val="0"/>
              </a:spcBef>
              <a:defRPr/>
            </a:pPr>
            <a:r>
              <a:rPr lang="en-US" altLang="zh-CN" sz="4400" dirty="0" smtClean="0">
                <a:latin typeface="+mj-lt"/>
                <a:ea typeface="+mj-ea"/>
                <a:cs typeface="+mj-cs"/>
              </a:rPr>
              <a:t>Verilog</a:t>
            </a:r>
            <a:r>
              <a:rPr lang="zh-CN" altLang="en-US" sz="4400" dirty="0" smtClean="0">
                <a:latin typeface="+mj-lt"/>
                <a:ea typeface="+mj-ea"/>
                <a:cs typeface="+mj-cs"/>
              </a:rPr>
              <a:t>的模块</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内容占位符 2"/>
          <p:cNvSpPr>
            <a:spLocks noGrp="1"/>
          </p:cNvSpPr>
          <p:nvPr>
            <p:ph idx="1"/>
          </p:nvPr>
        </p:nvSpPr>
        <p:spPr>
          <a:xfrm>
            <a:off x="457200" y="1495325"/>
            <a:ext cx="8229600" cy="4525963"/>
          </a:xfrm>
        </p:spPr>
        <p:txBody>
          <a:bodyPr>
            <a:normAutofit/>
          </a:bodyPr>
          <a:lstStyle/>
          <a:p>
            <a:pPr>
              <a:lnSpc>
                <a:spcPct val="120000"/>
              </a:lnSpc>
            </a:pPr>
            <a:r>
              <a:rPr lang="en-US" altLang="zh-CN" sz="2400" dirty="0" err="1" smtClean="0"/>
              <a:t>Verilog</a:t>
            </a:r>
            <a:r>
              <a:rPr lang="zh-CN" altLang="en-US" sz="2400" dirty="0" smtClean="0"/>
              <a:t>的基本设计单元是</a:t>
            </a:r>
            <a:r>
              <a:rPr lang="zh-CN" altLang="en-US" sz="2400" b="1" dirty="0" smtClean="0">
                <a:solidFill>
                  <a:schemeClr val="accent2">
                    <a:lumMod val="75000"/>
                  </a:schemeClr>
                </a:solidFill>
              </a:rPr>
              <a:t>“模块”，</a:t>
            </a:r>
            <a:r>
              <a:rPr lang="zh-CN" altLang="en-US" sz="2400" dirty="0" smtClean="0"/>
              <a:t>模块</a:t>
            </a:r>
            <a:r>
              <a:rPr lang="zh-CN" altLang="en-US" sz="2400" dirty="0"/>
              <a:t>的实际意义是代表硬件电路上的逻辑</a:t>
            </a:r>
            <a:r>
              <a:rPr lang="zh-CN" altLang="en-US" sz="2400" dirty="0" smtClean="0"/>
              <a:t>实体，模块</a:t>
            </a:r>
            <a:r>
              <a:rPr lang="zh-CN" altLang="en-US" sz="2400" dirty="0"/>
              <a:t>之间是并行运行</a:t>
            </a:r>
            <a:r>
              <a:rPr lang="zh-CN" altLang="en-US" sz="2400" dirty="0" smtClean="0"/>
              <a:t>的。</a:t>
            </a:r>
          </a:p>
          <a:p>
            <a:pPr>
              <a:lnSpc>
                <a:spcPct val="120000"/>
              </a:lnSpc>
            </a:pPr>
            <a:r>
              <a:rPr lang="zh-CN" altLang="en-US" sz="2400" dirty="0" smtClean="0"/>
              <a:t>模块内容：</a:t>
            </a:r>
            <a:endParaRPr lang="en-US" altLang="zh-CN" sz="2400" dirty="0" smtClean="0"/>
          </a:p>
          <a:p>
            <a:pPr lvl="1">
              <a:lnSpc>
                <a:spcPct val="120000"/>
              </a:lnSpc>
            </a:pPr>
            <a:r>
              <a:rPr lang="zh-CN" altLang="en-US" sz="2400" dirty="0" smtClean="0"/>
              <a:t>描述接口</a:t>
            </a:r>
            <a:endParaRPr lang="en-US" altLang="zh-CN" sz="2400" dirty="0" smtClean="0"/>
          </a:p>
          <a:p>
            <a:pPr lvl="1">
              <a:lnSpc>
                <a:spcPct val="120000"/>
              </a:lnSpc>
            </a:pPr>
            <a:r>
              <a:rPr lang="zh-CN" altLang="en-US" sz="2400" dirty="0" smtClean="0"/>
              <a:t>描述逻辑功能（定义输入是如何影响输出的）</a:t>
            </a:r>
          </a:p>
          <a:p>
            <a:pPr>
              <a:buNone/>
            </a:pPr>
            <a:r>
              <a:rPr lang="zh-CN" altLang="en-US" dirty="0" smtClean="0"/>
              <a:t> </a:t>
            </a:r>
            <a:endParaRPr lang="en-US" altLang="zh-CN" dirty="0" smtClean="0"/>
          </a:p>
          <a:p>
            <a:endParaRPr lang="zh-CN" altLang="en-US" dirty="0"/>
          </a:p>
        </p:txBody>
      </p:sp>
      <p:sp>
        <p:nvSpPr>
          <p:cNvPr id="5" name="Text Box 5"/>
          <p:cNvSpPr txBox="1">
            <a:spLocks noChangeArrowheads="1"/>
          </p:cNvSpPr>
          <p:nvPr/>
        </p:nvSpPr>
        <p:spPr bwMode="auto">
          <a:xfrm>
            <a:off x="1285852" y="4357694"/>
            <a:ext cx="2643206" cy="1963614"/>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smtClean="0">
                <a:latin typeface="Courier-Bold" charset="0"/>
              </a:rPr>
              <a:t>module  block(</a:t>
            </a:r>
            <a:r>
              <a:rPr lang="en-US" altLang="zh-CN" sz="1600" b="1" dirty="0" err="1" smtClean="0">
                <a:latin typeface="Courier-Bold" charset="0"/>
              </a:rPr>
              <a:t>a,b,c,d</a:t>
            </a:r>
            <a:r>
              <a:rPr lang="en-US" altLang="zh-CN" sz="1600" b="1" dirty="0" smtClean="0">
                <a:latin typeface="Courier-Bold" charset="0"/>
              </a:rPr>
              <a:t>);</a:t>
            </a:r>
          </a:p>
          <a:p>
            <a:pPr>
              <a:spcBef>
                <a:spcPct val="10000"/>
              </a:spcBef>
            </a:pPr>
            <a:r>
              <a:rPr lang="en-US" altLang="zh-CN" sz="1600" b="1" dirty="0" smtClean="0">
                <a:latin typeface="Courier-Bold" charset="0"/>
              </a:rPr>
              <a:t>     input  </a:t>
            </a:r>
            <a:r>
              <a:rPr lang="en-US" altLang="zh-CN" sz="1600" b="1" dirty="0" err="1" smtClean="0">
                <a:latin typeface="Courier-Bold" charset="0"/>
              </a:rPr>
              <a:t>a,b</a:t>
            </a:r>
            <a:r>
              <a:rPr lang="en-US" altLang="zh-CN" sz="1600" b="1" dirty="0" smtClean="0">
                <a:latin typeface="Courier-Bold" charset="0"/>
              </a:rPr>
              <a:t>;        </a:t>
            </a:r>
          </a:p>
          <a:p>
            <a:pPr>
              <a:spcBef>
                <a:spcPct val="10000"/>
              </a:spcBef>
            </a:pPr>
            <a:r>
              <a:rPr lang="en-US" altLang="zh-CN" sz="1600" b="1" dirty="0" smtClean="0">
                <a:latin typeface="Courier-Bold" charset="0"/>
              </a:rPr>
              <a:t>     output  </a:t>
            </a:r>
            <a:r>
              <a:rPr lang="en-US" altLang="zh-CN" sz="1600" b="1" dirty="0" err="1" smtClean="0">
                <a:latin typeface="Courier-Bold" charset="0"/>
              </a:rPr>
              <a:t>c,d</a:t>
            </a:r>
            <a:r>
              <a:rPr lang="en-US" altLang="zh-CN" sz="1600" b="1" dirty="0" smtClean="0">
                <a:latin typeface="Courier-Bold" charset="0"/>
              </a:rPr>
              <a:t>;</a:t>
            </a:r>
          </a:p>
          <a:p>
            <a:pPr>
              <a:spcBef>
                <a:spcPct val="10000"/>
              </a:spcBef>
            </a:pPr>
            <a:endParaRPr lang="en-US" altLang="zh-CN" sz="1600" b="1" dirty="0">
              <a:latin typeface="Courier-Bold" charset="0"/>
            </a:endParaRPr>
          </a:p>
          <a:p>
            <a:pPr>
              <a:spcBef>
                <a:spcPct val="10000"/>
              </a:spcBef>
            </a:pPr>
            <a:r>
              <a:rPr lang="en-US" altLang="zh-CN" sz="1600" b="1" dirty="0" smtClean="0">
                <a:latin typeface="Courier-Bold" charset="0"/>
              </a:rPr>
              <a:t>             assign  c=</a:t>
            </a:r>
            <a:r>
              <a:rPr lang="en-US" altLang="zh-CN" sz="1600" b="1" dirty="0" err="1" smtClean="0">
                <a:latin typeface="Courier-Bold" charset="0"/>
              </a:rPr>
              <a:t>a|b</a:t>
            </a:r>
            <a:r>
              <a:rPr lang="en-US" altLang="zh-CN" sz="1600" b="1" dirty="0" smtClean="0">
                <a:latin typeface="Courier-Bold" charset="0"/>
              </a:rPr>
              <a:t>;</a:t>
            </a:r>
          </a:p>
          <a:p>
            <a:pPr>
              <a:spcBef>
                <a:spcPct val="10000"/>
              </a:spcBef>
            </a:pPr>
            <a:r>
              <a:rPr lang="en-US" altLang="zh-CN" sz="1600" b="1" dirty="0" smtClean="0">
                <a:latin typeface="Courier-Bold" charset="0"/>
              </a:rPr>
              <a:t>             assign  d=</a:t>
            </a:r>
            <a:r>
              <a:rPr lang="en-US" altLang="zh-CN" sz="1600" b="1" dirty="0" err="1" smtClean="0">
                <a:latin typeface="Courier-Bold" charset="0"/>
              </a:rPr>
              <a:t>a&amp;b</a:t>
            </a:r>
            <a:r>
              <a:rPr lang="en-US" altLang="zh-CN" sz="1600" b="1" dirty="0" smtClean="0">
                <a:latin typeface="Courier-Bold" charset="0"/>
              </a:rPr>
              <a:t>;</a:t>
            </a:r>
          </a:p>
          <a:p>
            <a:pPr>
              <a:spcBef>
                <a:spcPct val="10000"/>
              </a:spcBef>
            </a:pPr>
            <a:r>
              <a:rPr lang="en-US" altLang="zh-CN" sz="1600" b="1" dirty="0" smtClean="0">
                <a:latin typeface="Courier-Bold" charset="0"/>
              </a:rPr>
              <a:t> endmodule</a:t>
            </a:r>
            <a:endParaRPr lang="en-US" altLang="zh-CN" sz="1600" b="1" dirty="0">
              <a:latin typeface="Courier-Bold" charset="0"/>
            </a:endParaRPr>
          </a:p>
        </p:txBody>
      </p:sp>
      <p:grpSp>
        <p:nvGrpSpPr>
          <p:cNvPr id="21" name="组合 20"/>
          <p:cNvGrpSpPr/>
          <p:nvPr/>
        </p:nvGrpSpPr>
        <p:grpSpPr>
          <a:xfrm>
            <a:off x="4857752" y="4429132"/>
            <a:ext cx="3143272" cy="1857388"/>
            <a:chOff x="4929190" y="4429132"/>
            <a:chExt cx="3143272" cy="1857388"/>
          </a:xfrm>
        </p:grpSpPr>
        <p:sp>
          <p:nvSpPr>
            <p:cNvPr id="7" name="矩形 6"/>
            <p:cNvSpPr/>
            <p:nvPr/>
          </p:nvSpPr>
          <p:spPr>
            <a:xfrm>
              <a:off x="5572132" y="4429132"/>
              <a:ext cx="1857388" cy="1857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4929190" y="4857760"/>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929190" y="5786454"/>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429520" y="4857760"/>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7429520" y="5786454"/>
              <a:ext cx="64294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643570" y="4572008"/>
              <a:ext cx="340158" cy="461665"/>
            </a:xfrm>
            <a:prstGeom prst="rect">
              <a:avLst/>
            </a:prstGeom>
            <a:noFill/>
          </p:spPr>
          <p:txBody>
            <a:bodyPr wrap="none" rtlCol="0">
              <a:spAutoFit/>
            </a:bodyPr>
            <a:lstStyle/>
            <a:p>
              <a:r>
                <a:rPr lang="en-US" altLang="zh-CN" sz="2400" b="1" dirty="0" smtClean="0">
                  <a:latin typeface="+mn-ea"/>
                </a:rPr>
                <a:t>a</a:t>
              </a:r>
              <a:endParaRPr lang="zh-CN" altLang="en-US" sz="2400" b="1" dirty="0">
                <a:latin typeface="+mn-ea"/>
              </a:endParaRPr>
            </a:p>
          </p:txBody>
        </p:sp>
        <p:sp>
          <p:nvSpPr>
            <p:cNvPr id="18" name="TextBox 17"/>
            <p:cNvSpPr txBox="1"/>
            <p:nvPr/>
          </p:nvSpPr>
          <p:spPr>
            <a:xfrm>
              <a:off x="5643570" y="5467665"/>
              <a:ext cx="340158" cy="461665"/>
            </a:xfrm>
            <a:prstGeom prst="rect">
              <a:avLst/>
            </a:prstGeom>
            <a:noFill/>
          </p:spPr>
          <p:txBody>
            <a:bodyPr wrap="none" rtlCol="0">
              <a:spAutoFit/>
            </a:bodyPr>
            <a:lstStyle/>
            <a:p>
              <a:r>
                <a:rPr lang="en-US" altLang="zh-CN" sz="2400" b="1" dirty="0" smtClean="0">
                  <a:latin typeface="+mn-ea"/>
                </a:rPr>
                <a:t>b</a:t>
              </a:r>
              <a:endParaRPr lang="zh-CN" altLang="en-US" sz="2400" b="1" dirty="0">
                <a:latin typeface="+mn-ea"/>
              </a:endParaRPr>
            </a:p>
          </p:txBody>
        </p:sp>
        <p:sp>
          <p:nvSpPr>
            <p:cNvPr id="19" name="TextBox 18"/>
            <p:cNvSpPr txBox="1"/>
            <p:nvPr/>
          </p:nvSpPr>
          <p:spPr>
            <a:xfrm>
              <a:off x="7000892" y="4572008"/>
              <a:ext cx="340158" cy="461665"/>
            </a:xfrm>
            <a:prstGeom prst="rect">
              <a:avLst/>
            </a:prstGeom>
            <a:noFill/>
          </p:spPr>
          <p:txBody>
            <a:bodyPr wrap="none" rtlCol="0">
              <a:spAutoFit/>
            </a:bodyPr>
            <a:lstStyle/>
            <a:p>
              <a:r>
                <a:rPr lang="en-US" altLang="zh-CN" sz="2400" b="1" dirty="0" smtClean="0">
                  <a:latin typeface="+mn-ea"/>
                </a:rPr>
                <a:t>c</a:t>
              </a:r>
              <a:endParaRPr lang="zh-CN" altLang="en-US" sz="2400" b="1" dirty="0">
                <a:latin typeface="+mn-ea"/>
              </a:endParaRPr>
            </a:p>
          </p:txBody>
        </p:sp>
        <p:sp>
          <p:nvSpPr>
            <p:cNvPr id="20" name="TextBox 19"/>
            <p:cNvSpPr txBox="1"/>
            <p:nvPr/>
          </p:nvSpPr>
          <p:spPr>
            <a:xfrm>
              <a:off x="7000892" y="5500702"/>
              <a:ext cx="340158" cy="461665"/>
            </a:xfrm>
            <a:prstGeom prst="rect">
              <a:avLst/>
            </a:prstGeom>
            <a:noFill/>
          </p:spPr>
          <p:txBody>
            <a:bodyPr wrap="none" rtlCol="0">
              <a:spAutoFit/>
            </a:bodyPr>
            <a:lstStyle/>
            <a:p>
              <a:r>
                <a:rPr lang="en-US" altLang="zh-CN" sz="2400" b="1" dirty="0" smtClean="0">
                  <a:latin typeface="+mn-ea"/>
                </a:rPr>
                <a:t>d</a:t>
              </a:r>
              <a:endParaRPr lang="zh-CN" altLang="en-US" sz="2400" b="1" dirty="0">
                <a:latin typeface="+mn-ea"/>
              </a:endParaRPr>
            </a:p>
          </p:txBody>
        </p:sp>
      </p:grpSp>
      <p:sp>
        <p:nvSpPr>
          <p:cNvPr id="22" name="TextBox 21"/>
          <p:cNvSpPr txBox="1"/>
          <p:nvPr/>
        </p:nvSpPr>
        <p:spPr>
          <a:xfrm>
            <a:off x="1932652" y="6429396"/>
            <a:ext cx="1210588" cy="400110"/>
          </a:xfrm>
          <a:prstGeom prst="rect">
            <a:avLst/>
          </a:prstGeom>
          <a:noFill/>
        </p:spPr>
        <p:txBody>
          <a:bodyPr wrap="none" rtlCol="0">
            <a:spAutoFit/>
          </a:bodyPr>
          <a:lstStyle/>
          <a:p>
            <a:r>
              <a:rPr lang="zh-CN" altLang="en-US" sz="2000" b="1" dirty="0" smtClean="0"/>
              <a:t>程序模块</a:t>
            </a:r>
            <a:endParaRPr lang="zh-CN" altLang="en-US" sz="2000" b="1" dirty="0"/>
          </a:p>
        </p:txBody>
      </p:sp>
      <p:sp>
        <p:nvSpPr>
          <p:cNvPr id="23" name="TextBox 22"/>
          <p:cNvSpPr txBox="1"/>
          <p:nvPr/>
        </p:nvSpPr>
        <p:spPr>
          <a:xfrm>
            <a:off x="5668684" y="6457914"/>
            <a:ext cx="1475084" cy="400110"/>
          </a:xfrm>
          <a:prstGeom prst="rect">
            <a:avLst/>
          </a:prstGeom>
          <a:noFill/>
        </p:spPr>
        <p:txBody>
          <a:bodyPr wrap="none" rtlCol="0">
            <a:spAutoFit/>
          </a:bodyPr>
          <a:lstStyle/>
          <a:p>
            <a:r>
              <a:rPr lang="zh-CN" altLang="en-US" sz="2000" b="1" dirty="0" smtClean="0"/>
              <a:t>电路图符号</a:t>
            </a:r>
            <a:endParaRPr lang="zh-CN" altLang="en-US" sz="2000" b="1" dirty="0"/>
          </a:p>
        </p:txBody>
      </p:sp>
      <p:pic>
        <p:nvPicPr>
          <p:cNvPr id="675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74329"/>
            <a:ext cx="8166003" cy="441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351A2F54-C19B-4022-AC36-B7CACD2E530A}" type="slidenum">
              <a:rPr lang="zh-CN" altLang="en-US" smtClean="0"/>
              <a:t>21</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7586"/>
                                        </p:tgtEl>
                                        <p:attrNameLst>
                                          <p:attrName>ppt_x</p:attrName>
                                        </p:attrNameLst>
                                      </p:cBhvr>
                                      <p:tavLst>
                                        <p:tav tm="0">
                                          <p:val>
                                            <p:strVal val="ppt_x"/>
                                          </p:val>
                                        </p:tav>
                                        <p:tav tm="100000">
                                          <p:val>
                                            <p:strVal val="ppt_x"/>
                                          </p:val>
                                        </p:tav>
                                      </p:tavLst>
                                    </p:anim>
                                    <p:anim calcmode="lin" valueType="num">
                                      <p:cBhvr additive="base">
                                        <p:cTn id="7" dur="500"/>
                                        <p:tgtEl>
                                          <p:spTgt spid="67586"/>
                                        </p:tgtEl>
                                        <p:attrNameLst>
                                          <p:attrName>ppt_y</p:attrName>
                                        </p:attrNameLst>
                                      </p:cBhvr>
                                      <p:tavLst>
                                        <p:tav tm="0">
                                          <p:val>
                                            <p:strVal val="ppt_y"/>
                                          </p:val>
                                        </p:tav>
                                        <p:tav tm="100000">
                                          <p:val>
                                            <p:strVal val="1+ppt_h/2"/>
                                          </p:val>
                                        </p:tav>
                                      </p:tavLst>
                                    </p:anim>
                                    <p:set>
                                      <p:cBhvr>
                                        <p:cTn id="8" dur="1" fill="hold">
                                          <p:stCondLst>
                                            <p:cond delay="499"/>
                                          </p:stCondLst>
                                        </p:cTn>
                                        <p:tgtEl>
                                          <p:spTgt spid="675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rrowheads="1"/>
          </p:cNvSpPr>
          <p:nvPr>
            <p:ph type="title"/>
          </p:nvPr>
        </p:nvSpPr>
        <p:spPr>
          <a:xfrm>
            <a:off x="428596" y="-71462"/>
            <a:ext cx="8229600" cy="936625"/>
          </a:xfrm>
        </p:spPr>
        <p:txBody>
          <a:bodyPr/>
          <a:lstStyle/>
          <a:p>
            <a:pPr algn="l"/>
            <a:r>
              <a:rPr lang="zh-CN" altLang="en-US" dirty="0"/>
              <a:t>模块基本结构</a:t>
            </a:r>
          </a:p>
        </p:txBody>
      </p:sp>
      <p:sp>
        <p:nvSpPr>
          <p:cNvPr id="935939" name="Rectangle 3"/>
          <p:cNvSpPr>
            <a:spLocks noGrp="1" noChangeArrowheads="1"/>
          </p:cNvSpPr>
          <p:nvPr>
            <p:ph type="body" idx="1"/>
          </p:nvPr>
        </p:nvSpPr>
        <p:spPr>
          <a:xfrm>
            <a:off x="468312" y="785794"/>
            <a:ext cx="8532844" cy="6215106"/>
          </a:xfrm>
        </p:spPr>
        <p:txBody>
          <a:bodyPr>
            <a:normAutofit/>
          </a:bodyPr>
          <a:lstStyle/>
          <a:p>
            <a:pPr>
              <a:lnSpc>
                <a:spcPct val="90000"/>
              </a:lnSpc>
              <a:buFont typeface="Wingdings" panose="05000000000000000000" pitchFamily="2" charset="2"/>
              <a:buNone/>
            </a:pPr>
            <a:r>
              <a:rPr lang="zh-CN" altLang="en-US" sz="2000" b="1" dirty="0" smtClean="0"/>
              <a:t>模块声明：</a:t>
            </a:r>
            <a:endParaRPr lang="en-US" altLang="zh-CN" sz="2000" b="1" dirty="0" smtClean="0"/>
          </a:p>
          <a:p>
            <a:pPr>
              <a:lnSpc>
                <a:spcPct val="90000"/>
              </a:lnSpc>
              <a:buNone/>
            </a:pPr>
            <a:r>
              <a:rPr lang="en-US" altLang="zh-CN" sz="2000" b="1" dirty="0" smtClean="0">
                <a:solidFill>
                  <a:srgbClr val="FF0000"/>
                </a:solidFill>
              </a:rPr>
              <a:t>		module</a:t>
            </a:r>
            <a:r>
              <a:rPr lang="en-US" altLang="zh-CN" sz="2000" b="1" dirty="0" smtClean="0"/>
              <a:t> </a:t>
            </a:r>
            <a:r>
              <a:rPr lang="en-US" altLang="zh-CN" sz="2000" b="1" dirty="0" err="1" smtClean="0"/>
              <a:t>module_name</a:t>
            </a:r>
            <a:r>
              <a:rPr lang="zh-CN" altLang="en-US" sz="2000" b="1" dirty="0" smtClean="0"/>
              <a:t>（</a:t>
            </a:r>
            <a:r>
              <a:rPr lang="en-US" altLang="zh-CN" sz="2000" b="1" dirty="0" err="1" smtClean="0"/>
              <a:t>port_list</a:t>
            </a:r>
            <a:r>
              <a:rPr lang="zh-CN" altLang="en-US" sz="2000" b="1" dirty="0" smtClean="0"/>
              <a:t>）</a:t>
            </a:r>
            <a:r>
              <a:rPr lang="en-US" altLang="zh-CN" sz="2000" b="1" dirty="0" smtClean="0"/>
              <a:t>;</a:t>
            </a:r>
            <a:r>
              <a:rPr lang="zh-CN" altLang="en-US" sz="2000" b="1" dirty="0" smtClean="0"/>
              <a:t> </a:t>
            </a:r>
            <a:r>
              <a:rPr lang="en-US" altLang="zh-CN" sz="2000" b="1" dirty="0" smtClean="0"/>
              <a:t> </a:t>
            </a:r>
            <a:r>
              <a:rPr lang="en-US" altLang="zh-CN" sz="2000" b="1" dirty="0"/>
              <a:t>//</a:t>
            </a:r>
            <a:r>
              <a:rPr lang="zh-CN" altLang="en-US" sz="2000" b="1" dirty="0"/>
              <a:t>模块</a:t>
            </a:r>
            <a:r>
              <a:rPr lang="zh-CN" altLang="en-US" sz="2000" b="1" dirty="0" smtClean="0"/>
              <a:t>名（端口声明列表）</a:t>
            </a:r>
          </a:p>
          <a:p>
            <a:pPr>
              <a:lnSpc>
                <a:spcPct val="90000"/>
              </a:lnSpc>
              <a:buFont typeface="Wingdings" panose="05000000000000000000" pitchFamily="2" charset="2"/>
              <a:buNone/>
            </a:pPr>
            <a:r>
              <a:rPr lang="zh-CN" altLang="en-US" sz="2000" b="1" dirty="0" smtClean="0"/>
              <a:t>端口定义：</a:t>
            </a:r>
          </a:p>
          <a:p>
            <a:pPr>
              <a:lnSpc>
                <a:spcPct val="90000"/>
              </a:lnSpc>
              <a:buFont typeface="Wingdings" panose="05000000000000000000" pitchFamily="2" charset="2"/>
              <a:buNone/>
            </a:pPr>
            <a:r>
              <a:rPr lang="en-US" altLang="zh-CN" sz="2000" b="1" dirty="0" smtClean="0"/>
              <a:t> 		input[</a:t>
            </a:r>
            <a:r>
              <a:rPr lang="zh-CN" altLang="en-US" sz="2000" b="1" dirty="0" smtClean="0"/>
              <a:t>信号位宽</a:t>
            </a:r>
            <a:r>
              <a:rPr lang="en-US" altLang="zh-CN" sz="2000" b="1" dirty="0" smtClean="0"/>
              <a:t>];           //</a:t>
            </a:r>
            <a:r>
              <a:rPr lang="zh-CN" altLang="en-US" sz="2000" b="1" dirty="0"/>
              <a:t>输入声明</a:t>
            </a:r>
          </a:p>
          <a:p>
            <a:pPr>
              <a:lnSpc>
                <a:spcPct val="90000"/>
              </a:lnSpc>
              <a:buFont typeface="Wingdings" panose="05000000000000000000" pitchFamily="2" charset="2"/>
              <a:buNone/>
            </a:pPr>
            <a:r>
              <a:rPr lang="en-US" altLang="zh-CN" sz="2000" b="1" dirty="0"/>
              <a:t> </a:t>
            </a:r>
            <a:r>
              <a:rPr lang="en-US" altLang="zh-CN" sz="2000" b="1" dirty="0" smtClean="0"/>
              <a:t>		output [</a:t>
            </a:r>
            <a:r>
              <a:rPr lang="zh-CN" altLang="en-US" sz="2000" b="1" dirty="0" smtClean="0"/>
              <a:t>信号位宽</a:t>
            </a:r>
            <a:r>
              <a:rPr lang="en-US" altLang="zh-CN" sz="2000" b="1" dirty="0" smtClean="0"/>
              <a:t>] ;      //</a:t>
            </a:r>
            <a:r>
              <a:rPr lang="zh-CN" altLang="en-US" sz="2000" b="1" dirty="0"/>
              <a:t>输出</a:t>
            </a:r>
            <a:r>
              <a:rPr lang="zh-CN" altLang="en-US" sz="2000" b="1" dirty="0" smtClean="0"/>
              <a:t>声明</a:t>
            </a:r>
            <a:endParaRPr lang="en-US" altLang="zh-CN" sz="2000" b="1" dirty="0" smtClean="0"/>
          </a:p>
          <a:p>
            <a:pPr>
              <a:lnSpc>
                <a:spcPct val="90000"/>
              </a:lnSpc>
              <a:buFont typeface="Wingdings" panose="05000000000000000000" pitchFamily="2" charset="2"/>
              <a:buNone/>
            </a:pPr>
            <a:r>
              <a:rPr lang="en-US" altLang="zh-CN" sz="2000" b="1" dirty="0" smtClean="0"/>
              <a:t>		…</a:t>
            </a:r>
          </a:p>
          <a:p>
            <a:pPr>
              <a:lnSpc>
                <a:spcPct val="90000"/>
              </a:lnSpc>
              <a:buFont typeface="Wingdings" panose="05000000000000000000" pitchFamily="2" charset="2"/>
              <a:buNone/>
            </a:pPr>
            <a:r>
              <a:rPr lang="zh-CN" altLang="en-US" sz="2000" b="1" dirty="0" smtClean="0"/>
              <a:t>数据类型说明：</a:t>
            </a:r>
            <a:endParaRPr lang="zh-CN" altLang="en-US" sz="2000" b="1" dirty="0"/>
          </a:p>
          <a:p>
            <a:pPr>
              <a:lnSpc>
                <a:spcPct val="90000"/>
              </a:lnSpc>
              <a:buFont typeface="Wingdings" panose="05000000000000000000" pitchFamily="2" charset="2"/>
              <a:buNone/>
            </a:pPr>
            <a:r>
              <a:rPr lang="en-US" altLang="zh-CN" sz="2000" b="1" dirty="0"/>
              <a:t>	</a:t>
            </a:r>
            <a:r>
              <a:rPr lang="en-US" altLang="zh-CN" sz="2000" b="1" dirty="0" smtClean="0"/>
              <a:t>	</a:t>
            </a:r>
            <a:r>
              <a:rPr lang="en-US" altLang="zh-CN" sz="2000" b="1" dirty="0" err="1" smtClean="0"/>
              <a:t>reg</a:t>
            </a:r>
            <a:r>
              <a:rPr lang="en-US" altLang="zh-CN" sz="2000" b="1" dirty="0" smtClean="0"/>
              <a:t> [</a:t>
            </a:r>
            <a:r>
              <a:rPr lang="zh-CN" altLang="en-US" sz="2000" b="1" dirty="0" smtClean="0"/>
              <a:t>信号位宽</a:t>
            </a:r>
            <a:r>
              <a:rPr lang="en-US" altLang="zh-CN" sz="2000" b="1" dirty="0" smtClean="0"/>
              <a:t>] ;             //</a:t>
            </a:r>
            <a:r>
              <a:rPr lang="zh-CN" altLang="en-US" sz="2000" b="1" dirty="0"/>
              <a:t>寄存器类型声明</a:t>
            </a:r>
          </a:p>
          <a:p>
            <a:pPr>
              <a:lnSpc>
                <a:spcPct val="90000"/>
              </a:lnSpc>
              <a:buFont typeface="Wingdings" panose="05000000000000000000" pitchFamily="2" charset="2"/>
              <a:buNone/>
            </a:pPr>
            <a:r>
              <a:rPr lang="en-US" altLang="zh-CN" sz="2000" b="1" dirty="0" smtClean="0"/>
              <a:t>		wire [</a:t>
            </a:r>
            <a:r>
              <a:rPr lang="zh-CN" altLang="en-US" sz="2000" b="1" dirty="0" smtClean="0"/>
              <a:t>信号位宽</a:t>
            </a:r>
            <a:r>
              <a:rPr lang="en-US" altLang="zh-CN" sz="2000" b="1" dirty="0" smtClean="0"/>
              <a:t>] ;          //</a:t>
            </a:r>
            <a:r>
              <a:rPr lang="zh-CN" altLang="en-US" sz="2000" b="1" dirty="0"/>
              <a:t>线网类型声明</a:t>
            </a:r>
          </a:p>
          <a:p>
            <a:pPr>
              <a:lnSpc>
                <a:spcPct val="90000"/>
              </a:lnSpc>
              <a:buFont typeface="Wingdings" panose="05000000000000000000" pitchFamily="2" charset="2"/>
              <a:buNone/>
            </a:pPr>
            <a:r>
              <a:rPr lang="en-US" altLang="zh-CN" sz="2000" b="1" dirty="0" smtClean="0"/>
              <a:t>		parameter;                      //</a:t>
            </a:r>
            <a:r>
              <a:rPr lang="zh-CN" altLang="en-US" sz="2000" b="1" dirty="0" smtClean="0"/>
              <a:t>参数声明</a:t>
            </a:r>
            <a:endParaRPr lang="en-US" altLang="zh-CN" sz="2000" b="1" dirty="0" smtClean="0"/>
          </a:p>
          <a:p>
            <a:pPr>
              <a:lnSpc>
                <a:spcPct val="90000"/>
              </a:lnSpc>
              <a:buFont typeface="Wingdings" panose="05000000000000000000" pitchFamily="2" charset="2"/>
              <a:buNone/>
            </a:pPr>
            <a:r>
              <a:rPr lang="en-US" altLang="zh-CN" sz="2000" b="1" dirty="0" smtClean="0"/>
              <a:t>		…</a:t>
            </a:r>
            <a:endParaRPr lang="zh-CN" altLang="en-US" sz="2000" b="1" dirty="0"/>
          </a:p>
          <a:p>
            <a:pPr>
              <a:lnSpc>
                <a:spcPct val="90000"/>
              </a:lnSpc>
              <a:buFont typeface="Wingdings" panose="05000000000000000000" pitchFamily="2" charset="2"/>
              <a:buNone/>
            </a:pPr>
            <a:r>
              <a:rPr lang="zh-CN" altLang="en-US" sz="2000" b="1" dirty="0" smtClean="0"/>
              <a:t>功能描述：                    </a:t>
            </a:r>
            <a:r>
              <a:rPr lang="en-US" altLang="zh-CN" sz="2000" b="1" dirty="0" smtClean="0"/>
              <a:t>//</a:t>
            </a:r>
            <a:r>
              <a:rPr lang="zh-CN" altLang="en-US" sz="2000" b="1" dirty="0"/>
              <a:t>主程序代码</a:t>
            </a:r>
          </a:p>
          <a:p>
            <a:pPr>
              <a:lnSpc>
                <a:spcPct val="90000"/>
              </a:lnSpc>
              <a:buFont typeface="Wingdings" panose="05000000000000000000" pitchFamily="2" charset="2"/>
              <a:buNone/>
            </a:pPr>
            <a:r>
              <a:rPr lang="en-US" altLang="zh-CN" sz="2000" b="1" dirty="0" smtClean="0"/>
              <a:t>		assign   </a:t>
            </a:r>
            <a:r>
              <a:rPr lang="en-US" altLang="zh-CN" sz="2000" i="1" dirty="0" smtClean="0"/>
              <a:t>a=b+c</a:t>
            </a:r>
            <a:endParaRPr lang="en-US" altLang="zh-CN" sz="2000" i="1" dirty="0"/>
          </a:p>
          <a:p>
            <a:pPr>
              <a:lnSpc>
                <a:spcPct val="90000"/>
              </a:lnSpc>
              <a:buFont typeface="Wingdings" panose="05000000000000000000" pitchFamily="2" charset="2"/>
              <a:buNone/>
            </a:pPr>
            <a:r>
              <a:rPr lang="en-US" altLang="zh-CN" sz="2000" b="1" dirty="0" smtClean="0"/>
              <a:t>		always</a:t>
            </a:r>
            <a:r>
              <a:rPr lang="en-US" altLang="zh-CN" sz="2000" b="1" dirty="0"/>
              <a:t>@(</a:t>
            </a:r>
            <a:r>
              <a:rPr lang="en-US" altLang="zh-CN" sz="2000" b="1" dirty="0" err="1"/>
              <a:t>posedge</a:t>
            </a:r>
            <a:r>
              <a:rPr lang="en-US" altLang="zh-CN" sz="2000" b="1" dirty="0"/>
              <a:t> </a:t>
            </a:r>
            <a:r>
              <a:rPr lang="en-US" altLang="zh-CN" sz="2000" b="1" dirty="0" err="1"/>
              <a:t>clk</a:t>
            </a:r>
            <a:r>
              <a:rPr lang="en-US" altLang="zh-CN" sz="2000" b="1" dirty="0"/>
              <a:t> or </a:t>
            </a:r>
            <a:r>
              <a:rPr lang="en-US" altLang="zh-CN" sz="2000" b="1" dirty="0" err="1"/>
              <a:t>negedge</a:t>
            </a:r>
            <a:r>
              <a:rPr lang="en-US" altLang="zh-CN" sz="2000" b="1" dirty="0"/>
              <a:t> reset)</a:t>
            </a:r>
          </a:p>
          <a:p>
            <a:pPr>
              <a:lnSpc>
                <a:spcPct val="90000"/>
              </a:lnSpc>
              <a:buFont typeface="Wingdings" panose="05000000000000000000" pitchFamily="2" charset="2"/>
              <a:buNone/>
            </a:pPr>
            <a:r>
              <a:rPr lang="en-US" altLang="zh-CN" sz="2000" b="1" dirty="0" smtClean="0"/>
              <a:t>		</a:t>
            </a:r>
            <a:r>
              <a:rPr lang="en-US" altLang="zh-CN" sz="2000" i="1" dirty="0" smtClean="0"/>
              <a:t>function</a:t>
            </a:r>
            <a:endParaRPr lang="en-US" altLang="zh-CN" sz="2000" i="1" dirty="0"/>
          </a:p>
          <a:p>
            <a:pPr>
              <a:lnSpc>
                <a:spcPct val="90000"/>
              </a:lnSpc>
              <a:buFont typeface="Wingdings" panose="05000000000000000000" pitchFamily="2" charset="2"/>
              <a:buNone/>
            </a:pPr>
            <a:r>
              <a:rPr lang="en-US" altLang="zh-CN" sz="2000" i="1" dirty="0"/>
              <a:t>  </a:t>
            </a:r>
            <a:r>
              <a:rPr lang="en-US" altLang="zh-CN" sz="2000" i="1" dirty="0" smtClean="0"/>
              <a:t>		</a:t>
            </a:r>
            <a:r>
              <a:rPr lang="en-US" altLang="zh-CN" sz="2000" b="1" dirty="0" smtClean="0"/>
              <a:t>…</a:t>
            </a:r>
            <a:endParaRPr lang="en-US" altLang="zh-CN" sz="2000" b="1" dirty="0"/>
          </a:p>
          <a:p>
            <a:pPr>
              <a:lnSpc>
                <a:spcPct val="90000"/>
              </a:lnSpc>
              <a:buFont typeface="Wingdings" panose="05000000000000000000" pitchFamily="2" charset="2"/>
              <a:buNone/>
            </a:pPr>
            <a:r>
              <a:rPr lang="en-US" altLang="zh-CN" sz="2000" b="1" dirty="0" smtClean="0">
                <a:solidFill>
                  <a:srgbClr val="FF0000"/>
                </a:solidFill>
              </a:rPr>
              <a:t>		</a:t>
            </a:r>
            <a:r>
              <a:rPr lang="en-US" altLang="zh-CN" sz="2000" b="1" dirty="0" err="1" smtClean="0">
                <a:solidFill>
                  <a:srgbClr val="FF0000"/>
                </a:solidFill>
              </a:rPr>
              <a:t>endmodule</a:t>
            </a:r>
            <a:endParaRPr lang="en-US" altLang="zh-CN" sz="2000" b="1" dirty="0">
              <a:solidFill>
                <a:srgbClr val="FF0000"/>
              </a:solidFill>
            </a:endParaRPr>
          </a:p>
        </p:txBody>
      </p:sp>
      <p:cxnSp>
        <p:nvCxnSpPr>
          <p:cNvPr id="7" name="直接连接符 6"/>
          <p:cNvCxnSpPr/>
          <p:nvPr/>
        </p:nvCxnSpPr>
        <p:spPr>
          <a:xfrm>
            <a:off x="1428728" y="1428736"/>
            <a:ext cx="857256" cy="1588"/>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475656" y="6453336"/>
            <a:ext cx="1143008" cy="156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351A2F54-C19B-4022-AC36-B7CACD2E530A}" type="slidenum">
              <a:rPr lang="zh-CN" altLang="en-US" smtClean="0"/>
              <a:t>22</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ppt_w</p:attrName>
                                        </p:attrNameLst>
                                      </p:cBhvr>
                                      <p:tavLst>
                                        <p:tav tm="0">
                                          <p:val>
                                            <p:fltVal val="0"/>
                                          </p:val>
                                        </p:tav>
                                        <p:tav tm="100000">
                                          <p:val>
                                            <p:strVal val="#ppt_w"/>
                                          </p:val>
                                        </p:tav>
                                      </p:tavLst>
                                    </p:anim>
                                    <p:anim calcmode="lin" valueType="num">
                                      <p:cBhvr>
                                        <p:cTn id="10" dur="500" fill="hold"/>
                                        <p:tgtEl>
                                          <p:spTgt spid="7"/>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ppt_w/2"/>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214422"/>
            <a:ext cx="8532844" cy="6215106"/>
          </a:xfrm>
        </p:spPr>
        <p:txBody>
          <a:bodyPr>
            <a:normAutofit/>
          </a:bodyPr>
          <a:lstStyle/>
          <a:p>
            <a:pPr>
              <a:lnSpc>
                <a:spcPct val="90000"/>
              </a:lnSpc>
              <a:buNone/>
            </a:pPr>
            <a:r>
              <a:rPr lang="en-US" altLang="zh-CN" sz="2000" b="1" dirty="0" smtClean="0">
                <a:solidFill>
                  <a:srgbClr val="FF0000"/>
                </a:solidFill>
              </a:rPr>
              <a:t>module</a:t>
            </a:r>
            <a:r>
              <a:rPr lang="en-US" altLang="zh-CN" sz="2000" b="1" dirty="0" smtClean="0"/>
              <a:t> </a:t>
            </a:r>
            <a:r>
              <a:rPr lang="en-US" altLang="zh-CN" sz="2000" b="1" dirty="0" err="1" smtClean="0"/>
              <a:t>module_name</a:t>
            </a:r>
            <a:r>
              <a:rPr lang="zh-CN" altLang="en-US" sz="2000" b="1" dirty="0" smtClean="0"/>
              <a:t>（</a:t>
            </a:r>
            <a:r>
              <a:rPr lang="en-US" altLang="zh-CN" sz="2000" b="1" dirty="0" err="1" smtClean="0"/>
              <a:t>port_list</a:t>
            </a:r>
            <a:r>
              <a:rPr lang="zh-CN" altLang="en-US" sz="2000" b="1" dirty="0" smtClean="0"/>
              <a:t>）</a:t>
            </a:r>
            <a:r>
              <a:rPr lang="en-US" altLang="zh-CN" sz="2000" b="1" dirty="0" smtClean="0"/>
              <a:t>;</a:t>
            </a:r>
            <a:r>
              <a:rPr lang="zh-CN" altLang="en-US" sz="2000" b="1" dirty="0" smtClean="0"/>
              <a:t> </a:t>
            </a:r>
            <a:r>
              <a:rPr lang="en-US" altLang="zh-CN" sz="2000" b="1" dirty="0" smtClean="0"/>
              <a:t> //</a:t>
            </a:r>
            <a:r>
              <a:rPr lang="zh-CN" altLang="en-US" sz="2000" b="1" dirty="0" smtClean="0"/>
              <a:t>模块名（端口声明列表）</a:t>
            </a:r>
            <a:endParaRPr lang="en-US" altLang="zh-CN" sz="2000" b="1" dirty="0" smtClean="0"/>
          </a:p>
          <a:p>
            <a:pPr>
              <a:lnSpc>
                <a:spcPct val="90000"/>
              </a:lnSpc>
              <a:buNone/>
            </a:pPr>
            <a:r>
              <a:rPr lang="en-US" altLang="zh-CN" sz="2000" b="1" dirty="0" smtClean="0">
                <a:latin typeface="Courier-Bold" charset="0"/>
              </a:rPr>
              <a:t>	</a:t>
            </a:r>
            <a:endParaRPr lang="en-US" altLang="zh-CN" sz="4800" b="1" dirty="0" smtClean="0">
              <a:latin typeface="Courier-Bold" charset="0"/>
            </a:endParaRPr>
          </a:p>
          <a:p>
            <a:pPr>
              <a:lnSpc>
                <a:spcPct val="90000"/>
              </a:lnSpc>
              <a:buNone/>
            </a:pPr>
            <a:r>
              <a:rPr lang="en-US" altLang="zh-CN" sz="2000" b="1" dirty="0" smtClean="0">
                <a:latin typeface="Courier-Bold" charset="0"/>
              </a:rPr>
              <a:t>	</a:t>
            </a:r>
            <a:r>
              <a:rPr lang="en-US" altLang="zh-CN" sz="2000" b="1" dirty="0" smtClean="0">
                <a:solidFill>
                  <a:srgbClr val="FF0000"/>
                </a:solidFill>
              </a:rPr>
              <a:t> </a:t>
            </a:r>
          </a:p>
          <a:p>
            <a:pPr>
              <a:lnSpc>
                <a:spcPct val="90000"/>
              </a:lnSpc>
              <a:buNone/>
            </a:pPr>
            <a:endParaRPr lang="en-US" altLang="zh-CN" sz="2800" dirty="0"/>
          </a:p>
          <a:p>
            <a:pPr>
              <a:lnSpc>
                <a:spcPct val="90000"/>
              </a:lnSpc>
            </a:pPr>
            <a:endParaRPr lang="en-US" altLang="zh-CN" sz="2800" dirty="0" smtClean="0"/>
          </a:p>
          <a:p>
            <a:pPr>
              <a:lnSpc>
                <a:spcPct val="90000"/>
              </a:lnSpc>
            </a:pPr>
            <a:endParaRPr lang="en-US" altLang="zh-CN" sz="2800" dirty="0" smtClean="0"/>
          </a:p>
          <a:p>
            <a:pPr>
              <a:lnSpc>
                <a:spcPct val="90000"/>
              </a:lnSpc>
            </a:pPr>
            <a:endParaRPr lang="en-US" altLang="zh-CN" sz="2800" dirty="0"/>
          </a:p>
          <a:p>
            <a:pPr>
              <a:lnSpc>
                <a:spcPct val="90000"/>
              </a:lnSpc>
            </a:pPr>
            <a:r>
              <a:rPr lang="zh-CN" altLang="en-US" sz="2800" dirty="0" smtClean="0"/>
              <a:t>“模块名”是模块唯一的标识符，区分大小写。</a:t>
            </a:r>
            <a:endParaRPr lang="en-US" altLang="zh-CN" sz="2800" dirty="0" smtClean="0"/>
          </a:p>
          <a:p>
            <a:pPr>
              <a:lnSpc>
                <a:spcPct val="90000"/>
              </a:lnSpc>
            </a:pPr>
            <a:r>
              <a:rPr lang="zh-CN" altLang="en-US" sz="2800" dirty="0" smtClean="0"/>
              <a:t>“端口列表”是由模块各个输入、输出和双向端口组成的列表。</a:t>
            </a:r>
            <a:r>
              <a:rPr lang="en-US" altLang="zh-CN" sz="2800" dirty="0" smtClean="0"/>
              <a:t>(</a:t>
            </a:r>
            <a:r>
              <a:rPr lang="en-US" altLang="zh-CN" sz="2800" dirty="0" err="1" smtClean="0"/>
              <a:t>input,output,inout</a:t>
            </a:r>
            <a:r>
              <a:rPr lang="en-US" altLang="zh-CN" sz="2800" dirty="0" smtClean="0"/>
              <a:t>)</a:t>
            </a:r>
          </a:p>
          <a:p>
            <a:pPr>
              <a:lnSpc>
                <a:spcPct val="90000"/>
              </a:lnSpc>
            </a:pPr>
            <a:r>
              <a:rPr lang="zh-CN" altLang="en-US" sz="2800" dirty="0" smtClean="0"/>
              <a:t>端口用来与其它模块进行连接，括号中的列表以“</a:t>
            </a:r>
            <a:r>
              <a:rPr lang="en-US" altLang="zh-CN" sz="2800" dirty="0" smtClean="0"/>
              <a:t>,</a:t>
            </a:r>
            <a:r>
              <a:rPr lang="zh-CN" altLang="en-US" sz="2800" dirty="0" smtClean="0"/>
              <a:t>”来区分，列表的顺序没有规定，先后自由。</a:t>
            </a:r>
          </a:p>
        </p:txBody>
      </p:sp>
      <p:sp>
        <p:nvSpPr>
          <p:cNvPr id="11" name="TextBox 10"/>
          <p:cNvSpPr txBox="1"/>
          <p:nvPr/>
        </p:nvSpPr>
        <p:spPr>
          <a:xfrm>
            <a:off x="459904" y="1703578"/>
            <a:ext cx="3388556" cy="400110"/>
          </a:xfrm>
          <a:prstGeom prst="rect">
            <a:avLst/>
          </a:prstGeom>
          <a:solidFill>
            <a:srgbClr val="FFFFCC"/>
          </a:solidFill>
        </p:spPr>
        <p:txBody>
          <a:bodyPr wrap="none" rtlCol="0">
            <a:spAutoFit/>
          </a:bodyPr>
          <a:lstStyle/>
          <a:p>
            <a:r>
              <a:rPr lang="en-US" altLang="zh-CN" sz="2000" b="1" dirty="0" smtClean="0">
                <a:solidFill>
                  <a:srgbClr val="FF0000"/>
                </a:solidFill>
              </a:rPr>
              <a:t>module </a:t>
            </a:r>
            <a:r>
              <a:rPr lang="en-US" altLang="zh-CN" sz="2000" b="1" dirty="0" smtClean="0">
                <a:solidFill>
                  <a:prstClr val="black"/>
                </a:solidFill>
              </a:rPr>
              <a:t>muxtwo (out, a, b, sl);</a:t>
            </a:r>
            <a:endParaRPr lang="zh-CN" altLang="en-US" dirty="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模块声明</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ext Box 5"/>
          <p:cNvSpPr txBox="1">
            <a:spLocks noChangeArrowheads="1"/>
          </p:cNvSpPr>
          <p:nvPr/>
        </p:nvSpPr>
        <p:spPr bwMode="auto">
          <a:xfrm>
            <a:off x="3955203" y="1627096"/>
            <a:ext cx="5116028" cy="2477770"/>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a:latin typeface="Courier-Bold" charset="0"/>
              </a:rPr>
              <a:t>module muxtwo (out, a, b, </a:t>
            </a:r>
            <a:r>
              <a:rPr lang="en-US" altLang="zh-CN" sz="1600" b="1" dirty="0" smtClean="0">
                <a:latin typeface="Courier-Bold" charset="0"/>
              </a:rPr>
              <a:t>sl);  //</a:t>
            </a:r>
            <a:r>
              <a:rPr lang="zh-CN" altLang="en-US" sz="1600" b="1" dirty="0" smtClean="0">
                <a:latin typeface="Courier-Bold" charset="0"/>
              </a:rPr>
              <a:t>二选一多路选择器</a:t>
            </a:r>
            <a:endParaRPr lang="en-US" altLang="zh-CN" sz="1600" b="1" dirty="0">
              <a:latin typeface="Courier-Bold" charset="0"/>
            </a:endParaRPr>
          </a:p>
          <a:p>
            <a:pPr>
              <a:spcBef>
                <a:spcPct val="10000"/>
              </a:spcBef>
            </a:pPr>
            <a:r>
              <a:rPr lang="en-US" altLang="zh-CN" sz="1600" b="1" dirty="0">
                <a:latin typeface="Courier-Bold" charset="0"/>
              </a:rPr>
              <a:t>  </a:t>
            </a:r>
            <a:r>
              <a:rPr lang="en-US" altLang="zh-CN" sz="1600" b="1" dirty="0" smtClean="0">
                <a:latin typeface="Courier-Bold" charset="0"/>
              </a:rPr>
              <a:t>    input </a:t>
            </a:r>
            <a:r>
              <a:rPr lang="en-US" altLang="zh-CN" sz="1600" b="1" dirty="0">
                <a:latin typeface="Courier-Bold" charset="0"/>
              </a:rPr>
              <a:t>a, b, </a:t>
            </a:r>
            <a:r>
              <a:rPr lang="en-US" altLang="zh-CN" sz="1600" b="1" dirty="0" err="1" smtClean="0">
                <a:latin typeface="Courier-Bold" charset="0"/>
              </a:rPr>
              <a:t>sl</a:t>
            </a:r>
            <a:r>
              <a:rPr lang="en-US" altLang="zh-CN" sz="1600" b="1" dirty="0" smtClean="0">
                <a:latin typeface="Courier-Bold" charset="0"/>
              </a:rPr>
              <a:t>;    </a:t>
            </a:r>
          </a:p>
          <a:p>
            <a:pPr>
              <a:spcBef>
                <a:spcPct val="10000"/>
              </a:spcBef>
            </a:pPr>
            <a:r>
              <a:rPr lang="en-US" altLang="zh-CN" sz="1600" b="1" dirty="0">
                <a:latin typeface="Courier-Bold" charset="0"/>
              </a:rPr>
              <a:t> </a:t>
            </a:r>
            <a:r>
              <a:rPr lang="en-US" altLang="zh-CN" sz="1600" b="1" dirty="0" smtClean="0">
                <a:latin typeface="Courier-Bold" charset="0"/>
              </a:rPr>
              <a:t>     output </a:t>
            </a:r>
            <a:r>
              <a:rPr lang="en-US" altLang="zh-CN" sz="1600" b="1" dirty="0">
                <a:latin typeface="Courier-Bold" charset="0"/>
              </a:rPr>
              <a:t>out</a:t>
            </a:r>
            <a:r>
              <a:rPr lang="en-US" altLang="zh-CN" sz="1600" b="1" dirty="0" smtClean="0">
                <a:latin typeface="Courier-Bold" charset="0"/>
              </a:rPr>
              <a:t>;       </a:t>
            </a:r>
          </a:p>
          <a:p>
            <a:pPr>
              <a:spcBef>
                <a:spcPct val="10000"/>
              </a:spcBef>
            </a:pPr>
            <a:r>
              <a:rPr lang="en-US" altLang="zh-CN" sz="1600" b="1" dirty="0" smtClean="0">
                <a:latin typeface="Courier-Bold" charset="0"/>
              </a:rPr>
              <a:t>      </a:t>
            </a:r>
            <a:r>
              <a:rPr lang="en-US" altLang="zh-CN" sz="1600" b="1" dirty="0" err="1" smtClean="0">
                <a:latin typeface="Courier-Bold" charset="0"/>
              </a:rPr>
              <a:t>reg</a:t>
            </a:r>
            <a:r>
              <a:rPr lang="en-US" altLang="zh-CN" sz="1600" b="1" dirty="0" smtClean="0">
                <a:latin typeface="Courier-Bold" charset="0"/>
              </a:rPr>
              <a:t> out;</a:t>
            </a:r>
          </a:p>
          <a:p>
            <a:pPr>
              <a:spcBef>
                <a:spcPct val="10000"/>
              </a:spcBef>
            </a:pPr>
            <a:r>
              <a:rPr lang="en-US" altLang="zh-CN" sz="1600" b="1" dirty="0" smtClean="0">
                <a:latin typeface="Courier-Bold" charset="0"/>
              </a:rPr>
              <a:t>             always </a:t>
            </a:r>
            <a:r>
              <a:rPr lang="en-US" altLang="zh-CN" sz="1600" b="1" dirty="0">
                <a:latin typeface="Courier-Bold" charset="0"/>
              </a:rPr>
              <a:t>@( </a:t>
            </a:r>
            <a:r>
              <a:rPr lang="en-US" altLang="zh-CN" sz="1600" b="1" dirty="0" smtClean="0">
                <a:latin typeface="Courier-Bold" charset="0"/>
              </a:rPr>
              <a:t>sl </a:t>
            </a:r>
            <a:r>
              <a:rPr lang="en-US" altLang="zh-CN" sz="1600" b="1" dirty="0">
                <a:latin typeface="Courier-Bold" charset="0"/>
              </a:rPr>
              <a:t>or a or b)</a:t>
            </a:r>
          </a:p>
          <a:p>
            <a:pPr>
              <a:spcBef>
                <a:spcPct val="10000"/>
              </a:spcBef>
            </a:pPr>
            <a:r>
              <a:rPr lang="en-US" altLang="zh-CN" sz="1600" b="1" dirty="0">
                <a:latin typeface="Courier-Bold" charset="0"/>
              </a:rPr>
              <a:t>   </a:t>
            </a:r>
            <a:r>
              <a:rPr lang="en-US" altLang="zh-CN" sz="1600" b="1" dirty="0" smtClean="0">
                <a:latin typeface="Courier-Bold" charset="0"/>
              </a:rPr>
              <a:t>                </a:t>
            </a:r>
            <a:r>
              <a:rPr lang="en-US" altLang="zh-CN" sz="1600" b="1" dirty="0">
                <a:latin typeface="Courier-Bold" charset="0"/>
              </a:rPr>
              <a:t>if (! </a:t>
            </a:r>
            <a:r>
              <a:rPr lang="en-US" altLang="zh-CN" sz="1600" b="1" dirty="0" smtClean="0">
                <a:latin typeface="Courier-Bold" charset="0"/>
              </a:rPr>
              <a:t>sl</a:t>
            </a:r>
            <a:r>
              <a:rPr lang="en-US" altLang="zh-CN" sz="1600" b="1" dirty="0">
                <a:latin typeface="Courier-Bold" charset="0"/>
              </a:rPr>
              <a:t>) out = a</a:t>
            </a:r>
            <a:r>
              <a:rPr lang="en-US" altLang="zh-CN" sz="1600" b="1" dirty="0" smtClean="0">
                <a:latin typeface="Courier-Bold" charset="0"/>
              </a:rPr>
              <a:t>;   </a:t>
            </a:r>
          </a:p>
          <a:p>
            <a:pPr>
              <a:spcBef>
                <a:spcPct val="10000"/>
              </a:spcBef>
            </a:pPr>
            <a:r>
              <a:rPr lang="en-US" altLang="zh-CN" sz="1600" b="1" dirty="0">
                <a:latin typeface="Courier-Bold" charset="0"/>
              </a:rPr>
              <a:t>	 </a:t>
            </a:r>
            <a:r>
              <a:rPr lang="en-US" altLang="zh-CN" sz="1600" b="1" dirty="0" smtClean="0">
                <a:latin typeface="Courier-Bold" charset="0"/>
              </a:rPr>
              <a:t>  else out = b;  </a:t>
            </a:r>
          </a:p>
          <a:p>
            <a:pPr>
              <a:spcBef>
                <a:spcPct val="10000"/>
              </a:spcBef>
            </a:pPr>
            <a:r>
              <a:rPr lang="en-US" altLang="zh-CN" sz="1600" b="1" dirty="0" err="1" smtClean="0">
                <a:latin typeface="Courier-Bold" charset="0"/>
              </a:rPr>
              <a:t>endmodule</a:t>
            </a:r>
            <a:endParaRPr lang="en-US" altLang="zh-CN" sz="1600" b="1" dirty="0">
              <a:latin typeface="Courier-Bold"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23</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a:lnSpc>
                <a:spcPct val="90000"/>
              </a:lnSpc>
              <a:buFont typeface="Wingdings" panose="05000000000000000000" pitchFamily="2" charset="2"/>
              <a:buNone/>
            </a:pPr>
            <a:r>
              <a:rPr lang="zh-CN" altLang="en-US" sz="2400" b="1" dirty="0" smtClean="0"/>
              <a:t> </a:t>
            </a:r>
          </a:p>
          <a:p>
            <a:pPr>
              <a:lnSpc>
                <a:spcPct val="90000"/>
              </a:lnSpc>
              <a:buFont typeface="Wingdings" panose="05000000000000000000" pitchFamily="2" charset="2"/>
              <a:buNone/>
            </a:pPr>
            <a:r>
              <a:rPr lang="en-US" altLang="zh-CN" sz="2000" b="1" dirty="0" smtClean="0"/>
              <a:t>		input[</a:t>
            </a:r>
            <a:r>
              <a:rPr lang="zh-CN" altLang="en-US" sz="2000" b="1" dirty="0" smtClean="0"/>
              <a:t>信号位宽</a:t>
            </a:r>
            <a:r>
              <a:rPr lang="en-US" altLang="zh-CN" sz="2000" b="1" dirty="0" smtClean="0"/>
              <a:t>];           //</a:t>
            </a:r>
            <a:r>
              <a:rPr lang="zh-CN" altLang="en-US" sz="2000" b="1" dirty="0" smtClean="0"/>
              <a:t>输入声明</a:t>
            </a:r>
          </a:p>
          <a:p>
            <a:pPr>
              <a:lnSpc>
                <a:spcPct val="90000"/>
              </a:lnSpc>
              <a:buFont typeface="Wingdings" panose="05000000000000000000" pitchFamily="2" charset="2"/>
              <a:buNone/>
            </a:pPr>
            <a:r>
              <a:rPr lang="en-US" altLang="zh-CN" sz="2000" b="1" dirty="0" smtClean="0"/>
              <a:t>		output [</a:t>
            </a:r>
            <a:r>
              <a:rPr lang="zh-CN" altLang="en-US" sz="2000" b="1" dirty="0" smtClean="0"/>
              <a:t>信号位宽</a:t>
            </a:r>
            <a:r>
              <a:rPr lang="en-US" altLang="zh-CN" sz="2000" b="1" dirty="0" smtClean="0"/>
              <a:t>];       //</a:t>
            </a:r>
            <a:r>
              <a:rPr lang="zh-CN" altLang="en-US" sz="2000" b="1" dirty="0" smtClean="0"/>
              <a:t>输出声明</a:t>
            </a:r>
            <a:endParaRPr lang="en-US" altLang="zh-CN" sz="2000" b="1" dirty="0" smtClean="0"/>
          </a:p>
          <a:p>
            <a:pPr>
              <a:lnSpc>
                <a:spcPct val="90000"/>
              </a:lnSpc>
              <a:buFont typeface="Wingdings" panose="05000000000000000000" pitchFamily="2" charset="2"/>
              <a:buNone/>
            </a:pPr>
            <a:r>
              <a:rPr lang="en-US" altLang="zh-CN" sz="2000" b="1" dirty="0" smtClean="0"/>
              <a:t>		</a:t>
            </a:r>
            <a:r>
              <a:rPr lang="en-US" altLang="zh-CN" sz="2000" b="1" dirty="0" err="1" smtClean="0"/>
              <a:t>inout</a:t>
            </a:r>
            <a:r>
              <a:rPr lang="en-US" altLang="zh-CN" sz="2000" b="1" dirty="0" smtClean="0"/>
              <a:t>[</a:t>
            </a:r>
            <a:r>
              <a:rPr lang="zh-CN" altLang="en-US" sz="2000" b="1" dirty="0" smtClean="0"/>
              <a:t>信号位宽</a:t>
            </a:r>
            <a:r>
              <a:rPr lang="en-US" altLang="zh-CN" sz="2000" b="1" dirty="0" smtClean="0"/>
              <a:t>] ;          //</a:t>
            </a:r>
            <a:r>
              <a:rPr lang="zh-CN" altLang="en-US" sz="2000" b="1" dirty="0" smtClean="0"/>
              <a:t>输入</a:t>
            </a:r>
            <a:r>
              <a:rPr lang="en-US" altLang="zh-CN" sz="2000" b="1" dirty="0" smtClean="0"/>
              <a:t>/</a:t>
            </a:r>
            <a:r>
              <a:rPr lang="zh-CN" altLang="en-US" sz="2000" b="1" dirty="0" smtClean="0"/>
              <a:t>输出端口</a:t>
            </a:r>
            <a:endParaRPr lang="en-US" altLang="zh-CN" sz="2000" b="1" dirty="0" smtClean="0"/>
          </a:p>
          <a:p>
            <a:pPr>
              <a:buNone/>
            </a:pPr>
            <a:r>
              <a:rPr lang="en-US" altLang="zh-CN" sz="2400" b="1" dirty="0" smtClean="0"/>
              <a:t>	</a:t>
            </a:r>
          </a:p>
          <a:p>
            <a:pPr>
              <a:lnSpc>
                <a:spcPct val="90000"/>
              </a:lnSpc>
            </a:pPr>
            <a:endParaRPr lang="en-US" altLang="zh-CN" sz="2800" dirty="0" smtClean="0"/>
          </a:p>
          <a:p>
            <a:r>
              <a:rPr lang="zh-CN" altLang="en-US" sz="2400" b="1" dirty="0" smtClean="0"/>
              <a:t>输入端口： </a:t>
            </a:r>
            <a:r>
              <a:rPr lang="zh-CN" altLang="en-US" sz="2400" dirty="0" smtClean="0"/>
              <a:t>模块从外界读取数据的接口，是连线类型</a:t>
            </a:r>
          </a:p>
          <a:p>
            <a:r>
              <a:rPr lang="zh-CN" altLang="en-US" sz="2400" b="1" dirty="0" smtClean="0"/>
              <a:t>输出端口：</a:t>
            </a:r>
            <a:r>
              <a:rPr lang="zh-CN" altLang="en-US" sz="2400" dirty="0" smtClean="0"/>
              <a:t>模块向外界传输数据的接口，是连线</a:t>
            </a:r>
            <a:r>
              <a:rPr lang="zh-CN" altLang="en-US" sz="2400" b="1" dirty="0" smtClean="0"/>
              <a:t>或寄存器型</a:t>
            </a:r>
            <a:endParaRPr lang="en-US" altLang="zh-CN" sz="2400" dirty="0" smtClean="0"/>
          </a:p>
          <a:p>
            <a:r>
              <a:rPr lang="zh-CN" altLang="en-US" sz="2400" b="1" dirty="0" smtClean="0"/>
              <a:t>输入输出端口：</a:t>
            </a:r>
            <a:r>
              <a:rPr lang="zh-CN" altLang="en-US" sz="2400" dirty="0" smtClean="0"/>
              <a:t>可读取数据也可接收数据的端口，数据是双向的，是连线型</a:t>
            </a:r>
            <a:endParaRPr lang="en-US" altLang="zh-CN" sz="2400" dirty="0" smtClean="0"/>
          </a:p>
          <a:p>
            <a:pPr>
              <a:lnSpc>
                <a:spcPct val="90000"/>
              </a:lnSpc>
            </a:pPr>
            <a:r>
              <a:rPr lang="zh-CN" altLang="en-US" sz="2400" dirty="0" smtClean="0"/>
              <a:t>端口定义也可以写在端口声明的位置：</a:t>
            </a:r>
            <a:endParaRPr lang="en-US" altLang="zh-CN" sz="2400" dirty="0" smtClean="0"/>
          </a:p>
          <a:p>
            <a:pPr lvl="1">
              <a:lnSpc>
                <a:spcPct val="90000"/>
              </a:lnSpc>
              <a:buNone/>
            </a:pPr>
            <a:r>
              <a:rPr lang="en-US" altLang="zh-CN" sz="2000" dirty="0" smtClean="0"/>
              <a:t>  module  </a:t>
            </a:r>
            <a:r>
              <a:rPr lang="en-US" altLang="zh-CN" sz="2000" dirty="0" err="1" smtClean="0"/>
              <a:t>module_name</a:t>
            </a:r>
            <a:r>
              <a:rPr lang="en-US" altLang="zh-CN" sz="2000" dirty="0" smtClean="0"/>
              <a:t>(input port1,input port2,…output port1,…);</a:t>
            </a:r>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端口定义</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1469196" y="2841965"/>
            <a:ext cx="3377848" cy="707886"/>
          </a:xfrm>
          <a:prstGeom prst="rect">
            <a:avLst/>
          </a:prstGeom>
          <a:solidFill>
            <a:srgbClr val="FFFFCC"/>
          </a:solidFill>
        </p:spPr>
        <p:txBody>
          <a:bodyPr wrap="none" rtlCol="0">
            <a:spAutoFit/>
          </a:bodyPr>
          <a:lstStyle/>
          <a:p>
            <a:pPr>
              <a:buNone/>
            </a:pPr>
            <a:r>
              <a:rPr lang="en-US" altLang="zh-CN" sz="2000" b="1" dirty="0" smtClean="0"/>
              <a:t>input a, b, sl;    //</a:t>
            </a:r>
            <a:r>
              <a:rPr lang="zh-CN" altLang="en-US" sz="2000" b="1" dirty="0" smtClean="0"/>
              <a:t>输入信号名</a:t>
            </a:r>
            <a:endParaRPr lang="en-US" altLang="zh-CN" sz="2000" b="1" dirty="0" smtClean="0"/>
          </a:p>
          <a:p>
            <a:pPr>
              <a:buNone/>
            </a:pPr>
            <a:r>
              <a:rPr lang="en-US" altLang="zh-CN" sz="2000" b="1" dirty="0" smtClean="0"/>
              <a:t>output out;        //</a:t>
            </a:r>
            <a:r>
              <a:rPr lang="zh-CN" altLang="en-US" sz="2000" b="1" dirty="0" smtClean="0"/>
              <a:t>输出信号名</a:t>
            </a:r>
            <a:endParaRPr lang="en-US" altLang="zh-CN" sz="2000" b="1" dirty="0" smtClean="0"/>
          </a:p>
        </p:txBody>
      </p:sp>
      <p:cxnSp>
        <p:nvCxnSpPr>
          <p:cNvPr id="11" name="直接连接符 10"/>
          <p:cNvCxnSpPr/>
          <p:nvPr/>
        </p:nvCxnSpPr>
        <p:spPr>
          <a:xfrm>
            <a:off x="1500166" y="2071678"/>
            <a:ext cx="364333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500166" y="2428868"/>
            <a:ext cx="3643338" cy="15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500166" y="2786058"/>
            <a:ext cx="4286280" cy="15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 Box 5"/>
          <p:cNvSpPr txBox="1">
            <a:spLocks noChangeArrowheads="1"/>
          </p:cNvSpPr>
          <p:nvPr/>
        </p:nvSpPr>
        <p:spPr bwMode="auto">
          <a:xfrm>
            <a:off x="3214678" y="142852"/>
            <a:ext cx="5786478" cy="2751522"/>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a:latin typeface="Courier-Bold" charset="0"/>
              </a:rPr>
              <a:t>module muxtwo (out, a, b, </a:t>
            </a:r>
            <a:r>
              <a:rPr lang="en-US" altLang="zh-CN" sz="1600" b="1" dirty="0" smtClean="0">
                <a:latin typeface="Courier-Bold" charset="0"/>
              </a:rPr>
              <a:t>sl);  //</a:t>
            </a:r>
            <a:r>
              <a:rPr lang="zh-CN" altLang="en-US" sz="1600" b="1" dirty="0" smtClean="0">
                <a:latin typeface="Courier-Bold" charset="0"/>
              </a:rPr>
              <a:t>二选一多路选择器</a:t>
            </a:r>
            <a:endParaRPr lang="en-US" altLang="zh-CN" sz="1600" b="1" dirty="0">
              <a:latin typeface="Courier-Bold" charset="0"/>
            </a:endParaRPr>
          </a:p>
          <a:p>
            <a:pPr>
              <a:spcBef>
                <a:spcPct val="10000"/>
              </a:spcBef>
            </a:pPr>
            <a:r>
              <a:rPr lang="en-US" altLang="zh-CN" sz="1600" b="1" dirty="0">
                <a:latin typeface="Courier-Bold" charset="0"/>
              </a:rPr>
              <a:t>  </a:t>
            </a:r>
            <a:r>
              <a:rPr lang="en-US" altLang="zh-CN" sz="1600" b="1" dirty="0" smtClean="0">
                <a:latin typeface="Courier-Bold" charset="0"/>
              </a:rPr>
              <a:t>    input </a:t>
            </a:r>
            <a:r>
              <a:rPr lang="en-US" altLang="zh-CN" sz="1600" b="1" dirty="0">
                <a:latin typeface="Courier-Bold" charset="0"/>
              </a:rPr>
              <a:t>a, b, </a:t>
            </a:r>
            <a:r>
              <a:rPr lang="en-US" altLang="zh-CN" sz="1600" b="1" dirty="0" err="1" smtClean="0">
                <a:latin typeface="Courier-Bold" charset="0"/>
              </a:rPr>
              <a:t>sl</a:t>
            </a:r>
            <a:r>
              <a:rPr lang="en-US" altLang="zh-CN" sz="1600" b="1" dirty="0" smtClean="0">
                <a:latin typeface="Courier-Bold" charset="0"/>
              </a:rPr>
              <a:t>;    //</a:t>
            </a:r>
            <a:r>
              <a:rPr lang="zh-CN" altLang="en-US" sz="1600" b="1" dirty="0" smtClean="0">
                <a:latin typeface="Courier-Bold" charset="0"/>
              </a:rPr>
              <a:t>输入信号名</a:t>
            </a:r>
            <a:endParaRPr lang="en-US" altLang="zh-CN" sz="1600" b="1" dirty="0" smtClean="0">
              <a:latin typeface="Courier-Bold" charset="0"/>
            </a:endParaRPr>
          </a:p>
          <a:p>
            <a:pPr>
              <a:spcBef>
                <a:spcPct val="10000"/>
              </a:spcBef>
            </a:pPr>
            <a:r>
              <a:rPr lang="en-US" altLang="zh-CN" sz="1600" b="1" dirty="0">
                <a:latin typeface="Courier-Bold" charset="0"/>
              </a:rPr>
              <a:t> </a:t>
            </a:r>
            <a:r>
              <a:rPr lang="en-US" altLang="zh-CN" sz="1600" b="1" dirty="0" smtClean="0">
                <a:latin typeface="Courier-Bold" charset="0"/>
              </a:rPr>
              <a:t>     output </a:t>
            </a:r>
            <a:r>
              <a:rPr lang="en-US" altLang="zh-CN" sz="1600" b="1" dirty="0">
                <a:latin typeface="Courier-Bold" charset="0"/>
              </a:rPr>
              <a:t>out</a:t>
            </a:r>
            <a:r>
              <a:rPr lang="en-US" altLang="zh-CN" sz="1600" b="1" dirty="0" smtClean="0">
                <a:latin typeface="Courier-Bold" charset="0"/>
              </a:rPr>
              <a:t>;       //</a:t>
            </a:r>
            <a:r>
              <a:rPr lang="zh-CN" altLang="en-US" sz="1600" b="1" dirty="0" smtClean="0">
                <a:latin typeface="Courier-Bold" charset="0"/>
              </a:rPr>
              <a:t>输出信号名</a:t>
            </a:r>
            <a:endParaRPr lang="en-US" altLang="zh-CN" sz="1600" b="1" dirty="0" smtClean="0">
              <a:latin typeface="Courier-Bold" charset="0"/>
            </a:endParaRPr>
          </a:p>
          <a:p>
            <a:pPr>
              <a:spcBef>
                <a:spcPct val="10000"/>
              </a:spcBef>
            </a:pPr>
            <a:r>
              <a:rPr lang="en-US" altLang="zh-CN" sz="1600" b="1" dirty="0" smtClean="0">
                <a:latin typeface="Courier-Bold" charset="0"/>
              </a:rPr>
              <a:t>      </a:t>
            </a:r>
            <a:r>
              <a:rPr lang="en-US" altLang="zh-CN" sz="1600" b="1" dirty="0" err="1" smtClean="0">
                <a:latin typeface="Courier-Bold" charset="0"/>
              </a:rPr>
              <a:t>reg</a:t>
            </a:r>
            <a:r>
              <a:rPr lang="en-US" altLang="zh-CN" sz="1600" b="1" dirty="0" smtClean="0">
                <a:latin typeface="Courier-Bold" charset="0"/>
              </a:rPr>
              <a:t> </a:t>
            </a:r>
            <a:r>
              <a:rPr lang="en-US" altLang="zh-CN" sz="1600" b="1" dirty="0">
                <a:latin typeface="Courier-Bold" charset="0"/>
              </a:rPr>
              <a:t>out;</a:t>
            </a:r>
          </a:p>
          <a:p>
            <a:pPr>
              <a:spcBef>
                <a:spcPct val="10000"/>
              </a:spcBef>
            </a:pPr>
            <a:r>
              <a:rPr lang="en-US" altLang="zh-CN" sz="1600" b="1" dirty="0" smtClean="0">
                <a:latin typeface="Courier-Bold" charset="0"/>
              </a:rPr>
              <a:t>             always </a:t>
            </a:r>
            <a:r>
              <a:rPr lang="en-US" altLang="zh-CN" sz="1600" b="1" dirty="0">
                <a:latin typeface="Courier-Bold" charset="0"/>
              </a:rPr>
              <a:t>@( </a:t>
            </a:r>
            <a:r>
              <a:rPr lang="en-US" altLang="zh-CN" sz="1600" b="1" dirty="0" smtClean="0">
                <a:latin typeface="Courier-Bold" charset="0"/>
              </a:rPr>
              <a:t>sl </a:t>
            </a:r>
            <a:r>
              <a:rPr lang="en-US" altLang="zh-CN" sz="1600" b="1" dirty="0">
                <a:latin typeface="Courier-Bold" charset="0"/>
              </a:rPr>
              <a:t>or a or b)</a:t>
            </a:r>
          </a:p>
          <a:p>
            <a:pPr>
              <a:spcBef>
                <a:spcPct val="10000"/>
              </a:spcBef>
            </a:pPr>
            <a:r>
              <a:rPr lang="en-US" altLang="zh-CN" sz="1600" b="1" dirty="0">
                <a:latin typeface="Courier-Bold" charset="0"/>
              </a:rPr>
              <a:t>   </a:t>
            </a:r>
            <a:r>
              <a:rPr lang="en-US" altLang="zh-CN" sz="1600" b="1" dirty="0" smtClean="0">
                <a:latin typeface="Courier-Bold" charset="0"/>
              </a:rPr>
              <a:t>                </a:t>
            </a:r>
            <a:r>
              <a:rPr lang="en-US" altLang="zh-CN" sz="1600" b="1" dirty="0">
                <a:latin typeface="Courier-Bold" charset="0"/>
              </a:rPr>
              <a:t>if (! </a:t>
            </a:r>
            <a:r>
              <a:rPr lang="en-US" altLang="zh-CN" sz="1600" b="1" dirty="0" smtClean="0">
                <a:latin typeface="Courier-Bold" charset="0"/>
              </a:rPr>
              <a:t>sl</a:t>
            </a:r>
            <a:r>
              <a:rPr lang="en-US" altLang="zh-CN" sz="1600" b="1" dirty="0">
                <a:latin typeface="Courier-Bold" charset="0"/>
              </a:rPr>
              <a:t>) out = a</a:t>
            </a:r>
            <a:r>
              <a:rPr lang="en-US" altLang="zh-CN" sz="1600" b="1" dirty="0" smtClean="0">
                <a:latin typeface="Courier-Bold" charset="0"/>
              </a:rPr>
              <a:t>;   </a:t>
            </a:r>
          </a:p>
          <a:p>
            <a:pPr>
              <a:spcBef>
                <a:spcPct val="10000"/>
              </a:spcBef>
            </a:pPr>
            <a:r>
              <a:rPr lang="en-US" altLang="zh-CN" sz="1600" b="1" dirty="0">
                <a:latin typeface="Courier-Bold" charset="0"/>
              </a:rPr>
              <a:t>	</a:t>
            </a:r>
            <a:r>
              <a:rPr lang="en-US" altLang="zh-CN" sz="1600" b="1" dirty="0" smtClean="0">
                <a:latin typeface="Courier-Bold" charset="0"/>
              </a:rPr>
              <a:t>	//</a:t>
            </a:r>
            <a:r>
              <a:rPr lang="zh-CN" altLang="en-US" sz="1600" b="1" dirty="0" smtClean="0">
                <a:latin typeface="Courier-Bold" charset="0"/>
              </a:rPr>
              <a:t>控制信号</a:t>
            </a:r>
            <a:r>
              <a:rPr lang="en-US" altLang="zh-CN" sz="1600" b="1" dirty="0" err="1" smtClean="0">
                <a:latin typeface="Courier-Bold" charset="0"/>
              </a:rPr>
              <a:t>sl</a:t>
            </a:r>
            <a:r>
              <a:rPr lang="zh-CN" altLang="en-US" sz="1600" b="1" dirty="0">
                <a:latin typeface="Courier-Bold" charset="0"/>
              </a:rPr>
              <a:t>为</a:t>
            </a:r>
            <a:r>
              <a:rPr lang="zh-CN" altLang="en-US" sz="1600" b="1" dirty="0" smtClean="0">
                <a:latin typeface="Courier-Bold" charset="0"/>
              </a:rPr>
              <a:t>非，输出与输入信号</a:t>
            </a:r>
            <a:r>
              <a:rPr lang="en-US" altLang="zh-CN" sz="1600" b="1" dirty="0" smtClean="0">
                <a:latin typeface="Courier-Bold" charset="0"/>
              </a:rPr>
              <a:t>a</a:t>
            </a:r>
            <a:r>
              <a:rPr lang="zh-CN" altLang="en-US" sz="1600" b="1" dirty="0" smtClean="0">
                <a:latin typeface="Courier-Bold" charset="0"/>
              </a:rPr>
              <a:t>一致</a:t>
            </a:r>
            <a:endParaRPr lang="en-US" altLang="zh-CN" sz="1600" b="1" dirty="0" smtClean="0">
              <a:latin typeface="Courier-Bold" charset="0"/>
            </a:endParaRPr>
          </a:p>
          <a:p>
            <a:pPr>
              <a:spcBef>
                <a:spcPct val="10000"/>
              </a:spcBef>
            </a:pPr>
            <a:r>
              <a:rPr lang="en-US" altLang="zh-CN" sz="1600" b="1" dirty="0" smtClean="0">
                <a:latin typeface="Courier-Bold" charset="0"/>
              </a:rPr>
              <a:t>  	       else out = b;  </a:t>
            </a:r>
          </a:p>
          <a:p>
            <a:pPr>
              <a:spcBef>
                <a:spcPct val="10000"/>
              </a:spcBef>
            </a:pPr>
            <a:r>
              <a:rPr lang="en-US" altLang="zh-CN" sz="1600" b="1" dirty="0">
                <a:latin typeface="Courier-Bold" charset="0"/>
              </a:rPr>
              <a:t>	</a:t>
            </a:r>
            <a:r>
              <a:rPr lang="en-US" altLang="zh-CN" sz="1600" b="1" dirty="0" smtClean="0">
                <a:latin typeface="Courier-Bold" charset="0"/>
              </a:rPr>
              <a:t>	//</a:t>
            </a:r>
            <a:r>
              <a:rPr lang="zh-CN" altLang="en-US" sz="1600" b="1" dirty="0" smtClean="0">
                <a:latin typeface="Courier-Bold" charset="0"/>
              </a:rPr>
              <a:t>控制信号</a:t>
            </a:r>
            <a:r>
              <a:rPr lang="en-US" altLang="zh-CN" sz="1600" b="1" dirty="0" smtClean="0">
                <a:latin typeface="Courier-Bold" charset="0"/>
              </a:rPr>
              <a:t>sl</a:t>
            </a:r>
            <a:r>
              <a:rPr lang="zh-CN" altLang="en-US" sz="1600" b="1" dirty="0" smtClean="0">
                <a:latin typeface="Courier-Bold" charset="0"/>
              </a:rPr>
              <a:t>为非，输出与输入信号</a:t>
            </a:r>
            <a:r>
              <a:rPr lang="en-US" altLang="zh-CN" sz="1600" b="1" dirty="0" smtClean="0">
                <a:latin typeface="Courier-Bold" charset="0"/>
              </a:rPr>
              <a:t>b</a:t>
            </a:r>
            <a:r>
              <a:rPr lang="zh-CN" altLang="en-US" sz="1600" b="1" dirty="0" smtClean="0">
                <a:latin typeface="Courier-Bold" charset="0"/>
              </a:rPr>
              <a:t>一致</a:t>
            </a:r>
            <a:endParaRPr lang="en-US" altLang="zh-CN" sz="1600" b="1" dirty="0" smtClean="0">
              <a:latin typeface="Courier-Bold" charset="0"/>
            </a:endParaRPr>
          </a:p>
          <a:p>
            <a:pPr>
              <a:spcBef>
                <a:spcPct val="10000"/>
              </a:spcBef>
            </a:pPr>
            <a:r>
              <a:rPr lang="en-US" altLang="zh-CN" sz="1600" b="1" dirty="0" err="1" smtClean="0">
                <a:latin typeface="Courier-Bold" charset="0"/>
              </a:rPr>
              <a:t>endmodule</a:t>
            </a:r>
            <a:endParaRPr lang="en-US" altLang="zh-CN" sz="1600" b="1" dirty="0">
              <a:latin typeface="Courier-Bold"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24</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1" nodeType="clickEffect">
                                  <p:stCondLst>
                                    <p:cond delay="0"/>
                                  </p:stCondLst>
                                  <p:childTnLst>
                                    <p:anim calcmode="lin" valueType="num">
                                      <p:cBhvr additive="base">
                                        <p:cTn id="12" dur="500"/>
                                        <p:tgtEl>
                                          <p:spTgt spid="15"/>
                                        </p:tgtEl>
                                        <p:attrNameLst>
                                          <p:attrName>ppt_x</p:attrName>
                                        </p:attrNameLst>
                                      </p:cBhvr>
                                      <p:tavLst>
                                        <p:tav tm="0">
                                          <p:val>
                                            <p:strVal val="ppt_x"/>
                                          </p:val>
                                        </p:tav>
                                        <p:tav tm="100000">
                                          <p:val>
                                            <p:strVal val="1+ppt_w/2"/>
                                          </p:val>
                                        </p:tav>
                                      </p:tavLst>
                                    </p:anim>
                                    <p:anim calcmode="lin" valueType="num">
                                      <p:cBhvr additive="base">
                                        <p:cTn id="13" dur="500"/>
                                        <p:tgtEl>
                                          <p:spTgt spid="15"/>
                                        </p:tgtEl>
                                        <p:attrNameLst>
                                          <p:attrName>ppt_y</p:attrName>
                                        </p:attrNameLst>
                                      </p:cBhvr>
                                      <p:tavLst>
                                        <p:tav tm="0">
                                          <p:val>
                                            <p:strVal val="ppt_y"/>
                                          </p:val>
                                        </p:tav>
                                        <p:tav tm="100000">
                                          <p:val>
                                            <p:strVal val="ppt_y"/>
                                          </p:val>
                                        </p:tav>
                                      </p:tavLst>
                                    </p:anim>
                                    <p:set>
                                      <p:cBhvr>
                                        <p:cTn id="14" dur="1" fill="hold">
                                          <p:stCondLst>
                                            <p:cond delay="499"/>
                                          </p:stCondLst>
                                        </p:cTn>
                                        <p:tgtEl>
                                          <p:spTgt spid="1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1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数据类型说明</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1428728" y="2571744"/>
            <a:ext cx="3227165" cy="400110"/>
          </a:xfrm>
          <a:prstGeom prst="rect">
            <a:avLst/>
          </a:prstGeom>
          <a:solidFill>
            <a:srgbClr val="FFFFCC"/>
          </a:solidFill>
        </p:spPr>
        <p:txBody>
          <a:bodyPr wrap="none" rtlCol="0">
            <a:spAutoFit/>
          </a:bodyPr>
          <a:lstStyle/>
          <a:p>
            <a:pPr>
              <a:buNone/>
            </a:pPr>
            <a:r>
              <a:rPr lang="en-US" altLang="zh-CN" sz="2000" b="1" dirty="0" err="1" smtClean="0">
                <a:latin typeface="Courier-Bold" charset="0"/>
              </a:rPr>
              <a:t>reg</a:t>
            </a:r>
            <a:r>
              <a:rPr lang="en-US" altLang="zh-CN" sz="2000" b="1" dirty="0" smtClean="0">
                <a:latin typeface="Courier-Bold" charset="0"/>
              </a:rPr>
              <a:t> out;//</a:t>
            </a:r>
            <a:r>
              <a:rPr lang="zh-CN" altLang="en-US" sz="2000" b="1" dirty="0" smtClean="0">
                <a:latin typeface="Courier-Bold" charset="0"/>
              </a:rPr>
              <a:t>输出信号</a:t>
            </a:r>
            <a:r>
              <a:rPr lang="en-US" altLang="zh-CN" sz="2000" b="1" dirty="0" err="1" smtClean="0">
                <a:latin typeface="Courier-Bold" charset="0"/>
              </a:rPr>
              <a:t>reg</a:t>
            </a:r>
            <a:r>
              <a:rPr lang="zh-CN" altLang="en-US" sz="2000" b="1" dirty="0" smtClean="0">
                <a:latin typeface="Courier-Bold" charset="0"/>
              </a:rPr>
              <a:t>类型</a:t>
            </a:r>
            <a:endParaRPr lang="en-US" altLang="zh-CN" sz="2000" b="1" dirty="0" smtClean="0"/>
          </a:p>
        </p:txBody>
      </p:sp>
      <p:sp>
        <p:nvSpPr>
          <p:cNvPr id="935939" name="Rectangle 3"/>
          <p:cNvSpPr>
            <a:spLocks noGrp="1" noChangeArrowheads="1"/>
          </p:cNvSpPr>
          <p:nvPr>
            <p:ph type="body" idx="1"/>
          </p:nvPr>
        </p:nvSpPr>
        <p:spPr>
          <a:xfrm>
            <a:off x="468312" y="1357298"/>
            <a:ext cx="8532844" cy="6215106"/>
          </a:xfrm>
        </p:spPr>
        <p:txBody>
          <a:bodyPr>
            <a:normAutofit/>
          </a:bodyPr>
          <a:lstStyle/>
          <a:p>
            <a:pPr>
              <a:lnSpc>
                <a:spcPct val="90000"/>
              </a:lnSpc>
              <a:buFont typeface="Wingdings" panose="05000000000000000000" pitchFamily="2" charset="2"/>
              <a:buNone/>
            </a:pPr>
            <a:r>
              <a:rPr lang="en-US" altLang="zh-CN" sz="2000" b="1" dirty="0" smtClean="0"/>
              <a:t>		</a:t>
            </a:r>
            <a:r>
              <a:rPr lang="en-US" altLang="zh-CN" sz="2000" b="1" dirty="0" err="1" smtClean="0"/>
              <a:t>reg</a:t>
            </a:r>
            <a:r>
              <a:rPr lang="en-US" altLang="zh-CN" sz="2000" b="1" dirty="0" smtClean="0"/>
              <a:t> [</a:t>
            </a:r>
            <a:r>
              <a:rPr lang="zh-CN" altLang="en-US" sz="2000" b="1" dirty="0" smtClean="0"/>
              <a:t>信号位宽</a:t>
            </a:r>
            <a:r>
              <a:rPr lang="en-US" altLang="zh-CN" sz="2000" b="1" dirty="0" smtClean="0"/>
              <a:t>] ;             //</a:t>
            </a:r>
            <a:r>
              <a:rPr lang="zh-CN" altLang="en-US" sz="2000" b="1" dirty="0" smtClean="0"/>
              <a:t>寄存器类型声明</a:t>
            </a:r>
          </a:p>
          <a:p>
            <a:pPr>
              <a:lnSpc>
                <a:spcPct val="90000"/>
              </a:lnSpc>
              <a:buFont typeface="Wingdings" panose="05000000000000000000" pitchFamily="2" charset="2"/>
              <a:buNone/>
            </a:pPr>
            <a:r>
              <a:rPr lang="en-US" altLang="zh-CN" sz="2000" b="1" dirty="0" smtClean="0"/>
              <a:t>		wire [</a:t>
            </a:r>
            <a:r>
              <a:rPr lang="zh-CN" altLang="en-US" sz="2000" b="1" dirty="0" smtClean="0"/>
              <a:t>信号位宽</a:t>
            </a:r>
            <a:r>
              <a:rPr lang="en-US" altLang="zh-CN" sz="2000" b="1" dirty="0" smtClean="0"/>
              <a:t>] ;          //</a:t>
            </a:r>
            <a:r>
              <a:rPr lang="zh-CN" altLang="en-US" sz="2000" b="1" dirty="0" smtClean="0"/>
              <a:t>线网类型声明</a:t>
            </a:r>
          </a:p>
          <a:p>
            <a:pPr>
              <a:lnSpc>
                <a:spcPct val="90000"/>
              </a:lnSpc>
              <a:buNone/>
            </a:pPr>
            <a:r>
              <a:rPr lang="en-US" altLang="zh-CN" sz="2000" b="1" dirty="0" smtClean="0"/>
              <a:t>		parameter;                     //</a:t>
            </a:r>
            <a:r>
              <a:rPr lang="zh-CN" altLang="en-US" sz="2000" b="1" dirty="0" smtClean="0"/>
              <a:t>参数声明</a:t>
            </a:r>
            <a:endParaRPr lang="en-US" altLang="zh-CN" sz="2000" b="1" dirty="0" smtClean="0"/>
          </a:p>
          <a:p>
            <a:pPr>
              <a:lnSpc>
                <a:spcPct val="90000"/>
              </a:lnSpc>
              <a:buNone/>
            </a:pPr>
            <a:r>
              <a:rPr lang="en-US" altLang="zh-CN" sz="2000" b="1" dirty="0" smtClean="0"/>
              <a:t>	</a:t>
            </a:r>
          </a:p>
          <a:p>
            <a:pPr>
              <a:lnSpc>
                <a:spcPct val="90000"/>
              </a:lnSpc>
              <a:buNone/>
            </a:pPr>
            <a:r>
              <a:rPr lang="en-US" altLang="zh-CN" sz="2000" b="1" dirty="0" smtClean="0"/>
              <a:t>	</a:t>
            </a:r>
          </a:p>
          <a:p>
            <a:pPr>
              <a:lnSpc>
                <a:spcPct val="90000"/>
              </a:lnSpc>
            </a:pPr>
            <a:endParaRPr lang="en-US" altLang="zh-CN" sz="1800" dirty="0" smtClean="0"/>
          </a:p>
          <a:p>
            <a:pPr>
              <a:lnSpc>
                <a:spcPts val="3200"/>
              </a:lnSpc>
            </a:pPr>
            <a:r>
              <a:rPr lang="zh-CN" altLang="en-US" sz="2400" dirty="0" smtClean="0"/>
              <a:t>模块中用到的所有信号都必须进行数据类型的定义。</a:t>
            </a:r>
            <a:endParaRPr lang="en-US" altLang="zh-CN" sz="2400" dirty="0" smtClean="0"/>
          </a:p>
          <a:p>
            <a:pPr>
              <a:lnSpc>
                <a:spcPts val="3200"/>
              </a:lnSpc>
            </a:pPr>
            <a:r>
              <a:rPr lang="zh-CN" altLang="en-US" sz="2400" dirty="0" smtClean="0"/>
              <a:t>声明变量的数据类型后，不能再进行更改</a:t>
            </a:r>
          </a:p>
          <a:p>
            <a:pPr>
              <a:lnSpc>
                <a:spcPts val="3200"/>
              </a:lnSpc>
            </a:pPr>
            <a:r>
              <a:rPr lang="zh-CN" altLang="en-US" sz="2400" dirty="0" smtClean="0"/>
              <a:t>在</a:t>
            </a:r>
            <a:r>
              <a:rPr lang="en-US" altLang="zh-CN" sz="2400" dirty="0" err="1" smtClean="0"/>
              <a:t>VerilogHDL</a:t>
            </a:r>
            <a:r>
              <a:rPr lang="zh-CN" altLang="en-US" sz="2400" dirty="0" smtClean="0"/>
              <a:t>中只要在使用前声明即可</a:t>
            </a:r>
          </a:p>
          <a:p>
            <a:pPr>
              <a:lnSpc>
                <a:spcPts val="3200"/>
              </a:lnSpc>
            </a:pPr>
            <a:r>
              <a:rPr lang="zh-CN" altLang="en-US" sz="2400" dirty="0" smtClean="0"/>
              <a:t>声明后的变量、参数不能再次重新声明</a:t>
            </a:r>
          </a:p>
          <a:p>
            <a:pPr>
              <a:lnSpc>
                <a:spcPts val="3200"/>
              </a:lnSpc>
            </a:pPr>
            <a:r>
              <a:rPr lang="zh-CN" altLang="en-US" sz="2400" dirty="0" smtClean="0"/>
              <a:t>声明后的数据使用时的配对数据必须和声明的数据类型一致</a:t>
            </a:r>
            <a:endParaRPr lang="en-US" altLang="zh-CN" sz="2400" dirty="0" smtClean="0"/>
          </a:p>
        </p:txBody>
      </p:sp>
      <p:sp>
        <p:nvSpPr>
          <p:cNvPr id="9" name="Text Box 5"/>
          <p:cNvSpPr txBox="1">
            <a:spLocks noChangeArrowheads="1"/>
          </p:cNvSpPr>
          <p:nvPr/>
        </p:nvSpPr>
        <p:spPr bwMode="auto">
          <a:xfrm>
            <a:off x="3214678" y="142852"/>
            <a:ext cx="5786478" cy="2751522"/>
          </a:xfrm>
          <a:prstGeom prst="rect">
            <a:avLst/>
          </a:prstGeom>
          <a:solidFill>
            <a:srgbClr val="FFFFCC"/>
          </a:solidFill>
          <a:ln w="9525">
            <a:noFill/>
            <a:miter lim="800000"/>
          </a:ln>
          <a:effectLst/>
        </p:spPr>
        <p:txBody>
          <a:bodyPr wrap="square">
            <a:spAutoFit/>
          </a:bodyPr>
          <a:lstStyle/>
          <a:p>
            <a:pPr>
              <a:spcBef>
                <a:spcPct val="10000"/>
              </a:spcBef>
            </a:pPr>
            <a:r>
              <a:rPr lang="en-US" altLang="zh-CN" sz="1600" b="1" dirty="0">
                <a:latin typeface="Courier-Bold" charset="0"/>
              </a:rPr>
              <a:t>module muxtwo (out, a, b, </a:t>
            </a:r>
            <a:r>
              <a:rPr lang="en-US" altLang="zh-CN" sz="1600" b="1" dirty="0" smtClean="0">
                <a:latin typeface="Courier-Bold" charset="0"/>
              </a:rPr>
              <a:t>sl);  //</a:t>
            </a:r>
            <a:r>
              <a:rPr lang="zh-CN" altLang="en-US" sz="1600" b="1" dirty="0" smtClean="0">
                <a:latin typeface="Courier-Bold" charset="0"/>
              </a:rPr>
              <a:t>二选一多路选择器</a:t>
            </a:r>
            <a:endParaRPr lang="en-US" altLang="zh-CN" sz="1600" b="1" dirty="0">
              <a:latin typeface="Courier-Bold" charset="0"/>
            </a:endParaRPr>
          </a:p>
          <a:p>
            <a:pPr>
              <a:spcBef>
                <a:spcPct val="10000"/>
              </a:spcBef>
            </a:pPr>
            <a:r>
              <a:rPr lang="en-US" altLang="zh-CN" sz="1600" b="1" dirty="0">
                <a:latin typeface="Courier-Bold" charset="0"/>
              </a:rPr>
              <a:t>  </a:t>
            </a:r>
            <a:r>
              <a:rPr lang="en-US" altLang="zh-CN" sz="1600" b="1" dirty="0" smtClean="0">
                <a:latin typeface="Courier-Bold" charset="0"/>
              </a:rPr>
              <a:t>    input </a:t>
            </a:r>
            <a:r>
              <a:rPr lang="en-US" altLang="zh-CN" sz="1600" b="1" dirty="0">
                <a:latin typeface="Courier-Bold" charset="0"/>
              </a:rPr>
              <a:t>a, b, </a:t>
            </a:r>
            <a:r>
              <a:rPr lang="en-US" altLang="zh-CN" sz="1600" b="1" dirty="0" err="1" smtClean="0">
                <a:latin typeface="Courier-Bold" charset="0"/>
              </a:rPr>
              <a:t>sl</a:t>
            </a:r>
            <a:r>
              <a:rPr lang="en-US" altLang="zh-CN" sz="1600" b="1" dirty="0" smtClean="0">
                <a:latin typeface="Courier-Bold" charset="0"/>
              </a:rPr>
              <a:t>;    //</a:t>
            </a:r>
            <a:r>
              <a:rPr lang="zh-CN" altLang="en-US" sz="1600" b="1" dirty="0" smtClean="0">
                <a:latin typeface="Courier-Bold" charset="0"/>
              </a:rPr>
              <a:t>输入信号名</a:t>
            </a:r>
            <a:endParaRPr lang="en-US" altLang="zh-CN" sz="1600" b="1" dirty="0" smtClean="0">
              <a:latin typeface="Courier-Bold" charset="0"/>
            </a:endParaRPr>
          </a:p>
          <a:p>
            <a:pPr>
              <a:spcBef>
                <a:spcPct val="10000"/>
              </a:spcBef>
            </a:pPr>
            <a:r>
              <a:rPr lang="en-US" altLang="zh-CN" sz="1600" b="1" dirty="0">
                <a:latin typeface="Courier-Bold" charset="0"/>
              </a:rPr>
              <a:t> </a:t>
            </a:r>
            <a:r>
              <a:rPr lang="en-US" altLang="zh-CN" sz="1600" b="1" dirty="0" smtClean="0">
                <a:latin typeface="Courier-Bold" charset="0"/>
              </a:rPr>
              <a:t>     output </a:t>
            </a:r>
            <a:r>
              <a:rPr lang="en-US" altLang="zh-CN" sz="1600" b="1" dirty="0">
                <a:latin typeface="Courier-Bold" charset="0"/>
              </a:rPr>
              <a:t>out</a:t>
            </a:r>
            <a:r>
              <a:rPr lang="en-US" altLang="zh-CN" sz="1600" b="1" dirty="0" smtClean="0">
                <a:latin typeface="Courier-Bold" charset="0"/>
              </a:rPr>
              <a:t>;       //</a:t>
            </a:r>
            <a:r>
              <a:rPr lang="zh-CN" altLang="en-US" sz="1600" b="1" dirty="0" smtClean="0">
                <a:latin typeface="Courier-Bold" charset="0"/>
              </a:rPr>
              <a:t>输出信号名</a:t>
            </a:r>
            <a:endParaRPr lang="en-US" altLang="zh-CN" sz="1600" b="1" dirty="0" smtClean="0">
              <a:latin typeface="Courier-Bold" charset="0"/>
            </a:endParaRPr>
          </a:p>
          <a:p>
            <a:pPr>
              <a:spcBef>
                <a:spcPct val="10000"/>
              </a:spcBef>
            </a:pPr>
            <a:r>
              <a:rPr lang="en-US" altLang="zh-CN" sz="1600" b="1" dirty="0" smtClean="0">
                <a:latin typeface="Courier-Bold" charset="0"/>
              </a:rPr>
              <a:t>      </a:t>
            </a:r>
            <a:r>
              <a:rPr lang="en-US" altLang="zh-CN" sz="1600" b="1" dirty="0" err="1" smtClean="0">
                <a:latin typeface="Courier-Bold" charset="0"/>
              </a:rPr>
              <a:t>reg</a:t>
            </a:r>
            <a:r>
              <a:rPr lang="en-US" altLang="zh-CN" sz="1600" b="1" dirty="0" smtClean="0">
                <a:latin typeface="Courier-Bold" charset="0"/>
              </a:rPr>
              <a:t> </a:t>
            </a:r>
            <a:r>
              <a:rPr lang="en-US" altLang="zh-CN" sz="1600" b="1" dirty="0">
                <a:latin typeface="Courier-Bold" charset="0"/>
              </a:rPr>
              <a:t>out;</a:t>
            </a:r>
          </a:p>
          <a:p>
            <a:pPr>
              <a:spcBef>
                <a:spcPct val="10000"/>
              </a:spcBef>
            </a:pPr>
            <a:r>
              <a:rPr lang="en-US" altLang="zh-CN" sz="1600" b="1" dirty="0" smtClean="0">
                <a:latin typeface="Courier-Bold" charset="0"/>
              </a:rPr>
              <a:t>             always </a:t>
            </a:r>
            <a:r>
              <a:rPr lang="en-US" altLang="zh-CN" sz="1600" b="1" dirty="0">
                <a:latin typeface="Courier-Bold" charset="0"/>
              </a:rPr>
              <a:t>@( </a:t>
            </a:r>
            <a:r>
              <a:rPr lang="en-US" altLang="zh-CN" sz="1600" b="1" dirty="0" smtClean="0">
                <a:latin typeface="Courier-Bold" charset="0"/>
              </a:rPr>
              <a:t>sl </a:t>
            </a:r>
            <a:r>
              <a:rPr lang="en-US" altLang="zh-CN" sz="1600" b="1" dirty="0">
                <a:latin typeface="Courier-Bold" charset="0"/>
              </a:rPr>
              <a:t>or a or b)</a:t>
            </a:r>
          </a:p>
          <a:p>
            <a:pPr>
              <a:spcBef>
                <a:spcPct val="10000"/>
              </a:spcBef>
            </a:pPr>
            <a:r>
              <a:rPr lang="en-US" altLang="zh-CN" sz="1600" b="1" dirty="0">
                <a:latin typeface="Courier-Bold" charset="0"/>
              </a:rPr>
              <a:t>   </a:t>
            </a:r>
            <a:r>
              <a:rPr lang="en-US" altLang="zh-CN" sz="1600" b="1" dirty="0" smtClean="0">
                <a:latin typeface="Courier-Bold" charset="0"/>
              </a:rPr>
              <a:t>                </a:t>
            </a:r>
            <a:r>
              <a:rPr lang="en-US" altLang="zh-CN" sz="1600" b="1" dirty="0">
                <a:latin typeface="Courier-Bold" charset="0"/>
              </a:rPr>
              <a:t>if (! </a:t>
            </a:r>
            <a:r>
              <a:rPr lang="en-US" altLang="zh-CN" sz="1600" b="1" dirty="0" smtClean="0">
                <a:latin typeface="Courier-Bold" charset="0"/>
              </a:rPr>
              <a:t>sl</a:t>
            </a:r>
            <a:r>
              <a:rPr lang="en-US" altLang="zh-CN" sz="1600" b="1" dirty="0">
                <a:latin typeface="Courier-Bold" charset="0"/>
              </a:rPr>
              <a:t>) out = a</a:t>
            </a:r>
            <a:r>
              <a:rPr lang="en-US" altLang="zh-CN" sz="1600" b="1" dirty="0" smtClean="0">
                <a:latin typeface="Courier-Bold" charset="0"/>
              </a:rPr>
              <a:t>;   </a:t>
            </a:r>
          </a:p>
          <a:p>
            <a:pPr>
              <a:spcBef>
                <a:spcPct val="10000"/>
              </a:spcBef>
            </a:pPr>
            <a:r>
              <a:rPr lang="en-US" altLang="zh-CN" sz="1600" b="1" dirty="0">
                <a:latin typeface="Courier-Bold" charset="0"/>
              </a:rPr>
              <a:t>	</a:t>
            </a:r>
            <a:r>
              <a:rPr lang="en-US" altLang="zh-CN" sz="1600" b="1" dirty="0" smtClean="0">
                <a:latin typeface="Courier-Bold" charset="0"/>
              </a:rPr>
              <a:t>	//</a:t>
            </a:r>
            <a:r>
              <a:rPr lang="zh-CN" altLang="en-US" sz="1600" b="1" dirty="0" smtClean="0">
                <a:latin typeface="Courier-Bold" charset="0"/>
              </a:rPr>
              <a:t>控制信号</a:t>
            </a:r>
            <a:r>
              <a:rPr lang="en-US" altLang="zh-CN" sz="1600" b="1" dirty="0" err="1" smtClean="0">
                <a:latin typeface="Courier-Bold" charset="0"/>
              </a:rPr>
              <a:t>sl</a:t>
            </a:r>
            <a:r>
              <a:rPr lang="zh-CN" altLang="en-US" sz="1600" b="1" dirty="0">
                <a:latin typeface="Courier-Bold" charset="0"/>
              </a:rPr>
              <a:t>为</a:t>
            </a:r>
            <a:r>
              <a:rPr lang="zh-CN" altLang="en-US" sz="1600" b="1" dirty="0" smtClean="0">
                <a:latin typeface="Courier-Bold" charset="0"/>
              </a:rPr>
              <a:t>非，输出与输入信号</a:t>
            </a:r>
            <a:r>
              <a:rPr lang="en-US" altLang="zh-CN" sz="1600" b="1" dirty="0" smtClean="0">
                <a:latin typeface="Courier-Bold" charset="0"/>
              </a:rPr>
              <a:t>a</a:t>
            </a:r>
            <a:r>
              <a:rPr lang="zh-CN" altLang="en-US" sz="1600" b="1" dirty="0" smtClean="0">
                <a:latin typeface="Courier-Bold" charset="0"/>
              </a:rPr>
              <a:t>一致</a:t>
            </a:r>
            <a:endParaRPr lang="en-US" altLang="zh-CN" sz="1600" b="1" dirty="0" smtClean="0">
              <a:latin typeface="Courier-Bold" charset="0"/>
            </a:endParaRPr>
          </a:p>
          <a:p>
            <a:pPr>
              <a:spcBef>
                <a:spcPct val="10000"/>
              </a:spcBef>
            </a:pPr>
            <a:r>
              <a:rPr lang="en-US" altLang="zh-CN" sz="1600" b="1" dirty="0" smtClean="0">
                <a:latin typeface="Courier-Bold" charset="0"/>
              </a:rPr>
              <a:t>  	       else out = b;  </a:t>
            </a:r>
          </a:p>
          <a:p>
            <a:pPr>
              <a:spcBef>
                <a:spcPct val="10000"/>
              </a:spcBef>
            </a:pPr>
            <a:r>
              <a:rPr lang="en-US" altLang="zh-CN" sz="1600" b="1" dirty="0">
                <a:latin typeface="Courier-Bold" charset="0"/>
              </a:rPr>
              <a:t>	</a:t>
            </a:r>
            <a:r>
              <a:rPr lang="en-US" altLang="zh-CN" sz="1600" b="1" dirty="0" smtClean="0">
                <a:latin typeface="Courier-Bold" charset="0"/>
              </a:rPr>
              <a:t>	//</a:t>
            </a:r>
            <a:r>
              <a:rPr lang="zh-CN" altLang="en-US" sz="1600" b="1" dirty="0" smtClean="0">
                <a:latin typeface="Courier-Bold" charset="0"/>
              </a:rPr>
              <a:t>控制信号</a:t>
            </a:r>
            <a:r>
              <a:rPr lang="en-US" altLang="zh-CN" sz="1600" b="1" dirty="0" smtClean="0">
                <a:latin typeface="Courier-Bold" charset="0"/>
              </a:rPr>
              <a:t>sl</a:t>
            </a:r>
            <a:r>
              <a:rPr lang="zh-CN" altLang="en-US" sz="1600" b="1" dirty="0" smtClean="0">
                <a:latin typeface="Courier-Bold" charset="0"/>
              </a:rPr>
              <a:t>为非，输出与输入信号</a:t>
            </a:r>
            <a:r>
              <a:rPr lang="en-US" altLang="zh-CN" sz="1600" b="1" dirty="0" smtClean="0">
                <a:latin typeface="Courier-Bold" charset="0"/>
              </a:rPr>
              <a:t>b</a:t>
            </a:r>
            <a:r>
              <a:rPr lang="zh-CN" altLang="en-US" sz="1600" b="1" dirty="0" smtClean="0">
                <a:latin typeface="Courier-Bold" charset="0"/>
              </a:rPr>
              <a:t>一致</a:t>
            </a:r>
            <a:endParaRPr lang="en-US" altLang="zh-CN" sz="1600" b="1" dirty="0" smtClean="0">
              <a:latin typeface="Courier-Bold" charset="0"/>
            </a:endParaRPr>
          </a:p>
          <a:p>
            <a:pPr>
              <a:spcBef>
                <a:spcPct val="10000"/>
              </a:spcBef>
            </a:pPr>
            <a:r>
              <a:rPr lang="en-US" altLang="zh-CN" sz="1600" b="1" dirty="0" smtClean="0">
                <a:latin typeface="Courier-Bold" charset="0"/>
              </a:rPr>
              <a:t>endmodule</a:t>
            </a:r>
            <a:endParaRPr lang="en-US" altLang="zh-CN" sz="1600" b="1" dirty="0">
              <a:latin typeface="Courier-Bold"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25</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grpId="1"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1+ppt_w/2"/>
                                          </p:val>
                                        </p:tav>
                                      </p:tavLst>
                                    </p:anim>
                                    <p:anim calcmode="lin" valueType="num">
                                      <p:cBhvr additive="base">
                                        <p:cTn id="13" dur="500"/>
                                        <p:tgtEl>
                                          <p:spTgt spid="9"/>
                                        </p:tgtEl>
                                        <p:attrNameLst>
                                          <p:attrName>ppt_y</p:attrName>
                                        </p:attrNameLst>
                                      </p:cBhvr>
                                      <p:tavLst>
                                        <p:tav tm="0">
                                          <p:val>
                                            <p:strVal val="ppt_y"/>
                                          </p:val>
                                        </p:tav>
                                        <p:tav tm="100000">
                                          <p:val>
                                            <p:strVal val="ppt_y"/>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9"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rrowheads="1"/>
          </p:cNvSpPr>
          <p:nvPr>
            <p:ph type="title"/>
          </p:nvPr>
        </p:nvSpPr>
        <p:spPr>
          <a:xfrm>
            <a:off x="428596" y="-71462"/>
            <a:ext cx="8229600" cy="936625"/>
          </a:xfrm>
        </p:spPr>
        <p:txBody>
          <a:bodyPr/>
          <a:lstStyle/>
          <a:p>
            <a:pPr algn="l"/>
            <a:r>
              <a:rPr lang="zh-CN" altLang="en-US" dirty="0"/>
              <a:t>模块基本结构</a:t>
            </a:r>
          </a:p>
        </p:txBody>
      </p:sp>
      <p:sp>
        <p:nvSpPr>
          <p:cNvPr id="935939" name="Rectangle 3"/>
          <p:cNvSpPr>
            <a:spLocks noGrp="1" noChangeArrowheads="1"/>
          </p:cNvSpPr>
          <p:nvPr>
            <p:ph type="body" idx="1"/>
          </p:nvPr>
        </p:nvSpPr>
        <p:spPr>
          <a:xfrm>
            <a:off x="468312" y="785794"/>
            <a:ext cx="8532844" cy="6215106"/>
          </a:xfrm>
        </p:spPr>
        <p:txBody>
          <a:bodyPr>
            <a:normAutofit/>
          </a:bodyPr>
          <a:lstStyle/>
          <a:p>
            <a:pPr>
              <a:lnSpc>
                <a:spcPct val="90000"/>
              </a:lnSpc>
              <a:buFont typeface="Wingdings" panose="05000000000000000000" pitchFamily="2" charset="2"/>
              <a:buNone/>
            </a:pPr>
            <a:r>
              <a:rPr lang="zh-CN" altLang="en-US" sz="2000" b="1" dirty="0" smtClean="0"/>
              <a:t>模块声明：</a:t>
            </a:r>
            <a:endParaRPr lang="en-US" altLang="zh-CN" sz="2000" b="1" dirty="0" smtClean="0"/>
          </a:p>
          <a:p>
            <a:pPr>
              <a:lnSpc>
                <a:spcPct val="90000"/>
              </a:lnSpc>
              <a:buNone/>
            </a:pPr>
            <a:r>
              <a:rPr lang="en-US" altLang="zh-CN" sz="2000" b="1" dirty="0" smtClean="0">
                <a:solidFill>
                  <a:srgbClr val="FF0000"/>
                </a:solidFill>
              </a:rPr>
              <a:t>		module</a:t>
            </a:r>
            <a:r>
              <a:rPr lang="en-US" altLang="zh-CN" sz="2000" b="1" dirty="0" smtClean="0"/>
              <a:t> </a:t>
            </a:r>
            <a:r>
              <a:rPr lang="en-US" altLang="zh-CN" sz="2000" b="1" dirty="0" err="1" smtClean="0"/>
              <a:t>module_name</a:t>
            </a:r>
            <a:r>
              <a:rPr lang="zh-CN" altLang="en-US" sz="2000" b="1" dirty="0" smtClean="0"/>
              <a:t>（</a:t>
            </a:r>
            <a:r>
              <a:rPr lang="en-US" altLang="zh-CN" sz="2000" b="1" dirty="0" err="1" smtClean="0"/>
              <a:t>port_list</a:t>
            </a:r>
            <a:r>
              <a:rPr lang="zh-CN" altLang="en-US" sz="2000" b="1" dirty="0" smtClean="0"/>
              <a:t>）</a:t>
            </a:r>
            <a:r>
              <a:rPr lang="en-US" altLang="zh-CN" sz="2000" b="1" dirty="0" smtClean="0"/>
              <a:t>;</a:t>
            </a:r>
            <a:r>
              <a:rPr lang="zh-CN" altLang="en-US" sz="2000" b="1" dirty="0" smtClean="0"/>
              <a:t> </a:t>
            </a:r>
            <a:r>
              <a:rPr lang="en-US" altLang="zh-CN" sz="2000" b="1" dirty="0" smtClean="0"/>
              <a:t> </a:t>
            </a:r>
            <a:r>
              <a:rPr lang="en-US" altLang="zh-CN" sz="2000" b="1" dirty="0"/>
              <a:t>//</a:t>
            </a:r>
            <a:r>
              <a:rPr lang="zh-CN" altLang="en-US" sz="2000" b="1" dirty="0"/>
              <a:t>模块</a:t>
            </a:r>
            <a:r>
              <a:rPr lang="zh-CN" altLang="en-US" sz="2000" b="1" dirty="0" smtClean="0"/>
              <a:t>名（端口声明列表）</a:t>
            </a:r>
          </a:p>
          <a:p>
            <a:pPr>
              <a:lnSpc>
                <a:spcPct val="90000"/>
              </a:lnSpc>
              <a:buFont typeface="Wingdings" panose="05000000000000000000" pitchFamily="2" charset="2"/>
              <a:buNone/>
            </a:pPr>
            <a:r>
              <a:rPr lang="zh-CN" altLang="en-US" sz="2000" b="1" dirty="0" smtClean="0"/>
              <a:t>端口定义：</a:t>
            </a:r>
          </a:p>
          <a:p>
            <a:pPr>
              <a:lnSpc>
                <a:spcPct val="90000"/>
              </a:lnSpc>
              <a:buFont typeface="Wingdings" panose="05000000000000000000" pitchFamily="2" charset="2"/>
              <a:buNone/>
            </a:pPr>
            <a:r>
              <a:rPr lang="en-US" altLang="zh-CN" sz="2000" b="1" dirty="0" smtClean="0"/>
              <a:t> 		input[</a:t>
            </a:r>
            <a:r>
              <a:rPr lang="zh-CN" altLang="en-US" sz="2000" b="1" dirty="0" smtClean="0"/>
              <a:t>信号位宽</a:t>
            </a:r>
            <a:r>
              <a:rPr lang="en-US" altLang="zh-CN" sz="2000" b="1" dirty="0" smtClean="0"/>
              <a:t>];           //</a:t>
            </a:r>
            <a:r>
              <a:rPr lang="zh-CN" altLang="en-US" sz="2000" b="1" dirty="0"/>
              <a:t>输入声明</a:t>
            </a:r>
          </a:p>
          <a:p>
            <a:pPr>
              <a:lnSpc>
                <a:spcPct val="90000"/>
              </a:lnSpc>
              <a:buFont typeface="Wingdings" panose="05000000000000000000" pitchFamily="2" charset="2"/>
              <a:buNone/>
            </a:pPr>
            <a:r>
              <a:rPr lang="en-US" altLang="zh-CN" sz="2000" b="1" dirty="0"/>
              <a:t> </a:t>
            </a:r>
            <a:r>
              <a:rPr lang="en-US" altLang="zh-CN" sz="2000" b="1" dirty="0" smtClean="0"/>
              <a:t>		output [</a:t>
            </a:r>
            <a:r>
              <a:rPr lang="zh-CN" altLang="en-US" sz="2000" b="1" dirty="0" smtClean="0"/>
              <a:t>信号位宽</a:t>
            </a:r>
            <a:r>
              <a:rPr lang="en-US" altLang="zh-CN" sz="2000" b="1" dirty="0" smtClean="0"/>
              <a:t>] ;      //</a:t>
            </a:r>
            <a:r>
              <a:rPr lang="zh-CN" altLang="en-US" sz="2000" b="1" dirty="0"/>
              <a:t>输出</a:t>
            </a:r>
            <a:r>
              <a:rPr lang="zh-CN" altLang="en-US" sz="2000" b="1" dirty="0" smtClean="0"/>
              <a:t>声明</a:t>
            </a:r>
            <a:endParaRPr lang="en-US" altLang="zh-CN" sz="2000" b="1" dirty="0" smtClean="0"/>
          </a:p>
          <a:p>
            <a:pPr>
              <a:lnSpc>
                <a:spcPct val="90000"/>
              </a:lnSpc>
              <a:buFont typeface="Wingdings" panose="05000000000000000000" pitchFamily="2" charset="2"/>
              <a:buNone/>
            </a:pPr>
            <a:r>
              <a:rPr lang="en-US" altLang="zh-CN" sz="2000" b="1" dirty="0" smtClean="0"/>
              <a:t>		…</a:t>
            </a:r>
          </a:p>
          <a:p>
            <a:pPr>
              <a:lnSpc>
                <a:spcPct val="90000"/>
              </a:lnSpc>
              <a:buFont typeface="Wingdings" panose="05000000000000000000" pitchFamily="2" charset="2"/>
              <a:buNone/>
            </a:pPr>
            <a:r>
              <a:rPr lang="zh-CN" altLang="en-US" sz="2000" b="1" dirty="0" smtClean="0"/>
              <a:t>数据类型说明：</a:t>
            </a:r>
            <a:endParaRPr lang="zh-CN" altLang="en-US" sz="2000" b="1" dirty="0"/>
          </a:p>
          <a:p>
            <a:pPr>
              <a:lnSpc>
                <a:spcPct val="90000"/>
              </a:lnSpc>
              <a:buFont typeface="Wingdings" panose="05000000000000000000" pitchFamily="2" charset="2"/>
              <a:buNone/>
            </a:pPr>
            <a:r>
              <a:rPr lang="en-US" altLang="zh-CN" sz="2000" b="1" dirty="0"/>
              <a:t>	</a:t>
            </a:r>
            <a:r>
              <a:rPr lang="en-US" altLang="zh-CN" sz="2000" b="1" dirty="0" smtClean="0"/>
              <a:t>	</a:t>
            </a:r>
            <a:r>
              <a:rPr lang="en-US" altLang="zh-CN" sz="2000" b="1" dirty="0" err="1" smtClean="0"/>
              <a:t>reg</a:t>
            </a:r>
            <a:r>
              <a:rPr lang="en-US" altLang="zh-CN" sz="2000" b="1" dirty="0" smtClean="0"/>
              <a:t> [</a:t>
            </a:r>
            <a:r>
              <a:rPr lang="zh-CN" altLang="en-US" sz="2000" b="1" dirty="0" smtClean="0"/>
              <a:t>信号位宽</a:t>
            </a:r>
            <a:r>
              <a:rPr lang="en-US" altLang="zh-CN" sz="2000" b="1" dirty="0" smtClean="0"/>
              <a:t>] ;             //</a:t>
            </a:r>
            <a:r>
              <a:rPr lang="zh-CN" altLang="en-US" sz="2000" b="1" dirty="0"/>
              <a:t>寄存器类型声明</a:t>
            </a:r>
          </a:p>
          <a:p>
            <a:pPr>
              <a:lnSpc>
                <a:spcPct val="90000"/>
              </a:lnSpc>
              <a:buFont typeface="Wingdings" panose="05000000000000000000" pitchFamily="2" charset="2"/>
              <a:buNone/>
            </a:pPr>
            <a:r>
              <a:rPr lang="en-US" altLang="zh-CN" sz="2000" b="1" dirty="0" smtClean="0"/>
              <a:t>		wire [</a:t>
            </a:r>
            <a:r>
              <a:rPr lang="zh-CN" altLang="en-US" sz="2000" b="1" dirty="0" smtClean="0"/>
              <a:t>信号位宽</a:t>
            </a:r>
            <a:r>
              <a:rPr lang="en-US" altLang="zh-CN" sz="2000" b="1" dirty="0" smtClean="0"/>
              <a:t>] ;          //</a:t>
            </a:r>
            <a:r>
              <a:rPr lang="zh-CN" altLang="en-US" sz="2000" b="1" dirty="0"/>
              <a:t>线网类型声明</a:t>
            </a:r>
          </a:p>
          <a:p>
            <a:pPr>
              <a:lnSpc>
                <a:spcPct val="90000"/>
              </a:lnSpc>
              <a:buFont typeface="Wingdings" panose="05000000000000000000" pitchFamily="2" charset="2"/>
              <a:buNone/>
            </a:pPr>
            <a:r>
              <a:rPr lang="en-US" altLang="zh-CN" sz="2000" b="1" dirty="0" smtClean="0"/>
              <a:t>		parameter;                      //</a:t>
            </a:r>
            <a:r>
              <a:rPr lang="zh-CN" altLang="en-US" sz="2000" b="1" dirty="0" smtClean="0"/>
              <a:t>参数声明</a:t>
            </a:r>
            <a:endParaRPr lang="en-US" altLang="zh-CN" sz="2000" b="1" dirty="0" smtClean="0"/>
          </a:p>
          <a:p>
            <a:pPr>
              <a:lnSpc>
                <a:spcPct val="90000"/>
              </a:lnSpc>
              <a:buFont typeface="Wingdings" panose="05000000000000000000" pitchFamily="2" charset="2"/>
              <a:buNone/>
            </a:pPr>
            <a:r>
              <a:rPr lang="en-US" altLang="zh-CN" sz="2000" b="1" dirty="0" smtClean="0"/>
              <a:t>		…</a:t>
            </a:r>
            <a:endParaRPr lang="zh-CN" altLang="en-US" sz="2000" b="1" dirty="0"/>
          </a:p>
          <a:p>
            <a:pPr>
              <a:lnSpc>
                <a:spcPct val="90000"/>
              </a:lnSpc>
              <a:buFont typeface="Wingdings" panose="05000000000000000000" pitchFamily="2" charset="2"/>
              <a:buNone/>
            </a:pPr>
            <a:r>
              <a:rPr lang="zh-CN" altLang="en-US" sz="2000" b="1" dirty="0" smtClean="0">
                <a:solidFill>
                  <a:srgbClr val="FF0000"/>
                </a:solidFill>
              </a:rPr>
              <a:t>功能描述：                    </a:t>
            </a:r>
            <a:r>
              <a:rPr lang="en-US" altLang="zh-CN" sz="2000" b="1" dirty="0" smtClean="0">
                <a:solidFill>
                  <a:srgbClr val="FF0000"/>
                </a:solidFill>
              </a:rPr>
              <a:t>//</a:t>
            </a:r>
            <a:r>
              <a:rPr lang="zh-CN" altLang="en-US" sz="2000" b="1" dirty="0">
                <a:solidFill>
                  <a:srgbClr val="FF0000"/>
                </a:solidFill>
              </a:rPr>
              <a:t>主程序代码</a:t>
            </a:r>
          </a:p>
          <a:p>
            <a:pPr>
              <a:lnSpc>
                <a:spcPct val="90000"/>
              </a:lnSpc>
              <a:buNone/>
            </a:pPr>
            <a:r>
              <a:rPr lang="en-US" altLang="zh-CN" sz="2000" b="1" dirty="0" smtClean="0">
                <a:solidFill>
                  <a:srgbClr val="FF0000"/>
                </a:solidFill>
              </a:rPr>
              <a:t>		</a:t>
            </a:r>
            <a:r>
              <a:rPr lang="en-US" altLang="zh-CN" sz="2000" b="1" dirty="0" smtClean="0">
                <a:solidFill>
                  <a:srgbClr val="FF0000"/>
                </a:solidFill>
              </a:rPr>
              <a:t>assign     </a:t>
            </a:r>
            <a:r>
              <a:rPr lang="en-US" altLang="zh-CN" sz="2000" i="1" dirty="0" smtClean="0">
                <a:solidFill>
                  <a:srgbClr val="FF0000"/>
                </a:solidFill>
              </a:rPr>
              <a:t>a=</a:t>
            </a:r>
            <a:r>
              <a:rPr lang="en-US" altLang="zh-CN" sz="2000" i="1" dirty="0" err="1" smtClean="0">
                <a:solidFill>
                  <a:srgbClr val="FF0000"/>
                </a:solidFill>
              </a:rPr>
              <a:t>b+c</a:t>
            </a:r>
            <a:endParaRPr lang="en-US" altLang="zh-CN" sz="2000" b="1" dirty="0">
              <a:solidFill>
                <a:srgbClr val="FF0000"/>
              </a:solidFill>
            </a:endParaRPr>
          </a:p>
          <a:p>
            <a:pPr>
              <a:lnSpc>
                <a:spcPct val="90000"/>
              </a:lnSpc>
              <a:buFont typeface="Wingdings" panose="05000000000000000000" pitchFamily="2" charset="2"/>
              <a:buNone/>
            </a:pPr>
            <a:r>
              <a:rPr lang="en-US" altLang="zh-CN" sz="2000" b="1" dirty="0" smtClean="0">
                <a:solidFill>
                  <a:srgbClr val="FF0000"/>
                </a:solidFill>
              </a:rPr>
              <a:t>		always</a:t>
            </a:r>
            <a:r>
              <a:rPr lang="en-US" altLang="zh-CN" sz="2000" b="1" dirty="0">
                <a:solidFill>
                  <a:srgbClr val="FF0000"/>
                </a:solidFill>
              </a:rPr>
              <a:t>@(</a:t>
            </a:r>
            <a:r>
              <a:rPr lang="en-US" altLang="zh-CN" sz="2000" b="1" dirty="0" err="1">
                <a:solidFill>
                  <a:srgbClr val="FF0000"/>
                </a:solidFill>
              </a:rPr>
              <a:t>posedge</a:t>
            </a:r>
            <a:r>
              <a:rPr lang="en-US" altLang="zh-CN" sz="2000" b="1" dirty="0">
                <a:solidFill>
                  <a:srgbClr val="FF0000"/>
                </a:solidFill>
              </a:rPr>
              <a:t> </a:t>
            </a:r>
            <a:r>
              <a:rPr lang="en-US" altLang="zh-CN" sz="2000" b="1" dirty="0" err="1">
                <a:solidFill>
                  <a:srgbClr val="FF0000"/>
                </a:solidFill>
              </a:rPr>
              <a:t>clk</a:t>
            </a:r>
            <a:r>
              <a:rPr lang="en-US" altLang="zh-CN" sz="2000" b="1" dirty="0">
                <a:solidFill>
                  <a:srgbClr val="FF0000"/>
                </a:solidFill>
              </a:rPr>
              <a:t> or </a:t>
            </a:r>
            <a:r>
              <a:rPr lang="en-US" altLang="zh-CN" sz="2000" b="1" dirty="0" err="1">
                <a:solidFill>
                  <a:srgbClr val="FF0000"/>
                </a:solidFill>
              </a:rPr>
              <a:t>negedge</a:t>
            </a:r>
            <a:r>
              <a:rPr lang="en-US" altLang="zh-CN" sz="2000" b="1" dirty="0">
                <a:solidFill>
                  <a:srgbClr val="FF0000"/>
                </a:solidFill>
              </a:rPr>
              <a:t> reset)</a:t>
            </a:r>
          </a:p>
          <a:p>
            <a:pPr>
              <a:lnSpc>
                <a:spcPct val="90000"/>
              </a:lnSpc>
              <a:buFont typeface="Wingdings" panose="05000000000000000000" pitchFamily="2" charset="2"/>
              <a:buNone/>
            </a:pPr>
            <a:r>
              <a:rPr lang="en-US" altLang="zh-CN" sz="2000" b="1" dirty="0" smtClean="0">
                <a:solidFill>
                  <a:srgbClr val="FF0000"/>
                </a:solidFill>
              </a:rPr>
              <a:t>		</a:t>
            </a:r>
            <a:r>
              <a:rPr lang="en-US" altLang="zh-CN" sz="2000" i="1" dirty="0" smtClean="0">
                <a:solidFill>
                  <a:srgbClr val="FF0000"/>
                </a:solidFill>
              </a:rPr>
              <a:t>function</a:t>
            </a:r>
            <a:endParaRPr lang="en-US" altLang="zh-CN" sz="2000" i="1" dirty="0">
              <a:solidFill>
                <a:srgbClr val="FF0000"/>
              </a:solidFill>
            </a:endParaRPr>
          </a:p>
          <a:p>
            <a:pPr>
              <a:lnSpc>
                <a:spcPct val="90000"/>
              </a:lnSpc>
              <a:buFont typeface="Wingdings" panose="05000000000000000000" pitchFamily="2" charset="2"/>
              <a:buNone/>
            </a:pPr>
            <a:r>
              <a:rPr lang="en-US" altLang="zh-CN" sz="2000" b="1" dirty="0">
                <a:solidFill>
                  <a:srgbClr val="FF0000"/>
                </a:solidFill>
              </a:rPr>
              <a:t>  </a:t>
            </a:r>
            <a:r>
              <a:rPr lang="en-US" altLang="zh-CN" sz="2000" b="1" dirty="0" smtClean="0">
                <a:solidFill>
                  <a:srgbClr val="FF0000"/>
                </a:solidFill>
              </a:rPr>
              <a:t>		</a:t>
            </a:r>
            <a:r>
              <a:rPr lang="en-US" altLang="zh-CN" sz="2000" b="1" dirty="0" smtClean="0">
                <a:solidFill>
                  <a:srgbClr val="FF0000"/>
                </a:solidFill>
              </a:rPr>
              <a:t>…</a:t>
            </a:r>
            <a:endParaRPr lang="en-US" altLang="zh-CN" sz="2000" b="1" dirty="0">
              <a:solidFill>
                <a:srgbClr val="FF0000"/>
              </a:solidFill>
            </a:endParaRPr>
          </a:p>
          <a:p>
            <a:pPr>
              <a:lnSpc>
                <a:spcPct val="90000"/>
              </a:lnSpc>
              <a:buFont typeface="Wingdings" panose="05000000000000000000" pitchFamily="2" charset="2"/>
              <a:buNone/>
            </a:pPr>
            <a:r>
              <a:rPr lang="en-US" altLang="zh-CN" sz="2000" b="1" dirty="0" smtClean="0">
                <a:solidFill>
                  <a:srgbClr val="FF0000"/>
                </a:solidFill>
              </a:rPr>
              <a:t>		</a:t>
            </a:r>
            <a:r>
              <a:rPr lang="en-US" altLang="zh-CN" sz="2000" b="1" dirty="0" err="1" smtClean="0">
                <a:solidFill>
                  <a:srgbClr val="FF0000"/>
                </a:solidFill>
              </a:rPr>
              <a:t>endmodule</a:t>
            </a:r>
            <a:endParaRPr lang="en-US" altLang="zh-CN" sz="2000" b="1" dirty="0">
              <a:solidFill>
                <a:srgbClr val="FF0000"/>
              </a:solidFill>
            </a:endParaRPr>
          </a:p>
        </p:txBody>
      </p:sp>
      <p:cxnSp>
        <p:nvCxnSpPr>
          <p:cNvPr id="7" name="直接连接符 6"/>
          <p:cNvCxnSpPr/>
          <p:nvPr/>
        </p:nvCxnSpPr>
        <p:spPr>
          <a:xfrm>
            <a:off x="1428728" y="1428736"/>
            <a:ext cx="857256" cy="1588"/>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484776" y="6451772"/>
            <a:ext cx="1143008" cy="156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351A2F54-C19B-4022-AC36-B7CACD2E530A}" type="slidenum">
              <a:rPr lang="zh-CN" altLang="en-US" smtClean="0"/>
              <a:t>26</a:t>
            </a:fld>
            <a:endParaRPr lang="zh-CN" altLang="en-US"/>
          </a:p>
        </p:txBody>
      </p:sp>
    </p:spTree>
    <p:extLst>
      <p:ext uri="{BB962C8B-B14F-4D97-AF65-F5344CB8AC3E}">
        <p14:creationId xmlns:p14="http://schemas.microsoft.com/office/powerpoint/2010/main" val="192882429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Verilog HDL</a:t>
            </a:r>
            <a:r>
              <a:rPr lang="zh-CN" altLang="en-US" dirty="0"/>
              <a:t>语法</a:t>
            </a:r>
          </a:p>
        </p:txBody>
      </p:sp>
      <p:sp>
        <p:nvSpPr>
          <p:cNvPr id="3" name="内容占位符 2"/>
          <p:cNvSpPr>
            <a:spLocks noGrp="1"/>
          </p:cNvSpPr>
          <p:nvPr>
            <p:ph idx="1"/>
          </p:nvPr>
        </p:nvSpPr>
        <p:spPr/>
        <p:txBody>
          <a:bodyPr/>
          <a:lstStyle/>
          <a:p>
            <a:r>
              <a:rPr lang="zh-CN" altLang="en-US" dirty="0"/>
              <a:t>模块的</a:t>
            </a:r>
            <a:r>
              <a:rPr lang="zh-CN" altLang="en-US" dirty="0" smtClean="0"/>
              <a:t>结构</a:t>
            </a:r>
            <a:endParaRPr lang="en-US" altLang="zh-CN" dirty="0"/>
          </a:p>
          <a:p>
            <a:r>
              <a:rPr lang="zh-CN" altLang="en-US" b="1" dirty="0" smtClean="0">
                <a:solidFill>
                  <a:schemeClr val="accent2">
                    <a:lumMod val="75000"/>
                  </a:schemeClr>
                </a:solidFill>
              </a:rPr>
              <a:t>标识符和数据类型</a:t>
            </a:r>
            <a:endParaRPr lang="en-US" altLang="zh-CN" b="1" dirty="0">
              <a:solidFill>
                <a:schemeClr val="accent2">
                  <a:lumMod val="75000"/>
                </a:schemeClr>
              </a:solidFill>
            </a:endParaRPr>
          </a:p>
          <a:p>
            <a:r>
              <a:rPr lang="zh-CN" altLang="en-US" dirty="0" smtClean="0"/>
              <a:t>运算符及表达式</a:t>
            </a:r>
            <a:endParaRPr lang="en-US" altLang="zh-CN" dirty="0" smtClean="0"/>
          </a:p>
          <a:p>
            <a:r>
              <a:rPr lang="zh-CN" altLang="en-US" dirty="0"/>
              <a:t>赋值语句和块</a:t>
            </a:r>
            <a:r>
              <a:rPr lang="zh-CN" altLang="en-US" dirty="0" smtClean="0"/>
              <a:t>语句</a:t>
            </a:r>
            <a:endParaRPr lang="en-US" altLang="zh-CN" dirty="0" smtClean="0"/>
          </a:p>
          <a:p>
            <a:r>
              <a:rPr lang="zh-CN" altLang="en-US" dirty="0"/>
              <a:t>条件语句和循环</a:t>
            </a:r>
            <a:r>
              <a:rPr lang="zh-CN" altLang="en-US" dirty="0" smtClean="0"/>
              <a:t>语句</a:t>
            </a:r>
            <a:endParaRPr lang="en-US" altLang="zh-CN" dirty="0" smtClean="0"/>
          </a:p>
          <a:p>
            <a:r>
              <a:rPr lang="zh-CN" altLang="en-US" dirty="0"/>
              <a:t>模块的</a:t>
            </a:r>
            <a:r>
              <a:rPr lang="zh-CN" altLang="en-US" dirty="0" smtClean="0"/>
              <a:t>调用</a:t>
            </a:r>
            <a:endParaRPr lang="en-US" altLang="zh-CN" dirty="0" smtClean="0"/>
          </a:p>
          <a:p>
            <a:r>
              <a:rPr lang="zh-CN" altLang="en-US" dirty="0"/>
              <a:t>模块的测试</a:t>
            </a:r>
          </a:p>
          <a:p>
            <a:endParaRPr lang="en-US" altLang="zh-CN" dirty="0"/>
          </a:p>
          <a:p>
            <a:endParaRPr lang="en-US" altLang="zh-CN" dirty="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27</a:t>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5384070"/>
          </a:xfrm>
        </p:spPr>
        <p:txBody>
          <a:bodyPr>
            <a:normAutofit/>
          </a:bodyPr>
          <a:lstStyle/>
          <a:p>
            <a:r>
              <a:rPr lang="zh-CN" altLang="en-US" sz="2800" dirty="0" smtClean="0"/>
              <a:t>赋</a:t>
            </a:r>
            <a:r>
              <a:rPr lang="zh-CN" altLang="en-US" sz="2800" dirty="0"/>
              <a:t>给对象的唯一名称，可以是字母、数字、下划线和符号“</a:t>
            </a:r>
            <a:r>
              <a:rPr lang="en-US" altLang="zh-CN" sz="2800" dirty="0"/>
              <a:t>$”</a:t>
            </a:r>
            <a:r>
              <a:rPr lang="zh-CN" altLang="en-US" sz="2800" dirty="0"/>
              <a:t>的组合，且首字符只能是字母或者下划线</a:t>
            </a:r>
            <a:r>
              <a:rPr lang="zh-CN" altLang="en-US" sz="2800" dirty="0" smtClean="0"/>
              <a:t>。</a:t>
            </a:r>
            <a:endParaRPr lang="en-US" altLang="zh-CN" sz="2800" dirty="0" smtClean="0"/>
          </a:p>
          <a:p>
            <a:r>
              <a:rPr lang="zh-CN" altLang="en-US" sz="2800" dirty="0"/>
              <a:t>大</a:t>
            </a:r>
            <a:r>
              <a:rPr lang="zh-CN" altLang="en-US" sz="2800" dirty="0" smtClean="0"/>
              <a:t>小写敏感。</a:t>
            </a:r>
            <a:endParaRPr lang="en-US" altLang="zh-CN" sz="2800" dirty="0" smtClean="0"/>
          </a:p>
          <a:p>
            <a:r>
              <a:rPr lang="zh-CN" altLang="en-US" sz="2800" dirty="0" smtClean="0"/>
              <a:t>关键词用小写字母定义，如：</a:t>
            </a:r>
            <a:r>
              <a:rPr lang="en-US" altLang="zh-CN" sz="2800" dirty="0" err="1" smtClean="0"/>
              <a:t>always,and,assign</a:t>
            </a:r>
            <a:r>
              <a:rPr lang="zh-CN" altLang="en-US" sz="2800" dirty="0" smtClean="0"/>
              <a:t>等</a:t>
            </a:r>
            <a:endParaRPr lang="zh-CN" altLang="en-US" sz="2800" dirty="0"/>
          </a:p>
          <a:p>
            <a:r>
              <a:rPr lang="zh-CN" altLang="en-US" sz="2800" dirty="0" smtClean="0"/>
              <a:t>注释</a:t>
            </a:r>
            <a:r>
              <a:rPr lang="zh-CN" altLang="en-US" sz="2800" dirty="0"/>
              <a:t>有两种</a:t>
            </a:r>
            <a:r>
              <a:rPr lang="zh-CN" altLang="en-US" sz="2800" dirty="0" smtClean="0"/>
              <a:t>：</a:t>
            </a:r>
            <a:endParaRPr lang="en-US" altLang="zh-CN" sz="2800" dirty="0" smtClean="0"/>
          </a:p>
          <a:p>
            <a:pPr lvl="1"/>
            <a:r>
              <a:rPr lang="zh-CN" altLang="en-US" sz="2400" dirty="0" smtClean="0"/>
              <a:t>以</a:t>
            </a:r>
            <a:r>
              <a:rPr lang="zh-CN" altLang="en-US" sz="2400" dirty="0"/>
              <a:t>“</a:t>
            </a:r>
            <a:r>
              <a:rPr lang="en-US" altLang="zh-CN" sz="2400" dirty="0"/>
              <a:t>/*”</a:t>
            </a:r>
            <a:r>
              <a:rPr lang="zh-CN" altLang="en-US" sz="2400" dirty="0"/>
              <a:t>开头，以“*</a:t>
            </a:r>
            <a:r>
              <a:rPr lang="en-US" altLang="zh-CN" sz="2400" dirty="0"/>
              <a:t>/”</a:t>
            </a:r>
            <a:r>
              <a:rPr lang="zh-CN" altLang="en-US" sz="2400" dirty="0"/>
              <a:t>结束</a:t>
            </a:r>
            <a:r>
              <a:rPr lang="zh-CN" altLang="en-US" sz="2400" dirty="0" smtClean="0"/>
              <a:t>。</a:t>
            </a:r>
            <a:endParaRPr lang="en-US" altLang="zh-CN" sz="2400" dirty="0" smtClean="0"/>
          </a:p>
          <a:p>
            <a:pPr lvl="1"/>
            <a:r>
              <a:rPr lang="zh-CN" altLang="en-US" sz="2400" dirty="0" smtClean="0"/>
              <a:t>以</a:t>
            </a:r>
            <a:r>
              <a:rPr lang="zh-CN" altLang="en-US" sz="2400" dirty="0"/>
              <a:t>“</a:t>
            </a:r>
            <a:r>
              <a:rPr lang="en-US" altLang="zh-CN" sz="2400" dirty="0"/>
              <a:t>//”</a:t>
            </a:r>
            <a:r>
              <a:rPr lang="zh-CN" altLang="en-US" sz="2400" dirty="0"/>
              <a:t>开头到本行结束。</a:t>
            </a:r>
          </a:p>
          <a:p>
            <a:pPr>
              <a:lnSpc>
                <a:spcPts val="3500"/>
              </a:lnSpc>
            </a:pPr>
            <a:endParaRPr lang="en-US" altLang="zh-CN" sz="2400" dirty="0" smtClean="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lang="zh-CN" altLang="en-US" sz="4400" dirty="0"/>
              <a:t>标识符</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28</a:t>
            </a:fld>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5384070"/>
          </a:xfrm>
        </p:spPr>
        <p:txBody>
          <a:bodyPr>
            <a:normAutofit fontScale="92500"/>
          </a:bodyPr>
          <a:lstStyle/>
          <a:p>
            <a:r>
              <a:rPr lang="zh-CN" altLang="en-US" sz="2800" dirty="0" smtClean="0"/>
              <a:t>共有</a:t>
            </a:r>
            <a:r>
              <a:rPr lang="en-US" altLang="zh-CN" sz="2800" dirty="0" smtClean="0"/>
              <a:t>19</a:t>
            </a:r>
            <a:r>
              <a:rPr lang="zh-CN" altLang="en-US" sz="2800" dirty="0" smtClean="0"/>
              <a:t>种数据类型，分为物理数据类型和抽象数据类型</a:t>
            </a:r>
            <a:endParaRPr lang="en-US" altLang="zh-CN" sz="2800" dirty="0" smtClean="0"/>
          </a:p>
          <a:p>
            <a:r>
              <a:rPr lang="zh-CN" altLang="en-US" sz="2800" dirty="0" smtClean="0"/>
              <a:t>物理数据类型：</a:t>
            </a:r>
            <a:endParaRPr lang="en-US" altLang="zh-CN" sz="2800" dirty="0" smtClean="0"/>
          </a:p>
          <a:p>
            <a:pPr lvl="1"/>
            <a:r>
              <a:rPr lang="zh-CN" altLang="en-US" sz="2600" b="1" dirty="0">
                <a:solidFill>
                  <a:schemeClr val="accent2">
                    <a:lumMod val="75000"/>
                  </a:schemeClr>
                </a:solidFill>
              </a:rPr>
              <a:t>线网型</a:t>
            </a:r>
            <a:r>
              <a:rPr lang="en-US" altLang="zh-CN" sz="2600" b="1" dirty="0">
                <a:solidFill>
                  <a:schemeClr val="accent2">
                    <a:lumMod val="75000"/>
                  </a:schemeClr>
                </a:solidFill>
              </a:rPr>
              <a:t>wire</a:t>
            </a:r>
            <a:r>
              <a:rPr lang="zh-CN" altLang="en-US" sz="2600" b="1" dirty="0">
                <a:solidFill>
                  <a:schemeClr val="accent2">
                    <a:lumMod val="75000"/>
                  </a:schemeClr>
                </a:solidFill>
              </a:rPr>
              <a:t>、寄存器型</a:t>
            </a:r>
            <a:r>
              <a:rPr lang="en-US" altLang="zh-CN" sz="2600" b="1" dirty="0" err="1">
                <a:solidFill>
                  <a:schemeClr val="accent2">
                    <a:lumMod val="75000"/>
                  </a:schemeClr>
                </a:solidFill>
              </a:rPr>
              <a:t>reg</a:t>
            </a:r>
            <a:r>
              <a:rPr lang="zh-CN" altLang="en-US" sz="2600" dirty="0" smtClean="0"/>
              <a:t>、存储器型</a:t>
            </a:r>
            <a:r>
              <a:rPr lang="en-US" sz="2600" dirty="0" smtClean="0"/>
              <a:t>memory </a:t>
            </a:r>
            <a:r>
              <a:rPr lang="zh-CN" altLang="en-US" sz="2600" dirty="0" smtClean="0"/>
              <a:t>等</a:t>
            </a:r>
            <a:endParaRPr lang="en-US" altLang="zh-CN" sz="2600" dirty="0" smtClean="0"/>
          </a:p>
          <a:p>
            <a:pPr marL="342900" lvl="1" indent="-342900">
              <a:buFont typeface="Arial" panose="020B0604020202020204" pitchFamily="34" charset="0"/>
              <a:buChar char="•"/>
            </a:pPr>
            <a:r>
              <a:rPr lang="zh-CN" altLang="en-US" dirty="0" smtClean="0"/>
              <a:t>抽象数据类型：</a:t>
            </a:r>
            <a:endParaRPr lang="en-US" altLang="zh-CN" dirty="0" smtClean="0"/>
          </a:p>
          <a:p>
            <a:pPr lvl="1"/>
            <a:r>
              <a:rPr lang="zh-CN" altLang="en-US" sz="2600" b="1" dirty="0">
                <a:solidFill>
                  <a:schemeClr val="accent2">
                    <a:lumMod val="75000"/>
                  </a:schemeClr>
                </a:solidFill>
              </a:rPr>
              <a:t>参数型</a:t>
            </a:r>
            <a:r>
              <a:rPr lang="en-US" altLang="zh-CN" sz="2600" b="1" dirty="0">
                <a:solidFill>
                  <a:schemeClr val="accent2">
                    <a:lumMod val="75000"/>
                  </a:schemeClr>
                </a:solidFill>
              </a:rPr>
              <a:t>parameter</a:t>
            </a:r>
            <a:r>
              <a:rPr lang="zh-CN" altLang="en-US" sz="2600" dirty="0"/>
              <a:t>、整型</a:t>
            </a:r>
            <a:r>
              <a:rPr lang="en-US" altLang="zh-CN" sz="2600" dirty="0" smtClean="0"/>
              <a:t>integer</a:t>
            </a:r>
            <a:r>
              <a:rPr lang="zh-CN" altLang="en-US" sz="2600" dirty="0" smtClean="0"/>
              <a:t>、</a:t>
            </a:r>
            <a:r>
              <a:rPr lang="zh-CN" altLang="en-US" sz="2600" dirty="0" smtClean="0"/>
              <a:t>时间</a:t>
            </a:r>
            <a:r>
              <a:rPr lang="zh-CN" altLang="en-US" sz="2600" dirty="0" smtClean="0"/>
              <a:t>型</a:t>
            </a:r>
            <a:r>
              <a:rPr lang="en-US" altLang="zh-CN" sz="2600" dirty="0" smtClean="0"/>
              <a:t>time</a:t>
            </a:r>
            <a:r>
              <a:rPr lang="zh-CN" altLang="en-US" sz="2600" dirty="0" smtClean="0"/>
              <a:t>、实型</a:t>
            </a:r>
            <a:r>
              <a:rPr lang="en-US" altLang="zh-CN" sz="2600" dirty="0" smtClean="0"/>
              <a:t>real</a:t>
            </a:r>
            <a:r>
              <a:rPr lang="zh-CN" altLang="en-US" sz="2600" dirty="0" smtClean="0"/>
              <a:t>等</a:t>
            </a:r>
            <a:endParaRPr lang="zh-CN" altLang="en-US" sz="2600" dirty="0" smtClean="0"/>
          </a:p>
          <a:p>
            <a:pPr>
              <a:lnSpc>
                <a:spcPts val="3500"/>
              </a:lnSpc>
            </a:pPr>
            <a:r>
              <a:rPr lang="zh-CN" altLang="en-US" sz="2800" dirty="0" smtClean="0"/>
              <a:t>物理数据类型的抽象数据程度比较低，与实际硬件电路的映射关系明显。</a:t>
            </a:r>
            <a:endParaRPr lang="en-US" altLang="zh-CN" sz="2800" dirty="0" smtClean="0"/>
          </a:p>
          <a:p>
            <a:pPr>
              <a:lnSpc>
                <a:spcPts val="3500"/>
              </a:lnSpc>
            </a:pPr>
            <a:r>
              <a:rPr lang="zh-CN" altLang="en-US" sz="2800" dirty="0" smtClean="0"/>
              <a:t>抽象数据类型是用于进行辅助设计和验证的数据类型。</a:t>
            </a:r>
            <a:endParaRPr lang="en-US" altLang="zh-CN" sz="2800" dirty="0" smtClean="0"/>
          </a:p>
          <a:p>
            <a:pPr>
              <a:lnSpc>
                <a:spcPts val="3500"/>
              </a:lnSpc>
            </a:pPr>
            <a:r>
              <a:rPr lang="zh-CN" altLang="en-US" sz="2800" dirty="0" smtClean="0"/>
              <a:t>数据类型分为常量和变量，分别属于以上类型。</a:t>
            </a:r>
            <a:endParaRPr lang="en-US" altLang="zh-CN" sz="2800" dirty="0" smtClean="0"/>
          </a:p>
          <a:p>
            <a:pPr lvl="1">
              <a:lnSpc>
                <a:spcPts val="3500"/>
              </a:lnSpc>
            </a:pPr>
            <a:r>
              <a:rPr lang="zh-CN" altLang="en-US" sz="2600" dirty="0"/>
              <a:t>常量：数字、参数型</a:t>
            </a:r>
            <a:r>
              <a:rPr lang="en-US" altLang="zh-CN" sz="2600" dirty="0"/>
              <a:t>parameter</a:t>
            </a:r>
          </a:p>
          <a:p>
            <a:pPr lvl="1"/>
            <a:r>
              <a:rPr lang="zh-CN" altLang="en-US" sz="2600" dirty="0" smtClean="0"/>
              <a:t>变量：</a:t>
            </a:r>
            <a:r>
              <a:rPr lang="zh-CN" altLang="en-US" sz="2600" dirty="0"/>
              <a:t>连线型</a:t>
            </a:r>
            <a:r>
              <a:rPr lang="en-US" altLang="zh-CN" sz="2600" dirty="0"/>
              <a:t>wire</a:t>
            </a:r>
            <a:r>
              <a:rPr lang="zh-CN" altLang="en-US" sz="2600" dirty="0"/>
              <a:t>、寄存器型</a:t>
            </a:r>
            <a:r>
              <a:rPr lang="en-US" altLang="zh-CN" sz="2600" dirty="0" err="1"/>
              <a:t>reg</a:t>
            </a:r>
            <a:r>
              <a:rPr lang="zh-CN" altLang="en-US" sz="2600" dirty="0"/>
              <a:t>、存储器型</a:t>
            </a:r>
            <a:r>
              <a:rPr lang="en-US" altLang="zh-CN" sz="2600" dirty="0"/>
              <a:t>memory </a:t>
            </a:r>
            <a:r>
              <a:rPr lang="zh-CN" altLang="en-US" sz="2600" dirty="0"/>
              <a:t>等</a:t>
            </a:r>
            <a:endParaRPr lang="en-US" altLang="zh-CN" sz="2600" dirty="0"/>
          </a:p>
          <a:p>
            <a:pPr>
              <a:lnSpc>
                <a:spcPts val="3500"/>
              </a:lnSpc>
            </a:pPr>
            <a:endParaRPr lang="en-US" altLang="zh-CN" sz="2400" dirty="0" smtClean="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数据类型</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29</a:t>
            </a:fld>
            <a:endParaRPr lang="zh-CN" alt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参考书目</a:t>
            </a:r>
            <a:endParaRPr lang="zh-CN" altLang="en-US" dirty="0"/>
          </a:p>
        </p:txBody>
      </p:sp>
      <p:sp>
        <p:nvSpPr>
          <p:cNvPr id="3" name="内容占位符 2"/>
          <p:cNvSpPr>
            <a:spLocks noGrp="1"/>
          </p:cNvSpPr>
          <p:nvPr>
            <p:ph idx="1"/>
          </p:nvPr>
        </p:nvSpPr>
        <p:spPr/>
        <p:txBody>
          <a:bodyPr/>
          <a:lstStyle/>
          <a:p>
            <a:r>
              <a:rPr lang="en-US" altLang="zh-CN" dirty="0" smtClean="0"/>
              <a:t>Verilog</a:t>
            </a:r>
            <a:r>
              <a:rPr lang="zh-CN" altLang="en-US" dirty="0" smtClean="0"/>
              <a:t>数字系统设计教程（第</a:t>
            </a:r>
            <a:r>
              <a:rPr lang="en-US" altLang="zh-CN" dirty="0" smtClean="0"/>
              <a:t>3</a:t>
            </a:r>
            <a:r>
              <a:rPr lang="zh-CN" altLang="en-US" dirty="0" smtClean="0"/>
              <a:t>版）</a:t>
            </a:r>
            <a:endParaRPr lang="en-US" altLang="zh-CN" dirty="0" smtClean="0"/>
          </a:p>
          <a:p>
            <a:pPr>
              <a:buNone/>
            </a:pPr>
            <a:r>
              <a:rPr lang="en-US" altLang="zh-CN" dirty="0" smtClean="0"/>
              <a:t>			</a:t>
            </a:r>
            <a:r>
              <a:rPr lang="zh-CN" altLang="en-US" dirty="0" smtClean="0"/>
              <a:t>夏宇闻 </a:t>
            </a:r>
            <a:r>
              <a:rPr lang="en-US" altLang="zh-CN" dirty="0" smtClean="0"/>
              <a:t>   </a:t>
            </a:r>
            <a:r>
              <a:rPr lang="zh-CN" altLang="en-US" dirty="0" smtClean="0"/>
              <a:t>北京航空航天大学出版社</a:t>
            </a:r>
            <a:endParaRPr lang="en-US" altLang="zh-CN" dirty="0" smtClean="0"/>
          </a:p>
          <a:p>
            <a:r>
              <a:rPr lang="en-US" dirty="0" smtClean="0"/>
              <a:t>Verilog </a:t>
            </a:r>
            <a:r>
              <a:rPr lang="en-US" dirty="0"/>
              <a:t>HDL</a:t>
            </a:r>
            <a:r>
              <a:rPr lang="zh-CN" altLang="en-US" dirty="0"/>
              <a:t>数字设计与综合（第</a:t>
            </a:r>
            <a:r>
              <a:rPr lang="en-US" altLang="zh-CN" dirty="0"/>
              <a:t>2</a:t>
            </a:r>
            <a:r>
              <a:rPr lang="zh-CN" altLang="en-US" dirty="0"/>
              <a:t>版</a:t>
            </a:r>
            <a:r>
              <a:rPr lang="zh-CN" altLang="en-US" dirty="0" smtClean="0"/>
              <a:t>）</a:t>
            </a:r>
            <a:endParaRPr lang="en-US" altLang="zh-CN" dirty="0" smtClean="0"/>
          </a:p>
          <a:p>
            <a:pPr>
              <a:buNone/>
            </a:pPr>
            <a:r>
              <a:rPr lang="en-US" dirty="0" smtClean="0"/>
              <a:t>			</a:t>
            </a:r>
            <a:r>
              <a:rPr lang="en-US" dirty="0" err="1" smtClean="0"/>
              <a:t>Sanir</a:t>
            </a:r>
            <a:r>
              <a:rPr lang="en-US" dirty="0" smtClean="0"/>
              <a:t> </a:t>
            </a:r>
            <a:r>
              <a:rPr lang="en-US" dirty="0" err="1"/>
              <a:t>Palnitkar</a:t>
            </a:r>
            <a:r>
              <a:rPr lang="zh-CN" altLang="en-US" dirty="0" smtClean="0"/>
              <a:t>编     电子工业出版社 </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线网类型（</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wire</a:t>
            </a: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9" name="Rectangle 3"/>
          <p:cNvSpPr txBox="1">
            <a:spLocks noChangeArrowheads="1"/>
          </p:cNvSpPr>
          <p:nvPr/>
        </p:nvSpPr>
        <p:spPr>
          <a:xfrm>
            <a:off x="468312" y="1357298"/>
            <a:ext cx="8532844" cy="5286412"/>
          </a:xfrm>
          <a:prstGeom prst="rect">
            <a:avLst/>
          </a:prstGeom>
        </p:spPr>
        <p:txBody>
          <a:bodyPr>
            <a:normAutofit/>
          </a:bodyPr>
          <a:lstStyle/>
          <a:p>
            <a:pPr marL="342900" lvl="0" indent="-342900">
              <a:spcBef>
                <a:spcPct val="20000"/>
              </a:spcBef>
              <a:buFont typeface="Arial" panose="020B0604020202020204" pitchFamily="34" charset="0"/>
              <a:buChar char="•"/>
            </a:pPr>
            <a:r>
              <a:rPr lang="zh-CN" altLang="en-US" sz="2800" dirty="0" smtClean="0"/>
              <a:t>硬件电路中元件之间实际连线的抽象。</a:t>
            </a:r>
            <a:r>
              <a:rPr lang="en-US" altLang="zh-CN" sz="2800" dirty="0" smtClean="0"/>
              <a:t>( </a:t>
            </a:r>
            <a:r>
              <a:rPr lang="zh-CN" altLang="en-US" sz="2800" dirty="0" smtClean="0"/>
              <a:t>如器件的管脚，内部器件如与非门的输出等</a:t>
            </a:r>
            <a:r>
              <a:rPr lang="en-US" altLang="zh-CN" sz="2800" dirty="0" smtClean="0"/>
              <a:t>)</a:t>
            </a:r>
            <a:r>
              <a:rPr lang="zh-CN" altLang="en-US" sz="2800" dirty="0" smtClean="0"/>
              <a:t>。</a:t>
            </a:r>
            <a:endParaRPr lang="en-US" altLang="zh-CN" sz="2800" dirty="0" smtClean="0"/>
          </a:p>
          <a:p>
            <a:pPr marL="342900" lvl="0" indent="-342900">
              <a:spcBef>
                <a:spcPct val="20000"/>
              </a:spcBef>
              <a:buFont typeface="Arial" panose="020B0604020202020204" pitchFamily="34" charset="0"/>
              <a:buChar char="•"/>
            </a:pPr>
            <a:r>
              <a:rPr lang="zh-CN" altLang="en-US" sz="2800" dirty="0" smtClean="0"/>
              <a:t>不存贮逻辑值，必须由器件驱动。通常由</a:t>
            </a:r>
            <a:r>
              <a:rPr lang="en-US" altLang="zh-CN" sz="2800" dirty="0" smtClean="0"/>
              <a:t>assign </a:t>
            </a:r>
            <a:r>
              <a:rPr lang="zh-CN" altLang="en-US" sz="2800" dirty="0" smtClean="0"/>
              <a:t>进行赋值。</a:t>
            </a:r>
          </a:p>
          <a:p>
            <a:pPr marL="342900" lvl="0" indent="-342900">
              <a:spcBef>
                <a:spcPct val="20000"/>
              </a:spcBef>
              <a:buFont typeface="Arial" panose="020B0604020202020204" pitchFamily="34" charset="0"/>
              <a:buChar char="•"/>
            </a:pPr>
            <a:r>
              <a:rPr lang="zh-CN" altLang="en-US" sz="2800" dirty="0" smtClean="0"/>
              <a:t>          如 </a:t>
            </a:r>
            <a:r>
              <a:rPr lang="en-US" altLang="zh-CN" sz="2800" dirty="0" smtClean="0"/>
              <a:t>assign  Y = ~</a:t>
            </a:r>
            <a:r>
              <a:rPr lang="zh-CN" altLang="en-US" sz="2800" dirty="0" smtClean="0"/>
              <a:t>（</a:t>
            </a:r>
            <a:r>
              <a:rPr lang="en-US" altLang="zh-CN" sz="2800" dirty="0" smtClean="0"/>
              <a:t>A &amp; C</a:t>
            </a:r>
            <a:r>
              <a:rPr lang="zh-CN" altLang="en-US" sz="2800" dirty="0" smtClean="0"/>
              <a:t>）；</a:t>
            </a:r>
          </a:p>
          <a:p>
            <a:pPr marL="342900" lvl="0" indent="-342900">
              <a:spcBef>
                <a:spcPct val="20000"/>
              </a:spcBef>
              <a:buFont typeface="Arial" panose="020B0604020202020204" pitchFamily="34" charset="0"/>
              <a:buChar char="•"/>
            </a:pPr>
            <a:r>
              <a:rPr lang="zh-CN" altLang="en-US" sz="2800" dirty="0" smtClean="0"/>
              <a:t>当一个</a:t>
            </a:r>
            <a:r>
              <a:rPr lang="en-US" altLang="zh-CN" sz="2800" dirty="0" smtClean="0"/>
              <a:t>wire </a:t>
            </a:r>
            <a:r>
              <a:rPr lang="zh-CN" altLang="en-US" sz="2800" dirty="0" smtClean="0"/>
              <a:t>类型的信号没有被驱动时，缺省值为</a:t>
            </a:r>
            <a:r>
              <a:rPr lang="en-US" altLang="zh-CN" sz="2800" dirty="0" smtClean="0"/>
              <a:t>Z</a:t>
            </a:r>
            <a:r>
              <a:rPr lang="zh-CN" altLang="en-US" sz="2800" dirty="0" smtClean="0"/>
              <a:t>（高阻）。</a:t>
            </a:r>
            <a:endParaRPr lang="en-US" altLang="zh-CN" sz="2800" dirty="0" smtClean="0"/>
          </a:p>
          <a:p>
            <a:pPr marL="342900" indent="-342900">
              <a:spcBef>
                <a:spcPct val="20000"/>
              </a:spcBef>
              <a:buFont typeface="Arial" panose="020B0604020202020204" pitchFamily="34" charset="0"/>
              <a:buChar char="•"/>
            </a:pPr>
            <a:r>
              <a:rPr lang="zh-CN" altLang="en-US" sz="2800" dirty="0" smtClean="0"/>
              <a:t>信号没有定义数据类型时，缺省为 </a:t>
            </a:r>
            <a:r>
              <a:rPr lang="en-US" altLang="zh-CN" sz="2800" dirty="0" smtClean="0"/>
              <a:t>wire </a:t>
            </a:r>
            <a:r>
              <a:rPr lang="zh-CN" altLang="en-US" sz="2800" dirty="0" smtClean="0"/>
              <a:t>类型。</a:t>
            </a:r>
          </a:p>
        </p:txBody>
      </p:sp>
      <p:pic>
        <p:nvPicPr>
          <p:cNvPr id="121858" name="Picture 2"/>
          <p:cNvPicPr>
            <a:picLocks noChangeAspect="1" noChangeArrowheads="1"/>
          </p:cNvPicPr>
          <p:nvPr/>
        </p:nvPicPr>
        <p:blipFill>
          <a:blip r:embed="rId3"/>
          <a:srcRect/>
          <a:stretch>
            <a:fillRect/>
          </a:stretch>
        </p:blipFill>
        <p:spPr bwMode="auto">
          <a:xfrm>
            <a:off x="642937" y="3917381"/>
            <a:ext cx="7858125" cy="2638425"/>
          </a:xfrm>
          <a:prstGeom prst="rect">
            <a:avLst/>
          </a:prstGeom>
          <a:noFill/>
          <a:ln w="9525">
            <a:noFill/>
            <a:miter lim="800000"/>
            <a:headEnd/>
            <a:tailEnd/>
          </a:ln>
          <a:effectLst/>
        </p:spPr>
      </p:pic>
      <p:sp>
        <p:nvSpPr>
          <p:cNvPr id="2" name="灯片编号占位符 1"/>
          <p:cNvSpPr>
            <a:spLocks noGrp="1"/>
          </p:cNvSpPr>
          <p:nvPr>
            <p:ph type="sldNum" sz="quarter" idx="12"/>
          </p:nvPr>
        </p:nvSpPr>
        <p:spPr/>
        <p:txBody>
          <a:bodyPr/>
          <a:lstStyle/>
          <a:p>
            <a:fld id="{351A2F54-C19B-4022-AC36-B7CACD2E530A}" type="slidenum">
              <a:rPr lang="zh-CN" altLang="en-US" smtClean="0"/>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58"/>
                                        </p:tgtEl>
                                        <p:attrNameLst>
                                          <p:attrName>style.visibility</p:attrName>
                                        </p:attrNameLst>
                                      </p:cBhvr>
                                      <p:to>
                                        <p:strVal val="visible"/>
                                      </p:to>
                                    </p:set>
                                    <p:anim calcmode="lin" valueType="num">
                                      <p:cBhvr additive="base">
                                        <p:cTn id="7" dur="500" fill="hold"/>
                                        <p:tgtEl>
                                          <p:spTgt spid="121858"/>
                                        </p:tgtEl>
                                        <p:attrNameLst>
                                          <p:attrName>ppt_x</p:attrName>
                                        </p:attrNameLst>
                                      </p:cBhvr>
                                      <p:tavLst>
                                        <p:tav tm="0">
                                          <p:val>
                                            <p:strVal val="#ppt_x"/>
                                          </p:val>
                                        </p:tav>
                                        <p:tav tm="100000">
                                          <p:val>
                                            <p:strVal val="#ppt_x"/>
                                          </p:val>
                                        </p:tav>
                                      </p:tavLst>
                                    </p:anim>
                                    <p:anim calcmode="lin" valueType="num">
                                      <p:cBhvr additive="base">
                                        <p:cTn id="8" dur="500" fill="hold"/>
                                        <p:tgtEl>
                                          <p:spTgt spid="1218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lang="zh-CN" altLang="en-US" sz="4400" dirty="0" smtClean="0">
                <a:latin typeface="+mj-lt"/>
                <a:ea typeface="+mj-ea"/>
                <a:cs typeface="+mj-cs"/>
              </a:rPr>
              <a:t>寄存器类型（</a:t>
            </a:r>
            <a:r>
              <a:rPr lang="en-US" altLang="zh-CN" sz="4400" dirty="0" err="1" smtClean="0">
                <a:latin typeface="+mj-lt"/>
                <a:ea typeface="+mj-ea"/>
                <a:cs typeface="+mj-cs"/>
              </a:rPr>
              <a:t>reg</a:t>
            </a:r>
            <a:r>
              <a:rPr lang="zh-CN" altLang="en-US" sz="4400" dirty="0" smtClean="0">
                <a:latin typeface="+mj-lt"/>
                <a:ea typeface="+mj-ea"/>
                <a:cs typeface="+mj-cs"/>
              </a:rPr>
              <a:t>）</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9" name="Rectangle 3"/>
          <p:cNvSpPr txBox="1">
            <a:spLocks noChangeArrowheads="1"/>
          </p:cNvSpPr>
          <p:nvPr/>
        </p:nvSpPr>
        <p:spPr>
          <a:xfrm>
            <a:off x="468312" y="1357298"/>
            <a:ext cx="8532844" cy="5286412"/>
          </a:xfrm>
          <a:prstGeom prst="rect">
            <a:avLst/>
          </a:prstGeom>
        </p:spPr>
        <p:txBody>
          <a:bodyPr>
            <a:normAutofit/>
          </a:bodyPr>
          <a:lstStyle/>
          <a:p>
            <a:pPr marL="342900" indent="-342900">
              <a:spcBef>
                <a:spcPct val="20000"/>
              </a:spcBef>
              <a:buFont typeface="Arial" panose="020B0604020202020204" pitchFamily="34" charset="0"/>
              <a:buChar char="•"/>
            </a:pPr>
            <a:r>
              <a:rPr lang="en-US" altLang="zh-CN" sz="2800" dirty="0" err="1" smtClean="0"/>
              <a:t>reg</a:t>
            </a:r>
            <a:r>
              <a:rPr lang="zh-CN" altLang="en-US" sz="2800" dirty="0" smtClean="0"/>
              <a:t>型的变量具有状态保存的作用。综合后常常是寄存器或触发器的输出，但不一定总是这样。</a:t>
            </a:r>
            <a:endParaRPr lang="en-US" altLang="zh-CN" sz="2800" dirty="0" smtClean="0"/>
          </a:p>
          <a:p>
            <a:pPr marL="342900" lvl="0" indent="-342900">
              <a:spcBef>
                <a:spcPct val="20000"/>
              </a:spcBef>
              <a:buFont typeface="Arial" panose="020B0604020202020204" pitchFamily="34" charset="0"/>
              <a:buChar char="•"/>
            </a:pPr>
            <a:r>
              <a:rPr lang="zh-CN" altLang="en-US" sz="2800" dirty="0" smtClean="0"/>
              <a:t>在过程块“</a:t>
            </a:r>
            <a:r>
              <a:rPr lang="en-US" altLang="zh-CN" sz="2800" dirty="0" smtClean="0"/>
              <a:t>always”</a:t>
            </a:r>
            <a:r>
              <a:rPr lang="zh-CN" altLang="en-US" sz="2800" dirty="0" smtClean="0"/>
              <a:t>块内被赋值的每一个信号都必须定义成</a:t>
            </a:r>
            <a:r>
              <a:rPr lang="en-US" altLang="zh-CN" sz="2800" dirty="0" err="1" smtClean="0"/>
              <a:t>reg</a:t>
            </a:r>
            <a:r>
              <a:rPr lang="zh-CN" altLang="en-US" sz="2800" dirty="0" smtClean="0"/>
              <a:t>型。</a:t>
            </a:r>
          </a:p>
          <a:p>
            <a:pPr marL="342900" lvl="0" indent="-342900">
              <a:spcBef>
                <a:spcPct val="20000"/>
              </a:spcBef>
              <a:buFont typeface="Arial" panose="020B0604020202020204" pitchFamily="34" charset="0"/>
              <a:buChar char="•"/>
            </a:pPr>
            <a:r>
              <a:rPr lang="en-US" altLang="zh-CN" sz="2800" dirty="0" err="1" smtClean="0"/>
              <a:t>reg</a:t>
            </a:r>
            <a:r>
              <a:rPr lang="zh-CN" altLang="en-US" sz="2800" dirty="0" smtClean="0"/>
              <a:t>型的变量只能在</a:t>
            </a:r>
            <a:r>
              <a:rPr lang="en-US" sz="2800" dirty="0" smtClean="0"/>
              <a:t>initial</a:t>
            </a:r>
            <a:r>
              <a:rPr lang="zh-CN" altLang="en-US" sz="2800" dirty="0" smtClean="0"/>
              <a:t>或</a:t>
            </a:r>
            <a:r>
              <a:rPr lang="en-US" sz="2800" dirty="0" smtClean="0"/>
              <a:t>always</a:t>
            </a:r>
            <a:r>
              <a:rPr lang="zh-CN" altLang="en-US" sz="2800" dirty="0" smtClean="0"/>
              <a:t>过程语句的内部被赋值。</a:t>
            </a:r>
            <a:endParaRPr lang="en-US" altLang="zh-CN" sz="2800" dirty="0" smtClean="0"/>
          </a:p>
          <a:p>
            <a:pPr marL="342900" lvl="0" indent="-342900">
              <a:spcBef>
                <a:spcPct val="20000"/>
              </a:spcBef>
              <a:buFont typeface="Arial" panose="020B0604020202020204" pitchFamily="34" charset="0"/>
              <a:buChar char="•"/>
            </a:pPr>
            <a:r>
              <a:rPr lang="zh-CN" altLang="en-US" sz="2800" dirty="0" smtClean="0"/>
              <a:t>没有赋值情况下默认为不定值</a:t>
            </a:r>
            <a:r>
              <a:rPr lang="en-US" sz="2800" dirty="0" smtClean="0"/>
              <a:t>x</a:t>
            </a:r>
            <a:r>
              <a:rPr lang="zh-CN" altLang="en-US" sz="2800" dirty="0" smtClean="0"/>
              <a:t>。</a:t>
            </a:r>
            <a:endParaRPr lang="en-US" altLang="zh-CN" sz="2800" dirty="0" smtClean="0"/>
          </a:p>
          <a:p>
            <a:pPr marL="342900" lvl="0" indent="-342900">
              <a:spcBef>
                <a:spcPct val="20000"/>
              </a:spcBef>
              <a:buFont typeface="Arial" panose="020B0604020202020204" pitchFamily="34" charset="0"/>
              <a:buChar char="•"/>
            </a:pPr>
            <a:r>
              <a:rPr lang="en-US" altLang="zh-CN" sz="2800" dirty="0" err="1" smtClean="0"/>
              <a:t>reg</a:t>
            </a:r>
            <a:r>
              <a:rPr lang="zh-CN" altLang="en-US" sz="2800" dirty="0" smtClean="0"/>
              <a:t>型和</a:t>
            </a:r>
            <a:r>
              <a:rPr lang="en-US" altLang="zh-CN" sz="2800" dirty="0" smtClean="0"/>
              <a:t>wire</a:t>
            </a:r>
            <a:r>
              <a:rPr lang="zh-CN" altLang="en-US" sz="2800" dirty="0" smtClean="0"/>
              <a:t>型的区别：</a:t>
            </a:r>
          </a:p>
          <a:p>
            <a:pPr marL="800100" lvl="1" indent="-342900">
              <a:spcBef>
                <a:spcPct val="20000"/>
              </a:spcBef>
              <a:buFont typeface="Arial" panose="020B0604020202020204" pitchFamily="34" charset="0"/>
              <a:buChar char="•"/>
            </a:pPr>
            <a:r>
              <a:rPr lang="en-US" altLang="zh-CN" sz="2800" dirty="0" err="1" smtClean="0"/>
              <a:t>reg</a:t>
            </a:r>
            <a:r>
              <a:rPr lang="zh-CN" altLang="en-US" sz="2800" dirty="0" smtClean="0"/>
              <a:t>型保持最后一次赋值</a:t>
            </a:r>
          </a:p>
          <a:p>
            <a:pPr marL="800100" lvl="1" indent="-342900">
              <a:spcBef>
                <a:spcPct val="20000"/>
              </a:spcBef>
              <a:buFont typeface="Arial" panose="020B0604020202020204" pitchFamily="34" charset="0"/>
              <a:buChar char="•"/>
            </a:pPr>
            <a:r>
              <a:rPr lang="en-US" altLang="zh-CN" sz="2800" dirty="0" smtClean="0"/>
              <a:t>wire</a:t>
            </a:r>
            <a:r>
              <a:rPr lang="zh-CN" altLang="en-US" sz="2800" dirty="0" smtClean="0"/>
              <a:t>型需要持续的驱动</a:t>
            </a:r>
          </a:p>
        </p:txBody>
      </p:sp>
      <p:pic>
        <p:nvPicPr>
          <p:cNvPr id="122882" name="Picture 2"/>
          <p:cNvPicPr>
            <a:picLocks noChangeAspect="1" noChangeArrowheads="1"/>
          </p:cNvPicPr>
          <p:nvPr/>
        </p:nvPicPr>
        <p:blipFill>
          <a:blip r:embed="rId2"/>
          <a:srcRect/>
          <a:stretch>
            <a:fillRect/>
          </a:stretch>
        </p:blipFill>
        <p:spPr bwMode="auto">
          <a:xfrm>
            <a:off x="971550" y="4005064"/>
            <a:ext cx="7200900" cy="2657475"/>
          </a:xfrm>
          <a:prstGeom prst="rect">
            <a:avLst/>
          </a:prstGeom>
          <a:noFill/>
          <a:ln w="9525">
            <a:noFill/>
            <a:miter lim="800000"/>
            <a:headEnd/>
            <a:tailEnd/>
          </a:ln>
          <a:effectLst/>
        </p:spPr>
      </p:pic>
      <p:sp>
        <p:nvSpPr>
          <p:cNvPr id="2" name="灯片编号占位符 1"/>
          <p:cNvSpPr>
            <a:spLocks noGrp="1"/>
          </p:cNvSpPr>
          <p:nvPr>
            <p:ph type="sldNum" sz="quarter" idx="12"/>
          </p:nvPr>
        </p:nvSpPr>
        <p:spPr/>
        <p:txBody>
          <a:bodyPr/>
          <a:lstStyle/>
          <a:p>
            <a:fld id="{351A2F54-C19B-4022-AC36-B7CACD2E530A}" type="slidenum">
              <a:rPr lang="zh-CN" altLang="en-US" smtClean="0"/>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ppt_x"/>
                                          </p:val>
                                        </p:tav>
                                        <p:tav tm="100000">
                                          <p:val>
                                            <p:strVal val="#ppt_x"/>
                                          </p:val>
                                        </p:tav>
                                      </p:tavLst>
                                    </p:anim>
                                    <p:anim calcmode="lin" valueType="num">
                                      <p:cBhvr additive="base">
                                        <p:cTn id="8" dur="500" fill="hold"/>
                                        <p:tgtEl>
                                          <p:spTgt spid="1228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142844" y="1285860"/>
            <a:ext cx="8858312" cy="5500702"/>
          </a:xfrm>
        </p:spPr>
        <p:txBody>
          <a:bodyPr>
            <a:noAutofit/>
          </a:bodyPr>
          <a:lstStyle/>
          <a:p>
            <a:r>
              <a:rPr lang="zh-CN" altLang="en-US" sz="2800" dirty="0"/>
              <a:t>定义格式：</a:t>
            </a:r>
            <a:r>
              <a:rPr lang="en-US" altLang="zh-CN" sz="2800" dirty="0"/>
              <a:t>parameter </a:t>
            </a:r>
            <a:r>
              <a:rPr lang="zh-CN" altLang="en-US" sz="2800" dirty="0"/>
              <a:t>参数名</a:t>
            </a:r>
            <a:r>
              <a:rPr lang="en-US" altLang="zh-CN" sz="2800" dirty="0"/>
              <a:t>1=</a:t>
            </a:r>
            <a:r>
              <a:rPr lang="zh-CN" altLang="en-US" sz="2800" dirty="0"/>
              <a:t>表达式</a:t>
            </a:r>
            <a:r>
              <a:rPr lang="en-US" altLang="zh-CN" sz="2800" dirty="0"/>
              <a:t>1</a:t>
            </a:r>
            <a:r>
              <a:rPr lang="zh-CN" altLang="en-US" sz="2800" dirty="0"/>
              <a:t>，</a:t>
            </a:r>
            <a:r>
              <a:rPr lang="en-US" altLang="zh-CN" sz="2800" dirty="0"/>
              <a:t>…</a:t>
            </a:r>
            <a:r>
              <a:rPr lang="zh-CN" altLang="en-US" sz="2800" dirty="0"/>
              <a:t>，参数名</a:t>
            </a:r>
            <a:r>
              <a:rPr lang="en-US" altLang="zh-CN" sz="2800" dirty="0"/>
              <a:t>n=</a:t>
            </a:r>
            <a:r>
              <a:rPr lang="zh-CN" altLang="en-US" sz="2800" dirty="0"/>
              <a:t>表达式</a:t>
            </a:r>
            <a:r>
              <a:rPr lang="en-US" altLang="zh-CN" sz="2800" dirty="0"/>
              <a:t>n</a:t>
            </a:r>
            <a:r>
              <a:rPr lang="zh-CN" altLang="en-US" sz="2800" dirty="0"/>
              <a:t>；</a:t>
            </a:r>
            <a:endParaRPr lang="en-US" altLang="zh-CN" sz="2800" dirty="0"/>
          </a:p>
          <a:p>
            <a:pPr lvl="1"/>
            <a:r>
              <a:rPr lang="zh-CN" altLang="en-US" sz="2400" dirty="0"/>
              <a:t>其中，表达式既可以是常数，也可以是表达式。参数定义完以后，程序中出现的所有的参数名都将被替换为相对应的表达式。</a:t>
            </a:r>
            <a:endParaRPr lang="en-US" altLang="zh-CN" sz="2400" dirty="0"/>
          </a:p>
          <a:p>
            <a:r>
              <a:rPr lang="en-US" altLang="zh-CN" sz="2800" dirty="0"/>
              <a:t>parameter </a:t>
            </a:r>
            <a:r>
              <a:rPr lang="en-US" altLang="zh-CN" sz="2800" dirty="0" smtClean="0"/>
              <a:t>length=32</a:t>
            </a:r>
            <a:r>
              <a:rPr lang="en-US" altLang="zh-CN" sz="2800" dirty="0"/>
              <a:t>,</a:t>
            </a:r>
            <a:r>
              <a:rPr lang="en-US" altLang="zh-CN" sz="2800" dirty="0" smtClean="0"/>
              <a:t>weight=16</a:t>
            </a:r>
            <a:r>
              <a:rPr lang="en-US" altLang="zh-CN" sz="2800" dirty="0"/>
              <a:t>;//</a:t>
            </a:r>
            <a:r>
              <a:rPr lang="zh-CN" altLang="en-US" sz="2800" dirty="0"/>
              <a:t>定义了两个参数</a:t>
            </a:r>
            <a:endParaRPr lang="en-US" altLang="zh-CN" sz="2800" dirty="0"/>
          </a:p>
          <a:p>
            <a:pPr lvl="0"/>
            <a:r>
              <a:rPr lang="zh-CN" altLang="en-US" sz="2800" dirty="0" smtClean="0"/>
              <a:t>属于常量，常用来定义延迟时间和变量的位宽。</a:t>
            </a:r>
            <a:endParaRPr lang="en-US" altLang="zh-CN" sz="2800" dirty="0" smtClean="0"/>
          </a:p>
          <a:p>
            <a:pPr lvl="0"/>
            <a:r>
              <a:rPr lang="zh-CN" altLang="en-US" sz="2800" dirty="0"/>
              <a:t>在</a:t>
            </a:r>
            <a:r>
              <a:rPr lang="zh-CN" altLang="en-US" sz="2800" dirty="0" smtClean="0"/>
              <a:t>模块或实例引用时，可通过参数传递改变在被引用模块或实例中已定义的参数。</a:t>
            </a:r>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a:spcBef>
                <a:spcPct val="0"/>
              </a:spcBef>
              <a:defRPr/>
            </a:pPr>
            <a:r>
              <a:rPr lang="zh-CN" altLang="en-US" sz="4400" dirty="0" smtClean="0">
                <a:latin typeface="+mj-lt"/>
                <a:ea typeface="+mj-ea"/>
                <a:cs typeface="+mj-cs"/>
              </a:rPr>
              <a:t>参数型</a:t>
            </a:r>
            <a:r>
              <a:rPr lang="zh-CN" altLang="en-US" sz="4400" dirty="0"/>
              <a:t>（ </a:t>
            </a:r>
            <a:r>
              <a:rPr lang="en-US" altLang="zh-CN" sz="4400" dirty="0" smtClean="0">
                <a:latin typeface="+mj-lt"/>
                <a:ea typeface="+mj-ea"/>
                <a:cs typeface="+mj-cs"/>
              </a:rPr>
              <a:t>parameter</a:t>
            </a:r>
            <a:r>
              <a:rPr lang="zh-CN" altLang="en-US" sz="4400" dirty="0"/>
              <a:t> ）</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32</a:t>
            </a:fld>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214422"/>
            <a:ext cx="8532844" cy="5500702"/>
          </a:xfrm>
        </p:spPr>
        <p:txBody>
          <a:bodyPr>
            <a:normAutofit lnSpcReduction="10000"/>
          </a:bodyPr>
          <a:lstStyle/>
          <a:p>
            <a:r>
              <a:rPr lang="zh-CN" altLang="en-US" sz="2400" dirty="0" smtClean="0"/>
              <a:t>整数：</a:t>
            </a:r>
            <a:endParaRPr lang="en-US" altLang="zh-CN" sz="2400" dirty="0" smtClean="0"/>
          </a:p>
          <a:p>
            <a:pPr lvl="1"/>
            <a:r>
              <a:rPr lang="zh-CN" altLang="en-US" sz="2400" dirty="0" smtClean="0"/>
              <a:t>二进制（</a:t>
            </a:r>
            <a:r>
              <a:rPr lang="en-US" altLang="zh-CN" sz="2400" dirty="0" smtClean="0"/>
              <a:t>b</a:t>
            </a:r>
            <a:r>
              <a:rPr lang="zh-CN" altLang="en-US" sz="2400" dirty="0" smtClean="0"/>
              <a:t>或</a:t>
            </a:r>
            <a:r>
              <a:rPr lang="en-US" altLang="zh-CN" sz="2400" dirty="0" smtClean="0"/>
              <a:t>B</a:t>
            </a:r>
            <a:r>
              <a:rPr lang="zh-CN" altLang="en-US" sz="2400" dirty="0" smtClean="0"/>
              <a:t>）、十进制（</a:t>
            </a:r>
            <a:r>
              <a:rPr lang="en-US" altLang="zh-CN" sz="2400" dirty="0" smtClean="0"/>
              <a:t>d</a:t>
            </a:r>
            <a:r>
              <a:rPr lang="zh-CN" altLang="en-US" sz="2400" dirty="0" smtClean="0"/>
              <a:t>或</a:t>
            </a:r>
            <a:r>
              <a:rPr lang="en-US" altLang="zh-CN" sz="2400" dirty="0" smtClean="0"/>
              <a:t>D</a:t>
            </a:r>
            <a:r>
              <a:rPr lang="zh-CN" altLang="en-US" sz="2400" dirty="0" smtClean="0"/>
              <a:t>）、十六进制（</a:t>
            </a:r>
            <a:r>
              <a:rPr lang="en-US" altLang="zh-CN" sz="2400" dirty="0" smtClean="0"/>
              <a:t>h</a:t>
            </a:r>
            <a:r>
              <a:rPr lang="zh-CN" altLang="en-US" sz="2400" dirty="0" smtClean="0"/>
              <a:t>或</a:t>
            </a:r>
            <a:r>
              <a:rPr lang="en-US" altLang="zh-CN" sz="2400" dirty="0" smtClean="0"/>
              <a:t>H</a:t>
            </a:r>
            <a:r>
              <a:rPr lang="zh-CN" altLang="en-US" sz="2400" dirty="0" smtClean="0"/>
              <a:t>）、八进制（</a:t>
            </a:r>
            <a:r>
              <a:rPr lang="en-US" altLang="zh-CN" sz="2400" dirty="0" smtClean="0"/>
              <a:t>o</a:t>
            </a:r>
            <a:r>
              <a:rPr lang="zh-CN" altLang="en-US" sz="2400" dirty="0" smtClean="0"/>
              <a:t>或</a:t>
            </a:r>
            <a:r>
              <a:rPr lang="en-US" altLang="zh-CN" sz="2400" dirty="0" smtClean="0"/>
              <a:t>O</a:t>
            </a:r>
            <a:r>
              <a:rPr lang="zh-CN" altLang="en-US" sz="2400" dirty="0" smtClean="0"/>
              <a:t>）</a:t>
            </a:r>
            <a:endParaRPr lang="en-US" altLang="zh-CN" sz="2400" dirty="0" smtClean="0"/>
          </a:p>
          <a:p>
            <a:pPr lvl="1"/>
            <a:r>
              <a:rPr lang="zh-CN" altLang="en-US" sz="2400" dirty="0" smtClean="0"/>
              <a:t>表达方式：</a:t>
            </a:r>
            <a:endParaRPr lang="en-US" altLang="zh-CN" sz="2400" dirty="0" smtClean="0"/>
          </a:p>
          <a:p>
            <a:pPr lvl="2">
              <a:lnSpc>
                <a:spcPts val="2800"/>
              </a:lnSpc>
            </a:pPr>
            <a:r>
              <a:rPr lang="en-US" altLang="zh-CN" sz="2000" dirty="0" smtClean="0"/>
              <a:t>&lt;</a:t>
            </a:r>
            <a:r>
              <a:rPr lang="zh-CN" altLang="en-US" sz="2000" dirty="0" smtClean="0"/>
              <a:t>位宽</a:t>
            </a:r>
            <a:r>
              <a:rPr lang="en-US" altLang="zh-CN" sz="2000" dirty="0" smtClean="0"/>
              <a:t>&gt;&lt;</a:t>
            </a:r>
            <a:r>
              <a:rPr lang="zh-CN" altLang="en-US" sz="2000" dirty="0" smtClean="0"/>
              <a:t>进制</a:t>
            </a:r>
            <a:r>
              <a:rPr lang="en-US" altLang="zh-CN" sz="2000" dirty="0" smtClean="0"/>
              <a:t>&gt;&lt;</a:t>
            </a:r>
            <a:r>
              <a:rPr lang="zh-CN" altLang="en-US" sz="2000" dirty="0" smtClean="0"/>
              <a:t>数字</a:t>
            </a:r>
            <a:r>
              <a:rPr lang="en-US" altLang="zh-CN" sz="2000" dirty="0" smtClean="0"/>
              <a:t>&gt;</a:t>
            </a:r>
            <a:r>
              <a:rPr lang="zh-CN" altLang="en-US" sz="2000" dirty="0" smtClean="0"/>
              <a:t>，这是一种全面的描述方式</a:t>
            </a:r>
            <a:endParaRPr lang="en-US" altLang="zh-CN" sz="2000" dirty="0" smtClean="0"/>
          </a:p>
          <a:p>
            <a:pPr lvl="2">
              <a:lnSpc>
                <a:spcPts val="2800"/>
              </a:lnSpc>
            </a:pPr>
            <a:r>
              <a:rPr lang="zh-CN" altLang="en-US" sz="2000" dirty="0" smtClean="0"/>
              <a:t>在</a:t>
            </a:r>
            <a:r>
              <a:rPr lang="en-US" altLang="zh-CN" sz="2000" dirty="0" smtClean="0"/>
              <a:t>&lt;</a:t>
            </a:r>
            <a:r>
              <a:rPr lang="zh-CN" altLang="en-US" sz="2000" dirty="0" smtClean="0"/>
              <a:t>进制</a:t>
            </a:r>
            <a:r>
              <a:rPr lang="en-US" altLang="zh-CN" sz="2000" dirty="0" smtClean="0"/>
              <a:t>&gt;&lt;</a:t>
            </a:r>
            <a:r>
              <a:rPr lang="zh-CN" altLang="en-US" sz="2000" dirty="0" smtClean="0"/>
              <a:t>数字</a:t>
            </a:r>
            <a:r>
              <a:rPr lang="en-US" altLang="zh-CN" sz="2000" dirty="0" smtClean="0"/>
              <a:t>&gt;</a:t>
            </a:r>
            <a:r>
              <a:rPr lang="zh-CN" altLang="en-US" sz="2000" dirty="0" smtClean="0"/>
              <a:t>这种描述方式中，数字的尾款采用默认位宽（这又具体的机器系统决定，但至少</a:t>
            </a:r>
            <a:r>
              <a:rPr lang="en-US" altLang="zh-CN" sz="2000" dirty="0" smtClean="0"/>
              <a:t>32</a:t>
            </a:r>
            <a:r>
              <a:rPr lang="zh-CN" altLang="en-US" sz="2000" dirty="0" smtClean="0"/>
              <a:t>位）</a:t>
            </a:r>
            <a:endParaRPr lang="en-US" altLang="zh-CN" sz="2000" dirty="0" smtClean="0"/>
          </a:p>
          <a:p>
            <a:pPr lvl="2">
              <a:lnSpc>
                <a:spcPts val="2800"/>
              </a:lnSpc>
            </a:pPr>
            <a:r>
              <a:rPr lang="zh-CN" altLang="en-US" sz="2000" dirty="0" smtClean="0"/>
              <a:t>在</a:t>
            </a:r>
            <a:r>
              <a:rPr lang="en-US" altLang="zh-CN" sz="2000" dirty="0" smtClean="0"/>
              <a:t>&lt; </a:t>
            </a:r>
            <a:r>
              <a:rPr lang="zh-CN" altLang="en-US" sz="2000" dirty="0" smtClean="0"/>
              <a:t>数字</a:t>
            </a:r>
            <a:r>
              <a:rPr lang="en-US" altLang="zh-CN" sz="2000" dirty="0" smtClean="0"/>
              <a:t>&gt;</a:t>
            </a:r>
            <a:r>
              <a:rPr lang="zh-CN" altLang="en-US" sz="2000" dirty="0" smtClean="0"/>
              <a:t>这种描述方式中，采用默认进制（十进制）</a:t>
            </a:r>
            <a:endParaRPr lang="en-US" altLang="zh-CN" sz="2000" dirty="0" smtClean="0"/>
          </a:p>
          <a:p>
            <a:pPr lvl="2">
              <a:lnSpc>
                <a:spcPts val="2800"/>
              </a:lnSpc>
            </a:pPr>
            <a:r>
              <a:rPr lang="en-US" altLang="zh-CN" sz="2000" dirty="0" smtClean="0"/>
              <a:t>8’b10101100//</a:t>
            </a:r>
            <a:r>
              <a:rPr lang="zh-CN" altLang="en-US" sz="2000" dirty="0" smtClean="0"/>
              <a:t>位宽为</a:t>
            </a:r>
            <a:r>
              <a:rPr lang="en-US" altLang="zh-CN" sz="2000" dirty="0" smtClean="0"/>
              <a:t>8</a:t>
            </a:r>
            <a:r>
              <a:rPr lang="zh-CN" altLang="en-US" sz="2000" dirty="0" smtClean="0"/>
              <a:t>的数的二进制表示，</a:t>
            </a:r>
            <a:r>
              <a:rPr lang="en-US" altLang="zh-CN" sz="2000" dirty="0" smtClean="0"/>
              <a:t>’b</a:t>
            </a:r>
            <a:r>
              <a:rPr lang="zh-CN" altLang="en-US" sz="2000" dirty="0" smtClean="0"/>
              <a:t>表示二进制</a:t>
            </a:r>
            <a:endParaRPr lang="en-US" altLang="zh-CN" sz="2000" dirty="0" smtClean="0"/>
          </a:p>
          <a:p>
            <a:pPr lvl="2">
              <a:lnSpc>
                <a:spcPts val="2800"/>
              </a:lnSpc>
            </a:pPr>
            <a:r>
              <a:rPr lang="en-US" altLang="zh-CN" sz="2000" dirty="0" smtClean="0"/>
              <a:t>8’ha2//</a:t>
            </a:r>
            <a:r>
              <a:rPr lang="zh-CN" altLang="en-US" sz="2000" dirty="0" smtClean="0"/>
              <a:t>位宽为</a:t>
            </a:r>
            <a:r>
              <a:rPr lang="en-US" altLang="zh-CN" sz="2000" dirty="0" smtClean="0"/>
              <a:t>8</a:t>
            </a:r>
            <a:r>
              <a:rPr lang="zh-CN" altLang="en-US" sz="2000" dirty="0" smtClean="0"/>
              <a:t>的数的十六进制表示，</a:t>
            </a:r>
            <a:r>
              <a:rPr lang="en-US" altLang="zh-CN" sz="2000" dirty="0" smtClean="0"/>
              <a:t>’h</a:t>
            </a:r>
            <a:r>
              <a:rPr lang="zh-CN" altLang="en-US" sz="2000" dirty="0" smtClean="0"/>
              <a:t>表示十六进制</a:t>
            </a:r>
            <a:endParaRPr lang="en-US" altLang="zh-CN" sz="2000" dirty="0" smtClean="0"/>
          </a:p>
          <a:p>
            <a:pPr marL="342900" lvl="2" indent="-342900"/>
            <a:r>
              <a:rPr lang="zh-CN" altLang="en-US" dirty="0" smtClean="0"/>
              <a:t>负数</a:t>
            </a:r>
            <a:endParaRPr lang="en-US" altLang="zh-CN" dirty="0" smtClean="0"/>
          </a:p>
          <a:p>
            <a:pPr lvl="1"/>
            <a:r>
              <a:rPr lang="zh-CN" altLang="en-US" sz="2400" dirty="0" smtClean="0"/>
              <a:t>在位宽表达式前加一个减号，减号必须写在数字定义表达式的最前面。</a:t>
            </a:r>
            <a:endParaRPr lang="en-US" altLang="zh-CN" sz="2400" dirty="0" smtClean="0"/>
          </a:p>
          <a:p>
            <a:pPr lvl="2"/>
            <a:r>
              <a:rPr lang="en-US" altLang="zh-CN" sz="2200" dirty="0" smtClean="0"/>
              <a:t>-8’d5//5</a:t>
            </a:r>
            <a:r>
              <a:rPr lang="zh-CN" altLang="en-US" sz="2200" dirty="0" smtClean="0"/>
              <a:t>的补码</a:t>
            </a:r>
            <a:endParaRPr lang="en-US" altLang="zh-CN" sz="2200" dirty="0" smtClean="0"/>
          </a:p>
          <a:p>
            <a:pPr lvl="1">
              <a:buNone/>
            </a:pPr>
            <a:endParaRPr lang="en-US" altLang="zh-CN" sz="2000" dirty="0" smtClean="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数字</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33</a:t>
            </a:fld>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4" name="Text Box 6"/>
          <p:cNvSpPr txBox="1">
            <a:spLocks noChangeArrowheads="1"/>
          </p:cNvSpPr>
          <p:nvPr/>
        </p:nvSpPr>
        <p:spPr bwMode="auto">
          <a:xfrm>
            <a:off x="585790" y="4648200"/>
            <a:ext cx="2438400" cy="457200"/>
          </a:xfrm>
          <a:prstGeom prst="rect">
            <a:avLst/>
          </a:prstGeom>
          <a:noFill/>
          <a:ln w="9525">
            <a:noFill/>
            <a:miter lim="800000"/>
          </a:ln>
          <a:effectLst/>
        </p:spPr>
        <p:txBody>
          <a:bodyPr>
            <a:spAutoFit/>
          </a:bodyPr>
          <a:lstStyle/>
          <a:p>
            <a:pPr>
              <a:spcBef>
                <a:spcPct val="50000"/>
              </a:spcBef>
            </a:pPr>
            <a:endParaRPr lang="zh-CN" altLang="zh-CN" sz="2400"/>
          </a:p>
        </p:txBody>
      </p:sp>
      <p:graphicFrame>
        <p:nvGraphicFramePr>
          <p:cNvPr id="114697" name="Object 9"/>
          <p:cNvGraphicFramePr>
            <a:graphicFrameLocks noChangeAspect="1"/>
          </p:cNvGraphicFramePr>
          <p:nvPr/>
        </p:nvGraphicFramePr>
        <p:xfrm>
          <a:off x="1182203" y="1371600"/>
          <a:ext cx="2206869" cy="4781550"/>
        </p:xfrm>
        <a:graphic>
          <a:graphicData uri="http://schemas.openxmlformats.org/presentationml/2006/ole">
            <mc:AlternateContent xmlns:mc="http://schemas.openxmlformats.org/markup-compatibility/2006">
              <mc:Choice xmlns:v="urn:schemas-microsoft-com:vml" Requires="v">
                <p:oleObj spid="_x0000_s69801" name="BMP 图象" r:id="rId3" imgW="1514475" imgH="3028950" progId="PBrush">
                  <p:embed/>
                </p:oleObj>
              </mc:Choice>
              <mc:Fallback>
                <p:oleObj name="BMP 图象" r:id="rId3" imgW="1514475" imgH="3028950" progId="PBrush">
                  <p:embed/>
                  <p:pic>
                    <p:nvPicPr>
                      <p:cNvPr id="0" name="图片 697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203" y="1371600"/>
                        <a:ext cx="2206869"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8" name="Text Box 10"/>
          <p:cNvSpPr txBox="1">
            <a:spLocks noChangeArrowheads="1"/>
          </p:cNvSpPr>
          <p:nvPr/>
        </p:nvSpPr>
        <p:spPr bwMode="auto">
          <a:xfrm>
            <a:off x="3633790" y="1643050"/>
            <a:ext cx="5562600" cy="400110"/>
          </a:xfrm>
          <a:prstGeom prst="rect">
            <a:avLst/>
          </a:prstGeom>
          <a:noFill/>
          <a:ln w="9525">
            <a:noFill/>
            <a:miter lim="800000"/>
          </a:ln>
          <a:effectLst/>
        </p:spPr>
        <p:txBody>
          <a:bodyPr>
            <a:spAutoFit/>
          </a:bodyPr>
          <a:lstStyle/>
          <a:p>
            <a:pPr>
              <a:spcBef>
                <a:spcPct val="50000"/>
              </a:spcBef>
            </a:pPr>
            <a:r>
              <a:rPr lang="zh-CN" altLang="en-US" sz="2000" dirty="0" smtClean="0"/>
              <a:t>低电平、逻辑</a:t>
            </a:r>
            <a:r>
              <a:rPr lang="en-US" sz="2000" dirty="0" smtClean="0"/>
              <a:t>0</a:t>
            </a:r>
            <a:r>
              <a:rPr lang="zh-CN" altLang="en-US" sz="2000" dirty="0" smtClean="0"/>
              <a:t>、“假”、接地</a:t>
            </a:r>
            <a:endParaRPr lang="en-US" altLang="zh-CN" sz="2000" b="1" dirty="0" smtClean="0">
              <a:latin typeface="Arial" panose="020B0604020202020204" pitchFamily="34" charset="0"/>
            </a:endParaRPr>
          </a:p>
        </p:txBody>
      </p:sp>
      <p:sp>
        <p:nvSpPr>
          <p:cNvPr id="8"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四种逻辑值</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 Box 10"/>
          <p:cNvSpPr txBox="1">
            <a:spLocks noChangeArrowheads="1"/>
          </p:cNvSpPr>
          <p:nvPr/>
        </p:nvSpPr>
        <p:spPr bwMode="auto">
          <a:xfrm>
            <a:off x="3643306" y="2743138"/>
            <a:ext cx="5562600" cy="400110"/>
          </a:xfrm>
          <a:prstGeom prst="rect">
            <a:avLst/>
          </a:prstGeom>
          <a:noFill/>
          <a:ln w="9525">
            <a:noFill/>
            <a:miter lim="800000"/>
          </a:ln>
          <a:effectLst/>
        </p:spPr>
        <p:txBody>
          <a:bodyPr>
            <a:spAutoFit/>
          </a:bodyPr>
          <a:lstStyle/>
          <a:p>
            <a:pPr>
              <a:spcBef>
                <a:spcPct val="50000"/>
              </a:spcBef>
            </a:pPr>
            <a:r>
              <a:rPr lang="zh-CN" altLang="en-US" sz="2000" dirty="0" smtClean="0"/>
              <a:t>高电平，逻辑</a:t>
            </a:r>
            <a:r>
              <a:rPr lang="en-US" sz="2000" dirty="0" smtClean="0"/>
              <a:t>1</a:t>
            </a:r>
            <a:r>
              <a:rPr lang="zh-CN" altLang="en-US" sz="2000" dirty="0" smtClean="0"/>
              <a:t>、“真”</a:t>
            </a:r>
            <a:endParaRPr lang="en-US" altLang="zh-CN" sz="2000" b="1" dirty="0" smtClean="0">
              <a:latin typeface="Arial" panose="020B0604020202020204" pitchFamily="34" charset="0"/>
            </a:endParaRPr>
          </a:p>
        </p:txBody>
      </p:sp>
      <p:sp>
        <p:nvSpPr>
          <p:cNvPr id="7" name="Text Box 10"/>
          <p:cNvSpPr txBox="1">
            <a:spLocks noChangeArrowheads="1"/>
          </p:cNvSpPr>
          <p:nvPr/>
        </p:nvSpPr>
        <p:spPr bwMode="auto">
          <a:xfrm>
            <a:off x="3652870" y="4100460"/>
            <a:ext cx="5562600" cy="400110"/>
          </a:xfrm>
          <a:prstGeom prst="rect">
            <a:avLst/>
          </a:prstGeom>
          <a:noFill/>
          <a:ln w="9525">
            <a:noFill/>
            <a:miter lim="800000"/>
          </a:ln>
          <a:effectLst/>
        </p:spPr>
        <p:txBody>
          <a:bodyPr>
            <a:spAutoFit/>
          </a:bodyPr>
          <a:lstStyle/>
          <a:p>
            <a:pPr>
              <a:spcBef>
                <a:spcPct val="50000"/>
              </a:spcBef>
            </a:pPr>
            <a:r>
              <a:rPr lang="zh-CN" altLang="en-US" sz="2000" dirty="0" smtClean="0"/>
              <a:t>不确定或未知的逻辑状态</a:t>
            </a:r>
            <a:endParaRPr lang="en-US" altLang="zh-CN" sz="2000" b="1" dirty="0" smtClean="0">
              <a:latin typeface="Arial" panose="020B0604020202020204" pitchFamily="34" charset="0"/>
            </a:endParaRPr>
          </a:p>
        </p:txBody>
      </p:sp>
      <p:sp>
        <p:nvSpPr>
          <p:cNvPr id="9" name="Text Box 10"/>
          <p:cNvSpPr txBox="1">
            <a:spLocks noChangeArrowheads="1"/>
          </p:cNvSpPr>
          <p:nvPr/>
        </p:nvSpPr>
        <p:spPr bwMode="auto">
          <a:xfrm>
            <a:off x="3643306" y="5314906"/>
            <a:ext cx="5562600" cy="400110"/>
          </a:xfrm>
          <a:prstGeom prst="rect">
            <a:avLst/>
          </a:prstGeom>
          <a:noFill/>
          <a:ln w="9525">
            <a:noFill/>
            <a:miter lim="800000"/>
          </a:ln>
          <a:effectLst/>
        </p:spPr>
        <p:txBody>
          <a:bodyPr>
            <a:spAutoFit/>
          </a:bodyPr>
          <a:lstStyle/>
          <a:p>
            <a:pPr>
              <a:spcBef>
                <a:spcPct val="50000"/>
              </a:spcBef>
            </a:pPr>
            <a:r>
              <a:rPr lang="zh-CN" altLang="en-US" sz="2000" dirty="0" smtClean="0"/>
              <a:t>高阻态</a:t>
            </a:r>
            <a:endParaRPr lang="en-US" altLang="zh-CN" sz="2000" b="1" dirty="0" smtClean="0">
              <a:latin typeface="Arial" panose="020B0604020202020204" pitchFamily="34" charset="0"/>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34</a:t>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idx="1"/>
          </p:nvPr>
        </p:nvSpPr>
        <p:spPr>
          <a:xfrm>
            <a:off x="755576" y="1700808"/>
            <a:ext cx="7543800" cy="3024336"/>
          </a:xfrm>
          <a:solidFill>
            <a:schemeClr val="bg1"/>
          </a:solidFill>
        </p:spPr>
        <p:txBody>
          <a:bodyPr>
            <a:noAutofit/>
          </a:bodyPr>
          <a:lstStyle/>
          <a:p>
            <a:pPr>
              <a:lnSpc>
                <a:spcPct val="90000"/>
              </a:lnSpc>
              <a:buClrTx/>
              <a:buSzTx/>
            </a:pPr>
            <a:r>
              <a:rPr lang="zh-CN" altLang="en-US" sz="2800" dirty="0"/>
              <a:t>输入端口（</a:t>
            </a:r>
            <a:r>
              <a:rPr lang="en-US" altLang="zh-CN" sz="2800" dirty="0"/>
              <a:t>input）</a:t>
            </a:r>
            <a:r>
              <a:rPr lang="zh-CN" altLang="en-US" sz="2800" dirty="0"/>
              <a:t>：可以由寄存器或线网连接驱动，但它本身只能驱动线网连接。</a:t>
            </a:r>
          </a:p>
          <a:p>
            <a:pPr>
              <a:lnSpc>
                <a:spcPct val="90000"/>
              </a:lnSpc>
              <a:buClrTx/>
              <a:buSzTx/>
            </a:pPr>
            <a:r>
              <a:rPr lang="zh-CN" altLang="en-US" sz="2800" dirty="0"/>
              <a:t>输出端口（</a:t>
            </a:r>
            <a:r>
              <a:rPr lang="en-US" altLang="zh-CN" sz="2800" dirty="0"/>
              <a:t>output） </a:t>
            </a:r>
            <a:r>
              <a:rPr lang="zh-CN" altLang="en-US" sz="2800" dirty="0"/>
              <a:t>：可以由寄存器或线网连接驱动，但它本身只能驱动线网连接。</a:t>
            </a:r>
          </a:p>
          <a:p>
            <a:pPr>
              <a:lnSpc>
                <a:spcPct val="90000"/>
              </a:lnSpc>
              <a:buClrTx/>
              <a:buSzTx/>
            </a:pPr>
            <a:r>
              <a:rPr lang="zh-CN" altLang="en-US" sz="2800" dirty="0"/>
              <a:t>输入/输出端口（</a:t>
            </a:r>
            <a:r>
              <a:rPr lang="en-US" altLang="zh-CN" sz="2800" dirty="0"/>
              <a:t>in/out）:</a:t>
            </a:r>
            <a:r>
              <a:rPr lang="zh-CN" altLang="en-US" sz="2800" dirty="0"/>
              <a:t>只可以由线网连接驱动，但它本身只能驱动线网连接。</a:t>
            </a:r>
          </a:p>
          <a:p>
            <a:pPr>
              <a:lnSpc>
                <a:spcPct val="90000"/>
              </a:lnSpc>
              <a:buClrTx/>
              <a:buSzTx/>
            </a:pPr>
            <a:r>
              <a:rPr lang="zh-CN" altLang="en-US" sz="2800" dirty="0"/>
              <a:t>如果信号变量是在过程块（ </a:t>
            </a:r>
            <a:r>
              <a:rPr lang="en-US" altLang="zh-CN" sz="2800" dirty="0"/>
              <a:t>initial</a:t>
            </a:r>
            <a:r>
              <a:rPr lang="zh-CN" altLang="en-US" sz="2800" dirty="0"/>
              <a:t>块 或 </a:t>
            </a:r>
            <a:r>
              <a:rPr lang="en-US" altLang="zh-CN" sz="2800" dirty="0"/>
              <a:t>always</a:t>
            </a:r>
            <a:r>
              <a:rPr lang="zh-CN" altLang="en-US" sz="2800" dirty="0"/>
              <a:t>块</a:t>
            </a:r>
            <a:r>
              <a:rPr lang="en-US" altLang="zh-CN" sz="2800" dirty="0"/>
              <a:t>）</a:t>
            </a:r>
            <a:r>
              <a:rPr lang="zh-CN" altLang="en-US" sz="2800" dirty="0"/>
              <a:t>中被赋值的，必须把它声明为寄存器类型变量 </a:t>
            </a:r>
          </a:p>
        </p:txBody>
      </p:sp>
      <p:sp>
        <p:nvSpPr>
          <p:cNvPr id="5" name="标题 1"/>
          <p:cNvSpPr txBox="1"/>
          <p:nvPr/>
        </p:nvSpPr>
        <p:spPr>
          <a:xfrm>
            <a:off x="609600" y="260648"/>
            <a:ext cx="8229600" cy="1143000"/>
          </a:xfrm>
          <a:prstGeom prst="rect">
            <a:avLst/>
          </a:prstGeom>
        </p:spPr>
        <p:txBody>
          <a:bodyPr vert="horz" lIns="91440" tIns="45720" rIns="91440" bIns="45720" rtlCol="0" anchor="ctr">
            <a:normAutofit/>
          </a:bodyPr>
          <a:lstStyle/>
          <a:p>
            <a:pPr>
              <a:lnSpc>
                <a:spcPct val="90000"/>
              </a:lnSpc>
              <a:spcBef>
                <a:spcPct val="0"/>
              </a:spcBef>
              <a:defRPr/>
            </a:pPr>
            <a:r>
              <a:rPr lang="zh-CN" altLang="en-US" sz="4400" dirty="0"/>
              <a:t>如何选择正确的数据类型？</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6796336" y="1783432"/>
            <a:ext cx="2042864" cy="3733800"/>
          </a:xfrm>
          <a:solidFill>
            <a:schemeClr val="bg1"/>
          </a:solidFill>
        </p:spPr>
        <p:txBody>
          <a:bodyPr>
            <a:noAutofit/>
          </a:bodyPr>
          <a:lstStyle/>
          <a:p>
            <a:pPr marL="0" indent="0" algn="just" eaLnBrk="0" hangingPunct="0">
              <a:spcBef>
                <a:spcPct val="50000"/>
              </a:spcBef>
              <a:buNone/>
            </a:pPr>
            <a:r>
              <a:rPr lang="en-US" altLang="zh-CN" sz="2000" b="1" dirty="0"/>
              <a:t>module top;</a:t>
            </a:r>
          </a:p>
          <a:p>
            <a:pPr marL="0" indent="0" algn="just" eaLnBrk="0" hangingPunct="0">
              <a:spcBef>
                <a:spcPct val="50000"/>
              </a:spcBef>
              <a:buNone/>
            </a:pPr>
            <a:r>
              <a:rPr lang="en-US" altLang="zh-CN" sz="2000" b="1" dirty="0"/>
              <a:t>wire y;</a:t>
            </a:r>
          </a:p>
          <a:p>
            <a:pPr marL="0" indent="0" algn="just" eaLnBrk="0" hangingPunct="0">
              <a:spcBef>
                <a:spcPct val="50000"/>
              </a:spcBef>
              <a:buNone/>
            </a:pPr>
            <a:r>
              <a:rPr lang="en-US" altLang="zh-CN" sz="2000" b="1" dirty="0" err="1"/>
              <a:t>reg</a:t>
            </a:r>
            <a:r>
              <a:rPr lang="en-US" altLang="zh-CN" sz="2000" b="1" dirty="0"/>
              <a:t> a, b;</a:t>
            </a:r>
          </a:p>
          <a:p>
            <a:pPr marL="0" indent="0" algn="just" eaLnBrk="0" hangingPunct="0">
              <a:spcBef>
                <a:spcPct val="50000"/>
              </a:spcBef>
              <a:buNone/>
            </a:pPr>
            <a:r>
              <a:rPr lang="en-US" altLang="zh-CN" sz="2000" b="1" dirty="0"/>
              <a:t>U u1(</a:t>
            </a:r>
            <a:r>
              <a:rPr lang="en-US" altLang="zh-CN" sz="2000" b="1" dirty="0" err="1"/>
              <a:t>y,a,b</a:t>
            </a:r>
            <a:r>
              <a:rPr lang="en-US" altLang="zh-CN" sz="2000" b="1" dirty="0"/>
              <a:t>);</a:t>
            </a:r>
          </a:p>
          <a:p>
            <a:pPr marL="0" indent="0" algn="just" eaLnBrk="0" hangingPunct="0">
              <a:spcBef>
                <a:spcPct val="50000"/>
              </a:spcBef>
              <a:buNone/>
            </a:pPr>
            <a:r>
              <a:rPr lang="en-US" altLang="zh-CN" sz="2000" b="1" dirty="0"/>
              <a:t>initial</a:t>
            </a:r>
          </a:p>
          <a:p>
            <a:pPr marL="0" indent="0" algn="just" eaLnBrk="0" hangingPunct="0">
              <a:spcBef>
                <a:spcPct val="50000"/>
              </a:spcBef>
              <a:buNone/>
            </a:pPr>
            <a:r>
              <a:rPr lang="en-US" altLang="zh-CN" sz="2000" b="1" dirty="0"/>
              <a:t>   begin</a:t>
            </a:r>
          </a:p>
          <a:p>
            <a:pPr marL="0" indent="0" algn="just" eaLnBrk="0" hangingPunct="0">
              <a:spcBef>
                <a:spcPct val="50000"/>
              </a:spcBef>
              <a:buNone/>
            </a:pPr>
            <a:r>
              <a:rPr lang="en-US" altLang="zh-CN" sz="2000" b="1" dirty="0"/>
              <a:t>   a = 0; b = 0;</a:t>
            </a:r>
          </a:p>
          <a:p>
            <a:pPr marL="0" indent="0" algn="just" eaLnBrk="0" hangingPunct="0">
              <a:spcBef>
                <a:spcPct val="50000"/>
              </a:spcBef>
              <a:buNone/>
            </a:pPr>
            <a:r>
              <a:rPr lang="en-US" altLang="zh-CN" sz="2000" b="1" dirty="0"/>
              <a:t>   #10 a =1; ….</a:t>
            </a:r>
          </a:p>
          <a:p>
            <a:pPr marL="0" indent="0" algn="just" eaLnBrk="0" hangingPunct="0">
              <a:spcBef>
                <a:spcPct val="50000"/>
              </a:spcBef>
              <a:buNone/>
            </a:pPr>
            <a:r>
              <a:rPr lang="en-US" altLang="zh-CN" sz="2000" b="1" dirty="0"/>
              <a:t>   end</a:t>
            </a:r>
          </a:p>
          <a:p>
            <a:pPr marL="0" indent="0" algn="just" eaLnBrk="0" hangingPunct="0">
              <a:spcBef>
                <a:spcPct val="50000"/>
              </a:spcBef>
              <a:buNone/>
            </a:pPr>
            <a:r>
              <a:rPr lang="en-US" altLang="zh-CN" sz="2000" b="1" dirty="0" err="1"/>
              <a:t>endmodule</a:t>
            </a:r>
            <a:r>
              <a:rPr lang="en-US" altLang="zh-CN" sz="2000" b="1" dirty="0"/>
              <a:t> </a:t>
            </a:r>
          </a:p>
        </p:txBody>
      </p:sp>
      <p:sp>
        <p:nvSpPr>
          <p:cNvPr id="144404" name="Text Box 20"/>
          <p:cNvSpPr txBox="1">
            <a:spLocks noChangeArrowheads="1"/>
          </p:cNvSpPr>
          <p:nvPr/>
        </p:nvSpPr>
        <p:spPr bwMode="auto">
          <a:xfrm>
            <a:off x="971600" y="1758623"/>
            <a:ext cx="2438400" cy="2710615"/>
          </a:xfrm>
          <a:prstGeom prst="rect">
            <a:avLst/>
          </a:prstGeom>
          <a:solidFill>
            <a:schemeClr val="bg1"/>
          </a:solidFill>
          <a:ln w="9525">
            <a:no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lnSpc>
                <a:spcPct val="100000"/>
              </a:lnSpc>
              <a:spcBef>
                <a:spcPct val="50000"/>
              </a:spcBef>
              <a:buClrTx/>
              <a:buSzTx/>
              <a:buFontTx/>
              <a:buNone/>
            </a:pPr>
            <a:r>
              <a:rPr lang="en-US" altLang="zh-CN" sz="2000" b="1" dirty="0"/>
              <a:t>module </a:t>
            </a:r>
            <a:r>
              <a:rPr lang="en-US" altLang="zh-CN" sz="2000" b="1" dirty="0" smtClean="0"/>
              <a:t>U(Y</a:t>
            </a:r>
            <a:r>
              <a:rPr lang="en-US" altLang="zh-CN" sz="2000" b="1" dirty="0"/>
              <a:t>, A, B_);</a:t>
            </a:r>
          </a:p>
          <a:p>
            <a:pPr algn="just" eaLnBrk="0" hangingPunct="0">
              <a:lnSpc>
                <a:spcPct val="100000"/>
              </a:lnSpc>
              <a:spcBef>
                <a:spcPct val="50000"/>
              </a:spcBef>
              <a:buClrTx/>
              <a:buSzTx/>
              <a:buFontTx/>
              <a:buNone/>
            </a:pPr>
            <a:r>
              <a:rPr lang="en-US" altLang="zh-CN" sz="2000" b="1" dirty="0"/>
              <a:t>output Y;</a:t>
            </a:r>
          </a:p>
          <a:p>
            <a:pPr algn="just" eaLnBrk="0" hangingPunct="0">
              <a:lnSpc>
                <a:spcPct val="100000"/>
              </a:lnSpc>
              <a:spcBef>
                <a:spcPct val="50000"/>
              </a:spcBef>
              <a:buClrTx/>
              <a:buSzTx/>
              <a:buFontTx/>
              <a:buNone/>
            </a:pPr>
            <a:r>
              <a:rPr lang="en-US" altLang="zh-CN" sz="2000" b="1" dirty="0"/>
              <a:t>input A,B:</a:t>
            </a:r>
          </a:p>
          <a:p>
            <a:pPr algn="just" eaLnBrk="0" hangingPunct="0">
              <a:lnSpc>
                <a:spcPct val="100000"/>
              </a:lnSpc>
              <a:spcBef>
                <a:spcPct val="50000"/>
              </a:spcBef>
              <a:buClrTx/>
              <a:buSzTx/>
              <a:buFontTx/>
              <a:buNone/>
            </a:pPr>
            <a:r>
              <a:rPr lang="en-US" altLang="zh-CN" sz="2000" b="1" dirty="0" smtClean="0"/>
              <a:t>wire </a:t>
            </a:r>
            <a:r>
              <a:rPr lang="en-US" altLang="zh-CN" sz="2000" b="1" dirty="0"/>
              <a:t>Y, A, B;</a:t>
            </a:r>
          </a:p>
          <a:p>
            <a:pPr algn="just" eaLnBrk="0" hangingPunct="0">
              <a:lnSpc>
                <a:spcPct val="100000"/>
              </a:lnSpc>
              <a:spcBef>
                <a:spcPct val="50000"/>
              </a:spcBef>
              <a:buClrTx/>
              <a:buSzTx/>
              <a:buFontTx/>
              <a:buNone/>
            </a:pPr>
            <a:r>
              <a:rPr lang="en-US" altLang="zh-CN" sz="2000" b="1" dirty="0" smtClean="0"/>
              <a:t>and </a:t>
            </a:r>
            <a:r>
              <a:rPr lang="en-US" altLang="zh-CN" sz="2000" b="1" dirty="0"/>
              <a:t>(Y, A, B);</a:t>
            </a:r>
          </a:p>
          <a:p>
            <a:pPr algn="just" eaLnBrk="0" hangingPunct="0">
              <a:lnSpc>
                <a:spcPct val="100000"/>
              </a:lnSpc>
              <a:spcBef>
                <a:spcPct val="50000"/>
              </a:spcBef>
              <a:buClrTx/>
              <a:buSzTx/>
              <a:buFontTx/>
              <a:buNone/>
            </a:pPr>
            <a:r>
              <a:rPr lang="en-US" altLang="zh-CN" sz="2000" b="1" dirty="0" err="1"/>
              <a:t>endmodule</a:t>
            </a:r>
            <a:endParaRPr lang="en-US" altLang="zh-CN" sz="2000" b="1" dirty="0"/>
          </a:p>
        </p:txBody>
      </p:sp>
      <p:grpSp>
        <p:nvGrpSpPr>
          <p:cNvPr id="21" name="Group 21"/>
          <p:cNvGrpSpPr/>
          <p:nvPr/>
        </p:nvGrpSpPr>
        <p:grpSpPr bwMode="auto">
          <a:xfrm>
            <a:off x="2550111" y="2011007"/>
            <a:ext cx="4106863" cy="2200276"/>
            <a:chOff x="2832" y="1488"/>
            <a:chExt cx="2587" cy="1386"/>
          </a:xfrm>
        </p:grpSpPr>
        <p:sp>
          <p:nvSpPr>
            <p:cNvPr id="22" name="Rectangle 4"/>
            <p:cNvSpPr>
              <a:spLocks noChangeArrowheads="1"/>
            </p:cNvSpPr>
            <p:nvPr/>
          </p:nvSpPr>
          <p:spPr bwMode="auto">
            <a:xfrm>
              <a:off x="3648" y="1728"/>
              <a:ext cx="1200" cy="768"/>
            </a:xfrm>
            <a:prstGeom prst="rect">
              <a:avLst/>
            </a:prstGeom>
            <a:noFill/>
            <a:ln w="9525">
              <a:solidFill>
                <a:schemeClr val="tx1"/>
              </a:solidFill>
              <a:miter lim="800000"/>
              <a:headEnd type="none" w="med" len="lg"/>
              <a:tailEnd type="none" w="med"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23" name="Text Box 5"/>
            <p:cNvSpPr txBox="1">
              <a:spLocks noChangeArrowheads="1"/>
            </p:cNvSpPr>
            <p:nvPr/>
          </p:nvSpPr>
          <p:spPr bwMode="auto">
            <a:xfrm>
              <a:off x="3696" y="1488"/>
              <a:ext cx="1104" cy="21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lnSpc>
                  <a:spcPct val="100000"/>
                </a:lnSpc>
                <a:spcBef>
                  <a:spcPct val="50000"/>
                </a:spcBef>
                <a:buClrTx/>
                <a:buSzTx/>
                <a:buFontTx/>
                <a:buNone/>
              </a:pPr>
              <a:r>
                <a:rPr lang="zh-CN" altLang="en-US" sz="1600" dirty="0" smtClean="0"/>
                <a:t>模块</a:t>
              </a:r>
              <a:r>
                <a:rPr lang="en-US" altLang="zh-CN" sz="1600" dirty="0" smtClean="0"/>
                <a:t>U</a:t>
              </a:r>
              <a:r>
                <a:rPr lang="zh-CN" altLang="en-US" sz="1600" dirty="0" smtClean="0"/>
                <a:t>的</a:t>
              </a:r>
              <a:r>
                <a:rPr lang="zh-CN" altLang="en-US" sz="1600" dirty="0"/>
                <a:t>边界</a:t>
              </a:r>
            </a:p>
          </p:txBody>
        </p:sp>
        <p:sp>
          <p:nvSpPr>
            <p:cNvPr id="24" name="AutoShape 7"/>
            <p:cNvSpPr>
              <a:spLocks noChangeArrowheads="1"/>
            </p:cNvSpPr>
            <p:nvPr/>
          </p:nvSpPr>
          <p:spPr bwMode="auto">
            <a:xfrm>
              <a:off x="4226" y="2304"/>
              <a:ext cx="240" cy="384"/>
            </a:xfrm>
            <a:prstGeom prst="upDownArrow">
              <a:avLst>
                <a:gd name="adj1" fmla="val 50000"/>
                <a:gd name="adj2" fmla="val 32000"/>
              </a:avLst>
            </a:prstGeom>
            <a:solidFill>
              <a:schemeClr val="accent1"/>
            </a:solidFill>
            <a:ln w="9525">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25" name="AutoShape 8"/>
            <p:cNvSpPr>
              <a:spLocks noChangeArrowheads="1"/>
            </p:cNvSpPr>
            <p:nvPr/>
          </p:nvSpPr>
          <p:spPr bwMode="auto">
            <a:xfrm>
              <a:off x="4656" y="2016"/>
              <a:ext cx="336" cy="240"/>
            </a:xfrm>
            <a:prstGeom prst="rightArrow">
              <a:avLst>
                <a:gd name="adj1" fmla="val 50000"/>
                <a:gd name="adj2" fmla="val 35000"/>
              </a:avLst>
            </a:prstGeom>
            <a:solidFill>
              <a:srgbClr val="008000"/>
            </a:solidFill>
            <a:ln w="9525">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p>
              <a:endParaRPr lang="zh-CN" altLang="en-US"/>
            </a:p>
          </p:txBody>
        </p:sp>
        <p:sp>
          <p:nvSpPr>
            <p:cNvPr id="26" name="AutoShape 9"/>
            <p:cNvSpPr>
              <a:spLocks noChangeArrowheads="1"/>
            </p:cNvSpPr>
            <p:nvPr/>
          </p:nvSpPr>
          <p:spPr bwMode="auto">
            <a:xfrm>
              <a:off x="3312" y="2016"/>
              <a:ext cx="432" cy="240"/>
            </a:xfrm>
            <a:prstGeom prst="rightArrow">
              <a:avLst>
                <a:gd name="adj1" fmla="val 50000"/>
                <a:gd name="adj2" fmla="val 45000"/>
              </a:avLst>
            </a:prstGeom>
            <a:solidFill>
              <a:srgbClr val="FF00FF"/>
            </a:solidFill>
            <a:ln w="9525">
              <a:solidFill>
                <a:schemeClr val="tx1"/>
              </a:solidFill>
              <a:miter lim="800000"/>
              <a:headEnd type="none" w="med" len="lg"/>
              <a:tailEnd type="none"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spAutoFit/>
            </a:bodyPr>
            <a:lstStyle/>
            <a:p>
              <a:endParaRPr lang="zh-CN" altLang="en-US"/>
            </a:p>
          </p:txBody>
        </p:sp>
        <p:sp>
          <p:nvSpPr>
            <p:cNvPr id="27" name="Text Box 10"/>
            <p:cNvSpPr txBox="1">
              <a:spLocks noChangeArrowheads="1"/>
            </p:cNvSpPr>
            <p:nvPr/>
          </p:nvSpPr>
          <p:spPr bwMode="auto">
            <a:xfrm>
              <a:off x="3600" y="1896"/>
              <a:ext cx="648"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00000"/>
                </a:lnSpc>
                <a:spcBef>
                  <a:spcPct val="50000"/>
                </a:spcBef>
                <a:buClrTx/>
                <a:buSzTx/>
                <a:buFontTx/>
                <a:buNone/>
              </a:pPr>
              <a:r>
                <a:rPr lang="zh-CN" altLang="en-US" sz="1400" dirty="0" smtClean="0"/>
                <a:t>输入</a:t>
              </a:r>
              <a:r>
                <a:rPr lang="zh-CN" altLang="en-US" sz="1400" dirty="0"/>
                <a:t>端</a:t>
              </a:r>
              <a:r>
                <a:rPr lang="zh-CN" altLang="en-US" sz="1400" dirty="0" smtClean="0"/>
                <a:t>口</a:t>
              </a:r>
              <a:endParaRPr lang="zh-CN" altLang="en-US" sz="1400" dirty="0"/>
            </a:p>
          </p:txBody>
        </p:sp>
        <p:sp>
          <p:nvSpPr>
            <p:cNvPr id="28" name="Text Box 11"/>
            <p:cNvSpPr txBox="1">
              <a:spLocks noChangeArrowheads="1"/>
            </p:cNvSpPr>
            <p:nvPr/>
          </p:nvSpPr>
          <p:spPr bwMode="auto">
            <a:xfrm>
              <a:off x="4330" y="1896"/>
              <a:ext cx="672"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00000"/>
                </a:lnSpc>
                <a:spcBef>
                  <a:spcPct val="50000"/>
                </a:spcBef>
                <a:buClrTx/>
                <a:buSzTx/>
                <a:buFontTx/>
                <a:buNone/>
              </a:pPr>
              <a:r>
                <a:rPr lang="zh-CN" altLang="en-US" sz="1400" dirty="0" smtClean="0"/>
                <a:t>输出</a:t>
              </a:r>
              <a:r>
                <a:rPr lang="zh-CN" altLang="en-US" sz="1400" dirty="0"/>
                <a:t>端</a:t>
              </a:r>
              <a:r>
                <a:rPr lang="zh-CN" altLang="en-US" sz="1400" dirty="0" smtClean="0"/>
                <a:t>口</a:t>
              </a:r>
              <a:endParaRPr lang="zh-CN" altLang="en-US" sz="1400" dirty="0"/>
            </a:p>
          </p:txBody>
        </p:sp>
        <p:sp>
          <p:nvSpPr>
            <p:cNvPr id="29" name="Text Box 12"/>
            <p:cNvSpPr txBox="1">
              <a:spLocks noChangeArrowheads="1"/>
            </p:cNvSpPr>
            <p:nvPr/>
          </p:nvSpPr>
          <p:spPr bwMode="auto">
            <a:xfrm>
              <a:off x="3600" y="2304"/>
              <a:ext cx="768" cy="1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lnSpc>
                  <a:spcPct val="100000"/>
                </a:lnSpc>
                <a:spcBef>
                  <a:spcPct val="50000"/>
                </a:spcBef>
                <a:buClrTx/>
                <a:buSzTx/>
                <a:buFontTx/>
                <a:buNone/>
              </a:pPr>
              <a:r>
                <a:rPr lang="zh-CN" altLang="en-US" sz="1400" dirty="0"/>
                <a:t>输出/</a:t>
              </a:r>
              <a:r>
                <a:rPr lang="zh-CN" altLang="en-US" sz="1400" dirty="0" smtClean="0"/>
                <a:t>入端口</a:t>
              </a:r>
              <a:endParaRPr lang="zh-CN" altLang="en-US" sz="1400" dirty="0"/>
            </a:p>
          </p:txBody>
        </p:sp>
        <p:sp>
          <p:nvSpPr>
            <p:cNvPr id="30" name="Text Box 13"/>
            <p:cNvSpPr txBox="1">
              <a:spLocks noChangeArrowheads="1"/>
            </p:cNvSpPr>
            <p:nvPr/>
          </p:nvSpPr>
          <p:spPr bwMode="auto">
            <a:xfrm>
              <a:off x="4194" y="2640"/>
              <a:ext cx="480"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00000"/>
                </a:lnSpc>
                <a:spcBef>
                  <a:spcPct val="50000"/>
                </a:spcBef>
                <a:buClrTx/>
                <a:buSzTx/>
                <a:buFontTx/>
                <a:buNone/>
              </a:pPr>
              <a:r>
                <a:rPr lang="en-US" altLang="zh-CN" sz="1800" dirty="0" smtClean="0"/>
                <a:t>wire</a:t>
              </a:r>
              <a:endParaRPr lang="en-US" altLang="zh-CN" sz="1800" dirty="0"/>
            </a:p>
          </p:txBody>
        </p:sp>
        <p:sp>
          <p:nvSpPr>
            <p:cNvPr id="31" name="Text Box 14"/>
            <p:cNvSpPr txBox="1">
              <a:spLocks noChangeArrowheads="1"/>
            </p:cNvSpPr>
            <p:nvPr/>
          </p:nvSpPr>
          <p:spPr bwMode="auto">
            <a:xfrm>
              <a:off x="3604" y="1715"/>
              <a:ext cx="432"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00000"/>
                </a:lnSpc>
                <a:spcBef>
                  <a:spcPct val="50000"/>
                </a:spcBef>
                <a:buClrTx/>
                <a:buSzTx/>
                <a:buFontTx/>
                <a:buNone/>
              </a:pPr>
              <a:r>
                <a:rPr lang="en-US" altLang="zh-CN" sz="1800" dirty="0" smtClean="0"/>
                <a:t>wire</a:t>
              </a:r>
              <a:endParaRPr lang="en-US" altLang="zh-CN" sz="1800" dirty="0"/>
            </a:p>
          </p:txBody>
        </p:sp>
        <p:sp>
          <p:nvSpPr>
            <p:cNvPr id="32" name="Text Box 15"/>
            <p:cNvSpPr txBox="1">
              <a:spLocks noChangeArrowheads="1"/>
            </p:cNvSpPr>
            <p:nvPr/>
          </p:nvSpPr>
          <p:spPr bwMode="auto">
            <a:xfrm>
              <a:off x="2832" y="1872"/>
              <a:ext cx="816"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lnSpc>
                  <a:spcPct val="100000"/>
                </a:lnSpc>
                <a:spcBef>
                  <a:spcPct val="50000"/>
                </a:spcBef>
                <a:buClrTx/>
                <a:buSzTx/>
                <a:buFontTx/>
                <a:buNone/>
              </a:pPr>
              <a:r>
                <a:rPr lang="en-US" altLang="zh-CN" sz="1800" dirty="0" smtClean="0"/>
                <a:t>wire/</a:t>
              </a:r>
              <a:r>
                <a:rPr lang="en-US" altLang="zh-CN" sz="1800" dirty="0" err="1" smtClean="0"/>
                <a:t>reg</a:t>
              </a:r>
              <a:endParaRPr lang="en-US" altLang="zh-CN" sz="1800" dirty="0"/>
            </a:p>
          </p:txBody>
        </p:sp>
        <p:sp>
          <p:nvSpPr>
            <p:cNvPr id="33" name="Text Box 16"/>
            <p:cNvSpPr txBox="1">
              <a:spLocks noChangeArrowheads="1"/>
            </p:cNvSpPr>
            <p:nvPr/>
          </p:nvSpPr>
          <p:spPr bwMode="auto">
            <a:xfrm>
              <a:off x="4992" y="2016"/>
              <a:ext cx="427"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00000"/>
                </a:lnSpc>
                <a:spcBef>
                  <a:spcPct val="50000"/>
                </a:spcBef>
                <a:buClrTx/>
                <a:buSzTx/>
                <a:buFontTx/>
                <a:buNone/>
              </a:pPr>
              <a:r>
                <a:rPr lang="en-US" altLang="zh-CN" sz="1800" dirty="0" smtClean="0"/>
                <a:t>wire</a:t>
              </a:r>
              <a:endParaRPr lang="en-US" altLang="zh-CN" sz="1800" dirty="0"/>
            </a:p>
          </p:txBody>
        </p:sp>
        <p:sp>
          <p:nvSpPr>
            <p:cNvPr id="34" name="Text Box 17"/>
            <p:cNvSpPr txBox="1">
              <a:spLocks noChangeArrowheads="1"/>
            </p:cNvSpPr>
            <p:nvPr/>
          </p:nvSpPr>
          <p:spPr bwMode="auto">
            <a:xfrm>
              <a:off x="4288" y="1715"/>
              <a:ext cx="768"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just" eaLnBrk="0" hangingPunct="0">
                <a:lnSpc>
                  <a:spcPct val="100000"/>
                </a:lnSpc>
                <a:spcBef>
                  <a:spcPct val="50000"/>
                </a:spcBef>
                <a:buClrTx/>
                <a:buSzTx/>
                <a:buFontTx/>
                <a:buNone/>
              </a:pPr>
              <a:r>
                <a:rPr lang="en-US" altLang="zh-CN" sz="1800" dirty="0" smtClean="0"/>
                <a:t>wire/</a:t>
              </a:r>
              <a:r>
                <a:rPr lang="en-US" altLang="zh-CN" sz="1800" dirty="0" err="1" smtClean="0"/>
                <a:t>reg</a:t>
              </a:r>
              <a:endParaRPr lang="en-US" altLang="zh-CN" sz="1800" dirty="0"/>
            </a:p>
          </p:txBody>
        </p:sp>
        <p:sp>
          <p:nvSpPr>
            <p:cNvPr id="35" name="Text Box 18"/>
            <p:cNvSpPr txBox="1">
              <a:spLocks noChangeArrowheads="1"/>
            </p:cNvSpPr>
            <p:nvPr/>
          </p:nvSpPr>
          <p:spPr bwMode="auto">
            <a:xfrm>
              <a:off x="4173" y="2112"/>
              <a:ext cx="384" cy="2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type="none" w="med" len="lg"/>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lgn="just" eaLnBrk="0" hangingPunct="0">
                <a:lnSpc>
                  <a:spcPct val="100000"/>
                </a:lnSpc>
                <a:spcBef>
                  <a:spcPct val="50000"/>
                </a:spcBef>
                <a:buClrTx/>
                <a:buSzTx/>
                <a:buFontTx/>
                <a:buNone/>
              </a:pPr>
              <a:r>
                <a:rPr lang="en-US" altLang="zh-CN" sz="1800" dirty="0" smtClean="0"/>
                <a:t>wire</a:t>
              </a:r>
              <a:endParaRPr lang="en-US" altLang="zh-CN" sz="1800" dirty="0"/>
            </a:p>
          </p:txBody>
        </p:sp>
      </p:grpSp>
      <p:sp>
        <p:nvSpPr>
          <p:cNvPr id="38" name="标题 1"/>
          <p:cNvSpPr txBox="1"/>
          <p:nvPr/>
        </p:nvSpPr>
        <p:spPr>
          <a:xfrm>
            <a:off x="609600" y="260648"/>
            <a:ext cx="8229600" cy="1143000"/>
          </a:xfrm>
          <a:prstGeom prst="rect">
            <a:avLst/>
          </a:prstGeom>
        </p:spPr>
        <p:txBody>
          <a:bodyPr vert="horz" lIns="91440" tIns="45720" rIns="91440" bIns="45720" rtlCol="0" anchor="ctr">
            <a:normAutofit/>
          </a:bodyPr>
          <a:lstStyle/>
          <a:p>
            <a:pPr>
              <a:lnSpc>
                <a:spcPct val="90000"/>
              </a:lnSpc>
              <a:spcBef>
                <a:spcPct val="0"/>
              </a:spcBef>
              <a:defRPr/>
            </a:pPr>
            <a:r>
              <a:rPr lang="zh-CN" altLang="en-US" sz="4400" dirty="0"/>
              <a:t>如何选择正确的数据类型？</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t>36</a:t>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Verilog HDL</a:t>
            </a:r>
            <a:r>
              <a:rPr lang="zh-CN" altLang="en-US" dirty="0"/>
              <a:t>语法</a:t>
            </a:r>
          </a:p>
        </p:txBody>
      </p:sp>
      <p:sp>
        <p:nvSpPr>
          <p:cNvPr id="3" name="内容占位符 2"/>
          <p:cNvSpPr>
            <a:spLocks noGrp="1"/>
          </p:cNvSpPr>
          <p:nvPr>
            <p:ph idx="1"/>
          </p:nvPr>
        </p:nvSpPr>
        <p:spPr/>
        <p:txBody>
          <a:bodyPr/>
          <a:lstStyle/>
          <a:p>
            <a:r>
              <a:rPr lang="zh-CN" altLang="en-US" dirty="0"/>
              <a:t>模块的结构与实例化</a:t>
            </a:r>
            <a:endParaRPr lang="en-US" altLang="zh-CN" dirty="0"/>
          </a:p>
          <a:p>
            <a:r>
              <a:rPr lang="zh-CN" altLang="en-US" dirty="0" smtClean="0"/>
              <a:t>标识符</a:t>
            </a:r>
            <a:r>
              <a:rPr lang="zh-CN" altLang="en-US" dirty="0"/>
              <a:t>和数据类型</a:t>
            </a:r>
            <a:endParaRPr lang="en-US" altLang="zh-CN" dirty="0"/>
          </a:p>
          <a:p>
            <a:r>
              <a:rPr lang="zh-CN" altLang="en-US" b="1" dirty="0" smtClean="0">
                <a:solidFill>
                  <a:schemeClr val="accent2">
                    <a:lumMod val="75000"/>
                  </a:schemeClr>
                </a:solidFill>
              </a:rPr>
              <a:t>运算符</a:t>
            </a:r>
            <a:r>
              <a:rPr lang="zh-CN" altLang="en-US" b="1" dirty="0">
                <a:solidFill>
                  <a:schemeClr val="accent2">
                    <a:lumMod val="75000"/>
                  </a:schemeClr>
                </a:solidFill>
              </a:rPr>
              <a:t>及</a:t>
            </a:r>
            <a:r>
              <a:rPr lang="zh-CN" altLang="en-US" b="1" dirty="0" smtClean="0">
                <a:solidFill>
                  <a:schemeClr val="accent2">
                    <a:lumMod val="75000"/>
                  </a:schemeClr>
                </a:solidFill>
              </a:rPr>
              <a:t>表达式</a:t>
            </a:r>
            <a:endParaRPr lang="en-US" altLang="zh-CN" b="1" dirty="0" smtClean="0">
              <a:solidFill>
                <a:schemeClr val="accent2">
                  <a:lumMod val="75000"/>
                </a:schemeClr>
              </a:solidFill>
            </a:endParaRPr>
          </a:p>
          <a:p>
            <a:r>
              <a:rPr lang="zh-CN" altLang="en-US" dirty="0"/>
              <a:t>赋值语句和块</a:t>
            </a:r>
            <a:r>
              <a:rPr lang="zh-CN" altLang="en-US" dirty="0" smtClean="0"/>
              <a:t>语句</a:t>
            </a:r>
            <a:endParaRPr lang="en-US" altLang="zh-CN" dirty="0" smtClean="0"/>
          </a:p>
          <a:p>
            <a:r>
              <a:rPr lang="zh-CN" altLang="en-US" dirty="0"/>
              <a:t>条件语句和循环</a:t>
            </a:r>
            <a:r>
              <a:rPr lang="zh-CN" altLang="en-US" dirty="0" smtClean="0"/>
              <a:t>语句</a:t>
            </a:r>
            <a:endParaRPr lang="en-US" altLang="zh-CN" dirty="0" smtClean="0"/>
          </a:p>
          <a:p>
            <a:r>
              <a:rPr lang="zh-CN" altLang="en-US" dirty="0"/>
              <a:t>模块的</a:t>
            </a:r>
            <a:r>
              <a:rPr lang="zh-CN" altLang="en-US" dirty="0" smtClean="0"/>
              <a:t>调用</a:t>
            </a:r>
            <a:endParaRPr lang="en-US" altLang="zh-CN" dirty="0" smtClean="0"/>
          </a:p>
          <a:p>
            <a:r>
              <a:rPr lang="zh-CN" altLang="en-US" dirty="0"/>
              <a:t>模块的测试</a:t>
            </a:r>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a:lnSpc>
                <a:spcPct val="90000"/>
              </a:lnSpc>
            </a:pPr>
            <a:r>
              <a:rPr lang="zh-CN" altLang="en-US" sz="2800" dirty="0"/>
              <a:t>按功能分为以下几类</a:t>
            </a:r>
            <a:r>
              <a:rPr lang="zh-CN" altLang="en-US" sz="2800" dirty="0" smtClean="0"/>
              <a:t>：</a:t>
            </a:r>
            <a:endParaRPr lang="en-US" altLang="zh-CN" sz="2800" dirty="0" smtClean="0"/>
          </a:p>
          <a:p>
            <a:pPr marL="914400" lvl="1" indent="-457200">
              <a:lnSpc>
                <a:spcPct val="90000"/>
              </a:lnSpc>
              <a:buFont typeface="+mj-ea"/>
              <a:buAutoNum type="circleNumDbPlain"/>
            </a:pPr>
            <a:r>
              <a:rPr lang="zh-CN" altLang="en-US" sz="2400" dirty="0" smtClean="0"/>
              <a:t>算术运算符</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smtClean="0"/>
              <a:t>%</a:t>
            </a:r>
          </a:p>
          <a:p>
            <a:pPr marL="914400" lvl="1" indent="-457200">
              <a:lnSpc>
                <a:spcPct val="90000"/>
              </a:lnSpc>
              <a:buFont typeface="+mj-ea"/>
              <a:buAutoNum type="circleNumDbPlain"/>
            </a:pPr>
            <a:r>
              <a:rPr lang="zh-CN" altLang="en-US" sz="2400" dirty="0"/>
              <a:t>逻辑运算符： </a:t>
            </a:r>
            <a:r>
              <a:rPr lang="en-US" altLang="zh-CN" sz="2400" dirty="0"/>
              <a:t>&amp;&amp;</a:t>
            </a:r>
            <a:r>
              <a:rPr lang="zh-CN" altLang="en-US" sz="2400" dirty="0"/>
              <a:t> ， </a:t>
            </a:r>
            <a:r>
              <a:rPr lang="en-US" altLang="zh-CN" sz="2400" dirty="0"/>
              <a:t>||</a:t>
            </a:r>
            <a:r>
              <a:rPr lang="zh-CN" altLang="en-US" sz="2400" dirty="0"/>
              <a:t> ，</a:t>
            </a:r>
            <a:r>
              <a:rPr lang="en-US" altLang="zh-CN" sz="2400" dirty="0"/>
              <a:t> !</a:t>
            </a:r>
          </a:p>
          <a:p>
            <a:pPr marL="914400" lvl="1" indent="-457200">
              <a:lnSpc>
                <a:spcPct val="90000"/>
              </a:lnSpc>
              <a:buFont typeface="+mj-ea"/>
              <a:buAutoNum type="circleNumDbPlain"/>
            </a:pPr>
            <a:r>
              <a:rPr lang="zh-CN" altLang="en-US" sz="2400" dirty="0"/>
              <a:t>位运算符： </a:t>
            </a:r>
            <a:r>
              <a:rPr lang="en-US" altLang="zh-CN" sz="2400" dirty="0"/>
              <a:t>~, | , ^ ,&amp; ,^~</a:t>
            </a:r>
          </a:p>
          <a:p>
            <a:pPr marL="914400" lvl="1" indent="-457200">
              <a:lnSpc>
                <a:spcPct val="90000"/>
              </a:lnSpc>
              <a:buFont typeface="+mj-ea"/>
              <a:buAutoNum type="circleNumDbPlain"/>
            </a:pPr>
            <a:r>
              <a:rPr lang="zh-CN" altLang="en-US" sz="2400" b="1" dirty="0" smtClean="0"/>
              <a:t>赋值</a:t>
            </a:r>
            <a:r>
              <a:rPr lang="zh-CN" altLang="en-US" sz="2400" b="1" dirty="0"/>
              <a:t>运算符 ：</a:t>
            </a:r>
            <a:r>
              <a:rPr lang="en-US" altLang="zh-CN" sz="2400" b="1" dirty="0"/>
              <a:t>=</a:t>
            </a:r>
            <a:r>
              <a:rPr lang="zh-CN" altLang="en-US" sz="2400" b="1" dirty="0"/>
              <a:t>，</a:t>
            </a:r>
            <a:r>
              <a:rPr lang="en-US" altLang="zh-CN" sz="2400" b="1" dirty="0"/>
              <a:t>&lt;=  </a:t>
            </a:r>
          </a:p>
          <a:p>
            <a:pPr marL="914400" lvl="1" indent="-457200">
              <a:lnSpc>
                <a:spcPct val="90000"/>
              </a:lnSpc>
              <a:buFont typeface="+mj-ea"/>
              <a:buAutoNum type="circleNumDbPlain"/>
            </a:pPr>
            <a:r>
              <a:rPr lang="zh-CN" altLang="en-US" sz="2400" dirty="0" smtClean="0"/>
              <a:t>关系</a:t>
            </a:r>
            <a:r>
              <a:rPr lang="zh-CN" altLang="en-US" sz="2400" dirty="0"/>
              <a:t>运算符：</a:t>
            </a:r>
            <a:r>
              <a:rPr lang="en-US" altLang="zh-CN" sz="2400" dirty="0"/>
              <a:t>&gt; </a:t>
            </a:r>
            <a:r>
              <a:rPr lang="zh-CN" altLang="en-US" sz="2400" dirty="0"/>
              <a:t>， </a:t>
            </a:r>
            <a:r>
              <a:rPr lang="en-US" altLang="zh-CN" sz="2400" dirty="0"/>
              <a:t>&lt;</a:t>
            </a:r>
            <a:r>
              <a:rPr lang="zh-CN" altLang="en-US" sz="2400" dirty="0"/>
              <a:t> ， </a:t>
            </a:r>
            <a:r>
              <a:rPr lang="en-US" altLang="zh-CN" sz="2400" dirty="0"/>
              <a:t>&gt;=</a:t>
            </a:r>
            <a:r>
              <a:rPr lang="zh-CN" altLang="en-US" sz="2400" dirty="0"/>
              <a:t> ， </a:t>
            </a:r>
            <a:r>
              <a:rPr lang="en-US" altLang="zh-CN" sz="2400" dirty="0" smtClean="0"/>
              <a:t>&lt;=</a:t>
            </a:r>
          </a:p>
          <a:p>
            <a:pPr marL="914400" lvl="1" indent="-457200">
              <a:lnSpc>
                <a:spcPct val="90000"/>
              </a:lnSpc>
              <a:buFont typeface="+mj-ea"/>
              <a:buAutoNum type="circleNumDbPlain"/>
            </a:pPr>
            <a:r>
              <a:rPr lang="zh-CN" altLang="en-US" sz="2400" dirty="0" smtClean="0"/>
              <a:t>条件</a:t>
            </a:r>
            <a:r>
              <a:rPr lang="zh-CN" altLang="en-US" sz="2400" dirty="0"/>
              <a:t>运算符： ？</a:t>
            </a:r>
            <a:r>
              <a:rPr lang="zh-CN" altLang="en-US" sz="2400" dirty="0" smtClean="0"/>
              <a:t>：</a:t>
            </a:r>
            <a:endParaRPr lang="en-US" altLang="zh-CN" sz="2400" dirty="0" smtClean="0"/>
          </a:p>
          <a:p>
            <a:pPr marL="914400" lvl="1" indent="-457200">
              <a:lnSpc>
                <a:spcPct val="90000"/>
              </a:lnSpc>
              <a:buFont typeface="+mj-ea"/>
              <a:buAutoNum type="circleNumDbPlain"/>
            </a:pPr>
            <a:r>
              <a:rPr lang="zh-CN" altLang="en-US" sz="2400" dirty="0" smtClean="0"/>
              <a:t>移位</a:t>
            </a:r>
            <a:r>
              <a:rPr lang="zh-CN" altLang="en-US" sz="2400" dirty="0"/>
              <a:t>运算符： </a:t>
            </a:r>
            <a:r>
              <a:rPr lang="en-US" altLang="zh-CN" sz="2400" dirty="0"/>
              <a:t>&lt;&lt; </a:t>
            </a:r>
            <a:r>
              <a:rPr lang="en-US" altLang="zh-CN" sz="2400" dirty="0" smtClean="0"/>
              <a:t>,&gt;&gt;</a:t>
            </a:r>
          </a:p>
          <a:p>
            <a:pPr marL="914400" lvl="1" indent="-457200">
              <a:lnSpc>
                <a:spcPct val="90000"/>
              </a:lnSpc>
              <a:buFont typeface="+mj-ea"/>
              <a:buAutoNum type="circleNumDbPlain"/>
            </a:pPr>
            <a:r>
              <a:rPr lang="zh-CN" altLang="en-US" sz="2400" dirty="0"/>
              <a:t>拼接运算符 ：</a:t>
            </a:r>
            <a:r>
              <a:rPr lang="en-US" altLang="zh-CN" sz="2400" dirty="0"/>
              <a:t>{}</a:t>
            </a:r>
          </a:p>
          <a:p>
            <a:pPr marL="914400" lvl="1" indent="-457200">
              <a:lnSpc>
                <a:spcPct val="90000"/>
              </a:lnSpc>
              <a:buFont typeface="+mj-ea"/>
              <a:buAutoNum type="circleNumDbPlain"/>
            </a:pPr>
            <a:r>
              <a:rPr lang="zh-CN" altLang="en-US" sz="2400" dirty="0"/>
              <a:t>等式运算符：</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a:t>==</a:t>
            </a:r>
          </a:p>
          <a:p>
            <a:pPr marL="914400" lvl="1" indent="-457200">
              <a:lnSpc>
                <a:spcPct val="90000"/>
              </a:lnSpc>
              <a:buFont typeface="+mj-ea"/>
              <a:buAutoNum type="circleNumDbPlain"/>
            </a:pPr>
            <a:r>
              <a:rPr lang="zh-CN" altLang="en-US" sz="2400" dirty="0" smtClean="0"/>
              <a:t>其他</a:t>
            </a:r>
            <a:endParaRPr lang="en-US" altLang="zh-CN" sz="2400" dirty="0"/>
          </a:p>
          <a:p>
            <a:pPr lvl="1">
              <a:lnSpc>
                <a:spcPct val="90000"/>
              </a:lnSpc>
            </a:pPr>
            <a:endParaRPr lang="en-US" altLang="zh-CN" sz="2400" dirty="0"/>
          </a:p>
          <a:p>
            <a:pPr lvl="1">
              <a:lnSpc>
                <a:spcPct val="90000"/>
              </a:lnSpc>
            </a:pPr>
            <a:endParaRPr lang="en-US" altLang="zh-CN" sz="2400" dirty="0"/>
          </a:p>
          <a:p>
            <a:pPr lvl="1">
              <a:lnSpc>
                <a:spcPct val="90000"/>
              </a:lnSpc>
            </a:pPr>
            <a:endParaRPr lang="en-US" altLang="zh-CN" sz="2400" dirty="0"/>
          </a:p>
          <a:p>
            <a:pPr lvl="1">
              <a:lnSpc>
                <a:spcPct val="90000"/>
              </a:lnSpc>
            </a:pPr>
            <a:endParaRPr lang="en-US" altLang="zh-CN" sz="2400" dirty="0"/>
          </a:p>
          <a:p>
            <a:pPr lvl="1">
              <a:lnSpc>
                <a:spcPct val="90000"/>
              </a:lnSpc>
            </a:pPr>
            <a:endParaRPr lang="en-US" altLang="zh-CN" sz="2400" dirty="0"/>
          </a:p>
          <a:p>
            <a:pPr lvl="1">
              <a:lnSpc>
                <a:spcPct val="90000"/>
              </a:lnSpc>
            </a:pPr>
            <a:endParaRPr lang="en-US" altLang="zh-CN" sz="2400" dirty="0"/>
          </a:p>
          <a:p>
            <a:pPr lvl="1">
              <a:lnSpc>
                <a:spcPct val="90000"/>
              </a:lnSpc>
            </a:pPr>
            <a:endParaRPr lang="en-US" altLang="zh-CN" sz="2400" dirty="0"/>
          </a:p>
          <a:p>
            <a:pPr>
              <a:buNone/>
            </a:pPr>
            <a:endParaRPr lang="en-US" altLang="zh-CN" sz="2400" dirty="0" smtClean="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运算符</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38</a:t>
            </a:fld>
            <a:endParaRPr lang="zh-CN" alt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r>
              <a:rPr lang="zh-CN" altLang="en-US" sz="2400" dirty="0" smtClean="0"/>
              <a:t>算术运算符 ：</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a:t>
            </a:r>
            <a:r>
              <a:rPr lang="zh-CN" altLang="en-US" sz="2400" dirty="0" smtClean="0"/>
              <a:t>，</a:t>
            </a:r>
            <a:r>
              <a:rPr lang="en-US" altLang="zh-CN" sz="2400" dirty="0" smtClean="0"/>
              <a:t>% </a:t>
            </a:r>
          </a:p>
          <a:p>
            <a:pPr lvl="1"/>
            <a:r>
              <a:rPr lang="zh-CN" altLang="en-US" sz="2000" dirty="0" smtClean="0"/>
              <a:t>在进行整数的除法运算时，结果要略去小数部分，只取整数部分；而进行取模运算时（</a:t>
            </a:r>
            <a:r>
              <a:rPr lang="en-US" altLang="zh-CN" sz="2000" dirty="0" smtClean="0"/>
              <a:t>%</a:t>
            </a:r>
            <a:r>
              <a:rPr lang="zh-CN" altLang="en-US" sz="2000" dirty="0" smtClean="0"/>
              <a:t>，亦称作求余运算符）结果的符号位采用模运算符中第一个操作数的符号。</a:t>
            </a:r>
            <a:endParaRPr lang="en-US" altLang="zh-CN" sz="2000" dirty="0" smtClean="0"/>
          </a:p>
          <a:p>
            <a:pPr lvl="1"/>
            <a:r>
              <a:rPr lang="zh-CN" altLang="en-US" sz="2000" dirty="0" smtClean="0"/>
              <a:t>在进行算术运算时，如果某一个操作数有不确定的值</a:t>
            </a:r>
            <a:r>
              <a:rPr lang="en-US" altLang="zh-CN" sz="2000" dirty="0" smtClean="0"/>
              <a:t>x</a:t>
            </a:r>
            <a:r>
              <a:rPr lang="zh-CN" altLang="en-US" sz="2000" dirty="0" smtClean="0"/>
              <a:t>，则整个结果也为不确定值</a:t>
            </a:r>
            <a:r>
              <a:rPr lang="en-US" altLang="zh-CN" sz="2000" dirty="0" smtClean="0"/>
              <a:t>x</a:t>
            </a:r>
            <a:r>
              <a:rPr lang="zh-CN" altLang="en-US" sz="2000" dirty="0" smtClean="0"/>
              <a:t>。</a:t>
            </a:r>
            <a:endParaRPr lang="en-US" altLang="zh-CN" sz="2000" dirty="0" smtClean="0"/>
          </a:p>
          <a:p>
            <a:r>
              <a:rPr lang="zh-CN" altLang="en-US" sz="2400" dirty="0"/>
              <a:t>逻辑运算符： </a:t>
            </a:r>
            <a:r>
              <a:rPr lang="en-US" altLang="zh-CN" sz="2400" dirty="0"/>
              <a:t>&amp;&amp;</a:t>
            </a:r>
            <a:r>
              <a:rPr lang="zh-CN" altLang="en-US" sz="2400" dirty="0"/>
              <a:t> ， </a:t>
            </a:r>
            <a:r>
              <a:rPr lang="en-US" altLang="zh-CN" sz="2400" dirty="0"/>
              <a:t>||</a:t>
            </a:r>
            <a:r>
              <a:rPr lang="zh-CN" altLang="en-US" sz="2400" dirty="0"/>
              <a:t> ，</a:t>
            </a:r>
            <a:r>
              <a:rPr lang="en-US" altLang="zh-CN" sz="2400" dirty="0"/>
              <a:t> !</a:t>
            </a:r>
          </a:p>
          <a:p>
            <a:pPr lvl="1"/>
            <a:r>
              <a:rPr lang="zh-CN" altLang="en-US" sz="2000" dirty="0"/>
              <a:t>其中</a:t>
            </a:r>
            <a:r>
              <a:rPr lang="en-US" altLang="zh-CN" sz="2000" dirty="0"/>
              <a:t>&amp;&amp;</a:t>
            </a:r>
            <a:r>
              <a:rPr lang="zh-CN" altLang="en-US" sz="2000" dirty="0"/>
              <a:t>和</a:t>
            </a:r>
            <a:r>
              <a:rPr lang="en-US" altLang="zh-CN" sz="2000" dirty="0"/>
              <a:t>||</a:t>
            </a:r>
            <a:r>
              <a:rPr lang="zh-CN" altLang="en-US" sz="2000" dirty="0"/>
              <a:t>是双目运算符，其优先级别低于关系运算符，而 ！高于算术运算符</a:t>
            </a:r>
            <a:r>
              <a:rPr lang="zh-CN" altLang="en-US" sz="2000" dirty="0" smtClean="0"/>
              <a:t>。</a:t>
            </a:r>
            <a:endParaRPr lang="en-US" altLang="zh-CN" sz="2000" dirty="0" smtClean="0"/>
          </a:p>
          <a:p>
            <a:r>
              <a:rPr lang="zh-CN" altLang="en-US" sz="2400" dirty="0"/>
              <a:t>位运算符： </a:t>
            </a:r>
            <a:r>
              <a:rPr lang="en-US" altLang="zh-CN" sz="2400" dirty="0"/>
              <a:t>~, | , ^ ,&amp; ,^~</a:t>
            </a:r>
          </a:p>
          <a:p>
            <a:pPr lvl="1"/>
            <a:r>
              <a:rPr lang="zh-CN" altLang="en-US" sz="2000" dirty="0"/>
              <a:t>在不同长度的数据进行位运算时，系统会自动的将两个数右端对齐，位数少的操作数会在相应的高位补</a:t>
            </a:r>
            <a:r>
              <a:rPr lang="en-US" altLang="zh-CN" sz="2000" dirty="0"/>
              <a:t>0</a:t>
            </a:r>
            <a:r>
              <a:rPr lang="zh-CN" altLang="en-US" sz="2000" dirty="0"/>
              <a:t>，一时的两个操作数按位进行操作。</a:t>
            </a:r>
            <a:endParaRPr lang="en-US" altLang="zh-CN" sz="2000" dirty="0"/>
          </a:p>
          <a:p>
            <a:pPr lvl="1"/>
            <a:endParaRPr lang="en-US" altLang="zh-CN" sz="2000" dirty="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运算符</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39</a:t>
            </a:fld>
            <a:endParaRPr lang="zh-CN" alt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4362" y="2130425"/>
            <a:ext cx="8029604" cy="1470025"/>
          </a:xfrm>
        </p:spPr>
        <p:txBody>
          <a:bodyPr/>
          <a:lstStyle/>
          <a:p>
            <a:r>
              <a:rPr lang="zh-CN" altLang="en-US" dirty="0" smtClean="0"/>
              <a:t>数字系统设计</a:t>
            </a:r>
            <a:endParaRPr lang="zh-CN" altLang="en-US" dirty="0"/>
          </a:p>
        </p:txBody>
      </p:sp>
      <p:sp>
        <p:nvSpPr>
          <p:cNvPr id="3" name="副标题 2"/>
          <p:cNvSpPr>
            <a:spLocks noGrp="1"/>
          </p:cNvSpPr>
          <p:nvPr>
            <p:ph type="subTitle" idx="1"/>
          </p:nvPr>
        </p:nvSpPr>
        <p:spPr>
          <a:xfrm>
            <a:off x="785786" y="4000504"/>
            <a:ext cx="7786742" cy="1752600"/>
          </a:xfrm>
        </p:spPr>
        <p:txBody>
          <a:bodyPr/>
          <a:lstStyle/>
          <a:p>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r>
              <a:rPr lang="zh-CN" altLang="en-US" sz="2400" dirty="0"/>
              <a:t>关系运算符：</a:t>
            </a:r>
            <a:r>
              <a:rPr lang="en-US" altLang="zh-CN" sz="2400" dirty="0"/>
              <a:t>&gt; </a:t>
            </a:r>
            <a:r>
              <a:rPr lang="zh-CN" altLang="en-US" sz="2400" dirty="0"/>
              <a:t>， </a:t>
            </a:r>
            <a:r>
              <a:rPr lang="en-US" altLang="zh-CN" sz="2400" dirty="0"/>
              <a:t>&lt;</a:t>
            </a:r>
            <a:r>
              <a:rPr lang="zh-CN" altLang="en-US" sz="2400" dirty="0"/>
              <a:t> ， </a:t>
            </a:r>
            <a:r>
              <a:rPr lang="en-US" altLang="zh-CN" sz="2400" dirty="0"/>
              <a:t>&gt;=</a:t>
            </a:r>
            <a:r>
              <a:rPr lang="zh-CN" altLang="en-US" sz="2400" dirty="0"/>
              <a:t> ， </a:t>
            </a:r>
            <a:r>
              <a:rPr lang="en-US" altLang="zh-CN" sz="2400" dirty="0"/>
              <a:t>&lt;=</a:t>
            </a:r>
          </a:p>
          <a:p>
            <a:pPr lvl="1"/>
            <a:r>
              <a:rPr lang="zh-CN" altLang="en-US" sz="2000" dirty="0"/>
              <a:t>如果关系运算是假的，则返回值是</a:t>
            </a:r>
            <a:r>
              <a:rPr lang="en-US" altLang="zh-CN" sz="2000" dirty="0"/>
              <a:t>0</a:t>
            </a:r>
            <a:r>
              <a:rPr lang="zh-CN" altLang="en-US" sz="2000" dirty="0"/>
              <a:t>，如果关系是真的，则返回值是</a:t>
            </a:r>
            <a:r>
              <a:rPr lang="en-US" altLang="zh-CN" sz="2000" dirty="0"/>
              <a:t>1</a:t>
            </a:r>
            <a:r>
              <a:rPr lang="zh-CN" altLang="en-US" sz="2000" dirty="0"/>
              <a:t>。 </a:t>
            </a:r>
            <a:endParaRPr lang="en-US" altLang="zh-CN" sz="2000" dirty="0"/>
          </a:p>
          <a:p>
            <a:pPr lvl="1"/>
            <a:r>
              <a:rPr lang="zh-CN" altLang="en-US" sz="2000" dirty="0"/>
              <a:t>关系运算符的优先级别低于算数运算符。如：</a:t>
            </a:r>
            <a:r>
              <a:rPr lang="en-US" altLang="zh-CN" sz="2000" dirty="0"/>
              <a:t>a&lt;size-1</a:t>
            </a:r>
            <a:r>
              <a:rPr lang="zh-CN" altLang="en-US" sz="2000" dirty="0"/>
              <a:t>等同于</a:t>
            </a:r>
            <a:r>
              <a:rPr lang="en-US" altLang="zh-CN" sz="2000" dirty="0"/>
              <a:t>a&lt;(size-1)</a:t>
            </a:r>
          </a:p>
          <a:p>
            <a:pPr lvl="1"/>
            <a:r>
              <a:rPr lang="zh-CN" altLang="en-US" sz="2000" dirty="0"/>
              <a:t>如果某个操作数值不定，则关系是模糊的，返回值是不定值</a:t>
            </a:r>
            <a:r>
              <a:rPr lang="zh-CN" altLang="en-US" sz="2000" dirty="0" smtClean="0"/>
              <a:t>。</a:t>
            </a:r>
            <a:endParaRPr lang="en-US" altLang="zh-CN" sz="2400" dirty="0" smtClean="0"/>
          </a:p>
          <a:p>
            <a:r>
              <a:rPr lang="zh-CN" altLang="en-US" sz="2400" dirty="0" smtClean="0"/>
              <a:t>移位运算符： </a:t>
            </a:r>
            <a:r>
              <a:rPr lang="en-US" altLang="zh-CN" sz="2400" dirty="0" smtClean="0"/>
              <a:t>&lt;&lt; ,&gt;&gt;</a:t>
            </a:r>
          </a:p>
          <a:p>
            <a:pPr lvl="1"/>
            <a:r>
              <a:rPr lang="en-US" altLang="zh-CN" sz="2000" dirty="0" smtClean="0"/>
              <a:t>a&gt;&gt;n</a:t>
            </a:r>
            <a:r>
              <a:rPr lang="zh-CN" altLang="en-US" sz="2000" dirty="0" smtClean="0"/>
              <a:t>其中</a:t>
            </a:r>
            <a:r>
              <a:rPr lang="en-US" altLang="zh-CN" sz="2000" dirty="0" smtClean="0"/>
              <a:t>a</a:t>
            </a:r>
            <a:r>
              <a:rPr lang="zh-CN" altLang="en-US" sz="2000" dirty="0" smtClean="0"/>
              <a:t>代表要进行移位的操作数，</a:t>
            </a:r>
            <a:r>
              <a:rPr lang="en-US" altLang="zh-CN" sz="2000" dirty="0" smtClean="0"/>
              <a:t>n</a:t>
            </a:r>
            <a:r>
              <a:rPr lang="zh-CN" altLang="en-US" sz="2000" dirty="0" smtClean="0"/>
              <a:t>代表要移几位。这两种移位运算都用</a:t>
            </a:r>
            <a:r>
              <a:rPr lang="en-US" altLang="zh-CN" sz="2000" dirty="0" smtClean="0"/>
              <a:t>0</a:t>
            </a:r>
            <a:r>
              <a:rPr lang="zh-CN" altLang="en-US" sz="2000" dirty="0" smtClean="0"/>
              <a:t>来填补移出的空位。如果操作数已经定义了位宽，则进行移位后操作数改变，但是其位宽不变。</a:t>
            </a:r>
            <a:endParaRPr lang="en-US" altLang="zh-CN" sz="2000" dirty="0" smtClean="0"/>
          </a:p>
          <a:p>
            <a:r>
              <a:rPr lang="zh-CN" altLang="en-US" sz="2400" dirty="0" smtClean="0"/>
              <a:t>拼接运算符 ：</a:t>
            </a:r>
            <a:r>
              <a:rPr lang="en-US" altLang="zh-CN" sz="2400" dirty="0" smtClean="0"/>
              <a:t>{}</a:t>
            </a:r>
          </a:p>
          <a:p>
            <a:pPr lvl="1"/>
            <a:r>
              <a:rPr lang="en-US" altLang="zh-CN" sz="2000" dirty="0" smtClean="0"/>
              <a:t>{</a:t>
            </a:r>
            <a:r>
              <a:rPr lang="zh-CN" altLang="en-US" sz="2000" dirty="0" smtClean="0"/>
              <a:t>信号</a:t>
            </a:r>
            <a:r>
              <a:rPr lang="en-US" altLang="zh-CN" sz="2000" dirty="0" smtClean="0"/>
              <a:t>1</a:t>
            </a:r>
            <a:r>
              <a:rPr lang="zh-CN" altLang="en-US" sz="2000" dirty="0" smtClean="0"/>
              <a:t>的某几位，信号</a:t>
            </a:r>
            <a:r>
              <a:rPr lang="en-US" altLang="zh-CN" sz="2000" dirty="0" smtClean="0"/>
              <a:t>2</a:t>
            </a:r>
            <a:r>
              <a:rPr lang="zh-CN" altLang="en-US" sz="2000" dirty="0" smtClean="0"/>
              <a:t>的某几位，</a:t>
            </a:r>
            <a:r>
              <a:rPr lang="en-US" altLang="zh-CN" sz="2000" dirty="0" smtClean="0"/>
              <a:t>......</a:t>
            </a:r>
            <a:r>
              <a:rPr lang="zh-CN" altLang="en-US" sz="2000" dirty="0" smtClean="0"/>
              <a:t>信号</a:t>
            </a:r>
            <a:r>
              <a:rPr lang="en-US" altLang="zh-CN" sz="2000" dirty="0" smtClean="0"/>
              <a:t>n</a:t>
            </a:r>
            <a:r>
              <a:rPr lang="zh-CN" altLang="en-US" sz="2000" dirty="0" smtClean="0"/>
              <a:t>的某几位</a:t>
            </a:r>
            <a:r>
              <a:rPr lang="en-US" altLang="zh-CN" sz="2000" dirty="0" smtClean="0"/>
              <a:t>} </a:t>
            </a:r>
            <a:r>
              <a:rPr lang="zh-CN" altLang="en-US" sz="2000" dirty="0" smtClean="0"/>
              <a:t>将某些信号的某些为列出来，中间用逗号分开，最后用大括号括起来表示一个整体的信号。在位拼接的表达式中不允许存在没有指明位数的信号。</a:t>
            </a:r>
            <a:endParaRPr lang="en-US" altLang="zh-CN" sz="2400" dirty="0" smtClean="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运算符</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40</a:t>
            </a:fld>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r>
              <a:rPr lang="zh-CN" altLang="en-US" sz="2400" dirty="0"/>
              <a:t>等式</a:t>
            </a:r>
            <a:r>
              <a:rPr lang="zh-CN" altLang="en-US" sz="2400" dirty="0" smtClean="0"/>
              <a:t>运算符：</a:t>
            </a:r>
            <a:r>
              <a:rPr lang="en-US" altLang="zh-CN" sz="2400" dirty="0"/>
              <a:t>==</a:t>
            </a:r>
            <a:r>
              <a:rPr lang="zh-CN" altLang="en-US" sz="2400" dirty="0"/>
              <a:t>，！</a:t>
            </a:r>
            <a:r>
              <a:rPr lang="en-US" altLang="zh-CN" sz="2400" dirty="0"/>
              <a:t>=</a:t>
            </a:r>
            <a:r>
              <a:rPr lang="zh-CN" altLang="en-US" sz="2400" dirty="0"/>
              <a:t>，</a:t>
            </a:r>
            <a:r>
              <a:rPr lang="en-US" altLang="zh-CN" sz="2400" dirty="0"/>
              <a:t>===</a:t>
            </a:r>
            <a:r>
              <a:rPr lang="zh-CN" altLang="en-US" sz="2400" dirty="0"/>
              <a:t>，！</a:t>
            </a:r>
            <a:r>
              <a:rPr lang="en-US" altLang="zh-CN" sz="2400" dirty="0" smtClean="0"/>
              <a:t>==</a:t>
            </a:r>
          </a:p>
          <a:p>
            <a:pPr lvl="1"/>
            <a:r>
              <a:rPr lang="en-US" altLang="zh-CN" sz="2000" dirty="0"/>
              <a:t>==</a:t>
            </a:r>
            <a:r>
              <a:rPr lang="zh-CN" altLang="en-US" sz="2000" dirty="0"/>
              <a:t>，！</a:t>
            </a:r>
            <a:r>
              <a:rPr lang="en-US" altLang="zh-CN" sz="2000" dirty="0" smtClean="0"/>
              <a:t>=</a:t>
            </a:r>
            <a:r>
              <a:rPr lang="zh-CN" altLang="en-US" sz="2000" dirty="0" smtClean="0"/>
              <a:t>：</a:t>
            </a:r>
            <a:r>
              <a:rPr lang="en-US" altLang="zh-CN" sz="2000" dirty="0" smtClean="0"/>
              <a:t>X</a:t>
            </a:r>
            <a:r>
              <a:rPr lang="zh-CN" altLang="en-US" sz="2000" dirty="0" smtClean="0"/>
              <a:t>和</a:t>
            </a:r>
            <a:r>
              <a:rPr lang="en-US" altLang="zh-CN" sz="2000" dirty="0" smtClean="0"/>
              <a:t>Z</a:t>
            </a:r>
            <a:r>
              <a:rPr lang="zh-CN" altLang="en-US" sz="2000" dirty="0" smtClean="0"/>
              <a:t>进行比较时为</a:t>
            </a:r>
            <a:r>
              <a:rPr lang="en-US" altLang="zh-CN" sz="2000" dirty="0" smtClean="0"/>
              <a:t>X</a:t>
            </a:r>
          </a:p>
          <a:p>
            <a:pPr lvl="1"/>
            <a:r>
              <a:rPr lang="en-US" altLang="zh-CN" sz="2000" dirty="0"/>
              <a:t>===</a:t>
            </a:r>
            <a:r>
              <a:rPr lang="zh-CN" altLang="en-US" sz="2000" dirty="0"/>
              <a:t>，！</a:t>
            </a:r>
            <a:r>
              <a:rPr lang="en-US" altLang="zh-CN" sz="2000" dirty="0" smtClean="0"/>
              <a:t>==</a:t>
            </a:r>
            <a:r>
              <a:rPr lang="zh-CN" altLang="en-US" sz="2000" dirty="0" smtClean="0"/>
              <a:t>：操作数相同结果为</a:t>
            </a:r>
            <a:r>
              <a:rPr lang="en-US" altLang="zh-CN" sz="2000" dirty="0" smtClean="0"/>
              <a:t>1</a:t>
            </a:r>
            <a:r>
              <a:rPr lang="zh-CN" altLang="en-US" sz="2000" dirty="0" smtClean="0"/>
              <a:t>，常用于</a:t>
            </a:r>
            <a:r>
              <a:rPr lang="en-US" altLang="zh-CN" sz="2000" dirty="0" smtClean="0"/>
              <a:t>case</a:t>
            </a:r>
            <a:r>
              <a:rPr lang="zh-CN" altLang="en-US" sz="2000" dirty="0" smtClean="0"/>
              <a:t>表达式的判别。</a:t>
            </a:r>
            <a:endParaRPr lang="en-US" altLang="zh-CN" sz="2000" dirty="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运算符</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5" name="表格 4"/>
          <p:cNvGraphicFramePr>
            <a:graphicFrameLocks noGrp="1"/>
          </p:cNvGraphicFramePr>
          <p:nvPr/>
        </p:nvGraphicFramePr>
        <p:xfrm>
          <a:off x="1223626" y="2996952"/>
          <a:ext cx="6696747" cy="2291340"/>
        </p:xfrm>
        <a:graphic>
          <a:graphicData uri="http://schemas.openxmlformats.org/drawingml/2006/table">
            <a:tbl>
              <a:tblPr firstRow="1" bandRow="1">
                <a:tableStyleId>{D7AC3CCA-C797-4891-BE02-D94E43425B78}</a:tableStyleId>
              </a:tblPr>
              <a:tblGrid>
                <a:gridCol w="792090"/>
                <a:gridCol w="648072"/>
                <a:gridCol w="648072"/>
                <a:gridCol w="648072"/>
                <a:gridCol w="648072"/>
                <a:gridCol w="233404"/>
                <a:gridCol w="615793"/>
                <a:gridCol w="615793"/>
                <a:gridCol w="615793"/>
                <a:gridCol w="615793"/>
                <a:gridCol w="615793"/>
              </a:tblGrid>
              <a:tr h="182808">
                <a:tc>
                  <a:txBody>
                    <a:bodyPr/>
                    <a:lstStyle/>
                    <a:p>
                      <a:pPr algn="ctr"/>
                      <a:r>
                        <a:rPr lang="en-US" altLang="zh-CN" sz="2000" b="1" dirty="0" smtClean="0">
                          <a:latin typeface="+mn-ea"/>
                          <a:ea typeface="+mn-ea"/>
                        </a:rPr>
                        <a:t>===</a:t>
                      </a:r>
                      <a:endParaRPr lang="zh-CN" altLang="en-US" sz="2000" b="1" dirty="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z</a:t>
                      </a:r>
                      <a:endParaRPr kumimoji="0" lang="zh-CN" altLang="en-US" sz="2000" b="1" dirty="0" smtClean="0">
                        <a:latin typeface="+mn-ea"/>
                        <a:ea typeface="+mn-ea"/>
                      </a:endParaRPr>
                    </a:p>
                  </a:txBody>
                  <a:tcPr marT="60960" marB="60960" anchor="ctr">
                    <a:noFill/>
                  </a:tcPr>
                </a:tc>
                <a:tc>
                  <a:txBody>
                    <a:bodyPr/>
                    <a:lstStyle/>
                    <a:p>
                      <a:endParaRPr lang="zh-CN" altLang="en-US" dirty="0"/>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kumimoji="0" lang="zh-CN" altLang="en-US" sz="2000" b="1" dirty="0" smtClean="0">
                        <a:latin typeface="+mn-ea"/>
                        <a:ea typeface="+mn-ea"/>
                      </a:endParaRPr>
                    </a:p>
                  </a:txBody>
                  <a:tcPr marT="60960" marB="60960" anchor="ctr">
                    <a:noFill/>
                  </a:tcPr>
                </a:tc>
                <a:tc>
                  <a:txBody>
                    <a:bodyPr/>
                    <a:lstStyle/>
                    <a:p>
                      <a:pPr algn="ctr"/>
                      <a:r>
                        <a:rPr kumimoji="0" lang="en-US" altLang="zh-CN" sz="2000" b="1" kern="1200" dirty="0" smtClean="0">
                          <a:solidFill>
                            <a:schemeClr val="dk1"/>
                          </a:solidFill>
                          <a:latin typeface="+mn-ea"/>
                          <a:ea typeface="+mn-ea"/>
                          <a:cs typeface="+mn-cs"/>
                        </a:rPr>
                        <a:t>z</a:t>
                      </a:r>
                      <a:endParaRPr kumimoji="0" lang="zh-CN" altLang="en-US" sz="2000" b="1" kern="1200" dirty="0">
                        <a:solidFill>
                          <a:schemeClr val="dk1"/>
                        </a:solidFill>
                        <a:latin typeface="+mn-ea"/>
                        <a:ea typeface="+mn-ea"/>
                        <a:cs typeface="+mn-cs"/>
                      </a:endParaRPr>
                    </a:p>
                  </a:txBody>
                  <a:tcPr marT="60960" marB="60960" anchor="ctr">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a:latin typeface="+mn-lt"/>
                        <a:ea typeface="+mn-ea"/>
                        <a:cs typeface="Droid Serif" pitchFamily="18" charset="0"/>
                      </a:endParaRPr>
                    </a:p>
                  </a:txBody>
                  <a:tcPr marT="60960" marB="60960" anchor="ctr">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1" i="1" dirty="0" smtClean="0">
                        <a:latin typeface="+mn-lt"/>
                        <a:ea typeface="+mn-ea"/>
                        <a:cs typeface="Droid Serif" pitchFamily="18" charset="0"/>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kern="1200" dirty="0">
                        <a:solidFill>
                          <a:schemeClr val="dk1"/>
                        </a:solidFill>
                        <a:latin typeface="+mn-lt"/>
                        <a:ea typeface="+mn-ea"/>
                        <a:cs typeface="Droid Serif" pitchFamily="18" charset="0"/>
                      </a:endParaRPr>
                    </a:p>
                  </a:txBody>
                  <a:tcPr marT="60960" marB="60960" anchor="ctr">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kern="1200" dirty="0">
                        <a:solidFill>
                          <a:schemeClr val="dk1"/>
                        </a:solidFill>
                        <a:latin typeface="+mn-lt"/>
                        <a:ea typeface="+mn-ea"/>
                        <a:cs typeface="Droid Serif" pitchFamily="18" charset="0"/>
                      </a:endParaRPr>
                    </a:p>
                  </a:txBody>
                  <a:tcPr marT="60960" marB="60960" anchor="ctr">
                    <a:noFill/>
                  </a:tcPr>
                </a:tc>
              </a:tr>
              <a:tr h="466155">
                <a:tc>
                  <a:txBody>
                    <a:bodyPr/>
                    <a:lstStyle/>
                    <a:p>
                      <a:pPr algn="ctr"/>
                      <a:r>
                        <a:rPr kumimoji="0" lang="en-US" altLang="zh-CN" sz="2000" b="1" kern="1200" dirty="0" smtClean="0">
                          <a:solidFill>
                            <a:schemeClr val="dk1"/>
                          </a:solidFill>
                          <a:latin typeface="+mn-ea"/>
                          <a:ea typeface="+mn-ea"/>
                          <a:cs typeface="+mn-cs"/>
                        </a:rPr>
                        <a:t>z</a:t>
                      </a:r>
                      <a:endParaRPr kumimoji="0" lang="zh-CN" altLang="en-US" sz="2000" b="1" kern="1200" dirty="0">
                        <a:solidFill>
                          <a:schemeClr val="dk1"/>
                        </a:solidFill>
                        <a:latin typeface="+mn-ea"/>
                        <a:ea typeface="+mn-ea"/>
                        <a:cs typeface="+mn-cs"/>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0</a:t>
                      </a:r>
                      <a:endParaRPr kumimoji="0" lang="zh-CN" altLang="en-US" sz="2000" b="1" dirty="0" smtClean="0">
                        <a:latin typeface="+mn-ea"/>
                        <a:ea typeface="+mn-ea"/>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1</a:t>
                      </a:r>
                      <a:endParaRPr kumimoji="0" lang="zh-CN" altLang="en-US" sz="2000" b="1" dirty="0" smtClean="0">
                        <a:latin typeface="+mn-ea"/>
                        <a:ea typeface="+mn-ea"/>
                      </a:endParaRPr>
                    </a:p>
                  </a:txBody>
                  <a:tcPr marT="60960" marB="60960" anchor="ctr">
                    <a:solidFill>
                      <a:schemeClr val="tx2">
                        <a:lumMod val="20000"/>
                        <a:lumOff val="80000"/>
                      </a:schemeClr>
                    </a:solidFill>
                  </a:tcPr>
                </a:tc>
                <a:tc>
                  <a:txBody>
                    <a:bodyPr/>
                    <a:lstStyle/>
                    <a:p>
                      <a:pPr algn="ctr"/>
                      <a:endParaRPr kumimoji="0" lang="zh-CN" altLang="en-US" sz="2000" b="1" kern="1200" dirty="0">
                        <a:solidFill>
                          <a:schemeClr val="dk1"/>
                        </a:solidFill>
                        <a:latin typeface="+mn-ea"/>
                        <a:ea typeface="+mn-ea"/>
                        <a:cs typeface="+mn-cs"/>
                      </a:endParaRPr>
                    </a:p>
                  </a:txBody>
                  <a:tcPr marT="60960" marB="60960" anchor="ctr">
                    <a:solidFill>
                      <a:schemeClr val="tx2">
                        <a:lumMod val="20000"/>
                        <a:lumOff val="80000"/>
                      </a:schemeClr>
                    </a:solidFill>
                  </a:tcPr>
                </a:tc>
                <a:tc>
                  <a:txBody>
                    <a:bodyPr/>
                    <a:lstStyle/>
                    <a:p>
                      <a:pPr algn="ctr"/>
                      <a:r>
                        <a:rPr kumimoji="0" lang="en-US" altLang="zh-CN" sz="2000" b="1" kern="1200" dirty="0" smtClean="0">
                          <a:solidFill>
                            <a:schemeClr val="dk1"/>
                          </a:solidFill>
                          <a:latin typeface="+mn-ea"/>
                          <a:ea typeface="+mn-ea"/>
                          <a:cs typeface="+mn-cs"/>
                        </a:rPr>
                        <a:t>z</a:t>
                      </a:r>
                      <a:endParaRPr kumimoji="0" lang="zh-CN" altLang="en-US" sz="2000" b="1" kern="1200" dirty="0">
                        <a:solidFill>
                          <a:schemeClr val="dk1"/>
                        </a:solidFill>
                        <a:latin typeface="+mn-ea"/>
                        <a:ea typeface="+mn-ea"/>
                        <a:cs typeface="+mn-cs"/>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smtClean="0">
                        <a:latin typeface="+mn-lt"/>
                        <a:ea typeface="+mn-ea"/>
                        <a:cs typeface="Droid Serif" pitchFamily="18" charset="0"/>
                      </a:endParaRPr>
                    </a:p>
                  </a:txBody>
                  <a:tcPr marT="60960" marB="60960"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smtClean="0">
                          <a:latin typeface="+mn-ea"/>
                          <a:ea typeface="+mn-ea"/>
                        </a:rPr>
                        <a:t>x</a:t>
                      </a:r>
                      <a:endParaRPr lang="zh-CN" altLang="en-US" sz="2000" b="1" i="1" dirty="0">
                        <a:latin typeface="+mn-lt"/>
                        <a:ea typeface="+mn-ea"/>
                        <a:cs typeface="Droid Serif" pitchFamily="18" charset="0"/>
                      </a:endParaRPr>
                    </a:p>
                  </a:txBody>
                  <a:tcPr marT="60960" marB="60960" anchor="ctr">
                    <a:noFill/>
                  </a:tcPr>
                </a:tc>
              </a:tr>
            </a:tbl>
          </a:graphicData>
        </a:graphic>
      </p:graphicFrame>
      <p:sp>
        <p:nvSpPr>
          <p:cNvPr id="2" name="灯片编号占位符 1"/>
          <p:cNvSpPr>
            <a:spLocks noGrp="1"/>
          </p:cNvSpPr>
          <p:nvPr>
            <p:ph type="sldNum" sz="quarter" idx="12"/>
          </p:nvPr>
        </p:nvSpPr>
        <p:spPr/>
        <p:txBody>
          <a:bodyPr/>
          <a:lstStyle/>
          <a:p>
            <a:fld id="{351A2F54-C19B-4022-AC36-B7CACD2E530A}" type="slidenum">
              <a:rPr lang="zh-CN" altLang="en-US" smtClean="0"/>
              <a:t>41</a:t>
            </a:fld>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运算符优先级别表</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7168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6885" y="1516316"/>
            <a:ext cx="4937403" cy="508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351A2F54-C19B-4022-AC36-B7CACD2E530A}" type="slidenum">
              <a:rPr lang="zh-CN" altLang="en-US" smtClean="0"/>
              <a:t>42</a:t>
            </a:fld>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1428728" y="1071546"/>
          <a:ext cx="6312712" cy="5619770"/>
        </p:xfrm>
        <a:graphic>
          <a:graphicData uri="http://schemas.openxmlformats.org/drawingml/2006/table">
            <a:tbl>
              <a:tblPr firstRow="1" bandRow="1">
                <a:tableStyleId>{D7AC3CCA-C797-4891-BE02-D94E43425B78}</a:tableStyleId>
              </a:tblPr>
              <a:tblGrid>
                <a:gridCol w="1633878"/>
                <a:gridCol w="2822154"/>
                <a:gridCol w="1856680"/>
              </a:tblGrid>
              <a:tr h="596046">
                <a:tc>
                  <a:txBody>
                    <a:bodyPr/>
                    <a:lstStyle/>
                    <a:p>
                      <a:endParaRPr lang="zh-CN" altLang="en-US" sz="2000" b="1" dirty="0">
                        <a:latin typeface="+mn-ea"/>
                        <a:ea typeface="+mn-ea"/>
                      </a:endParaRPr>
                    </a:p>
                  </a:txBody>
                  <a:tcPr marT="60960" marB="6096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0" lang="en-US" altLang="zh-CN" sz="2000" b="1" dirty="0" err="1" smtClean="0">
                          <a:latin typeface="+mn-ea"/>
                          <a:ea typeface="+mn-ea"/>
                        </a:rPr>
                        <a:t>Verilog</a:t>
                      </a:r>
                      <a:r>
                        <a:rPr kumimoji="0" lang="zh-CN" altLang="en-US" sz="2000" b="1" dirty="0" smtClean="0">
                          <a:latin typeface="+mn-ea"/>
                          <a:ea typeface="+mn-ea"/>
                        </a:rPr>
                        <a:t>描述</a:t>
                      </a:r>
                      <a:r>
                        <a:rPr kumimoji="0" lang="en-US" altLang="zh-CN" sz="2000" b="1" dirty="0" smtClean="0">
                          <a:latin typeface="+mn-ea"/>
                          <a:ea typeface="+mn-ea"/>
                        </a:rPr>
                        <a:t> </a:t>
                      </a:r>
                      <a:endParaRPr kumimoji="0" lang="zh-CN" altLang="en-US" sz="2000" b="1" dirty="0" smtClean="0">
                        <a:latin typeface="+mn-ea"/>
                        <a:ea typeface="+mn-ea"/>
                      </a:endParaRPr>
                    </a:p>
                  </a:txBody>
                  <a:tcPr marT="60960" marB="60960" anchor="ctr">
                    <a:solidFill>
                      <a:schemeClr val="accent5">
                        <a:lumMod val="20000"/>
                        <a:lumOff val="80000"/>
                      </a:schemeClr>
                    </a:solidFill>
                  </a:tcPr>
                </a:tc>
                <a:tc>
                  <a:txBody>
                    <a:bodyPr/>
                    <a:lstStyle/>
                    <a:p>
                      <a:pPr algn="ctr"/>
                      <a:r>
                        <a:rPr kumimoji="0" lang="zh-CN" altLang="en-US" sz="2000" b="1" kern="1200" dirty="0" smtClean="0">
                          <a:solidFill>
                            <a:schemeClr val="dk1"/>
                          </a:solidFill>
                          <a:latin typeface="+mn-ea"/>
                          <a:ea typeface="+mn-ea"/>
                          <a:cs typeface="+mn-cs"/>
                        </a:rPr>
                        <a:t>逻辑表达式</a:t>
                      </a:r>
                      <a:endParaRPr kumimoji="0" lang="zh-CN" altLang="en-US" sz="2000" b="1" kern="1200" dirty="0">
                        <a:solidFill>
                          <a:schemeClr val="dk1"/>
                        </a:solidFill>
                        <a:latin typeface="+mn-ea"/>
                        <a:ea typeface="+mn-ea"/>
                        <a:cs typeface="+mn-cs"/>
                      </a:endParaRPr>
                    </a:p>
                  </a:txBody>
                  <a:tcPr marT="60960" marB="60960" anchor="ctr">
                    <a:solidFill>
                      <a:schemeClr val="accent5">
                        <a:lumMod val="20000"/>
                        <a:lumOff val="80000"/>
                      </a:schemeClr>
                    </a:solidFill>
                  </a:tcPr>
                </a:tc>
              </a:tr>
              <a:tr h="466155">
                <a:tc>
                  <a:txBody>
                    <a:bodyPr/>
                    <a:lstStyle/>
                    <a:p>
                      <a:pPr algn="ctr"/>
                      <a:r>
                        <a:rPr lang="zh-CN" altLang="en-US" sz="2000" b="1" dirty="0" smtClean="0">
                          <a:solidFill>
                            <a:schemeClr val="tx1"/>
                          </a:solidFill>
                          <a:latin typeface="+mn-ea"/>
                          <a:ea typeface="+mn-ea"/>
                        </a:rPr>
                        <a:t>与门</a:t>
                      </a:r>
                      <a:endParaRPr lang="zh-CN" altLang="en-US" sz="2000" b="1" dirty="0">
                        <a:solidFill>
                          <a:schemeClr val="tx1"/>
                        </a:solidFill>
                        <a:latin typeface="+mn-ea"/>
                        <a:ea typeface="+mn-ea"/>
                      </a:endParaRP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A &amp; B ;</a:t>
                      </a:r>
                      <a:endParaRPr lang="zh-CN" altLang="en-US" sz="2000" b="1" i="0" dirty="0" smtClean="0">
                        <a:latin typeface="+mn-lt"/>
                        <a:ea typeface="+mn-ea"/>
                        <a:cs typeface="Droid Serif" pitchFamily="18" charset="0"/>
                      </a:endParaRPr>
                    </a:p>
                  </a:txBody>
                  <a:tcPr marT="60960" marB="60960">
                    <a:noFill/>
                  </a:tcPr>
                </a:tc>
                <a:tc>
                  <a:txBody>
                    <a:bodyPr/>
                    <a:lstStyle/>
                    <a:p>
                      <a:pPr algn="ctr"/>
                      <a:r>
                        <a:rPr lang="en-US" altLang="zh-CN" sz="2000" b="1" i="0" dirty="0" smtClean="0">
                          <a:latin typeface="+mn-lt"/>
                          <a:ea typeface="Droid Serif" pitchFamily="18" charset="0"/>
                          <a:cs typeface="Droid Serif" pitchFamily="18" charset="0"/>
                        </a:rPr>
                        <a:t>F=AB</a:t>
                      </a:r>
                      <a:endParaRPr lang="zh-CN" altLang="en-US" sz="2000" b="1" i="0" dirty="0">
                        <a:latin typeface="+mn-lt"/>
                        <a:ea typeface="+mn-ea"/>
                        <a:cs typeface="Droid Serif" pitchFamily="18" charset="0"/>
                      </a:endParaRPr>
                    </a:p>
                  </a:txBody>
                  <a:tcPr marT="60960" marB="60960">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chemeClr val="tx1"/>
                          </a:solidFill>
                          <a:latin typeface="+mn-ea"/>
                          <a:ea typeface="+mn-ea"/>
                          <a:cs typeface="+mn-cs"/>
                        </a:rPr>
                        <a:t>或门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A | B ;</a:t>
                      </a:r>
                      <a:endParaRPr lang="zh-CN" altLang="en-US" sz="2000" b="1" i="0" dirty="0" smtClean="0">
                        <a:latin typeface="+mn-lt"/>
                        <a:ea typeface="+mn-ea"/>
                        <a:cs typeface="Droid Serif" pitchFamily="18" charset="0"/>
                      </a:endParaRPr>
                    </a:p>
                  </a:txBody>
                  <a:tcPr marT="60960" marB="60960">
                    <a:noFill/>
                  </a:tcPr>
                </a:tc>
                <a:tc>
                  <a:txBody>
                    <a:bodyPr/>
                    <a:lstStyle/>
                    <a:p>
                      <a:pPr marL="0" algn="ctr" defTabSz="914400" rtl="0" eaLnBrk="1" latinLnBrk="0" hangingPunct="1"/>
                      <a:r>
                        <a:rPr lang="en-US" altLang="zh-CN" sz="2000" b="1" i="0" kern="1200" dirty="0" smtClean="0">
                          <a:solidFill>
                            <a:schemeClr val="dk1"/>
                          </a:solidFill>
                          <a:latin typeface="+mn-lt"/>
                          <a:ea typeface="Droid Serif" pitchFamily="18" charset="0"/>
                          <a:cs typeface="Droid Serif" pitchFamily="18" charset="0"/>
                        </a:rPr>
                        <a:t>F=A+B</a:t>
                      </a:r>
                      <a:endParaRPr lang="zh-CN" altLang="en-US" sz="2000" b="1" i="0" kern="1200" dirty="0">
                        <a:solidFill>
                          <a:schemeClr val="dk1"/>
                        </a:solidFill>
                        <a:latin typeface="+mn-lt"/>
                        <a:ea typeface="+mn-ea"/>
                        <a:cs typeface="Droid Serif" pitchFamily="18" charset="0"/>
                      </a:endParaRPr>
                    </a:p>
                  </a:txBody>
                  <a:tcPr marT="60960" marB="60960">
                    <a:noFill/>
                  </a:tcPr>
                </a:tc>
              </a:tr>
              <a:tr h="466155">
                <a:tc>
                  <a:txBody>
                    <a:bodyPr/>
                    <a:lstStyle/>
                    <a:p>
                      <a:pPr algn="ctr"/>
                      <a:r>
                        <a:rPr lang="zh-CN" altLang="en-US" sz="2000" b="1" kern="1200" dirty="0" smtClean="0">
                          <a:solidFill>
                            <a:schemeClr val="tx1"/>
                          </a:solidFill>
                          <a:latin typeface="+mn-ea"/>
                          <a:ea typeface="+mn-ea"/>
                          <a:cs typeface="+mn-cs"/>
                        </a:rPr>
                        <a:t>非门</a:t>
                      </a:r>
                      <a:endParaRPr lang="zh-CN" altLang="en-US" sz="2000" b="1" kern="1200" dirty="0">
                        <a:solidFill>
                          <a:schemeClr val="tx1"/>
                        </a:solidFill>
                        <a:latin typeface="+mn-ea"/>
                        <a:ea typeface="+mn-ea"/>
                        <a:cs typeface="+mn-cs"/>
                      </a:endParaRPr>
                    </a:p>
                  </a:txBody>
                  <a:tcPr marT="60960" marB="60960">
                    <a:solidFill>
                      <a:schemeClr val="accent5">
                        <a:lumMod val="20000"/>
                        <a:lumOff val="80000"/>
                      </a:schemeClr>
                    </a:solidFill>
                  </a:tcPr>
                </a:tc>
                <a:tc>
                  <a:txBody>
                    <a:bodyPr/>
                    <a:lstStyle/>
                    <a:p>
                      <a:pPr algn="ctr"/>
                      <a:r>
                        <a:rPr lang="en-US" altLang="zh-CN" sz="2000" b="1" i="0" dirty="0" smtClean="0">
                          <a:latin typeface="+mn-lt"/>
                          <a:ea typeface="Droid Serif" pitchFamily="18" charset="0"/>
                          <a:cs typeface="Droid Serif" pitchFamily="18" charset="0"/>
                        </a:rPr>
                        <a:t>F = ~A ;</a:t>
                      </a:r>
                      <a:endParaRPr lang="zh-CN" altLang="en-US" sz="2000" b="1" i="0" dirty="0">
                        <a:latin typeface="+mn-lt"/>
                        <a:ea typeface="+mn-ea"/>
                        <a:cs typeface="Droid Serif" pitchFamily="18" charset="0"/>
                      </a:endParaRPr>
                    </a:p>
                  </a:txBody>
                  <a:tcPr marT="60960" marB="60960">
                    <a:noFill/>
                  </a:tcPr>
                </a:tc>
                <a:tc>
                  <a:txBody>
                    <a:bodyPr/>
                    <a:lstStyle/>
                    <a:p>
                      <a:pPr algn="ctr"/>
                      <a:r>
                        <a:rPr lang="en-US" altLang="zh-CN" sz="2000" b="1" i="0" dirty="0" smtClean="0">
                          <a:latin typeface="+mn-lt"/>
                          <a:ea typeface="Droid Serif" pitchFamily="18" charset="0"/>
                          <a:cs typeface="Droid Serif" pitchFamily="18" charset="0"/>
                        </a:rPr>
                        <a:t>F=A′ </a:t>
                      </a:r>
                      <a:endParaRPr lang="zh-CN" altLang="en-US" sz="2000" b="1" i="0" kern="1200" dirty="0">
                        <a:solidFill>
                          <a:schemeClr val="dk1"/>
                        </a:solidFill>
                        <a:latin typeface="+mn-lt"/>
                        <a:ea typeface="+mn-ea"/>
                        <a:cs typeface="Droid Serif" pitchFamily="18" charset="0"/>
                      </a:endParaRPr>
                    </a:p>
                  </a:txBody>
                  <a:tcPr marT="60960" marB="60960">
                    <a:noFill/>
                  </a:tcPr>
                </a:tc>
              </a:tr>
              <a:tr h="466155">
                <a:tc>
                  <a:txBody>
                    <a:bodyPr/>
                    <a:lstStyle/>
                    <a:p>
                      <a:pPr algn="ctr"/>
                      <a:r>
                        <a:rPr lang="zh-CN" altLang="en-US" sz="2000" b="1" dirty="0" smtClean="0">
                          <a:solidFill>
                            <a:schemeClr val="tx1"/>
                          </a:solidFill>
                          <a:latin typeface="+mn-ea"/>
                          <a:ea typeface="+mn-ea"/>
                        </a:rPr>
                        <a:t>与非门</a:t>
                      </a:r>
                      <a:endParaRPr lang="zh-CN" altLang="en-US" sz="2000" b="1" dirty="0">
                        <a:solidFill>
                          <a:schemeClr val="tx1"/>
                        </a:solidFill>
                        <a:latin typeface="+mn-ea"/>
                        <a:ea typeface="+mn-ea"/>
                      </a:endParaRP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 (A &amp; B);</a:t>
                      </a:r>
                      <a:endParaRPr lang="zh-CN" altLang="en-US" sz="2000" b="1" i="0" dirty="0" smtClean="0">
                        <a:latin typeface="+mn-lt"/>
                        <a:ea typeface="+mn-ea"/>
                        <a:cs typeface="Droid Serif" pitchFamily="18" charset="0"/>
                      </a:endParaRPr>
                    </a:p>
                  </a:txBody>
                  <a:tcPr marT="60960" marB="60960">
                    <a:noFill/>
                  </a:tcPr>
                </a:tc>
                <a:tc>
                  <a:txBody>
                    <a:bodyPr/>
                    <a:lstStyle/>
                    <a:p>
                      <a:pPr algn="ctr"/>
                      <a:r>
                        <a:rPr lang="en-US" altLang="zh-CN" sz="2000" b="1" i="0" dirty="0" smtClean="0">
                          <a:latin typeface="+mn-lt"/>
                          <a:ea typeface="Droid Serif" pitchFamily="18" charset="0"/>
                          <a:cs typeface="Droid Serif" pitchFamily="18" charset="0"/>
                        </a:rPr>
                        <a:t>F=(AB)′</a:t>
                      </a:r>
                      <a:endParaRPr lang="zh-CN" altLang="en-US" sz="2000" b="1" i="0" dirty="0">
                        <a:latin typeface="+mn-lt"/>
                        <a:ea typeface="+mn-ea"/>
                        <a:cs typeface="Droid Serif" pitchFamily="18" charset="0"/>
                      </a:endParaRPr>
                    </a:p>
                  </a:txBody>
                  <a:tcPr marT="60960" marB="60960">
                    <a:noFill/>
                  </a:tcPr>
                </a:tc>
              </a:tr>
              <a:tr h="4661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2000" b="1" kern="1200" dirty="0" smtClean="0">
                          <a:solidFill>
                            <a:schemeClr val="tx1"/>
                          </a:solidFill>
                          <a:latin typeface="+mn-ea"/>
                          <a:ea typeface="+mn-ea"/>
                          <a:cs typeface="+mn-cs"/>
                        </a:rPr>
                        <a:t>或非门</a:t>
                      </a: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 </a:t>
                      </a:r>
                      <a:r>
                        <a:rPr lang="en-US" altLang="zh-CN" sz="2000" b="1" i="0" kern="1200" dirty="0" smtClean="0">
                          <a:solidFill>
                            <a:schemeClr val="dk1"/>
                          </a:solidFill>
                          <a:latin typeface="+mn-lt"/>
                          <a:ea typeface="Droid Serif" pitchFamily="18" charset="0"/>
                          <a:cs typeface="Droid Serif" pitchFamily="18" charset="0"/>
                        </a:rPr>
                        <a:t>(</a:t>
                      </a:r>
                      <a:r>
                        <a:rPr lang="en-US" altLang="zh-CN" sz="2000" b="1" i="0" dirty="0" smtClean="0">
                          <a:latin typeface="+mn-lt"/>
                          <a:ea typeface="Droid Serif" pitchFamily="18" charset="0"/>
                          <a:cs typeface="Droid Serif" pitchFamily="18" charset="0"/>
                        </a:rPr>
                        <a:t>A | B);</a:t>
                      </a:r>
                      <a:endParaRPr lang="zh-CN" altLang="en-US" sz="2000" b="1" i="0" dirty="0" smtClean="0">
                        <a:latin typeface="+mn-lt"/>
                        <a:ea typeface="+mn-ea"/>
                        <a:cs typeface="Droid Serif" pitchFamily="18" charset="0"/>
                      </a:endParaRPr>
                    </a:p>
                  </a:txBody>
                  <a:tcPr marT="60960" marB="60960">
                    <a:noFill/>
                  </a:tcPr>
                </a:tc>
                <a:tc>
                  <a:txBody>
                    <a:bodyPr/>
                    <a:lstStyle/>
                    <a:p>
                      <a:pPr marL="0" algn="ctr" defTabSz="914400" rtl="0" eaLnBrk="1" latinLnBrk="0" hangingPunct="1"/>
                      <a:r>
                        <a:rPr lang="en-US" altLang="zh-CN" sz="2000" b="1" i="0" kern="1200" dirty="0" smtClean="0">
                          <a:solidFill>
                            <a:schemeClr val="dk1"/>
                          </a:solidFill>
                          <a:latin typeface="+mn-lt"/>
                          <a:ea typeface="Droid Serif" pitchFamily="18" charset="0"/>
                          <a:cs typeface="Droid Serif" pitchFamily="18" charset="0"/>
                        </a:rPr>
                        <a:t>F</a:t>
                      </a:r>
                      <a:r>
                        <a:rPr lang="en-US" altLang="zh-CN" sz="2000" b="1" i="0" dirty="0" smtClean="0">
                          <a:latin typeface="+mn-lt"/>
                          <a:ea typeface="Droid Serif" pitchFamily="18" charset="0"/>
                          <a:cs typeface="Droid Serif" pitchFamily="18" charset="0"/>
                        </a:rPr>
                        <a:t>=(A+B)′</a:t>
                      </a:r>
                      <a:endParaRPr lang="zh-CN" altLang="en-US" sz="2000" b="1" i="0" kern="1200" dirty="0">
                        <a:solidFill>
                          <a:schemeClr val="dk1"/>
                        </a:solidFill>
                        <a:latin typeface="+mn-lt"/>
                        <a:ea typeface="+mn-ea"/>
                        <a:cs typeface="Droid Serif" pitchFamily="18" charset="0"/>
                      </a:endParaRPr>
                    </a:p>
                  </a:txBody>
                  <a:tcPr marT="60960" marB="60960">
                    <a:noFill/>
                  </a:tcPr>
                </a:tc>
              </a:tr>
              <a:tr h="711789">
                <a:tc>
                  <a:txBody>
                    <a:bodyPr/>
                    <a:lstStyle/>
                    <a:p>
                      <a:pPr algn="ctr"/>
                      <a:r>
                        <a:rPr lang="zh-CN" altLang="en-US" sz="2000" b="1" kern="1200" dirty="0" smtClean="0">
                          <a:solidFill>
                            <a:schemeClr val="tx1"/>
                          </a:solidFill>
                          <a:latin typeface="+mn-ea"/>
                          <a:ea typeface="+mn-ea"/>
                          <a:cs typeface="+mn-cs"/>
                        </a:rPr>
                        <a:t>与或非门</a:t>
                      </a:r>
                      <a:endParaRPr lang="zh-CN" altLang="en-US" sz="2000" b="1" kern="1200" dirty="0">
                        <a:solidFill>
                          <a:schemeClr val="tx1"/>
                        </a:solidFill>
                        <a:latin typeface="+mn-ea"/>
                        <a:ea typeface="+mn-ea"/>
                        <a:cs typeface="+mn-cs"/>
                      </a:endParaRP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~((A &amp; B) | (C &amp; D</a:t>
                      </a:r>
                      <a:r>
                        <a:rPr lang="en-US" altLang="zh-CN" sz="2000" b="1" i="0" kern="1200" dirty="0" smtClean="0">
                          <a:solidFill>
                            <a:schemeClr val="dk1"/>
                          </a:solidFill>
                          <a:latin typeface="+mn-lt"/>
                          <a:ea typeface="Droid Serif" pitchFamily="18" charset="0"/>
                          <a:cs typeface="Droid Serif" pitchFamily="18" charset="0"/>
                        </a:rPr>
                        <a:t>))</a:t>
                      </a:r>
                      <a:r>
                        <a:rPr lang="en-US" altLang="zh-CN" sz="2000" b="1" i="0" dirty="0" smtClean="0">
                          <a:latin typeface="+mn-lt"/>
                          <a:ea typeface="Droid Serif" pitchFamily="18" charset="0"/>
                          <a:cs typeface="Droid Serif" pitchFamily="18" charset="0"/>
                        </a:rPr>
                        <a:t>;</a:t>
                      </a:r>
                      <a:endParaRPr lang="zh-CN" altLang="en-US" sz="2000" b="1" i="0" dirty="0" smtClean="0">
                        <a:latin typeface="+mn-lt"/>
                        <a:ea typeface="+mn-ea"/>
                        <a:cs typeface="Droid Serif" pitchFamily="18" charset="0"/>
                      </a:endParaRPr>
                    </a:p>
                  </a:txBody>
                  <a:tcPr marT="60960" marB="60960">
                    <a:noFill/>
                  </a:tcPr>
                </a:tc>
                <a:tc>
                  <a:txBody>
                    <a:bodyPr/>
                    <a:lstStyle/>
                    <a:p>
                      <a:pPr marL="0" algn="ctr" defTabSz="914400" rtl="0" eaLnBrk="1" latinLnBrk="0" hangingPunct="1"/>
                      <a:r>
                        <a:rPr lang="en-US" altLang="zh-CN" sz="2000" b="1" i="0" kern="1200" dirty="0" smtClean="0">
                          <a:solidFill>
                            <a:schemeClr val="dk1"/>
                          </a:solidFill>
                          <a:latin typeface="+mn-lt"/>
                          <a:ea typeface="Droid Serif" pitchFamily="18" charset="0"/>
                          <a:cs typeface="Droid Serif" pitchFamily="18" charset="0"/>
                        </a:rPr>
                        <a:t>F</a:t>
                      </a:r>
                      <a:r>
                        <a:rPr lang="en-US" altLang="zh-CN" sz="2000" b="1" i="0" dirty="0" smtClean="0">
                          <a:latin typeface="+mn-lt"/>
                          <a:ea typeface="Droid Serif" pitchFamily="18" charset="0"/>
                          <a:cs typeface="Droid Serif" pitchFamily="18" charset="0"/>
                        </a:rPr>
                        <a:t>=(AB+CD)′</a:t>
                      </a:r>
                      <a:endParaRPr lang="zh-CN" altLang="en-US" sz="2000" b="1" i="0" kern="1200" dirty="0">
                        <a:solidFill>
                          <a:schemeClr val="dk1"/>
                        </a:solidFill>
                        <a:latin typeface="+mn-lt"/>
                        <a:ea typeface="+mn-ea"/>
                        <a:cs typeface="Droid Serif" pitchFamily="18" charset="0"/>
                      </a:endParaRPr>
                    </a:p>
                  </a:txBody>
                  <a:tcPr marT="60960" marB="60960">
                    <a:noFill/>
                  </a:tcPr>
                </a:tc>
              </a:tr>
              <a:tr h="815772">
                <a:tc>
                  <a:txBody>
                    <a:bodyPr/>
                    <a:lstStyle/>
                    <a:p>
                      <a:pPr algn="ctr"/>
                      <a:r>
                        <a:rPr lang="zh-CN" altLang="en-US" sz="2000" b="1" kern="1200" dirty="0" smtClean="0">
                          <a:solidFill>
                            <a:schemeClr val="tx1"/>
                          </a:solidFill>
                          <a:latin typeface="+mn-ea"/>
                          <a:ea typeface="+mn-ea"/>
                          <a:cs typeface="+mn-cs"/>
                        </a:rPr>
                        <a:t>异或门</a:t>
                      </a:r>
                      <a:endParaRPr lang="zh-CN" altLang="en-US" sz="2000" b="1" kern="1200" dirty="0">
                        <a:solidFill>
                          <a:schemeClr val="tx1"/>
                        </a:solidFill>
                        <a:latin typeface="+mn-ea"/>
                        <a:ea typeface="+mn-ea"/>
                        <a:cs typeface="+mn-cs"/>
                      </a:endParaRP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(A ^ B);</a:t>
                      </a:r>
                      <a:endParaRPr lang="zh-CN" altLang="en-US" sz="2000" b="1" i="0" dirty="0" smtClean="0">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(~A&amp;B ) | (A&amp; ~B);</a:t>
                      </a:r>
                      <a:endParaRPr lang="zh-CN" altLang="en-US" sz="2000" b="1" i="0" dirty="0" smtClean="0">
                        <a:latin typeface="+mn-lt"/>
                        <a:ea typeface="+mn-ea"/>
                        <a:cs typeface="Droid Serif" pitchFamily="18" charset="0"/>
                      </a:endParaRPr>
                    </a:p>
                  </a:txBody>
                  <a:tcPr marT="60960" marB="6096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smtClean="0">
                          <a:solidFill>
                            <a:schemeClr val="dk1"/>
                          </a:solidFill>
                          <a:latin typeface="+mn-lt"/>
                          <a:ea typeface="Droid Serif" pitchFamily="18" charset="0"/>
                          <a:cs typeface="Droid Serif" pitchFamily="18" charset="0"/>
                        </a:rPr>
                        <a:t>F</a:t>
                      </a:r>
                      <a:r>
                        <a:rPr lang="en-US" altLang="zh-CN" sz="2000" b="1" i="0" dirty="0" smtClean="0">
                          <a:latin typeface="+mn-lt"/>
                          <a:ea typeface="Droid Serif" pitchFamily="18" charset="0"/>
                          <a:cs typeface="Droid Serif" pitchFamily="18" charset="0"/>
                        </a:rPr>
                        <a:t>=A⊕B</a:t>
                      </a:r>
                      <a:endParaRPr lang="zh-CN" altLang="en-US" sz="2000" b="1" i="0" kern="1200" dirty="0" smtClean="0">
                        <a:solidFill>
                          <a:schemeClr val="dk1"/>
                        </a:solidFill>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smtClean="0">
                          <a:solidFill>
                            <a:schemeClr val="dk1"/>
                          </a:solidFill>
                          <a:latin typeface="+mn-lt"/>
                          <a:ea typeface="Droid Serif" pitchFamily="18" charset="0"/>
                          <a:cs typeface="Droid Serif" pitchFamily="18" charset="0"/>
                        </a:rPr>
                        <a:t>F</a:t>
                      </a:r>
                      <a:r>
                        <a:rPr lang="en-US" altLang="zh-CN" sz="2000" b="1" i="0" dirty="0" smtClean="0">
                          <a:latin typeface="+mn-lt"/>
                          <a:ea typeface="Droid Serif" pitchFamily="18" charset="0"/>
                          <a:cs typeface="Droid Serif" pitchFamily="18" charset="0"/>
                        </a:rPr>
                        <a:t>=A′B+AB′</a:t>
                      </a:r>
                      <a:endParaRPr lang="zh-CN" altLang="en-US" sz="2000" b="1" i="0" kern="1200" dirty="0" smtClean="0">
                        <a:solidFill>
                          <a:schemeClr val="dk1"/>
                        </a:solidFill>
                        <a:latin typeface="+mn-lt"/>
                        <a:ea typeface="+mn-ea"/>
                        <a:cs typeface="Droid Serif" pitchFamily="18" charset="0"/>
                      </a:endParaRPr>
                    </a:p>
                  </a:txBody>
                  <a:tcPr marT="60960" marB="60960">
                    <a:noFill/>
                  </a:tcPr>
                </a:tc>
              </a:tr>
              <a:tr h="1165388">
                <a:tc>
                  <a:txBody>
                    <a:bodyPr/>
                    <a:lstStyle/>
                    <a:p>
                      <a:pPr algn="ctr"/>
                      <a:r>
                        <a:rPr lang="zh-CN" altLang="en-US" sz="2000" b="1" kern="1200" dirty="0" smtClean="0">
                          <a:solidFill>
                            <a:schemeClr val="tx1"/>
                          </a:solidFill>
                          <a:latin typeface="+mn-ea"/>
                          <a:ea typeface="+mn-ea"/>
                          <a:cs typeface="+mn-cs"/>
                        </a:rPr>
                        <a:t>同或门</a:t>
                      </a:r>
                      <a:endParaRPr lang="zh-CN" altLang="en-US" sz="2000" b="1" kern="1200" dirty="0">
                        <a:solidFill>
                          <a:schemeClr val="tx1"/>
                        </a:solidFill>
                        <a:latin typeface="+mn-ea"/>
                        <a:ea typeface="+mn-ea"/>
                        <a:cs typeface="+mn-cs"/>
                      </a:endParaRPr>
                    </a:p>
                  </a:txBody>
                  <a:tcPr marT="60960" marB="60960">
                    <a:solidFill>
                      <a:schemeClr val="accent5">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(A ~^ B);</a:t>
                      </a: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 (A ^ B);</a:t>
                      </a:r>
                      <a:endParaRPr lang="zh-CN" altLang="en-US" sz="2000" b="1" i="0" dirty="0" smtClean="0">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dirty="0" smtClean="0">
                          <a:latin typeface="+mn-lt"/>
                          <a:ea typeface="Droid Serif" pitchFamily="18" charset="0"/>
                          <a:cs typeface="Droid Serif" pitchFamily="18" charset="0"/>
                        </a:rPr>
                        <a:t>F = (~A&amp;~B ) | (A&amp; B);</a:t>
                      </a:r>
                      <a:endParaRPr lang="zh-CN" altLang="en-US" sz="2000" b="1" i="0" dirty="0" smtClean="0">
                        <a:latin typeface="+mn-lt"/>
                        <a:ea typeface="+mn-ea"/>
                        <a:cs typeface="Droid Serif" pitchFamily="18" charset="0"/>
                      </a:endParaRPr>
                    </a:p>
                  </a:txBody>
                  <a:tcPr marT="60960" marB="60960">
                    <a:no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smtClean="0">
                          <a:solidFill>
                            <a:schemeClr val="dk1"/>
                          </a:solidFill>
                          <a:latin typeface="+mn-lt"/>
                          <a:ea typeface="Droid Serif" pitchFamily="18" charset="0"/>
                          <a:cs typeface="Droid Serif" pitchFamily="18" charset="0"/>
                        </a:rPr>
                        <a:t>F</a:t>
                      </a:r>
                      <a:r>
                        <a:rPr lang="en-US" altLang="zh-CN" sz="2000" b="1" i="0" dirty="0" smtClean="0">
                          <a:latin typeface="+mn-lt"/>
                          <a:ea typeface="Droid Serif" pitchFamily="18" charset="0"/>
                          <a:cs typeface="Droid Serif" pitchFamily="18" charset="0"/>
                        </a:rPr>
                        <a:t>=(A⊕B)′</a:t>
                      </a:r>
                      <a:endParaRPr lang="zh-CN" altLang="en-US" sz="2000" b="1" i="0" kern="1200" dirty="0" smtClean="0">
                        <a:solidFill>
                          <a:schemeClr val="dk1"/>
                        </a:solidFill>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r>
                        <a:rPr lang="en-US" altLang="zh-CN" sz="2000" b="1" i="0" kern="1200" dirty="0" smtClean="0">
                          <a:solidFill>
                            <a:schemeClr val="dk1"/>
                          </a:solidFill>
                          <a:latin typeface="+mn-lt"/>
                          <a:ea typeface="Droid Serif" pitchFamily="18" charset="0"/>
                          <a:cs typeface="Droid Serif" pitchFamily="18" charset="0"/>
                        </a:rPr>
                        <a:t>F</a:t>
                      </a:r>
                      <a:r>
                        <a:rPr lang="en-US" altLang="zh-CN" sz="2000" b="1" i="0" dirty="0" smtClean="0">
                          <a:latin typeface="+mn-lt"/>
                          <a:ea typeface="Droid Serif" pitchFamily="18" charset="0"/>
                          <a:cs typeface="Droid Serif" pitchFamily="18" charset="0"/>
                        </a:rPr>
                        <a:t>=A′B′+AB</a:t>
                      </a:r>
                      <a:endParaRPr lang="zh-CN" altLang="en-US" sz="2000" b="1" i="0" kern="1200" dirty="0" smtClean="0">
                        <a:solidFill>
                          <a:schemeClr val="dk1"/>
                        </a:solidFill>
                        <a:latin typeface="+mn-lt"/>
                        <a:ea typeface="+mn-ea"/>
                        <a:cs typeface="Droid Serif" pitchFamily="18" charset="0"/>
                      </a:endParaRPr>
                    </a:p>
                    <a:p>
                      <a:pPr marL="0" marR="0" indent="0" algn="ctr" defTabSz="914400" rtl="0" eaLnBrk="1" fontAlgn="auto" latinLnBrk="0" hangingPunct="1">
                        <a:lnSpc>
                          <a:spcPct val="100000"/>
                        </a:lnSpc>
                        <a:spcBef>
                          <a:spcPts val="0"/>
                        </a:spcBef>
                        <a:spcAft>
                          <a:spcPts val="0"/>
                        </a:spcAft>
                        <a:buClrTx/>
                        <a:buSzTx/>
                        <a:buFontTx/>
                        <a:buNone/>
                        <a:defRPr/>
                      </a:pPr>
                      <a:endParaRPr lang="zh-CN" altLang="en-US" sz="2000" b="1" i="0" kern="1200" dirty="0" smtClean="0">
                        <a:solidFill>
                          <a:schemeClr val="dk1"/>
                        </a:solidFill>
                        <a:latin typeface="+mn-lt"/>
                        <a:ea typeface="+mn-ea"/>
                        <a:cs typeface="Droid Serif" pitchFamily="18" charset="0"/>
                      </a:endParaRPr>
                    </a:p>
                  </a:txBody>
                  <a:tcPr marT="60960" marB="60960">
                    <a:noFill/>
                  </a:tcPr>
                </a:tc>
              </a:tr>
            </a:tbl>
          </a:graphicData>
        </a:graphic>
      </p:graphicFrame>
      <p:sp>
        <p:nvSpPr>
          <p:cNvPr id="42" name="标题 1"/>
          <p:cNvSpPr txBox="1"/>
          <p:nvPr/>
        </p:nvSpPr>
        <p:spPr>
          <a:xfrm>
            <a:off x="457200" y="-24"/>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逻辑门的描述</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Verilog HDL</a:t>
            </a:r>
            <a:r>
              <a:rPr lang="zh-CN" altLang="en-US" dirty="0"/>
              <a:t>语法</a:t>
            </a:r>
          </a:p>
        </p:txBody>
      </p:sp>
      <p:sp>
        <p:nvSpPr>
          <p:cNvPr id="3" name="内容占位符 2"/>
          <p:cNvSpPr>
            <a:spLocks noGrp="1"/>
          </p:cNvSpPr>
          <p:nvPr>
            <p:ph idx="1"/>
          </p:nvPr>
        </p:nvSpPr>
        <p:spPr/>
        <p:txBody>
          <a:bodyPr/>
          <a:lstStyle/>
          <a:p>
            <a:r>
              <a:rPr lang="zh-CN" altLang="en-US" dirty="0"/>
              <a:t>模块的结构与实例化</a:t>
            </a:r>
            <a:endParaRPr lang="en-US" altLang="zh-CN" dirty="0"/>
          </a:p>
          <a:p>
            <a:r>
              <a:rPr lang="zh-CN" altLang="en-US" dirty="0" smtClean="0"/>
              <a:t>标识符</a:t>
            </a:r>
            <a:r>
              <a:rPr lang="zh-CN" altLang="en-US" dirty="0"/>
              <a:t>和数据类型</a:t>
            </a:r>
            <a:endParaRPr lang="en-US" altLang="zh-CN" dirty="0"/>
          </a:p>
          <a:p>
            <a:r>
              <a:rPr lang="zh-CN" altLang="en-US" dirty="0" smtClean="0"/>
              <a:t>运算符</a:t>
            </a:r>
            <a:r>
              <a:rPr lang="zh-CN" altLang="en-US" dirty="0"/>
              <a:t>及表达式</a:t>
            </a:r>
            <a:endParaRPr lang="en-US" altLang="zh-CN" dirty="0"/>
          </a:p>
          <a:p>
            <a:r>
              <a:rPr lang="zh-CN" altLang="en-US" b="1" dirty="0">
                <a:solidFill>
                  <a:schemeClr val="accent2">
                    <a:lumMod val="75000"/>
                  </a:schemeClr>
                </a:solidFill>
              </a:rPr>
              <a:t>赋值语句和块</a:t>
            </a:r>
            <a:r>
              <a:rPr lang="zh-CN" altLang="en-US" b="1" dirty="0" smtClean="0">
                <a:solidFill>
                  <a:schemeClr val="accent2">
                    <a:lumMod val="75000"/>
                  </a:schemeClr>
                </a:solidFill>
              </a:rPr>
              <a:t>语句</a:t>
            </a:r>
            <a:endParaRPr lang="en-US" altLang="zh-CN" b="1" dirty="0" smtClean="0">
              <a:solidFill>
                <a:schemeClr val="accent2">
                  <a:lumMod val="75000"/>
                </a:schemeClr>
              </a:solidFill>
            </a:endParaRPr>
          </a:p>
          <a:p>
            <a:r>
              <a:rPr lang="zh-CN" altLang="en-US" dirty="0"/>
              <a:t>条件语句和循环</a:t>
            </a:r>
            <a:r>
              <a:rPr lang="zh-CN" altLang="en-US" dirty="0" smtClean="0"/>
              <a:t>语句</a:t>
            </a:r>
            <a:endParaRPr lang="en-US" altLang="zh-CN" dirty="0" smtClean="0"/>
          </a:p>
          <a:p>
            <a:r>
              <a:rPr lang="zh-CN" altLang="en-US" dirty="0"/>
              <a:t>模块的</a:t>
            </a:r>
            <a:r>
              <a:rPr lang="zh-CN" altLang="en-US" dirty="0" smtClean="0"/>
              <a:t>调用</a:t>
            </a:r>
            <a:endParaRPr lang="en-US" altLang="zh-CN" dirty="0" smtClean="0"/>
          </a:p>
          <a:p>
            <a:r>
              <a:rPr lang="zh-CN" altLang="en-US" dirty="0"/>
              <a:t>模块的测试</a:t>
            </a:r>
          </a:p>
          <a:p>
            <a:endParaRPr lang="en-US" altLang="zh-CN" dirty="0"/>
          </a:p>
          <a:p>
            <a:endParaRPr lang="en-US" altLang="zh-CN" b="1" dirty="0">
              <a:solidFill>
                <a:schemeClr val="accent2">
                  <a:lumMod val="75000"/>
                </a:schemeClr>
              </a:solidFill>
            </a:endParaRPr>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latinLnBrk="1"/>
            <a:r>
              <a:rPr lang="zh-CN" altLang="en-US" dirty="0"/>
              <a:t>在</a:t>
            </a:r>
            <a:r>
              <a:rPr lang="en-US" altLang="zh-CN" dirty="0"/>
              <a:t>Verilog</a:t>
            </a:r>
            <a:r>
              <a:rPr lang="zh-CN" altLang="en-US" dirty="0"/>
              <a:t>中，变量是不能随意赋值</a:t>
            </a:r>
            <a:r>
              <a:rPr lang="zh-CN" altLang="en-US" dirty="0" smtClean="0"/>
              <a:t>的，需要使用连续赋值语句和过程赋值语句。</a:t>
            </a:r>
            <a:endParaRPr lang="en-US" altLang="zh-CN" dirty="0" smtClean="0"/>
          </a:p>
          <a:p>
            <a:pPr latinLnBrk="1"/>
            <a:r>
              <a:rPr lang="en-US" altLang="zh-CN" dirty="0" smtClean="0"/>
              <a:t>assign</a:t>
            </a:r>
            <a:r>
              <a:rPr lang="zh-CN" altLang="en-US" dirty="0"/>
              <a:t>称为</a:t>
            </a:r>
            <a:r>
              <a:rPr lang="zh-CN" altLang="en-US" b="1" dirty="0">
                <a:solidFill>
                  <a:schemeClr val="accent2">
                    <a:lumMod val="50000"/>
                  </a:schemeClr>
                </a:solidFill>
              </a:rPr>
              <a:t>连续赋值</a:t>
            </a:r>
            <a:r>
              <a:rPr lang="zh-CN" altLang="en-US" dirty="0"/>
              <a:t>，对应于线网类型变量</a:t>
            </a:r>
            <a:r>
              <a:rPr lang="en-US" altLang="zh-CN" dirty="0"/>
              <a:t>wire</a:t>
            </a:r>
            <a:r>
              <a:rPr lang="zh-CN" altLang="en-US" dirty="0" smtClean="0"/>
              <a:t>；</a:t>
            </a:r>
            <a:endParaRPr lang="en-US" altLang="zh-CN" dirty="0" smtClean="0"/>
          </a:p>
          <a:p>
            <a:pPr latinLnBrk="1"/>
            <a:r>
              <a:rPr lang="en-US" altLang="zh-CN" dirty="0" smtClean="0"/>
              <a:t>initial</a:t>
            </a:r>
            <a:r>
              <a:rPr lang="zh-CN" altLang="en-US" dirty="0"/>
              <a:t>或</a:t>
            </a:r>
            <a:r>
              <a:rPr lang="en-US" altLang="zh-CN" dirty="0"/>
              <a:t>always</a:t>
            </a:r>
            <a:r>
              <a:rPr lang="zh-CN" altLang="en-US" dirty="0"/>
              <a:t>称为</a:t>
            </a:r>
            <a:r>
              <a:rPr lang="zh-CN" altLang="en-US" b="1" dirty="0">
                <a:solidFill>
                  <a:schemeClr val="accent2">
                    <a:lumMod val="50000"/>
                  </a:schemeClr>
                </a:solidFill>
              </a:rPr>
              <a:t>过程赋值</a:t>
            </a:r>
            <a:r>
              <a:rPr lang="zh-CN" altLang="en-US" dirty="0"/>
              <a:t>，对应于寄存器类型变量</a:t>
            </a:r>
            <a:r>
              <a:rPr lang="en-US" altLang="zh-CN" dirty="0" err="1"/>
              <a:t>reg</a:t>
            </a:r>
            <a:r>
              <a:rPr lang="zh-CN" altLang="en-US" dirty="0" smtClean="0"/>
              <a:t>。</a:t>
            </a:r>
            <a:endParaRPr lang="zh-CN" altLang="en-US" dirty="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4400" dirty="0" smtClean="0">
                <a:latin typeface="+mj-lt"/>
                <a:ea typeface="+mj-ea"/>
                <a:cs typeface="+mj-cs"/>
              </a:rPr>
              <a:t>赋值语句</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45</a:t>
            </a:fld>
            <a:endParaRPr lang="zh-CN" alt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latinLnBrk="1"/>
            <a:r>
              <a:rPr lang="zh-CN" altLang="en-US" dirty="0" smtClean="0"/>
              <a:t>首先，举个例子： </a:t>
            </a:r>
            <a:endParaRPr lang="en-US" altLang="zh-CN" dirty="0" smtClean="0"/>
          </a:p>
          <a:p>
            <a:pPr marL="457200" lvl="1" indent="0" latinLnBrk="1">
              <a:buNone/>
            </a:pPr>
            <a:r>
              <a:rPr lang="en-US" altLang="zh-CN" dirty="0" smtClean="0"/>
              <a:t>			wire  </a:t>
            </a:r>
            <a:r>
              <a:rPr lang="en-US" altLang="zh-CN" dirty="0"/>
              <a:t>a</a:t>
            </a:r>
            <a:r>
              <a:rPr lang="zh-CN" altLang="en-US" dirty="0"/>
              <a:t>；					     </a:t>
            </a:r>
            <a:endParaRPr lang="en-US" altLang="zh-CN" dirty="0" smtClean="0"/>
          </a:p>
          <a:p>
            <a:pPr marL="457200" lvl="1" indent="0" latinLnBrk="1">
              <a:buNone/>
            </a:pPr>
            <a:r>
              <a:rPr lang="en-US" altLang="zh-CN" dirty="0" smtClean="0"/>
              <a:t>			assign </a:t>
            </a:r>
            <a:r>
              <a:rPr lang="en-US" altLang="zh-CN" dirty="0"/>
              <a:t>a=1’b1</a:t>
            </a:r>
            <a:r>
              <a:rPr lang="zh-CN" altLang="en-US" dirty="0"/>
              <a:t>；</a:t>
            </a:r>
          </a:p>
          <a:p>
            <a:pPr latinLnBrk="1"/>
            <a:r>
              <a:rPr lang="zh-CN" altLang="en-US" dirty="0" smtClean="0"/>
              <a:t>语法格式：  </a:t>
            </a:r>
            <a:r>
              <a:rPr lang="en-US" altLang="zh-CN" dirty="0"/>
              <a:t>assign </a:t>
            </a:r>
            <a:r>
              <a:rPr lang="zh-CN" altLang="en-US" dirty="0"/>
              <a:t>线网型变量名</a:t>
            </a:r>
            <a:r>
              <a:rPr lang="en-US" altLang="zh-CN" dirty="0"/>
              <a:t>=</a:t>
            </a:r>
            <a:r>
              <a:rPr lang="zh-CN" altLang="en-US" dirty="0"/>
              <a:t>赋值表达式； </a:t>
            </a:r>
            <a:endParaRPr lang="en-US" altLang="zh-CN" dirty="0" smtClean="0"/>
          </a:p>
          <a:p>
            <a:pPr latinLnBrk="1"/>
            <a:r>
              <a:rPr lang="zh-CN" altLang="en-US" dirty="0" smtClean="0"/>
              <a:t>等号</a:t>
            </a:r>
            <a:r>
              <a:rPr lang="zh-CN" altLang="en-US" dirty="0"/>
              <a:t>右端赋值表达式的值会持续对被赋值变量产生连续驱动，而且只要等号右端赋值表达式的值改变，左端被赋值变量的值就会立即</a:t>
            </a:r>
            <a:r>
              <a:rPr lang="zh-CN" altLang="en-US" dirty="0" smtClean="0"/>
              <a:t>改变；</a:t>
            </a:r>
            <a:endParaRPr lang="en-US" altLang="zh-CN" dirty="0" smtClean="0"/>
          </a:p>
          <a:p>
            <a:pPr latinLnBrk="1"/>
            <a:r>
              <a:rPr lang="zh-CN" altLang="en-US" dirty="0" smtClean="0"/>
              <a:t>对应</a:t>
            </a:r>
            <a:r>
              <a:rPr lang="zh-CN" altLang="en-US" dirty="0"/>
              <a:t>到电路中去，</a:t>
            </a:r>
            <a:r>
              <a:rPr lang="zh-CN" altLang="en-US" b="1" dirty="0"/>
              <a:t>就是导线</a:t>
            </a:r>
            <a:r>
              <a:rPr lang="zh-CN" altLang="en-US" dirty="0"/>
              <a:t>。</a:t>
            </a:r>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连续赋值语句</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46</a:t>
            </a:fld>
            <a:endParaRPr lang="zh-CN" alt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latinLnBrk="1"/>
            <a:r>
              <a:rPr lang="zh-CN" altLang="en-US" dirty="0" smtClean="0"/>
              <a:t>左侧</a:t>
            </a:r>
            <a:r>
              <a:rPr lang="zh-CN" altLang="en-US" dirty="0"/>
              <a:t>数据类型必须是线网型数据（</a:t>
            </a:r>
            <a:r>
              <a:rPr lang="en-US" altLang="zh-CN" dirty="0"/>
              <a:t>wire</a:t>
            </a:r>
            <a:r>
              <a:rPr lang="zh-CN" altLang="en-US" dirty="0"/>
              <a:t>）；</a:t>
            </a:r>
          </a:p>
          <a:p>
            <a:pPr latinLnBrk="1"/>
            <a:r>
              <a:rPr lang="zh-CN" altLang="en-US" dirty="0"/>
              <a:t>所有右值都是敏感信号，右侧任何信号的变化都会激活该语句，使其被立即执行一</a:t>
            </a:r>
            <a:r>
              <a:rPr lang="zh-CN" altLang="en-US" dirty="0" smtClean="0"/>
              <a:t>次；</a:t>
            </a:r>
            <a:endParaRPr lang="zh-CN" altLang="en-US" dirty="0"/>
          </a:p>
          <a:p>
            <a:pPr latinLnBrk="1"/>
            <a:r>
              <a:rPr lang="zh-CN" altLang="en-US" dirty="0" smtClean="0"/>
              <a:t>每</a:t>
            </a:r>
            <a:r>
              <a:rPr lang="zh-CN" altLang="en-US" dirty="0"/>
              <a:t>条</a:t>
            </a:r>
            <a:r>
              <a:rPr lang="en-US" altLang="zh-CN" dirty="0"/>
              <a:t>assign</a:t>
            </a:r>
            <a:r>
              <a:rPr lang="zh-CN" altLang="en-US" dirty="0"/>
              <a:t>赋值语句相当于一个逻辑单元，等价于门级</a:t>
            </a:r>
            <a:r>
              <a:rPr lang="zh-CN" altLang="en-US" dirty="0" smtClean="0"/>
              <a:t>描述</a:t>
            </a:r>
            <a:r>
              <a:rPr lang="zh-CN" altLang="en-US" dirty="0"/>
              <a:t>；</a:t>
            </a:r>
          </a:p>
          <a:p>
            <a:pPr latinLnBrk="1"/>
            <a:r>
              <a:rPr lang="zh-CN" altLang="en-US" dirty="0" smtClean="0"/>
              <a:t>各个</a:t>
            </a:r>
            <a:r>
              <a:rPr lang="en-US" altLang="zh-CN" dirty="0"/>
              <a:t>assign</a:t>
            </a:r>
            <a:r>
              <a:rPr lang="zh-CN" altLang="en-US" dirty="0"/>
              <a:t>赋值语句之间是并发的</a:t>
            </a:r>
            <a:r>
              <a:rPr lang="zh-CN" altLang="en-US" dirty="0" smtClean="0"/>
              <a:t>关系</a:t>
            </a:r>
            <a:r>
              <a:rPr lang="zh-CN" altLang="en-US" dirty="0"/>
              <a:t>；</a:t>
            </a:r>
          </a:p>
          <a:p>
            <a:pPr latinLnBrk="1"/>
            <a:r>
              <a:rPr lang="zh-CN" altLang="en-US" dirty="0" smtClean="0"/>
              <a:t>在</a:t>
            </a:r>
            <a:r>
              <a:rPr lang="zh-CN" altLang="en-US" dirty="0"/>
              <a:t>过程块（</a:t>
            </a:r>
            <a:r>
              <a:rPr lang="en-US" altLang="zh-CN" dirty="0"/>
              <a:t>initial/always</a:t>
            </a:r>
            <a:r>
              <a:rPr lang="zh-CN" altLang="en-US" dirty="0"/>
              <a:t>）</a:t>
            </a:r>
            <a:r>
              <a:rPr lang="zh-CN" altLang="en-US" dirty="0" smtClean="0"/>
              <a:t>外面</a:t>
            </a:r>
            <a:r>
              <a:rPr lang="zh-CN" altLang="en-US" dirty="0"/>
              <a:t>；</a:t>
            </a:r>
          </a:p>
          <a:p>
            <a:pPr latinLnBrk="1"/>
            <a:r>
              <a:rPr lang="zh-CN" altLang="en-US" dirty="0" smtClean="0"/>
              <a:t>描述组合电路。</a:t>
            </a:r>
            <a:endParaRPr lang="zh-CN" altLang="en-US" dirty="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lang="zh-CN" altLang="en-US" sz="4400" dirty="0">
                <a:latin typeface="+mj-lt"/>
                <a:ea typeface="+mj-ea"/>
                <a:cs typeface="+mj-cs"/>
              </a:rPr>
              <a:t>连续赋值语句</a:t>
            </a:r>
            <a:r>
              <a:rPr lang="en-US" altLang="zh-CN" sz="4400" dirty="0">
                <a:latin typeface="+mj-lt"/>
                <a:ea typeface="+mj-ea"/>
                <a:cs typeface="+mj-cs"/>
              </a:rPr>
              <a:t>assign</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t>47</a:t>
            </a:fld>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4400" dirty="0">
                <a:latin typeface="+mj-lt"/>
                <a:ea typeface="+mj-ea"/>
                <a:cs typeface="+mj-cs"/>
              </a:rPr>
              <a:t>连续</a:t>
            </a:r>
            <a:r>
              <a:rPr lang="zh-CN" altLang="en-US" sz="4400" dirty="0" smtClean="0">
                <a:latin typeface="+mj-lt"/>
                <a:ea typeface="+mj-ea"/>
                <a:cs typeface="+mj-cs"/>
              </a:rPr>
              <a:t>赋值语句</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5" name="Picture 6"/>
          <p:cNvPicPr>
            <a:picLocks noChangeAspect="1" noChangeArrowheads="1"/>
          </p:cNvPicPr>
          <p:nvPr/>
        </p:nvPicPr>
        <p:blipFill>
          <a:blip r:embed="rId3"/>
          <a:srcRect/>
          <a:stretch>
            <a:fillRect/>
          </a:stretch>
        </p:blipFill>
        <p:spPr bwMode="auto">
          <a:xfrm>
            <a:off x="4924375" y="3789065"/>
            <a:ext cx="3248025" cy="1447800"/>
          </a:xfrm>
          <a:prstGeom prst="rect">
            <a:avLst/>
          </a:prstGeom>
          <a:noFill/>
          <a:ln w="19050" cap="flat" cmpd="sng" algn="ctr">
            <a:solidFill>
              <a:schemeClr val="accent3">
                <a:lumMod val="50000"/>
              </a:schemeClr>
            </a:solidFill>
            <a:prstDash val="solid"/>
            <a:miter lim="800000"/>
            <a:headEnd/>
            <a:tailEnd/>
          </a:ln>
        </p:spPr>
      </p:pic>
      <p:pic>
        <p:nvPicPr>
          <p:cNvPr id="6" name="Picture 7"/>
          <p:cNvPicPr>
            <a:picLocks noChangeAspect="1" noChangeArrowheads="1"/>
          </p:cNvPicPr>
          <p:nvPr/>
        </p:nvPicPr>
        <p:blipFill>
          <a:blip r:embed="rId4"/>
          <a:srcRect/>
          <a:stretch>
            <a:fillRect/>
          </a:stretch>
        </p:blipFill>
        <p:spPr bwMode="auto">
          <a:xfrm>
            <a:off x="4924375" y="1988840"/>
            <a:ext cx="3152775" cy="1362075"/>
          </a:xfrm>
          <a:prstGeom prst="rect">
            <a:avLst/>
          </a:prstGeom>
          <a:noFill/>
          <a:ln w="19050">
            <a:solidFill>
              <a:srgbClr val="00CC00"/>
            </a:solidFill>
            <a:miter lim="800000"/>
            <a:headEnd/>
            <a:tailEnd/>
          </a:ln>
        </p:spPr>
      </p:pic>
      <p:pic>
        <p:nvPicPr>
          <p:cNvPr id="7" name="Picture 8"/>
          <p:cNvPicPr>
            <a:picLocks noChangeAspect="1" noChangeArrowheads="1"/>
          </p:cNvPicPr>
          <p:nvPr/>
        </p:nvPicPr>
        <p:blipFill>
          <a:blip r:embed="rId5"/>
          <a:srcRect/>
          <a:stretch>
            <a:fillRect/>
          </a:stretch>
        </p:blipFill>
        <p:spPr bwMode="auto">
          <a:xfrm>
            <a:off x="1323925" y="1988840"/>
            <a:ext cx="2971800" cy="1314450"/>
          </a:xfrm>
          <a:prstGeom prst="rect">
            <a:avLst/>
          </a:prstGeom>
          <a:noFill/>
          <a:ln w="19050">
            <a:solidFill>
              <a:srgbClr val="008080"/>
            </a:solidFill>
            <a:miter lim="800000"/>
            <a:headEnd/>
            <a:tailEnd/>
          </a:ln>
        </p:spPr>
      </p:pic>
      <p:pic>
        <p:nvPicPr>
          <p:cNvPr id="8" name="Picture 9"/>
          <p:cNvPicPr>
            <a:picLocks noChangeAspect="1" noChangeArrowheads="1"/>
          </p:cNvPicPr>
          <p:nvPr/>
        </p:nvPicPr>
        <p:blipFill>
          <a:blip r:embed="rId6"/>
          <a:srcRect/>
          <a:stretch>
            <a:fillRect/>
          </a:stretch>
        </p:blipFill>
        <p:spPr bwMode="auto">
          <a:xfrm>
            <a:off x="1252488" y="3860502"/>
            <a:ext cx="3048000" cy="1323975"/>
          </a:xfrm>
          <a:prstGeom prst="rect">
            <a:avLst/>
          </a:prstGeom>
          <a:noFill/>
          <a:ln w="19050">
            <a:solidFill>
              <a:srgbClr val="C00000"/>
            </a:solidFill>
            <a:miter lim="800000"/>
            <a:headEnd/>
            <a:tailEnd/>
          </a:ln>
        </p:spPr>
      </p:pic>
      <p:sp>
        <p:nvSpPr>
          <p:cNvPr id="9" name="十字箭头 8"/>
          <p:cNvSpPr/>
          <p:nvPr/>
        </p:nvSpPr>
        <p:spPr bwMode="auto">
          <a:xfrm>
            <a:off x="4132213" y="3139777"/>
            <a:ext cx="936625" cy="865188"/>
          </a:xfrm>
          <a:prstGeom prst="quadArrow">
            <a:avLst/>
          </a:prstGeom>
          <a:noFill/>
          <a:ln w="19050" cap="flat" cmpd="sng" algn="ctr">
            <a:solidFill>
              <a:srgbClr val="0070C0"/>
            </a:solidFill>
            <a:prstDash val="solid"/>
            <a:round/>
            <a:headEnd type="none" w="med" len="med"/>
            <a:tailEnd type="none" w="med" len="med"/>
          </a:ln>
          <a:effectLst/>
        </p:spPr>
        <p:txBody>
          <a:bodyPr>
            <a:spAutoFit/>
          </a:bodyPr>
          <a:lstStyle/>
          <a:p>
            <a:pPr>
              <a:buFontTx/>
              <a:buNone/>
              <a:defRPr/>
            </a:pPr>
            <a:endParaRPr kumimoji="1" lang="zh-CN" altLang="en-US"/>
          </a:p>
        </p:txBody>
      </p:sp>
      <p:sp>
        <p:nvSpPr>
          <p:cNvPr id="2" name="灯片编号占位符 1"/>
          <p:cNvSpPr>
            <a:spLocks noGrp="1"/>
          </p:cNvSpPr>
          <p:nvPr>
            <p:ph type="sldNum" sz="quarter" idx="12"/>
          </p:nvPr>
        </p:nvSpPr>
        <p:spPr/>
        <p:txBody>
          <a:bodyPr/>
          <a:lstStyle/>
          <a:p>
            <a:fld id="{351A2F54-C19B-4022-AC36-B7CACD2E530A}" type="slidenum">
              <a:rPr lang="zh-CN" altLang="en-US" smtClean="0"/>
              <a:t>48</a:t>
            </a:fld>
            <a:endParaRPr lang="zh-CN" alt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503652" y="4283607"/>
            <a:ext cx="8532844" cy="6215106"/>
          </a:xfrm>
        </p:spPr>
        <p:txBody>
          <a:bodyPr>
            <a:normAutofit/>
          </a:bodyPr>
          <a:lstStyle/>
          <a:p>
            <a:pPr latinLnBrk="1"/>
            <a:r>
              <a:rPr lang="zh-CN" altLang="en-US" sz="2800" dirty="0" smtClean="0"/>
              <a:t>在</a:t>
            </a:r>
            <a:r>
              <a:rPr lang="en-US" altLang="zh-CN" sz="2800" dirty="0" smtClean="0"/>
              <a:t>always</a:t>
            </a:r>
            <a:r>
              <a:rPr lang="en-US" altLang="zh-CN" sz="2800" dirty="0"/>
              <a:t>/</a:t>
            </a:r>
            <a:r>
              <a:rPr lang="en-US" altLang="zh-CN" sz="2800" dirty="0" smtClean="0"/>
              <a:t>initial</a:t>
            </a:r>
            <a:r>
              <a:rPr lang="zh-CN" altLang="en-US" sz="2800" dirty="0" smtClean="0"/>
              <a:t>块</a:t>
            </a:r>
            <a:r>
              <a:rPr lang="zh-CN" altLang="en-US" sz="2800" dirty="0" smtClean="0"/>
              <a:t>中使用过程赋值语句；</a:t>
            </a:r>
            <a:endParaRPr lang="en-US" altLang="zh-CN" sz="2800" dirty="0" smtClean="0"/>
          </a:p>
          <a:p>
            <a:pPr latinLnBrk="1"/>
            <a:r>
              <a:rPr lang="en-US" altLang="zh-CN" sz="2800" dirty="0"/>
              <a:t>always</a:t>
            </a:r>
            <a:r>
              <a:rPr lang="zh-CN" altLang="en-US" sz="2800" dirty="0"/>
              <a:t>不断执行，即每一次</a:t>
            </a:r>
            <a:r>
              <a:rPr lang="en-US" altLang="zh-CN" sz="2800" dirty="0"/>
              <a:t>a</a:t>
            </a:r>
            <a:r>
              <a:rPr lang="zh-CN" altLang="en-US" sz="2800" dirty="0"/>
              <a:t>的值改变时，</a:t>
            </a:r>
            <a:r>
              <a:rPr lang="en-US" altLang="zh-CN" sz="2800" dirty="0"/>
              <a:t>c</a:t>
            </a:r>
            <a:r>
              <a:rPr lang="zh-CN" altLang="en-US" sz="2800" dirty="0"/>
              <a:t>都会被重新赋值。</a:t>
            </a:r>
            <a:endParaRPr lang="en-US" altLang="zh-CN" sz="2800" dirty="0"/>
          </a:p>
          <a:p>
            <a:pPr latinLnBrk="1"/>
            <a:r>
              <a:rPr lang="en-US" altLang="zh-CN" sz="2800" dirty="0" smtClean="0"/>
              <a:t>initial</a:t>
            </a:r>
            <a:r>
              <a:rPr lang="zh-CN" altLang="en-US" sz="2800" dirty="0"/>
              <a:t>只会执行一次，即只执行一次</a:t>
            </a:r>
            <a:r>
              <a:rPr lang="zh-CN" altLang="en-US" sz="2800" dirty="0" smtClean="0"/>
              <a:t>把</a:t>
            </a:r>
            <a:r>
              <a:rPr lang="en-US" altLang="zh-CN" sz="2800" dirty="0"/>
              <a:t>c</a:t>
            </a:r>
            <a:r>
              <a:rPr lang="zh-CN" altLang="en-US" sz="2800" dirty="0" smtClean="0"/>
              <a:t>赋</a:t>
            </a:r>
            <a:r>
              <a:rPr lang="zh-CN" altLang="en-US" sz="2800" dirty="0"/>
              <a:t>零的行为</a:t>
            </a:r>
            <a:r>
              <a:rPr lang="zh-CN" altLang="en-US" sz="2800" dirty="0" smtClean="0"/>
              <a:t>；</a:t>
            </a:r>
            <a:endParaRPr lang="en-US" altLang="zh-CN" sz="2800" dirty="0" smtClean="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过程赋值语句</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4"/>
          <p:cNvSpPr>
            <a:spLocks noGrp="1" noChangeArrowheads="1"/>
          </p:cNvSpPr>
          <p:nvPr/>
        </p:nvSpPr>
        <p:spPr bwMode="auto">
          <a:xfrm>
            <a:off x="5004048" y="1988840"/>
            <a:ext cx="33845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SzPct val="100000"/>
            </a:pPr>
            <a:r>
              <a:rPr lang="zh-CN" altLang="en-US" sz="2800" dirty="0">
                <a:ea typeface="宋体" panose="02010600030101010101" pitchFamily="2" charset="-122"/>
              </a:rPr>
              <a:t>reg </a:t>
            </a:r>
            <a:r>
              <a:rPr lang="zh-CN" altLang="en-US" sz="2800" dirty="0" smtClean="0">
                <a:ea typeface="宋体" panose="02010600030101010101" pitchFamily="2" charset="-122"/>
              </a:rPr>
              <a:t>c</a:t>
            </a:r>
            <a:r>
              <a:rPr lang="zh-CN" altLang="en-US" sz="2800" dirty="0">
                <a:ea typeface="宋体" panose="02010600030101010101" pitchFamily="2" charset="-122"/>
              </a:rPr>
              <a:t>;	</a:t>
            </a:r>
          </a:p>
          <a:p>
            <a:pPr marL="342900" indent="-342900">
              <a:spcBef>
                <a:spcPct val="20000"/>
              </a:spcBef>
              <a:buSzPct val="100000"/>
            </a:pPr>
            <a:r>
              <a:rPr lang="zh-CN" altLang="en-US" sz="2800" dirty="0">
                <a:ea typeface="宋体" panose="02010600030101010101" pitchFamily="2" charset="-122"/>
              </a:rPr>
              <a:t>initial begin</a:t>
            </a:r>
          </a:p>
          <a:p>
            <a:pPr marL="342900" indent="-342900">
              <a:spcBef>
                <a:spcPct val="20000"/>
              </a:spcBef>
              <a:buSzPct val="100000"/>
            </a:pPr>
            <a:r>
              <a:rPr lang="zh-CN" altLang="en-US" sz="2800" dirty="0">
                <a:ea typeface="宋体" panose="02010600030101010101" pitchFamily="2" charset="-122"/>
              </a:rPr>
              <a:t>    c=1'b0</a:t>
            </a:r>
            <a:r>
              <a:rPr lang="zh-CN" altLang="en-US" sz="2800" dirty="0" smtClean="0">
                <a:ea typeface="宋体" panose="02010600030101010101" pitchFamily="2" charset="-122"/>
              </a:rPr>
              <a:t>;</a:t>
            </a:r>
            <a:endParaRPr lang="zh-CN" altLang="en-US" sz="2800" dirty="0">
              <a:ea typeface="宋体" panose="02010600030101010101" pitchFamily="2" charset="-122"/>
            </a:endParaRPr>
          </a:p>
          <a:p>
            <a:pPr marL="342900" indent="-342900">
              <a:spcBef>
                <a:spcPct val="20000"/>
              </a:spcBef>
              <a:buSzPct val="100000"/>
            </a:pPr>
            <a:r>
              <a:rPr lang="zh-CN" altLang="en-US" sz="2800" dirty="0">
                <a:ea typeface="宋体" panose="02010600030101010101" pitchFamily="2" charset="-122"/>
              </a:rPr>
              <a:t>end	</a:t>
            </a:r>
            <a:r>
              <a:rPr lang="zh-CN" altLang="en-US" sz="3200" dirty="0">
                <a:ea typeface="宋体" panose="02010600030101010101" pitchFamily="2" charset="-122"/>
              </a:rPr>
              <a:t>    </a:t>
            </a:r>
          </a:p>
        </p:txBody>
      </p:sp>
      <p:sp>
        <p:nvSpPr>
          <p:cNvPr id="7" name="Rectangle 5"/>
          <p:cNvSpPr>
            <a:spLocks noGrp="1" noChangeArrowheads="1"/>
          </p:cNvSpPr>
          <p:nvPr/>
        </p:nvSpPr>
        <p:spPr bwMode="auto">
          <a:xfrm>
            <a:off x="899592" y="1988840"/>
            <a:ext cx="3816350"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SzPct val="100000"/>
            </a:pPr>
            <a:r>
              <a:rPr lang="zh-CN" altLang="en-US" sz="2800" dirty="0">
                <a:ea typeface="宋体" panose="02010600030101010101" pitchFamily="2" charset="-122"/>
              </a:rPr>
              <a:t>reg </a:t>
            </a:r>
            <a:r>
              <a:rPr lang="zh-CN" altLang="en-US" sz="2800" dirty="0" smtClean="0">
                <a:ea typeface="宋体" panose="02010600030101010101" pitchFamily="2" charset="-122"/>
              </a:rPr>
              <a:t>a</a:t>
            </a:r>
            <a:r>
              <a:rPr lang="en-US" altLang="zh-CN" sz="2800" dirty="0" smtClean="0">
                <a:ea typeface="宋体" panose="02010600030101010101" pitchFamily="2" charset="-122"/>
              </a:rPr>
              <a:t>,</a:t>
            </a:r>
            <a:r>
              <a:rPr lang="zh-CN" altLang="en-US" sz="2800" dirty="0" smtClean="0">
                <a:ea typeface="宋体" panose="02010600030101010101" pitchFamily="2" charset="-122"/>
              </a:rPr>
              <a:t>c;</a:t>
            </a:r>
            <a:r>
              <a:rPr lang="zh-CN" altLang="en-US" sz="2800" dirty="0">
                <a:ea typeface="宋体" panose="02010600030101010101" pitchFamily="2" charset="-122"/>
              </a:rPr>
              <a:t>	</a:t>
            </a:r>
          </a:p>
          <a:p>
            <a:pPr marL="342900" indent="-342900">
              <a:spcBef>
                <a:spcPct val="20000"/>
              </a:spcBef>
              <a:buSzPct val="100000"/>
            </a:pPr>
            <a:r>
              <a:rPr lang="zh-CN" altLang="en-US" sz="2800" dirty="0">
                <a:ea typeface="宋体" panose="02010600030101010101" pitchFamily="2" charset="-122"/>
              </a:rPr>
              <a:t>always@(a) begin</a:t>
            </a:r>
          </a:p>
          <a:p>
            <a:pPr marL="342900" indent="-342900">
              <a:spcBef>
                <a:spcPct val="20000"/>
              </a:spcBef>
              <a:buSzPct val="100000"/>
            </a:pPr>
            <a:r>
              <a:rPr lang="zh-CN" altLang="en-US" sz="2800" dirty="0">
                <a:ea typeface="宋体" panose="02010600030101010101" pitchFamily="2" charset="-122"/>
              </a:rPr>
              <a:t>    </a:t>
            </a:r>
            <a:r>
              <a:rPr lang="zh-CN" altLang="en-US" sz="2800" dirty="0" smtClean="0">
                <a:ea typeface="宋体" panose="02010600030101010101" pitchFamily="2" charset="-122"/>
              </a:rPr>
              <a:t>c</a:t>
            </a:r>
            <a:r>
              <a:rPr lang="en-US" altLang="zh-CN" sz="2800" dirty="0">
                <a:ea typeface="宋体" panose="02010600030101010101" pitchFamily="2" charset="-122"/>
              </a:rPr>
              <a:t>&lt;</a:t>
            </a:r>
            <a:r>
              <a:rPr lang="zh-CN" altLang="en-US" sz="2800" dirty="0" smtClean="0">
                <a:ea typeface="宋体" panose="02010600030101010101" pitchFamily="2" charset="-122"/>
              </a:rPr>
              <a:t>=</a:t>
            </a:r>
            <a:r>
              <a:rPr lang="zh-CN" altLang="en-US" sz="2800" dirty="0">
                <a:ea typeface="宋体" panose="02010600030101010101" pitchFamily="2" charset="-122"/>
              </a:rPr>
              <a:t>c+a</a:t>
            </a:r>
            <a:r>
              <a:rPr lang="zh-CN" altLang="en-US" sz="2800" dirty="0" smtClean="0">
                <a:ea typeface="宋体" panose="02010600030101010101" pitchFamily="2" charset="-122"/>
              </a:rPr>
              <a:t>;</a:t>
            </a:r>
            <a:endParaRPr lang="en-US" altLang="zh-CN" sz="2800" dirty="0" smtClean="0">
              <a:ea typeface="宋体" panose="02010600030101010101" pitchFamily="2" charset="-122"/>
            </a:endParaRPr>
          </a:p>
          <a:p>
            <a:pPr marL="342900" indent="-342900">
              <a:spcBef>
                <a:spcPct val="20000"/>
              </a:spcBef>
              <a:buSzPct val="100000"/>
            </a:pPr>
            <a:r>
              <a:rPr lang="zh-CN" altLang="en-US" sz="2800" dirty="0" smtClean="0">
                <a:ea typeface="宋体" panose="02010600030101010101" pitchFamily="2" charset="-122"/>
              </a:rPr>
              <a:t>end</a:t>
            </a:r>
            <a:r>
              <a:rPr lang="zh-CN" altLang="en-US" sz="3200" dirty="0">
                <a:ea typeface="宋体" panose="02010600030101010101" pitchFamily="2" charset="-122"/>
              </a:rPr>
              <a:t>	    </a:t>
            </a:r>
          </a:p>
        </p:txBody>
      </p:sp>
      <p:sp>
        <p:nvSpPr>
          <p:cNvPr id="2" name="矩形 1"/>
          <p:cNvSpPr/>
          <p:nvPr/>
        </p:nvSpPr>
        <p:spPr>
          <a:xfrm>
            <a:off x="467544" y="1417638"/>
            <a:ext cx="4410182" cy="584775"/>
          </a:xfrm>
          <a:prstGeom prst="rect">
            <a:avLst/>
          </a:prstGeom>
        </p:spPr>
        <p:txBody>
          <a:bodyPr wrap="none">
            <a:spAutoFit/>
          </a:bodyPr>
          <a:lstStyle/>
          <a:p>
            <a:pPr marL="342900" indent="-342900" latinLnBrk="1">
              <a:spcBef>
                <a:spcPct val="20000"/>
              </a:spcBef>
              <a:buFont typeface="Arial" panose="020B0604020202020204" pitchFamily="34" charset="0"/>
              <a:buChar char="•"/>
            </a:pPr>
            <a:r>
              <a:rPr lang="zh-CN" altLang="en-US" sz="3200" dirty="0"/>
              <a:t>首先，</a:t>
            </a:r>
            <a:r>
              <a:rPr lang="zh-CN" altLang="en-US" sz="3200" dirty="0" smtClean="0"/>
              <a:t>举两个</a:t>
            </a:r>
            <a:r>
              <a:rPr lang="zh-CN" altLang="en-US" sz="3200" dirty="0"/>
              <a:t>例子： </a:t>
            </a:r>
            <a:endParaRPr lang="en-US" altLang="zh-CN" sz="3200" dirty="0"/>
          </a:p>
        </p:txBody>
      </p:sp>
      <p:sp>
        <p:nvSpPr>
          <p:cNvPr id="3" name="灯片编号占位符 2"/>
          <p:cNvSpPr>
            <a:spLocks noGrp="1"/>
          </p:cNvSpPr>
          <p:nvPr>
            <p:ph type="sldNum" sz="quarter" idx="12"/>
          </p:nvPr>
        </p:nvSpPr>
        <p:spPr/>
        <p:txBody>
          <a:bodyPr/>
          <a:lstStyle/>
          <a:p>
            <a:fld id="{351A2F54-C19B-4022-AC36-B7CACD2E530A}" type="slidenum">
              <a:rPr lang="zh-CN" altLang="en-US" smtClean="0"/>
              <a:t>49</a:t>
            </a:fld>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8" name="Rectangle 8"/>
          <p:cNvSpPr>
            <a:spLocks noChangeArrowheads="1"/>
          </p:cNvSpPr>
          <p:nvPr/>
        </p:nvSpPr>
        <p:spPr bwMode="auto">
          <a:xfrm>
            <a:off x="304800" y="1630363"/>
            <a:ext cx="8610600" cy="4059573"/>
          </a:xfrm>
          <a:prstGeom prst="rect">
            <a:avLst/>
          </a:prstGeom>
          <a:noFill/>
          <a:ln w="9525">
            <a:noFill/>
            <a:miter lim="800000"/>
          </a:ln>
          <a:effectLst/>
        </p:spPr>
        <p:txBody>
          <a:bodyPr>
            <a:spAutoFit/>
          </a:bodyPr>
          <a:lstStyle/>
          <a:p>
            <a:pPr marL="342900" indent="-342900">
              <a:spcBef>
                <a:spcPct val="20000"/>
              </a:spcBef>
              <a:buFont typeface="Arial" panose="020B0604020202020204" pitchFamily="34" charset="0"/>
              <a:buChar char="•"/>
            </a:pPr>
            <a:r>
              <a:rPr lang="zh-CN" altLang="en-US" sz="2800" b="1" dirty="0">
                <a:solidFill>
                  <a:schemeClr val="accent2">
                    <a:lumMod val="75000"/>
                  </a:schemeClr>
                </a:solidFill>
              </a:rPr>
              <a:t>数字系统</a:t>
            </a:r>
            <a:r>
              <a:rPr lang="zh-CN" altLang="en-US" sz="2800" dirty="0"/>
              <a:t>：是指对数字信息进行存储、传输、处理的电子系统。它的输入和输出都是数字量。    </a:t>
            </a:r>
          </a:p>
          <a:p>
            <a:pPr marL="342900" indent="-342900">
              <a:spcBef>
                <a:spcPct val="20000"/>
              </a:spcBef>
              <a:spcAft>
                <a:spcPct val="25000"/>
              </a:spcAft>
              <a:buFont typeface="Arial" panose="020B0604020202020204" pitchFamily="34" charset="0"/>
              <a:buChar char="•"/>
            </a:pPr>
            <a:r>
              <a:rPr lang="zh-CN" altLang="en-US" sz="2800" dirty="0"/>
              <a:t>通常把门电路、触发器等称为</a:t>
            </a:r>
            <a:r>
              <a:rPr lang="zh-CN" altLang="en-US" sz="2800" b="1" dirty="0">
                <a:solidFill>
                  <a:schemeClr val="accent2">
                    <a:lumMod val="75000"/>
                  </a:schemeClr>
                </a:solidFill>
              </a:rPr>
              <a:t>逻辑器件</a:t>
            </a:r>
            <a:r>
              <a:rPr lang="zh-CN" altLang="en-US" sz="2800" dirty="0"/>
              <a:t>；</a:t>
            </a:r>
          </a:p>
          <a:p>
            <a:pPr marL="342900" indent="-342900">
              <a:spcBef>
                <a:spcPct val="20000"/>
              </a:spcBef>
              <a:spcAft>
                <a:spcPct val="25000"/>
              </a:spcAft>
              <a:buFont typeface="Arial" panose="020B0604020202020204" pitchFamily="34" charset="0"/>
              <a:buChar char="•"/>
            </a:pPr>
            <a:r>
              <a:rPr lang="zh-CN" altLang="en-US" sz="2800" dirty="0"/>
              <a:t>将由逻辑器件构成，能执行某单一功能的电路，如计数器、译码器、加法器等，称为</a:t>
            </a:r>
            <a:r>
              <a:rPr lang="zh-CN" altLang="en-US" sz="2800" b="1" dirty="0">
                <a:solidFill>
                  <a:schemeClr val="accent2">
                    <a:lumMod val="75000"/>
                  </a:schemeClr>
                </a:solidFill>
              </a:rPr>
              <a:t>逻辑功能部件</a:t>
            </a:r>
            <a:r>
              <a:rPr lang="zh-CN" altLang="en-US" sz="2800" dirty="0"/>
              <a:t>；</a:t>
            </a:r>
          </a:p>
          <a:p>
            <a:pPr marL="342900" indent="-342900">
              <a:spcBef>
                <a:spcPct val="20000"/>
              </a:spcBef>
              <a:spcAft>
                <a:spcPct val="25000"/>
              </a:spcAft>
              <a:buFont typeface="Arial" panose="020B0604020202020204" pitchFamily="34" charset="0"/>
              <a:buChar char="•"/>
            </a:pPr>
            <a:r>
              <a:rPr lang="zh-CN" altLang="en-US" sz="2800" dirty="0"/>
              <a:t>把由逻辑功能部件组成的能实现复杂功能的数字电路称</a:t>
            </a:r>
            <a:r>
              <a:rPr lang="zh-CN" altLang="en-US" sz="2800" b="1" dirty="0">
                <a:solidFill>
                  <a:schemeClr val="accent2">
                    <a:lumMod val="75000"/>
                  </a:schemeClr>
                </a:solidFill>
              </a:rPr>
              <a:t>数字系统</a:t>
            </a:r>
            <a:r>
              <a:rPr lang="zh-CN" altLang="en-US" sz="2800" dirty="0"/>
              <a:t>。      </a:t>
            </a:r>
          </a:p>
          <a:p>
            <a:r>
              <a:rPr lang="zh-CN" altLang="en-US" sz="2400" b="1" dirty="0">
                <a:latin typeface="黑体" panose="02010609060101010101" pitchFamily="49" charset="-122"/>
              </a:rPr>
              <a:t>    </a:t>
            </a:r>
          </a:p>
        </p:txBody>
      </p:sp>
      <p:sp>
        <p:nvSpPr>
          <p:cNvPr id="8"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数字系统概念</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6" name="直接连接符 5"/>
          <p:cNvCxnSpPr/>
          <p:nvPr/>
        </p:nvCxnSpPr>
        <p:spPr>
          <a:xfrm>
            <a:off x="6143636" y="4143380"/>
            <a:ext cx="214314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357290" y="5214950"/>
            <a:ext cx="1643074"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351A2F54-C19B-4022-AC36-B7CACD2E530A}"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ppt_w/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anim calcmode="lin" valueType="num">
                                      <p:cBhvr>
                                        <p:cTn id="9" dur="1000" fill="hold"/>
                                        <p:tgtEl>
                                          <p:spTgt spid="6"/>
                                        </p:tgtEl>
                                        <p:attrNameLst>
                                          <p:attrName>ppt_w</p:attrName>
                                        </p:attrNameLst>
                                      </p:cBhvr>
                                      <p:tavLst>
                                        <p:tav tm="0">
                                          <p:val>
                                            <p:fltVal val="0"/>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childTnLst>
                                </p:cTn>
                              </p:par>
                              <p:par>
                                <p:cTn id="11" presetID="17" presetClass="entr" presetSubtype="8"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ppt_x</p:attrName>
                                        </p:attrNameLst>
                                      </p:cBhvr>
                                      <p:tavLst>
                                        <p:tav tm="0">
                                          <p:val>
                                            <p:strVal val="#ppt_x-#ppt_w/2"/>
                                          </p:val>
                                        </p:tav>
                                        <p:tav tm="100000">
                                          <p:val>
                                            <p:strVal val="#ppt_x"/>
                                          </p:val>
                                        </p:tav>
                                      </p:tavLst>
                                    </p:anim>
                                    <p:anim calcmode="lin" valueType="num">
                                      <p:cBhvr>
                                        <p:cTn id="14" dur="1000" fill="hold"/>
                                        <p:tgtEl>
                                          <p:spTgt spid="9"/>
                                        </p:tgtEl>
                                        <p:attrNameLst>
                                          <p:attrName>ppt_y</p:attrName>
                                        </p:attrNameLst>
                                      </p:cBhvr>
                                      <p:tavLst>
                                        <p:tav tm="0">
                                          <p:val>
                                            <p:strVal val="#ppt_y"/>
                                          </p:val>
                                        </p:tav>
                                        <p:tav tm="100000">
                                          <p:val>
                                            <p:strVal val="#ppt_y"/>
                                          </p:val>
                                        </p:tav>
                                      </p:tavLst>
                                    </p:anim>
                                    <p:anim calcmode="lin" valueType="num">
                                      <p:cBhvr>
                                        <p:cTn id="15" dur="1000" fill="hold"/>
                                        <p:tgtEl>
                                          <p:spTgt spid="9"/>
                                        </p:tgtEl>
                                        <p:attrNameLst>
                                          <p:attrName>ppt_w</p:attrName>
                                        </p:attrNameLst>
                                      </p:cBhvr>
                                      <p:tavLst>
                                        <p:tav tm="0">
                                          <p:val>
                                            <p:fltVal val="0"/>
                                          </p:val>
                                        </p:tav>
                                        <p:tav tm="100000">
                                          <p:val>
                                            <p:strVal val="#ppt_w"/>
                                          </p:val>
                                        </p:tav>
                                      </p:tavLst>
                                    </p:anim>
                                    <p:anim calcmode="lin" valueType="num">
                                      <p:cBhvr>
                                        <p:cTn id="16" dur="1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latinLnBrk="1"/>
            <a:r>
              <a:rPr lang="zh-CN" altLang="en-US" dirty="0"/>
              <a:t>只能出现在过程块中</a:t>
            </a:r>
            <a:r>
              <a:rPr lang="zh-CN" altLang="en-US" dirty="0" smtClean="0"/>
              <a:t>（</a:t>
            </a:r>
            <a:r>
              <a:rPr lang="en-US" altLang="zh-CN" dirty="0" smtClean="0"/>
              <a:t>always</a:t>
            </a:r>
            <a:r>
              <a:rPr lang="en-US" altLang="zh-CN" dirty="0"/>
              <a:t>/</a:t>
            </a:r>
            <a:r>
              <a:rPr lang="en-US" altLang="zh-CN" dirty="0" smtClean="0"/>
              <a:t>initial</a:t>
            </a:r>
            <a:r>
              <a:rPr lang="zh-CN" altLang="en-US" dirty="0" smtClean="0"/>
              <a:t>），</a:t>
            </a:r>
            <a:r>
              <a:rPr lang="zh-CN" altLang="en-US" dirty="0"/>
              <a:t>主要描述时序电路；</a:t>
            </a:r>
          </a:p>
          <a:p>
            <a:pPr latinLnBrk="1"/>
            <a:r>
              <a:rPr lang="zh-CN" altLang="en-US" dirty="0" smtClean="0"/>
              <a:t>过程</a:t>
            </a:r>
            <a:r>
              <a:rPr lang="zh-CN" altLang="en-US" dirty="0"/>
              <a:t>赋值语句中</a:t>
            </a:r>
            <a:r>
              <a:rPr lang="zh-CN" altLang="en-US" dirty="0" smtClean="0"/>
              <a:t>： </a:t>
            </a:r>
            <a:r>
              <a:rPr lang="zh-CN" altLang="en-US" dirty="0"/>
              <a:t>没有关键词“</a:t>
            </a:r>
            <a:r>
              <a:rPr lang="en-US" altLang="zh-CN" dirty="0"/>
              <a:t>assign”</a:t>
            </a:r>
            <a:r>
              <a:rPr lang="zh-CN" altLang="en-US" dirty="0"/>
              <a:t>；</a:t>
            </a:r>
          </a:p>
          <a:p>
            <a:pPr latinLnBrk="1"/>
            <a:r>
              <a:rPr lang="zh-CN" altLang="en-US" dirty="0" smtClean="0"/>
              <a:t>左侧</a:t>
            </a:r>
            <a:r>
              <a:rPr lang="zh-CN" altLang="en-US" dirty="0"/>
              <a:t>数据类型必须是</a:t>
            </a:r>
            <a:r>
              <a:rPr lang="en-US" altLang="zh-CN" dirty="0" err="1"/>
              <a:t>reg</a:t>
            </a:r>
            <a:r>
              <a:rPr lang="zh-CN" altLang="en-US" dirty="0"/>
              <a:t>类型的变量；</a:t>
            </a:r>
          </a:p>
          <a:p>
            <a:pPr latinLnBrk="1"/>
            <a:r>
              <a:rPr lang="zh-CN" altLang="en-US" dirty="0"/>
              <a:t>每条过程赋值语句之间是顺序执行的关系</a:t>
            </a:r>
            <a:r>
              <a:rPr lang="zh-CN" altLang="en-US" dirty="0" smtClean="0"/>
              <a:t>。</a:t>
            </a:r>
            <a:endParaRPr lang="en-US" altLang="zh-CN" dirty="0" smtClean="0"/>
          </a:p>
          <a:p>
            <a:pPr latinLnBrk="1"/>
            <a:r>
              <a:rPr lang="zh-CN" altLang="en-US" dirty="0" smtClean="0"/>
              <a:t>包括阻塞赋值（运算符</a:t>
            </a:r>
            <a:r>
              <a:rPr lang="en-US" altLang="zh-CN" dirty="0" smtClean="0"/>
              <a:t>=</a:t>
            </a:r>
            <a:r>
              <a:rPr lang="zh-CN" altLang="en-US" dirty="0" smtClean="0"/>
              <a:t>）和非阻塞赋值（运算符（运算符</a:t>
            </a:r>
            <a:r>
              <a:rPr lang="en-US" altLang="zh-CN" dirty="0" smtClean="0"/>
              <a:t>&lt;=</a:t>
            </a:r>
            <a:r>
              <a:rPr lang="zh-CN" altLang="en-US" dirty="0" smtClean="0"/>
              <a:t>）</a:t>
            </a:r>
            <a:endParaRPr lang="zh-CN" altLang="en-US" dirty="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lang="zh-CN" altLang="en-US" sz="4400" dirty="0">
                <a:latin typeface="+mj-lt"/>
                <a:ea typeface="+mj-ea"/>
                <a:cs typeface="+mj-cs"/>
              </a:rPr>
              <a:t>过程赋值语句</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t>50</a:t>
            </a:fld>
            <a:endParaRPr lang="zh-CN"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latinLnBrk="1"/>
            <a:r>
              <a:rPr lang="zh-CN" altLang="en-US" dirty="0" smtClean="0"/>
              <a:t>阻塞</a:t>
            </a:r>
            <a:r>
              <a:rPr lang="zh-CN" altLang="en-US" dirty="0"/>
              <a:t>（</a:t>
            </a:r>
            <a:r>
              <a:rPr lang="en-US" altLang="zh-CN" dirty="0"/>
              <a:t>Blocking</a:t>
            </a:r>
            <a:r>
              <a:rPr lang="zh-CN" altLang="en-US" dirty="0"/>
              <a:t>）赋值方式（</a:t>
            </a:r>
            <a:r>
              <a:rPr lang="zh-CN" altLang="en-US" dirty="0" smtClean="0"/>
              <a:t>如</a:t>
            </a:r>
            <a:r>
              <a:rPr lang="en-US" altLang="zh-CN" dirty="0" smtClean="0"/>
              <a:t>b </a:t>
            </a:r>
            <a:r>
              <a:rPr lang="en-US" altLang="zh-CN" dirty="0"/>
              <a:t>= </a:t>
            </a:r>
            <a:r>
              <a:rPr lang="en-US" altLang="zh-CN" dirty="0" smtClean="0"/>
              <a:t>a</a:t>
            </a:r>
            <a:r>
              <a:rPr lang="en-US" altLang="zh-CN" dirty="0"/>
              <a:t> ; </a:t>
            </a:r>
            <a:r>
              <a:rPr lang="zh-CN" altLang="en-US" dirty="0" smtClean="0"/>
              <a:t>）</a:t>
            </a:r>
            <a:endParaRPr lang="zh-CN" altLang="en-US" dirty="0"/>
          </a:p>
          <a:p>
            <a:pPr lvl="1" latinLnBrk="1"/>
            <a:r>
              <a:rPr lang="zh-CN" altLang="en-US" dirty="0"/>
              <a:t>赋值语句执行完后，块才结束；</a:t>
            </a:r>
          </a:p>
          <a:p>
            <a:pPr lvl="1" latinLnBrk="1"/>
            <a:r>
              <a:rPr lang="en-US" altLang="zh-CN" dirty="0"/>
              <a:t>b</a:t>
            </a:r>
            <a:r>
              <a:rPr lang="zh-CN" altLang="en-US" dirty="0"/>
              <a:t>的值在赋值语句执行完后立刻就改变；</a:t>
            </a:r>
          </a:p>
          <a:p>
            <a:pPr lvl="1" latinLnBrk="1"/>
            <a:r>
              <a:rPr lang="zh-CN" altLang="en-US" dirty="0"/>
              <a:t>可能产生意想不到的结果。</a:t>
            </a:r>
          </a:p>
          <a:p>
            <a:pPr latinLnBrk="1"/>
            <a:r>
              <a:rPr lang="zh-CN" altLang="en-US" dirty="0" smtClean="0"/>
              <a:t>非</a:t>
            </a:r>
            <a:r>
              <a:rPr lang="zh-CN" altLang="en-US" dirty="0"/>
              <a:t>阻塞（</a:t>
            </a:r>
            <a:r>
              <a:rPr lang="en-US" altLang="zh-CN" dirty="0" err="1"/>
              <a:t>Non_Blocking</a:t>
            </a:r>
            <a:r>
              <a:rPr lang="zh-CN" altLang="en-US" dirty="0"/>
              <a:t>）赋值方式（</a:t>
            </a:r>
            <a:r>
              <a:rPr lang="zh-CN" altLang="en-US" dirty="0" smtClean="0"/>
              <a:t>如</a:t>
            </a:r>
            <a:r>
              <a:rPr lang="en-US" altLang="zh-CN" dirty="0" smtClean="0"/>
              <a:t>b </a:t>
            </a:r>
            <a:r>
              <a:rPr lang="en-US" altLang="zh-CN" dirty="0"/>
              <a:t>&lt;= a;</a:t>
            </a:r>
            <a:r>
              <a:rPr lang="zh-CN" altLang="en-US" dirty="0"/>
              <a:t>）</a:t>
            </a:r>
          </a:p>
          <a:p>
            <a:pPr lvl="1" latinLnBrk="1"/>
            <a:r>
              <a:rPr lang="zh-CN" altLang="en-US" dirty="0"/>
              <a:t>块结束后才完成赋值操作；</a:t>
            </a:r>
          </a:p>
          <a:p>
            <a:pPr lvl="1" latinLnBrk="1"/>
            <a:r>
              <a:rPr lang="en-US" altLang="zh-CN" dirty="0"/>
              <a:t>b</a:t>
            </a:r>
            <a:r>
              <a:rPr lang="zh-CN" altLang="en-US" dirty="0"/>
              <a:t>的值并不是立刻就改变；</a:t>
            </a:r>
          </a:p>
          <a:p>
            <a:pPr lvl="1" latinLnBrk="1"/>
            <a:r>
              <a:rPr lang="zh-CN" altLang="en-US" dirty="0"/>
              <a:t>这是一种比较常用的赋值方法。（特别在编写可综合模块时</a:t>
            </a:r>
            <a:r>
              <a:rPr lang="zh-CN" altLang="en-US" dirty="0" smtClean="0"/>
              <a:t>）</a:t>
            </a:r>
            <a:endParaRPr lang="zh-CN" altLang="en-US" dirty="0"/>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阻塞赋值与非阻塞赋值</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51</a:t>
            </a:fld>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8" name="Text Box 4"/>
          <p:cNvSpPr txBox="1">
            <a:spLocks noChangeArrowheads="1"/>
          </p:cNvSpPr>
          <p:nvPr/>
        </p:nvSpPr>
        <p:spPr bwMode="auto">
          <a:xfrm>
            <a:off x="714049" y="1772816"/>
            <a:ext cx="3581400" cy="272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50000"/>
              </a:lnSpc>
              <a:spcBef>
                <a:spcPct val="50000"/>
              </a:spcBef>
              <a:buClrTx/>
              <a:buSzTx/>
              <a:buFontTx/>
              <a:buNone/>
            </a:pPr>
            <a:r>
              <a:rPr kumimoji="0" lang="en-US" altLang="zh-CN" dirty="0" smtClean="0">
                <a:latin typeface="宋体" panose="02010600030101010101" pitchFamily="2" charset="-122"/>
              </a:rPr>
              <a:t>module </a:t>
            </a:r>
            <a:r>
              <a:rPr kumimoji="0" lang="en-US" altLang="zh-CN" dirty="0">
                <a:latin typeface="宋体" panose="02010600030101010101" pitchFamily="2" charset="-122"/>
              </a:rPr>
              <a:t>bloc(</a:t>
            </a:r>
            <a:r>
              <a:rPr kumimoji="0" lang="en-US" altLang="zh-CN" dirty="0" err="1">
                <a:latin typeface="宋体" panose="02010600030101010101" pitchFamily="2" charset="-122"/>
              </a:rPr>
              <a:t>clk,a,b</a:t>
            </a:r>
            <a:r>
              <a:rPr kumimoji="0" lang="en-US" altLang="zh-CN" dirty="0">
                <a:latin typeface="宋体" panose="02010600030101010101" pitchFamily="2" charset="-122"/>
              </a:rPr>
              <a:t>);</a:t>
            </a:r>
          </a:p>
          <a:p>
            <a:pPr algn="l" eaLnBrk="0" hangingPunct="0">
              <a:lnSpc>
                <a:spcPct val="50000"/>
              </a:lnSpc>
              <a:spcBef>
                <a:spcPct val="50000"/>
              </a:spcBef>
              <a:buClrTx/>
              <a:buSzTx/>
              <a:buFontTx/>
              <a:buNone/>
            </a:pPr>
            <a:r>
              <a:rPr kumimoji="0" lang="en-US" altLang="zh-CN" dirty="0">
                <a:latin typeface="宋体" panose="02010600030101010101" pitchFamily="2" charset="-122"/>
              </a:rPr>
              <a:t>input </a:t>
            </a:r>
            <a:r>
              <a:rPr kumimoji="0" lang="en-US" altLang="zh-CN" dirty="0" err="1">
                <a:latin typeface="宋体" panose="02010600030101010101" pitchFamily="2" charset="-122"/>
              </a:rPr>
              <a:t>clk</a:t>
            </a:r>
            <a:r>
              <a:rPr kumimoji="0" lang="en-US" altLang="zh-CN" dirty="0">
                <a:latin typeface="宋体" panose="02010600030101010101" pitchFamily="2" charset="-122"/>
              </a:rPr>
              <a:t>, a;</a:t>
            </a:r>
          </a:p>
          <a:p>
            <a:pPr algn="l" eaLnBrk="0" hangingPunct="0">
              <a:lnSpc>
                <a:spcPct val="50000"/>
              </a:lnSpc>
              <a:spcBef>
                <a:spcPct val="50000"/>
              </a:spcBef>
              <a:buClrTx/>
              <a:buSzTx/>
              <a:buFontTx/>
              <a:buNone/>
            </a:pPr>
            <a:r>
              <a:rPr kumimoji="0" lang="en-US" altLang="zh-CN" dirty="0">
                <a:latin typeface="宋体" panose="02010600030101010101" pitchFamily="2" charset="-122"/>
              </a:rPr>
              <a:t>output b; </a:t>
            </a:r>
            <a:r>
              <a:rPr kumimoji="0" lang="en-US" altLang="zh-CN" dirty="0" err="1">
                <a:latin typeface="宋体" panose="02010600030101010101" pitchFamily="2" charset="-122"/>
              </a:rPr>
              <a:t>reg</a:t>
            </a:r>
            <a:r>
              <a:rPr kumimoji="0" lang="en-US" altLang="zh-CN" dirty="0">
                <a:latin typeface="宋体" panose="02010600030101010101" pitchFamily="2" charset="-122"/>
              </a:rPr>
              <a:t> b;</a:t>
            </a:r>
          </a:p>
          <a:p>
            <a:pPr algn="l" eaLnBrk="0" hangingPunct="0">
              <a:lnSpc>
                <a:spcPct val="50000"/>
              </a:lnSpc>
              <a:spcBef>
                <a:spcPct val="50000"/>
              </a:spcBef>
              <a:buClrTx/>
              <a:buSzTx/>
              <a:buFontTx/>
              <a:buNone/>
            </a:pPr>
            <a:r>
              <a:rPr kumimoji="0" lang="en-US" altLang="zh-CN" dirty="0" err="1">
                <a:latin typeface="宋体" panose="02010600030101010101" pitchFamily="2" charset="-122"/>
              </a:rPr>
              <a:t>reg</a:t>
            </a:r>
            <a:r>
              <a:rPr kumimoji="0" lang="en-US" altLang="zh-CN" dirty="0">
                <a:latin typeface="宋体" panose="02010600030101010101" pitchFamily="2" charset="-122"/>
              </a:rPr>
              <a:t> y;</a:t>
            </a:r>
          </a:p>
          <a:p>
            <a:pPr algn="l" eaLnBrk="0" hangingPunct="0">
              <a:lnSpc>
                <a:spcPct val="50000"/>
              </a:lnSpc>
              <a:spcBef>
                <a:spcPct val="50000"/>
              </a:spcBef>
              <a:buClrTx/>
              <a:buSzTx/>
              <a:buFontTx/>
              <a:buNone/>
            </a:pPr>
            <a:r>
              <a:rPr kumimoji="0" lang="en-US" altLang="zh-CN" dirty="0">
                <a:latin typeface="宋体" panose="02010600030101010101" pitchFamily="2" charset="-122"/>
              </a:rPr>
              <a:t>always @(</a:t>
            </a:r>
            <a:r>
              <a:rPr kumimoji="0" lang="en-US" altLang="zh-CN" dirty="0" err="1">
                <a:latin typeface="宋体" panose="02010600030101010101" pitchFamily="2" charset="-122"/>
              </a:rPr>
              <a:t>posedge</a:t>
            </a:r>
            <a:r>
              <a:rPr kumimoji="0" lang="en-US" altLang="zh-CN" dirty="0">
                <a:latin typeface="宋体" panose="02010600030101010101" pitchFamily="2" charset="-122"/>
              </a:rPr>
              <a:t> </a:t>
            </a:r>
            <a:r>
              <a:rPr kumimoji="0" lang="en-US" altLang="zh-CN" dirty="0" err="1">
                <a:latin typeface="宋体" panose="02010600030101010101" pitchFamily="2" charset="-122"/>
              </a:rPr>
              <a:t>clk</a:t>
            </a:r>
            <a:r>
              <a:rPr kumimoji="0" lang="en-US" altLang="zh-CN" dirty="0">
                <a:latin typeface="宋体" panose="02010600030101010101" pitchFamily="2" charset="-122"/>
              </a:rPr>
              <a:t>)</a:t>
            </a:r>
          </a:p>
          <a:p>
            <a:pPr algn="l" eaLnBrk="0" hangingPunct="0">
              <a:lnSpc>
                <a:spcPct val="50000"/>
              </a:lnSpc>
              <a:spcBef>
                <a:spcPct val="50000"/>
              </a:spcBef>
              <a:buClrTx/>
              <a:buSzTx/>
              <a:buFontTx/>
              <a:buNone/>
            </a:pPr>
            <a:r>
              <a:rPr kumimoji="0" lang="en-US" altLang="zh-CN" dirty="0">
                <a:latin typeface="宋体" panose="02010600030101010101" pitchFamily="2" charset="-122"/>
              </a:rPr>
              <a:t>begin</a:t>
            </a:r>
          </a:p>
          <a:p>
            <a:pPr algn="l" eaLnBrk="0" hangingPunct="0">
              <a:lnSpc>
                <a:spcPct val="50000"/>
              </a:lnSpc>
              <a:spcBef>
                <a:spcPct val="50000"/>
              </a:spcBef>
              <a:buClrTx/>
              <a:buSzTx/>
              <a:buFontTx/>
              <a:buNone/>
            </a:pPr>
            <a:r>
              <a:rPr kumimoji="0" lang="en-US" altLang="zh-CN" dirty="0">
                <a:latin typeface="宋体" panose="02010600030101010101" pitchFamily="2" charset="-122"/>
              </a:rPr>
              <a:t>  y=a;</a:t>
            </a:r>
          </a:p>
          <a:p>
            <a:pPr algn="l" eaLnBrk="0" hangingPunct="0">
              <a:lnSpc>
                <a:spcPct val="50000"/>
              </a:lnSpc>
              <a:spcBef>
                <a:spcPct val="50000"/>
              </a:spcBef>
              <a:buClrTx/>
              <a:buSzTx/>
              <a:buFontTx/>
              <a:buNone/>
            </a:pPr>
            <a:r>
              <a:rPr kumimoji="0" lang="en-US" altLang="zh-CN" dirty="0">
                <a:latin typeface="宋体" panose="02010600030101010101" pitchFamily="2" charset="-122"/>
              </a:rPr>
              <a:t>  b=y;</a:t>
            </a:r>
          </a:p>
          <a:p>
            <a:pPr algn="l" eaLnBrk="0" hangingPunct="0">
              <a:lnSpc>
                <a:spcPct val="50000"/>
              </a:lnSpc>
              <a:spcBef>
                <a:spcPct val="50000"/>
              </a:spcBef>
              <a:buClrTx/>
              <a:buSzTx/>
              <a:buFontTx/>
              <a:buNone/>
            </a:pPr>
            <a:r>
              <a:rPr kumimoji="0" lang="en-US" altLang="zh-CN" dirty="0">
                <a:latin typeface="宋体" panose="02010600030101010101" pitchFamily="2" charset="-122"/>
              </a:rPr>
              <a:t>end</a:t>
            </a:r>
          </a:p>
          <a:p>
            <a:pPr algn="l" eaLnBrk="0" hangingPunct="0">
              <a:lnSpc>
                <a:spcPct val="50000"/>
              </a:lnSpc>
              <a:spcBef>
                <a:spcPct val="50000"/>
              </a:spcBef>
              <a:buClrTx/>
              <a:buSzTx/>
              <a:buFontTx/>
              <a:buNone/>
            </a:pPr>
            <a:r>
              <a:rPr kumimoji="0" lang="en-US" altLang="zh-CN" dirty="0" err="1">
                <a:latin typeface="宋体" panose="02010600030101010101" pitchFamily="2" charset="-122"/>
              </a:rPr>
              <a:t>endmodule</a:t>
            </a:r>
            <a:endParaRPr kumimoji="0" lang="en-US" altLang="zh-CN" dirty="0">
              <a:latin typeface="宋体" panose="02010600030101010101" pitchFamily="2" charset="-122"/>
            </a:endParaRPr>
          </a:p>
        </p:txBody>
      </p:sp>
      <p:sp>
        <p:nvSpPr>
          <p:cNvPr id="297989" name="Line 5"/>
          <p:cNvSpPr>
            <a:spLocks noChangeShapeType="1"/>
          </p:cNvSpPr>
          <p:nvPr/>
        </p:nvSpPr>
        <p:spPr bwMode="auto">
          <a:xfrm>
            <a:off x="4067944" y="1772816"/>
            <a:ext cx="0" cy="3505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97990" name="Text Box 6"/>
          <p:cNvSpPr txBox="1">
            <a:spLocks noChangeArrowheads="1"/>
          </p:cNvSpPr>
          <p:nvPr/>
        </p:nvSpPr>
        <p:spPr bwMode="auto">
          <a:xfrm>
            <a:off x="4572000" y="1783527"/>
            <a:ext cx="3886200" cy="27238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eaLnBrk="0" hangingPunct="0">
              <a:lnSpc>
                <a:spcPct val="50000"/>
              </a:lnSpc>
              <a:spcBef>
                <a:spcPct val="50000"/>
              </a:spcBef>
              <a:buClrTx/>
              <a:buSzTx/>
              <a:buFontTx/>
              <a:buNone/>
            </a:pPr>
            <a:r>
              <a:rPr kumimoji="0" lang="en-US" altLang="zh-CN" dirty="0" smtClean="0">
                <a:latin typeface="宋体" panose="02010600030101010101" pitchFamily="2" charset="-122"/>
              </a:rPr>
              <a:t>module </a:t>
            </a:r>
            <a:r>
              <a:rPr kumimoji="0" lang="en-US" altLang="zh-CN" dirty="0" err="1">
                <a:latin typeface="宋体" panose="02010600030101010101" pitchFamily="2" charset="-122"/>
              </a:rPr>
              <a:t>nonbloc</a:t>
            </a:r>
            <a:r>
              <a:rPr kumimoji="0" lang="en-US" altLang="zh-CN" dirty="0">
                <a:latin typeface="宋体" panose="02010600030101010101" pitchFamily="2" charset="-122"/>
              </a:rPr>
              <a:t>(</a:t>
            </a:r>
            <a:r>
              <a:rPr kumimoji="0" lang="en-US" altLang="zh-CN" dirty="0" err="1">
                <a:latin typeface="宋体" panose="02010600030101010101" pitchFamily="2" charset="-122"/>
              </a:rPr>
              <a:t>clk,a,b</a:t>
            </a:r>
            <a:r>
              <a:rPr kumimoji="0" lang="en-US" altLang="zh-CN" dirty="0">
                <a:latin typeface="宋体" panose="02010600030101010101" pitchFamily="2" charset="-122"/>
              </a:rPr>
              <a:t>);</a:t>
            </a:r>
          </a:p>
          <a:p>
            <a:pPr algn="l" eaLnBrk="0" hangingPunct="0">
              <a:lnSpc>
                <a:spcPct val="50000"/>
              </a:lnSpc>
              <a:spcBef>
                <a:spcPct val="50000"/>
              </a:spcBef>
              <a:buClrTx/>
              <a:buSzTx/>
              <a:buFontTx/>
              <a:buNone/>
            </a:pPr>
            <a:r>
              <a:rPr kumimoji="0" lang="en-US" altLang="zh-CN" dirty="0">
                <a:latin typeface="宋体" panose="02010600030101010101" pitchFamily="2" charset="-122"/>
              </a:rPr>
              <a:t>input </a:t>
            </a:r>
            <a:r>
              <a:rPr kumimoji="0" lang="en-US" altLang="zh-CN" dirty="0" err="1">
                <a:latin typeface="宋体" panose="02010600030101010101" pitchFamily="2" charset="-122"/>
              </a:rPr>
              <a:t>clk</a:t>
            </a:r>
            <a:r>
              <a:rPr kumimoji="0" lang="en-US" altLang="zh-CN" dirty="0">
                <a:latin typeface="宋体" panose="02010600030101010101" pitchFamily="2" charset="-122"/>
              </a:rPr>
              <a:t>, a;</a:t>
            </a:r>
          </a:p>
          <a:p>
            <a:pPr algn="l" eaLnBrk="0" hangingPunct="0">
              <a:lnSpc>
                <a:spcPct val="50000"/>
              </a:lnSpc>
              <a:spcBef>
                <a:spcPct val="50000"/>
              </a:spcBef>
              <a:buClrTx/>
              <a:buSzTx/>
              <a:buFontTx/>
              <a:buNone/>
            </a:pPr>
            <a:r>
              <a:rPr kumimoji="0" lang="en-US" altLang="zh-CN" dirty="0">
                <a:latin typeface="宋体" panose="02010600030101010101" pitchFamily="2" charset="-122"/>
              </a:rPr>
              <a:t>output b; </a:t>
            </a:r>
            <a:r>
              <a:rPr kumimoji="0" lang="en-US" altLang="zh-CN" dirty="0" err="1">
                <a:latin typeface="宋体" panose="02010600030101010101" pitchFamily="2" charset="-122"/>
              </a:rPr>
              <a:t>reg</a:t>
            </a:r>
            <a:r>
              <a:rPr kumimoji="0" lang="en-US" altLang="zh-CN" dirty="0">
                <a:latin typeface="宋体" panose="02010600030101010101" pitchFamily="2" charset="-122"/>
              </a:rPr>
              <a:t> b;</a:t>
            </a:r>
          </a:p>
          <a:p>
            <a:pPr algn="l" eaLnBrk="0" hangingPunct="0">
              <a:lnSpc>
                <a:spcPct val="50000"/>
              </a:lnSpc>
              <a:spcBef>
                <a:spcPct val="50000"/>
              </a:spcBef>
              <a:buClrTx/>
              <a:buSzTx/>
              <a:buFontTx/>
              <a:buNone/>
            </a:pPr>
            <a:r>
              <a:rPr kumimoji="0" lang="en-US" altLang="zh-CN" dirty="0" err="1">
                <a:latin typeface="宋体" panose="02010600030101010101" pitchFamily="2" charset="-122"/>
              </a:rPr>
              <a:t>reg</a:t>
            </a:r>
            <a:r>
              <a:rPr kumimoji="0" lang="en-US" altLang="zh-CN" dirty="0">
                <a:latin typeface="宋体" panose="02010600030101010101" pitchFamily="2" charset="-122"/>
              </a:rPr>
              <a:t> y;</a:t>
            </a:r>
          </a:p>
          <a:p>
            <a:pPr algn="l" eaLnBrk="0" hangingPunct="0">
              <a:lnSpc>
                <a:spcPct val="50000"/>
              </a:lnSpc>
              <a:spcBef>
                <a:spcPct val="50000"/>
              </a:spcBef>
              <a:buClrTx/>
              <a:buSzTx/>
              <a:buFontTx/>
              <a:buNone/>
            </a:pPr>
            <a:r>
              <a:rPr kumimoji="0" lang="en-US" altLang="zh-CN" dirty="0">
                <a:latin typeface="宋体" panose="02010600030101010101" pitchFamily="2" charset="-122"/>
              </a:rPr>
              <a:t>always @(</a:t>
            </a:r>
            <a:r>
              <a:rPr kumimoji="0" lang="en-US" altLang="zh-CN" dirty="0" err="1">
                <a:latin typeface="宋体" panose="02010600030101010101" pitchFamily="2" charset="-122"/>
              </a:rPr>
              <a:t>posedge</a:t>
            </a:r>
            <a:r>
              <a:rPr kumimoji="0" lang="en-US" altLang="zh-CN" dirty="0">
                <a:latin typeface="宋体" panose="02010600030101010101" pitchFamily="2" charset="-122"/>
              </a:rPr>
              <a:t> </a:t>
            </a:r>
            <a:r>
              <a:rPr kumimoji="0" lang="en-US" altLang="zh-CN" dirty="0" err="1">
                <a:latin typeface="宋体" panose="02010600030101010101" pitchFamily="2" charset="-122"/>
              </a:rPr>
              <a:t>clk</a:t>
            </a:r>
            <a:r>
              <a:rPr kumimoji="0" lang="en-US" altLang="zh-CN" dirty="0">
                <a:latin typeface="宋体" panose="02010600030101010101" pitchFamily="2" charset="-122"/>
              </a:rPr>
              <a:t>)</a:t>
            </a:r>
          </a:p>
          <a:p>
            <a:pPr algn="l" eaLnBrk="0" hangingPunct="0">
              <a:lnSpc>
                <a:spcPct val="50000"/>
              </a:lnSpc>
              <a:spcBef>
                <a:spcPct val="50000"/>
              </a:spcBef>
              <a:buClrTx/>
              <a:buSzTx/>
              <a:buFontTx/>
              <a:buNone/>
            </a:pPr>
            <a:r>
              <a:rPr kumimoji="0" lang="en-US" altLang="zh-CN" dirty="0">
                <a:latin typeface="宋体" panose="02010600030101010101" pitchFamily="2" charset="-122"/>
              </a:rPr>
              <a:t>begin</a:t>
            </a:r>
          </a:p>
          <a:p>
            <a:pPr algn="l" eaLnBrk="0" hangingPunct="0">
              <a:lnSpc>
                <a:spcPct val="50000"/>
              </a:lnSpc>
              <a:spcBef>
                <a:spcPct val="50000"/>
              </a:spcBef>
              <a:buClrTx/>
              <a:buSzTx/>
              <a:buFontTx/>
              <a:buNone/>
            </a:pPr>
            <a:r>
              <a:rPr kumimoji="0" lang="en-US" altLang="zh-CN" dirty="0">
                <a:latin typeface="宋体" panose="02010600030101010101" pitchFamily="2" charset="-122"/>
              </a:rPr>
              <a:t>  y&lt;=a;</a:t>
            </a:r>
          </a:p>
          <a:p>
            <a:pPr algn="l" eaLnBrk="0" hangingPunct="0">
              <a:lnSpc>
                <a:spcPct val="50000"/>
              </a:lnSpc>
              <a:spcBef>
                <a:spcPct val="50000"/>
              </a:spcBef>
              <a:buClrTx/>
              <a:buSzTx/>
              <a:buFontTx/>
              <a:buNone/>
            </a:pPr>
            <a:r>
              <a:rPr kumimoji="0" lang="en-US" altLang="zh-CN" dirty="0">
                <a:latin typeface="宋体" panose="02010600030101010101" pitchFamily="2" charset="-122"/>
              </a:rPr>
              <a:t>  b&lt;=y;</a:t>
            </a:r>
          </a:p>
          <a:p>
            <a:pPr algn="l" eaLnBrk="0" hangingPunct="0">
              <a:lnSpc>
                <a:spcPct val="50000"/>
              </a:lnSpc>
              <a:spcBef>
                <a:spcPct val="50000"/>
              </a:spcBef>
              <a:buClrTx/>
              <a:buSzTx/>
              <a:buFontTx/>
              <a:buNone/>
            </a:pPr>
            <a:r>
              <a:rPr kumimoji="0" lang="en-US" altLang="zh-CN" dirty="0">
                <a:latin typeface="宋体" panose="02010600030101010101" pitchFamily="2" charset="-122"/>
              </a:rPr>
              <a:t>end</a:t>
            </a:r>
          </a:p>
          <a:p>
            <a:pPr algn="l" eaLnBrk="0" hangingPunct="0">
              <a:lnSpc>
                <a:spcPct val="50000"/>
              </a:lnSpc>
              <a:spcBef>
                <a:spcPct val="50000"/>
              </a:spcBef>
              <a:buClrTx/>
              <a:buSzTx/>
              <a:buFontTx/>
              <a:buNone/>
            </a:pPr>
            <a:r>
              <a:rPr kumimoji="0" lang="en-US" altLang="zh-CN" dirty="0" err="1">
                <a:latin typeface="宋体" panose="02010600030101010101" pitchFamily="2" charset="-122"/>
              </a:rPr>
              <a:t>endmodule</a:t>
            </a:r>
            <a:endParaRPr kumimoji="0" lang="en-US" altLang="zh-CN" dirty="0">
              <a:latin typeface="宋体" panose="02010600030101010101" pitchFamily="2" charset="-122"/>
            </a:endParaRPr>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25144"/>
            <a:ext cx="27717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4669110"/>
            <a:ext cx="412432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阻塞赋值与非阻塞赋值</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634706" y="1340768"/>
            <a:ext cx="7747000" cy="954107"/>
          </a:xfrm>
          <a:prstGeom prst="rect">
            <a:avLst/>
          </a:prstGeom>
          <a:noFill/>
          <a:ln w="9525">
            <a:noFill/>
            <a:miter lim="800000"/>
          </a:ln>
        </p:spPr>
        <p:txBody>
          <a:bodyPr>
            <a:spAutoFit/>
          </a:bodyPr>
          <a:lstStyle/>
          <a:p>
            <a:pPr marL="180975" indent="-180975">
              <a:spcBef>
                <a:spcPts val="1200"/>
              </a:spcBef>
            </a:pPr>
            <a:r>
              <a:rPr lang="zh-CN" altLang="en-US" sz="2800" dirty="0" smtClean="0"/>
              <a:t>块</a:t>
            </a:r>
            <a:r>
              <a:rPr lang="zh-CN" altLang="en-US" sz="2800" dirty="0"/>
              <a:t>内的赋值语句同时进行：先同时采样，最后一起更新</a:t>
            </a:r>
          </a:p>
        </p:txBody>
      </p:sp>
      <p:grpSp>
        <p:nvGrpSpPr>
          <p:cNvPr id="2" name="组合 10"/>
          <p:cNvGrpSpPr/>
          <p:nvPr/>
        </p:nvGrpSpPr>
        <p:grpSpPr bwMode="auto">
          <a:xfrm>
            <a:off x="214313" y="2664866"/>
            <a:ext cx="3240087" cy="2259013"/>
            <a:chOff x="961999" y="4829182"/>
            <a:chExt cx="3083255" cy="2258977"/>
          </a:xfrm>
        </p:grpSpPr>
        <p:sp>
          <p:nvSpPr>
            <p:cNvPr id="21508" name="TextBox 11"/>
            <p:cNvSpPr txBox="1">
              <a:spLocks noChangeArrowheads="1"/>
            </p:cNvSpPr>
            <p:nvPr/>
          </p:nvSpPr>
          <p:spPr bwMode="auto">
            <a:xfrm>
              <a:off x="962000" y="5329251"/>
              <a:ext cx="3059181" cy="1754391"/>
            </a:xfrm>
            <a:prstGeom prst="rect">
              <a:avLst/>
            </a:prstGeom>
            <a:noFill/>
            <a:ln w="9525">
              <a:noFill/>
              <a:miter lim="800000"/>
            </a:ln>
          </p:spPr>
          <p:txBody>
            <a:bodyPr>
              <a:spAutoFit/>
            </a:bodyPr>
            <a:lstStyle/>
            <a:p>
              <a:r>
                <a:rPr lang="en-GB" altLang="zh-CN" sz="1800" b="1"/>
                <a:t>always @ ( posedge clk )</a:t>
              </a:r>
            </a:p>
            <a:p>
              <a:r>
                <a:rPr lang="en-GB" altLang="zh-CN" sz="1800" b="1"/>
                <a:t>  begin  </a:t>
              </a:r>
            </a:p>
            <a:p>
              <a:r>
                <a:rPr lang="en-GB" altLang="zh-CN" sz="1800" b="1"/>
                <a:t>         c&lt;= b;</a:t>
              </a:r>
            </a:p>
            <a:p>
              <a:r>
                <a:rPr lang="en-GB" altLang="zh-CN" sz="1800" b="1"/>
                <a:t>         b&lt;= a;</a:t>
              </a:r>
            </a:p>
            <a:p>
              <a:r>
                <a:rPr lang="en-GB" altLang="zh-CN" sz="1800" b="1"/>
                <a:t>         </a:t>
              </a:r>
              <a:r>
                <a:rPr lang="en-GB" altLang="zh-CN" sz="1800" b="1">
                  <a:solidFill>
                    <a:srgbClr val="C00000"/>
                  </a:solidFill>
                </a:rPr>
                <a:t>a&lt;= d;</a:t>
              </a:r>
            </a:p>
            <a:p>
              <a:r>
                <a:rPr lang="en-GB" altLang="zh-CN" sz="1800" b="1"/>
                <a:t>   End</a:t>
              </a:r>
            </a:p>
          </p:txBody>
        </p:sp>
        <p:sp>
          <p:nvSpPr>
            <p:cNvPr id="21509" name="圆角矩形 12"/>
            <p:cNvSpPr>
              <a:spLocks noChangeArrowheads="1"/>
            </p:cNvSpPr>
            <p:nvPr/>
          </p:nvSpPr>
          <p:spPr bwMode="auto">
            <a:xfrm>
              <a:off x="961999" y="5072083"/>
              <a:ext cx="3083255" cy="2016076"/>
            </a:xfrm>
            <a:prstGeom prst="roundRect">
              <a:avLst>
                <a:gd name="adj" fmla="val 16667"/>
              </a:avLst>
            </a:prstGeom>
            <a:noFill/>
            <a:ln w="19050">
              <a:solidFill>
                <a:srgbClr val="008080"/>
              </a:solidFill>
              <a:prstDash val="sysDash"/>
              <a:round/>
            </a:ln>
          </p:spPr>
          <p:txBody>
            <a:bodyPr>
              <a:spAutoFit/>
            </a:bodyPr>
            <a:lstStyle/>
            <a:p>
              <a:endParaRPr lang="zh-CN" altLang="en-US"/>
            </a:p>
          </p:txBody>
        </p:sp>
        <p:sp>
          <p:nvSpPr>
            <p:cNvPr id="21510" name="TextBox 13"/>
            <p:cNvSpPr txBox="1">
              <a:spLocks noChangeArrowheads="1"/>
            </p:cNvSpPr>
            <p:nvPr/>
          </p:nvSpPr>
          <p:spPr bwMode="auto">
            <a:xfrm>
              <a:off x="1487726" y="4829182"/>
              <a:ext cx="1816989" cy="400110"/>
            </a:xfrm>
            <a:prstGeom prst="rect">
              <a:avLst/>
            </a:prstGeom>
            <a:solidFill>
              <a:schemeClr val="tx1"/>
            </a:solidFill>
            <a:ln w="9525">
              <a:noFill/>
              <a:miter lim="800000"/>
            </a:ln>
          </p:spPr>
          <p:txBody>
            <a:bodyPr>
              <a:spAutoFit/>
            </a:bodyPr>
            <a:lstStyle/>
            <a:p>
              <a:pPr algn="ctr">
                <a:buClr>
                  <a:srgbClr val="C00000"/>
                </a:buClr>
                <a:buSzPct val="70000"/>
                <a:buFont typeface="Wingdings" panose="05000000000000000000" pitchFamily="2" charset="2"/>
                <a:buChar char="n"/>
              </a:pPr>
              <a:r>
                <a:rPr lang="zh-CN" altLang="en-US" sz="2000" b="1" dirty="0">
                  <a:latin typeface="黑体" panose="02010609060101010101" pitchFamily="49" charset="-122"/>
                  <a:ea typeface="黑体" panose="02010609060101010101" pitchFamily="49" charset="-122"/>
                </a:rPr>
                <a:t> </a:t>
              </a:r>
              <a:r>
                <a:rPr lang="zh-CN" altLang="en-US" sz="2000" b="1" dirty="0">
                  <a:solidFill>
                    <a:schemeClr val="bg1"/>
                  </a:solidFill>
                  <a:latin typeface="黑体" panose="02010609060101010101" pitchFamily="49" charset="-122"/>
                  <a:ea typeface="黑体" panose="02010609060101010101" pitchFamily="49" charset="-122"/>
                </a:rPr>
                <a:t>非阻塞赋值</a:t>
              </a:r>
            </a:p>
          </p:txBody>
        </p:sp>
      </p:grpSp>
      <p:grpSp>
        <p:nvGrpSpPr>
          <p:cNvPr id="3" name="组合 10"/>
          <p:cNvGrpSpPr/>
          <p:nvPr/>
        </p:nvGrpSpPr>
        <p:grpSpPr bwMode="auto">
          <a:xfrm>
            <a:off x="5618163" y="2620416"/>
            <a:ext cx="3240087" cy="2259013"/>
            <a:chOff x="961999" y="4829182"/>
            <a:chExt cx="3083255" cy="2258977"/>
          </a:xfrm>
        </p:grpSpPr>
        <p:sp>
          <p:nvSpPr>
            <p:cNvPr id="21512" name="TextBox 11"/>
            <p:cNvSpPr txBox="1">
              <a:spLocks noChangeArrowheads="1"/>
            </p:cNvSpPr>
            <p:nvPr/>
          </p:nvSpPr>
          <p:spPr bwMode="auto">
            <a:xfrm>
              <a:off x="962000" y="5329251"/>
              <a:ext cx="3059181" cy="1754391"/>
            </a:xfrm>
            <a:prstGeom prst="rect">
              <a:avLst/>
            </a:prstGeom>
            <a:noFill/>
            <a:ln w="9525">
              <a:noFill/>
              <a:miter lim="800000"/>
            </a:ln>
          </p:spPr>
          <p:txBody>
            <a:bodyPr>
              <a:spAutoFit/>
            </a:bodyPr>
            <a:lstStyle/>
            <a:p>
              <a:r>
                <a:rPr lang="en-GB" altLang="zh-CN" sz="1800" b="1"/>
                <a:t>always @ ( posedge clk )</a:t>
              </a:r>
            </a:p>
            <a:p>
              <a:r>
                <a:rPr lang="en-GB" altLang="zh-CN" sz="1800" b="1"/>
                <a:t>  begin  </a:t>
              </a:r>
            </a:p>
            <a:p>
              <a:r>
                <a:rPr lang="en-GB" altLang="zh-CN" sz="1800" b="1"/>
                <a:t>         </a:t>
              </a:r>
              <a:r>
                <a:rPr lang="en-GB" altLang="zh-CN" sz="1800" b="1">
                  <a:solidFill>
                    <a:srgbClr val="C00000"/>
                  </a:solidFill>
                </a:rPr>
                <a:t>a&lt;= d; </a:t>
              </a:r>
            </a:p>
            <a:p>
              <a:r>
                <a:rPr lang="en-GB" altLang="zh-CN" sz="1800" b="1"/>
                <a:t>         b&lt;= a;</a:t>
              </a:r>
            </a:p>
            <a:p>
              <a:r>
                <a:rPr lang="en-GB" altLang="zh-CN" sz="1800" b="1"/>
                <a:t>         c&lt;= b;</a:t>
              </a:r>
            </a:p>
            <a:p>
              <a:r>
                <a:rPr lang="en-GB" altLang="zh-CN" sz="1800" b="1"/>
                <a:t>   End</a:t>
              </a:r>
            </a:p>
          </p:txBody>
        </p:sp>
        <p:sp>
          <p:nvSpPr>
            <p:cNvPr id="21513" name="圆角矩形 12"/>
            <p:cNvSpPr>
              <a:spLocks noChangeArrowheads="1"/>
            </p:cNvSpPr>
            <p:nvPr/>
          </p:nvSpPr>
          <p:spPr bwMode="auto">
            <a:xfrm>
              <a:off x="961999" y="5072083"/>
              <a:ext cx="3083255" cy="2016076"/>
            </a:xfrm>
            <a:prstGeom prst="roundRect">
              <a:avLst>
                <a:gd name="adj" fmla="val 16667"/>
              </a:avLst>
            </a:prstGeom>
            <a:noFill/>
            <a:ln w="19050">
              <a:solidFill>
                <a:srgbClr val="008080"/>
              </a:solidFill>
              <a:prstDash val="sysDash"/>
              <a:round/>
            </a:ln>
          </p:spPr>
          <p:txBody>
            <a:bodyPr>
              <a:spAutoFit/>
            </a:bodyPr>
            <a:lstStyle/>
            <a:p>
              <a:endParaRPr lang="zh-CN" altLang="en-US"/>
            </a:p>
          </p:txBody>
        </p:sp>
        <p:sp>
          <p:nvSpPr>
            <p:cNvPr id="21514" name="TextBox 13"/>
            <p:cNvSpPr txBox="1">
              <a:spLocks noChangeArrowheads="1"/>
            </p:cNvSpPr>
            <p:nvPr/>
          </p:nvSpPr>
          <p:spPr bwMode="auto">
            <a:xfrm>
              <a:off x="1487726" y="4829182"/>
              <a:ext cx="1816989" cy="400110"/>
            </a:xfrm>
            <a:prstGeom prst="rect">
              <a:avLst/>
            </a:prstGeom>
            <a:solidFill>
              <a:schemeClr val="tx1"/>
            </a:solidFill>
            <a:ln w="9525">
              <a:noFill/>
              <a:miter lim="800000"/>
            </a:ln>
          </p:spPr>
          <p:txBody>
            <a:bodyPr>
              <a:spAutoFit/>
            </a:bodyPr>
            <a:lstStyle/>
            <a:p>
              <a:pPr algn="ctr">
                <a:buClr>
                  <a:srgbClr val="C00000"/>
                </a:buClr>
                <a:buSzPct val="70000"/>
                <a:buFont typeface="Wingdings" panose="05000000000000000000" pitchFamily="2" charset="2"/>
                <a:buChar char="n"/>
              </a:pPr>
              <a:r>
                <a:rPr lang="zh-CN" altLang="en-US" sz="2000" b="1" dirty="0">
                  <a:latin typeface="黑体" panose="02010609060101010101" pitchFamily="49" charset="-122"/>
                  <a:ea typeface="黑体" panose="02010609060101010101" pitchFamily="49" charset="-122"/>
                </a:rPr>
                <a:t> </a:t>
              </a:r>
              <a:r>
                <a:rPr lang="zh-CN" altLang="en-US" sz="2000" b="1" dirty="0">
                  <a:solidFill>
                    <a:schemeClr val="bg1"/>
                  </a:solidFill>
                  <a:latin typeface="黑体" panose="02010609060101010101" pitchFamily="49" charset="-122"/>
                  <a:ea typeface="黑体" panose="02010609060101010101" pitchFamily="49" charset="-122"/>
                </a:rPr>
                <a:t>非阻塞赋值</a:t>
              </a:r>
            </a:p>
          </p:txBody>
        </p:sp>
      </p:grpSp>
      <p:sp>
        <p:nvSpPr>
          <p:cNvPr id="20486" name="TextBox 13"/>
          <p:cNvSpPr txBox="1">
            <a:spLocks noChangeArrowheads="1"/>
          </p:cNvSpPr>
          <p:nvPr/>
        </p:nvSpPr>
        <p:spPr bwMode="auto">
          <a:xfrm>
            <a:off x="3786188" y="3699916"/>
            <a:ext cx="1571625" cy="1076325"/>
          </a:xfrm>
          <a:prstGeom prst="rect">
            <a:avLst/>
          </a:prstGeom>
          <a:solidFill>
            <a:srgbClr val="FFFF99"/>
          </a:solidFill>
          <a:ln w="19050">
            <a:solidFill>
              <a:srgbClr val="008080"/>
            </a:solidFill>
            <a:miter lim="800000"/>
          </a:ln>
        </p:spPr>
        <p:txBody>
          <a:bodyPr>
            <a:spAutoFit/>
          </a:bodyPr>
          <a:lstStyle/>
          <a:p>
            <a:r>
              <a:rPr lang="zh-CN" altLang="en-US" sz="2000" b="1">
                <a:latin typeface="黑体" panose="02010609060101010101" pitchFamily="49" charset="-122"/>
                <a:ea typeface="黑体" panose="02010609060101010101" pitchFamily="49" charset="-122"/>
              </a:rPr>
              <a:t>初值</a:t>
            </a:r>
            <a:r>
              <a:rPr lang="zh-CN" altLang="en-US" b="1"/>
              <a:t>：</a:t>
            </a:r>
            <a:endParaRPr lang="en-US" altLang="zh-CN" b="1"/>
          </a:p>
          <a:p>
            <a:r>
              <a:rPr lang="en-US" altLang="zh-CN" sz="2000" b="1"/>
              <a:t>a=5,   b=3</a:t>
            </a:r>
          </a:p>
          <a:p>
            <a:r>
              <a:rPr lang="en-US" altLang="zh-CN" sz="2000" b="1"/>
              <a:t>c=10, d=2</a:t>
            </a:r>
            <a:endParaRPr lang="zh-CN" altLang="en-US" sz="2000" b="1"/>
          </a:p>
        </p:txBody>
      </p:sp>
      <p:sp>
        <p:nvSpPr>
          <p:cNvPr id="15" name="TextBox 14"/>
          <p:cNvSpPr txBox="1">
            <a:spLocks noChangeArrowheads="1"/>
          </p:cNvSpPr>
          <p:nvPr/>
        </p:nvSpPr>
        <p:spPr bwMode="auto">
          <a:xfrm>
            <a:off x="1928813" y="3736429"/>
            <a:ext cx="1428750" cy="923925"/>
          </a:xfrm>
          <a:prstGeom prst="rect">
            <a:avLst/>
          </a:prstGeom>
          <a:solidFill>
            <a:srgbClr val="CCFFFF"/>
          </a:solidFill>
          <a:ln w="19050">
            <a:solidFill>
              <a:srgbClr val="008080"/>
            </a:solidFill>
            <a:round/>
          </a:ln>
        </p:spPr>
        <p:txBody>
          <a:bodyPr>
            <a:spAutoFit/>
          </a:bodyPr>
          <a:lstStyle/>
          <a:p>
            <a:r>
              <a:rPr lang="zh-CN" altLang="en-US" sz="1800" b="1">
                <a:latin typeface="黑体" panose="02010609060101010101" pitchFamily="49" charset="-122"/>
                <a:ea typeface="黑体" panose="02010609060101010101" pitchFamily="49" charset="-122"/>
              </a:rPr>
              <a:t>结果</a:t>
            </a:r>
            <a:r>
              <a:rPr lang="zh-CN" altLang="en-US" sz="1800" b="1"/>
              <a:t>：</a:t>
            </a:r>
            <a:endParaRPr lang="en-US" altLang="zh-CN" sz="1800" b="1"/>
          </a:p>
          <a:p>
            <a:r>
              <a:rPr lang="en-US" altLang="zh-CN" sz="1800" b="1"/>
              <a:t>a=2,   b=5</a:t>
            </a:r>
          </a:p>
          <a:p>
            <a:r>
              <a:rPr lang="en-US" altLang="zh-CN" sz="1800" b="1"/>
              <a:t>c=3,   d=2</a:t>
            </a:r>
            <a:endParaRPr lang="zh-CN" altLang="en-US" sz="1800" b="1"/>
          </a:p>
        </p:txBody>
      </p:sp>
      <p:sp>
        <p:nvSpPr>
          <p:cNvPr id="16" name="TextBox 15"/>
          <p:cNvSpPr txBox="1">
            <a:spLocks noChangeArrowheads="1"/>
          </p:cNvSpPr>
          <p:nvPr/>
        </p:nvSpPr>
        <p:spPr bwMode="auto">
          <a:xfrm>
            <a:off x="7286625" y="3812629"/>
            <a:ext cx="1428750" cy="923925"/>
          </a:xfrm>
          <a:prstGeom prst="rect">
            <a:avLst/>
          </a:prstGeom>
          <a:solidFill>
            <a:srgbClr val="CCFFFF"/>
          </a:solidFill>
          <a:ln w="19050">
            <a:solidFill>
              <a:srgbClr val="008080"/>
            </a:solidFill>
            <a:round/>
          </a:ln>
        </p:spPr>
        <p:txBody>
          <a:bodyPr>
            <a:spAutoFit/>
          </a:bodyPr>
          <a:lstStyle/>
          <a:p>
            <a:r>
              <a:rPr lang="zh-CN" altLang="en-US" sz="1800" b="1">
                <a:latin typeface="黑体" panose="02010609060101010101" pitchFamily="49" charset="-122"/>
                <a:ea typeface="黑体" panose="02010609060101010101" pitchFamily="49" charset="-122"/>
              </a:rPr>
              <a:t>结果</a:t>
            </a:r>
            <a:r>
              <a:rPr lang="zh-CN" altLang="en-US" sz="1800" b="1"/>
              <a:t>：</a:t>
            </a:r>
            <a:endParaRPr lang="en-US" altLang="zh-CN" sz="1800" b="1"/>
          </a:p>
          <a:p>
            <a:r>
              <a:rPr lang="en-US" altLang="zh-CN" sz="1800" b="1"/>
              <a:t>a=2,   b=5</a:t>
            </a:r>
          </a:p>
          <a:p>
            <a:r>
              <a:rPr lang="en-US" altLang="zh-CN" sz="1800" b="1"/>
              <a:t>c=3,   d=2</a:t>
            </a:r>
            <a:endParaRPr lang="zh-CN" altLang="en-US" sz="1800" b="1"/>
          </a:p>
        </p:txBody>
      </p:sp>
      <p:grpSp>
        <p:nvGrpSpPr>
          <p:cNvPr id="4" name="组合 16"/>
          <p:cNvGrpSpPr/>
          <p:nvPr/>
        </p:nvGrpSpPr>
        <p:grpSpPr bwMode="auto">
          <a:xfrm>
            <a:off x="3786188" y="5093741"/>
            <a:ext cx="5000625" cy="1071563"/>
            <a:chOff x="3643306" y="5572140"/>
            <a:chExt cx="5000660" cy="1071570"/>
          </a:xfrm>
        </p:grpSpPr>
        <p:sp>
          <p:nvSpPr>
            <p:cNvPr id="21520" name="圆角矩形标注 17"/>
            <p:cNvSpPr>
              <a:spLocks noChangeArrowheads="1"/>
            </p:cNvSpPr>
            <p:nvPr/>
          </p:nvSpPr>
          <p:spPr bwMode="auto">
            <a:xfrm>
              <a:off x="3643306" y="5572140"/>
              <a:ext cx="5000660" cy="1071570"/>
            </a:xfrm>
            <a:prstGeom prst="wedgeRoundRectCallout">
              <a:avLst>
                <a:gd name="adj1" fmla="val 4120"/>
                <a:gd name="adj2" fmla="val -79722"/>
                <a:gd name="adj3" fmla="val 16667"/>
              </a:avLst>
            </a:prstGeom>
            <a:solidFill>
              <a:schemeClr val="tx1"/>
            </a:solidFill>
            <a:ln w="19050">
              <a:solidFill>
                <a:schemeClr val="bg1"/>
              </a:solidFill>
              <a:round/>
            </a:ln>
          </p:spPr>
          <p:txBody>
            <a:bodyPr>
              <a:spAutoFit/>
            </a:bodyPr>
            <a:lstStyle/>
            <a:p>
              <a:endParaRPr lang="zh-CN" altLang="en-US"/>
            </a:p>
          </p:txBody>
        </p:sp>
        <p:sp>
          <p:nvSpPr>
            <p:cNvPr id="21521" name="TextBox 18"/>
            <p:cNvSpPr txBox="1">
              <a:spLocks noChangeArrowheads="1"/>
            </p:cNvSpPr>
            <p:nvPr/>
          </p:nvSpPr>
          <p:spPr bwMode="auto">
            <a:xfrm>
              <a:off x="3643306" y="5643578"/>
              <a:ext cx="4857752" cy="923330"/>
            </a:xfrm>
            <a:prstGeom prst="rect">
              <a:avLst/>
            </a:prstGeom>
            <a:noFill/>
            <a:ln w="9525">
              <a:noFill/>
              <a:miter lim="800000"/>
            </a:ln>
          </p:spPr>
          <p:txBody>
            <a:bodyPr>
              <a:spAutoFit/>
            </a:bodyPr>
            <a:lstStyle/>
            <a:p>
              <a:r>
                <a:rPr lang="zh-CN" altLang="en-US" sz="1800" b="1" dirty="0">
                  <a:solidFill>
                    <a:schemeClr val="bg1"/>
                  </a:solidFill>
                  <a:latin typeface="黑体" panose="02010609060101010101" pitchFamily="49" charset="-122"/>
                  <a:ea typeface="黑体" panose="02010609060101010101" pitchFamily="49" charset="-122"/>
                </a:rPr>
                <a:t>本质上，在一个时钟沿触发里，</a:t>
              </a:r>
              <a:r>
                <a:rPr lang="en-US" altLang="zh-CN" sz="1800" b="1" dirty="0">
                  <a:solidFill>
                    <a:schemeClr val="bg1"/>
                  </a:solidFill>
                </a:rPr>
                <a:t>a</a:t>
              </a:r>
              <a:r>
                <a:rPr lang="zh-CN" altLang="en-US" sz="1800" b="1" dirty="0">
                  <a:solidFill>
                    <a:schemeClr val="bg1"/>
                  </a:solidFill>
                  <a:latin typeface="黑体" panose="02010609060101010101" pitchFamily="49" charset="-122"/>
                  <a:ea typeface="黑体" panose="02010609060101010101" pitchFamily="49" charset="-122"/>
                </a:rPr>
                <a:t>得到</a:t>
              </a:r>
              <a:r>
                <a:rPr lang="en-US" altLang="zh-CN" sz="1800" b="1" dirty="0">
                  <a:solidFill>
                    <a:schemeClr val="bg1"/>
                  </a:solidFill>
                </a:rPr>
                <a:t>d </a:t>
              </a:r>
              <a:r>
                <a:rPr lang="zh-CN" altLang="en-US" sz="1800" b="1" dirty="0">
                  <a:solidFill>
                    <a:schemeClr val="bg1"/>
                  </a:solidFill>
                  <a:latin typeface="黑体" panose="02010609060101010101" pitchFamily="49" charset="-122"/>
                  <a:ea typeface="黑体" panose="02010609060101010101" pitchFamily="49" charset="-122"/>
                </a:rPr>
                <a:t>的值，但</a:t>
              </a:r>
              <a:r>
                <a:rPr lang="en-US" altLang="zh-CN" sz="1800" b="1" dirty="0">
                  <a:solidFill>
                    <a:schemeClr val="bg1"/>
                  </a:solidFill>
                </a:rPr>
                <a:t>b</a:t>
              </a:r>
              <a:r>
                <a:rPr lang="zh-CN" altLang="en-US" sz="1800" b="1" dirty="0">
                  <a:solidFill>
                    <a:schemeClr val="bg1"/>
                  </a:solidFill>
                  <a:latin typeface="黑体" panose="02010609060101010101" pitchFamily="49" charset="-122"/>
                  <a:ea typeface="黑体" panose="02010609060101010101" pitchFamily="49" charset="-122"/>
                </a:rPr>
                <a:t>得到的永远是</a:t>
              </a:r>
              <a:r>
                <a:rPr lang="en-US" altLang="zh-CN" sz="1800" b="1" dirty="0">
                  <a:solidFill>
                    <a:schemeClr val="bg1"/>
                  </a:solidFill>
                </a:rPr>
                <a:t>a</a:t>
              </a:r>
              <a:r>
                <a:rPr lang="zh-CN" altLang="en-US" sz="1800" b="1" dirty="0">
                  <a:solidFill>
                    <a:schemeClr val="bg1"/>
                  </a:solidFill>
                  <a:latin typeface="黑体" panose="02010609060101010101" pitchFamily="49" charset="-122"/>
                  <a:ea typeface="黑体" panose="02010609060101010101" pitchFamily="49" charset="-122"/>
                </a:rPr>
                <a:t>的旧值，</a:t>
              </a:r>
              <a:r>
                <a:rPr lang="en-US" altLang="zh-CN" sz="1800" b="1" dirty="0">
                  <a:solidFill>
                    <a:schemeClr val="bg1"/>
                  </a:solidFill>
                </a:rPr>
                <a:t>c</a:t>
              </a:r>
              <a:r>
                <a:rPr lang="zh-CN" altLang="en-US" sz="1800" b="1" dirty="0">
                  <a:solidFill>
                    <a:schemeClr val="bg1"/>
                  </a:solidFill>
                  <a:latin typeface="黑体" panose="02010609060101010101" pitchFamily="49" charset="-122"/>
                  <a:ea typeface="黑体" panose="02010609060101010101" pitchFamily="49" charset="-122"/>
                </a:rPr>
                <a:t>得到的永远是</a:t>
              </a:r>
              <a:r>
                <a:rPr lang="en-US" altLang="zh-CN" sz="1800" b="1" dirty="0">
                  <a:solidFill>
                    <a:schemeClr val="bg1"/>
                  </a:solidFill>
                </a:rPr>
                <a:t>b</a:t>
              </a:r>
              <a:r>
                <a:rPr lang="zh-CN" altLang="en-US" sz="1800" b="1" dirty="0">
                  <a:solidFill>
                    <a:schemeClr val="bg1"/>
                  </a:solidFill>
                  <a:latin typeface="黑体" panose="02010609060101010101" pitchFamily="49" charset="-122"/>
                  <a:ea typeface="黑体" panose="02010609060101010101" pitchFamily="49" charset="-122"/>
                </a:rPr>
                <a:t>的旧值（原因：同步更新）</a:t>
              </a:r>
              <a:r>
                <a:rPr lang="zh-CN" altLang="en-US" sz="1800" b="1" dirty="0">
                  <a:solidFill>
                    <a:schemeClr val="bg1"/>
                  </a:solidFill>
                </a:rPr>
                <a:t>。</a:t>
              </a:r>
            </a:p>
          </p:txBody>
        </p:sp>
      </p:grpSp>
      <p:grpSp>
        <p:nvGrpSpPr>
          <p:cNvPr id="5" name="组合 25"/>
          <p:cNvGrpSpPr/>
          <p:nvPr/>
        </p:nvGrpSpPr>
        <p:grpSpPr bwMode="auto">
          <a:xfrm>
            <a:off x="642938" y="5308054"/>
            <a:ext cx="2555875" cy="792162"/>
            <a:chOff x="3643306" y="5572140"/>
            <a:chExt cx="2556000" cy="792000"/>
          </a:xfrm>
        </p:grpSpPr>
        <p:sp>
          <p:nvSpPr>
            <p:cNvPr id="21523" name="圆角矩形标注 26"/>
            <p:cNvSpPr>
              <a:spLocks noChangeArrowheads="1"/>
            </p:cNvSpPr>
            <p:nvPr/>
          </p:nvSpPr>
          <p:spPr bwMode="auto">
            <a:xfrm>
              <a:off x="3643306" y="5572140"/>
              <a:ext cx="2556000" cy="792000"/>
            </a:xfrm>
            <a:prstGeom prst="wedgeRoundRectCallout">
              <a:avLst>
                <a:gd name="adj1" fmla="val 39523"/>
                <a:gd name="adj2" fmla="val -79722"/>
                <a:gd name="adj3" fmla="val 16667"/>
              </a:avLst>
            </a:prstGeom>
            <a:solidFill>
              <a:schemeClr val="tx1"/>
            </a:solidFill>
            <a:ln w="19050">
              <a:solidFill>
                <a:schemeClr val="bg1"/>
              </a:solidFill>
              <a:round/>
            </a:ln>
          </p:spPr>
          <p:txBody>
            <a:bodyPr>
              <a:spAutoFit/>
            </a:bodyPr>
            <a:lstStyle/>
            <a:p>
              <a:endParaRPr lang="zh-CN" altLang="en-US"/>
            </a:p>
          </p:txBody>
        </p:sp>
        <p:sp>
          <p:nvSpPr>
            <p:cNvPr id="21524" name="TextBox 27"/>
            <p:cNvSpPr txBox="1">
              <a:spLocks noChangeArrowheads="1"/>
            </p:cNvSpPr>
            <p:nvPr/>
          </p:nvSpPr>
          <p:spPr bwMode="auto">
            <a:xfrm>
              <a:off x="3643306" y="5643578"/>
              <a:ext cx="2500330" cy="646331"/>
            </a:xfrm>
            <a:prstGeom prst="rect">
              <a:avLst/>
            </a:prstGeom>
            <a:noFill/>
            <a:ln w="9525">
              <a:noFill/>
              <a:miter lim="800000"/>
            </a:ln>
          </p:spPr>
          <p:txBody>
            <a:bodyPr>
              <a:spAutoFit/>
            </a:bodyPr>
            <a:lstStyle/>
            <a:p>
              <a:r>
                <a:rPr lang="zh-CN" altLang="en-US" sz="1800" b="1" dirty="0">
                  <a:solidFill>
                    <a:schemeClr val="bg1"/>
                  </a:solidFill>
                  <a:latin typeface="黑体" panose="02010609060101010101" pitchFamily="49" charset="-122"/>
                  <a:ea typeface="黑体" panose="02010609060101010101" pitchFamily="49" charset="-122"/>
                </a:rPr>
                <a:t>结果与书写的顺序无关（原因：同步更新） </a:t>
              </a:r>
              <a:endParaRPr lang="zh-CN" altLang="en-US" sz="1800" b="1" dirty="0">
                <a:solidFill>
                  <a:schemeClr val="bg1"/>
                </a:solidFill>
              </a:endParaRPr>
            </a:p>
          </p:txBody>
        </p:sp>
      </p:grpSp>
      <p:grpSp>
        <p:nvGrpSpPr>
          <p:cNvPr id="6" name="组合 10"/>
          <p:cNvGrpSpPr/>
          <p:nvPr/>
        </p:nvGrpSpPr>
        <p:grpSpPr bwMode="auto">
          <a:xfrm>
            <a:off x="3571875" y="2628354"/>
            <a:ext cx="1944688" cy="831850"/>
            <a:chOff x="6156176" y="1988840"/>
            <a:chExt cx="1944216" cy="830997"/>
          </a:xfrm>
        </p:grpSpPr>
        <p:sp>
          <p:nvSpPr>
            <p:cNvPr id="21527" name="圆角矩形标注 8"/>
            <p:cNvSpPr>
              <a:spLocks noChangeArrowheads="1"/>
            </p:cNvSpPr>
            <p:nvPr/>
          </p:nvSpPr>
          <p:spPr bwMode="auto">
            <a:xfrm>
              <a:off x="6156176" y="2041798"/>
              <a:ext cx="1944216" cy="756000"/>
            </a:xfrm>
            <a:prstGeom prst="wedgeRoundRectCallout">
              <a:avLst>
                <a:gd name="adj1" fmla="val 29884"/>
                <a:gd name="adj2" fmla="val -64769"/>
                <a:gd name="adj3" fmla="val 16667"/>
              </a:avLst>
            </a:prstGeom>
            <a:solidFill>
              <a:srgbClr val="FFFF99"/>
            </a:solidFill>
            <a:ln w="19050">
              <a:solidFill>
                <a:srgbClr val="0000FF"/>
              </a:solidFill>
              <a:round/>
            </a:ln>
          </p:spPr>
          <p:txBody>
            <a:bodyPr>
              <a:spAutoFit/>
            </a:bodyPr>
            <a:lstStyle/>
            <a:p>
              <a:endParaRPr lang="zh-CN" altLang="en-US"/>
            </a:p>
          </p:txBody>
        </p:sp>
        <p:sp>
          <p:nvSpPr>
            <p:cNvPr id="21528" name="TextBox 9"/>
            <p:cNvSpPr txBox="1">
              <a:spLocks noChangeArrowheads="1"/>
            </p:cNvSpPr>
            <p:nvPr/>
          </p:nvSpPr>
          <p:spPr bwMode="auto">
            <a:xfrm>
              <a:off x="6156176" y="1988840"/>
              <a:ext cx="1872208" cy="830997"/>
            </a:xfrm>
            <a:prstGeom prst="rect">
              <a:avLst/>
            </a:prstGeom>
            <a:noFill/>
            <a:ln w="19050">
              <a:noFill/>
              <a:miter lim="800000"/>
            </a:ln>
          </p:spPr>
          <p:txBody>
            <a:bodyPr>
              <a:spAutoFit/>
            </a:bodyPr>
            <a:lstStyle/>
            <a:p>
              <a:r>
                <a:rPr lang="zh-CN" altLang="en-US" sz="1600" b="1" dirty="0">
                  <a:latin typeface="黑体" panose="02010609060101010101" pitchFamily="49" charset="-122"/>
                  <a:ea typeface="黑体" panose="02010609060101010101" pitchFamily="49" charset="-122"/>
                </a:rPr>
                <a:t>时序电路特点：输出不会随输入变化而立即变化</a:t>
              </a:r>
              <a:endParaRPr lang="zh-CN" altLang="en-US" sz="1600" dirty="0"/>
            </a:p>
          </p:txBody>
        </p:sp>
      </p:grpSp>
      <p:sp>
        <p:nvSpPr>
          <p:cNvPr id="25"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非阻塞赋值</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灯片编号占位符 6"/>
          <p:cNvSpPr>
            <a:spLocks noGrp="1"/>
          </p:cNvSpPr>
          <p:nvPr>
            <p:ph type="sldNum" sz="quarter" idx="12"/>
          </p:nvPr>
        </p:nvSpPr>
        <p:spPr/>
        <p:txBody>
          <a:bodyPr/>
          <a:lstStyle/>
          <a:p>
            <a:fld id="{351A2F54-C19B-4022-AC36-B7CACD2E530A}" type="slidenum">
              <a:rPr lang="zh-CN" altLang="en-US" smtClean="0"/>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9" name="Rectangle 3"/>
          <p:cNvSpPr>
            <a:spLocks noGrp="1" noChangeArrowheads="1"/>
          </p:cNvSpPr>
          <p:nvPr>
            <p:ph type="body" idx="1"/>
          </p:nvPr>
        </p:nvSpPr>
        <p:spPr>
          <a:xfrm>
            <a:off x="468312" y="1357298"/>
            <a:ext cx="8532844" cy="6215106"/>
          </a:xfrm>
        </p:spPr>
        <p:txBody>
          <a:bodyPr>
            <a:normAutofit/>
          </a:bodyPr>
          <a:lstStyle/>
          <a:p>
            <a:pPr latinLnBrk="1"/>
            <a:r>
              <a:rPr lang="zh-CN" altLang="en-US" dirty="0" smtClean="0"/>
              <a:t>时序逻辑</a:t>
            </a:r>
            <a:endParaRPr lang="en-US" altLang="zh-CN" dirty="0" smtClean="0"/>
          </a:p>
          <a:p>
            <a:pPr lvl="1" latinLnBrk="1"/>
            <a:r>
              <a:rPr lang="zh-CN" altLang="en-US" dirty="0" smtClean="0"/>
              <a:t>一定</a:t>
            </a:r>
            <a:r>
              <a:rPr lang="zh-CN" altLang="en-US" dirty="0"/>
              <a:t>用非阻塞赋值“</a:t>
            </a:r>
            <a:r>
              <a:rPr lang="en-US" altLang="zh-CN" dirty="0"/>
              <a:t>&lt;=”,</a:t>
            </a:r>
            <a:r>
              <a:rPr lang="zh-CN" altLang="en-US" dirty="0"/>
              <a:t>只要看到敏感列表</a:t>
            </a:r>
            <a:r>
              <a:rPr lang="zh-CN" altLang="en-US" dirty="0" smtClean="0"/>
              <a:t>有</a:t>
            </a:r>
            <a:endParaRPr lang="en-US" altLang="zh-CN" dirty="0" smtClean="0"/>
          </a:p>
          <a:p>
            <a:pPr marL="457200" lvl="1" indent="0" latinLnBrk="1">
              <a:buNone/>
            </a:pPr>
            <a:r>
              <a:rPr lang="en-US" altLang="zh-CN" dirty="0" err="1" smtClean="0"/>
              <a:t>posedge</a:t>
            </a:r>
            <a:r>
              <a:rPr lang="zh-CN" altLang="en-US" dirty="0"/>
              <a:t>就用“</a:t>
            </a:r>
            <a:r>
              <a:rPr lang="en-US" altLang="zh-CN" dirty="0"/>
              <a:t>&lt;=”</a:t>
            </a:r>
            <a:r>
              <a:rPr lang="zh-CN" altLang="en-US" dirty="0"/>
              <a:t>。</a:t>
            </a:r>
          </a:p>
          <a:p>
            <a:pPr latinLnBrk="1"/>
            <a:r>
              <a:rPr lang="zh-CN" altLang="en-US" dirty="0" smtClean="0"/>
              <a:t>组合逻辑</a:t>
            </a:r>
            <a:endParaRPr lang="en-US" altLang="zh-CN" dirty="0" smtClean="0"/>
          </a:p>
          <a:p>
            <a:pPr lvl="1" latinLnBrk="1"/>
            <a:r>
              <a:rPr lang="zh-CN" altLang="en-US" dirty="0" smtClean="0"/>
              <a:t>一定</a:t>
            </a:r>
            <a:r>
              <a:rPr lang="zh-CN" altLang="en-US" dirty="0"/>
              <a:t>用“</a:t>
            </a:r>
            <a:r>
              <a:rPr lang="en-US" altLang="zh-CN" dirty="0"/>
              <a:t>=”</a:t>
            </a:r>
            <a:r>
              <a:rPr lang="zh-CN" altLang="en-US" dirty="0"/>
              <a:t>，只要敏感列表没有</a:t>
            </a:r>
            <a:r>
              <a:rPr lang="en-US" altLang="zh-CN" dirty="0" err="1"/>
              <a:t>posedge</a:t>
            </a:r>
            <a:r>
              <a:rPr lang="zh-CN" altLang="en-US" dirty="0"/>
              <a:t>就用“</a:t>
            </a:r>
            <a:r>
              <a:rPr lang="en-US" altLang="zh-CN" dirty="0" smtClean="0"/>
              <a:t>=”</a:t>
            </a:r>
            <a:r>
              <a:rPr lang="zh-CN" altLang="en-US" dirty="0" smtClean="0"/>
              <a:t>。</a:t>
            </a:r>
            <a:endParaRPr lang="en-US" altLang="zh-CN" dirty="0" smtClean="0"/>
          </a:p>
          <a:p>
            <a:pPr marL="342900" lvl="1" indent="-342900" latinLnBrk="1">
              <a:buFont typeface="Arial" panose="020B0604020202020204" pitchFamily="34" charset="0"/>
              <a:buChar char="•"/>
            </a:pPr>
            <a:r>
              <a:rPr lang="zh-CN" altLang="en-US" sz="3200" dirty="0"/>
              <a:t>时序逻辑和组合逻辑分成不同的</a:t>
            </a:r>
            <a:r>
              <a:rPr lang="zh-CN" altLang="en-US" sz="3200" dirty="0" smtClean="0"/>
              <a:t>模块</a:t>
            </a:r>
            <a:endParaRPr lang="en-US" altLang="zh-CN" sz="3200" dirty="0" smtClean="0"/>
          </a:p>
          <a:p>
            <a:pPr lvl="1" latinLnBrk="1"/>
            <a:r>
              <a:rPr lang="zh-CN" altLang="en-US" dirty="0"/>
              <a:t>即一个</a:t>
            </a:r>
            <a:r>
              <a:rPr lang="en-US" altLang="zh-CN" dirty="0"/>
              <a:t>always</a:t>
            </a:r>
            <a:r>
              <a:rPr lang="zh-CN" altLang="en-US" dirty="0"/>
              <a:t>模块里面只能出现非阻塞赋值“</a:t>
            </a:r>
            <a:r>
              <a:rPr lang="en-US" altLang="zh-CN" dirty="0"/>
              <a:t>&lt;=”</a:t>
            </a:r>
            <a:r>
              <a:rPr lang="zh-CN" altLang="en-US" dirty="0"/>
              <a:t>或者“</a:t>
            </a:r>
            <a:r>
              <a:rPr lang="en-US" altLang="zh-CN" dirty="0"/>
              <a:t>=”</a:t>
            </a:r>
            <a:r>
              <a:rPr lang="zh-CN" altLang="en-US" dirty="0"/>
              <a:t>。</a:t>
            </a:r>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如何区分阻塞赋值与非阻塞赋值？</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54</a:t>
            </a:fld>
            <a:endParaRPr lang="zh-CN" alt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143000" y="1428750"/>
          <a:ext cx="6762777" cy="4131370"/>
        </p:xfrm>
        <a:graphic>
          <a:graphicData uri="http://schemas.openxmlformats.org/drawingml/2006/table">
            <a:tbl>
              <a:tblPr firstRow="1" bandRow="1">
                <a:tableStyleId>{8EC20E35-A176-4012-BC5E-935CFFF8708E}</a:tableStyleId>
              </a:tblPr>
              <a:tblGrid>
                <a:gridCol w="1428760"/>
                <a:gridCol w="3079758"/>
                <a:gridCol w="2254259"/>
              </a:tblGrid>
              <a:tr h="370840">
                <a:tc>
                  <a:txBody>
                    <a:bodyPr/>
                    <a:lstStyle/>
                    <a:p>
                      <a:pPr algn="ctr"/>
                      <a:r>
                        <a:rPr lang="zh-CN" altLang="en-US" sz="2400" b="1" dirty="0">
                          <a:solidFill>
                            <a:schemeClr val="tx1"/>
                          </a:solidFill>
                          <a:latin typeface="黑体" panose="02010609060101010101" pitchFamily="49" charset="-122"/>
                          <a:ea typeface="黑体" panose="02010609060101010101" pitchFamily="49" charset="-122"/>
                        </a:rPr>
                        <a:t> </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20000"/>
                        <a:lumOff val="80000"/>
                      </a:schemeClr>
                    </a:solidFill>
                  </a:tcPr>
                </a:tc>
                <a:tc>
                  <a:txBody>
                    <a:bodyPr/>
                    <a:lstStyle/>
                    <a:p>
                      <a:pPr algn="ctr"/>
                      <a:r>
                        <a:rPr lang="zh-CN" altLang="en-US" sz="2400" b="1" dirty="0">
                          <a:solidFill>
                            <a:schemeClr val="tx1"/>
                          </a:solidFill>
                          <a:latin typeface="黑体" panose="02010609060101010101" pitchFamily="49" charset="-122"/>
                          <a:ea typeface="黑体" panose="02010609060101010101" pitchFamily="49" charset="-122"/>
                        </a:rPr>
                        <a:t> 过程</a:t>
                      </a:r>
                      <a:r>
                        <a:rPr lang="zh-CN" altLang="en-US" sz="2400" b="1" dirty="0" smtClean="0">
                          <a:solidFill>
                            <a:schemeClr val="tx1"/>
                          </a:solidFill>
                          <a:latin typeface="黑体" panose="02010609060101010101" pitchFamily="49" charset="-122"/>
                          <a:ea typeface="黑体" panose="02010609060101010101" pitchFamily="49" charset="-122"/>
                        </a:rPr>
                        <a:t>赋值</a:t>
                      </a:r>
                      <a:endParaRPr lang="zh-CN" altLang="en-US" sz="2400" b="1" dirty="0">
                        <a:solidFill>
                          <a:schemeClr val="tx1"/>
                        </a:solidFill>
                        <a:latin typeface="黑体" panose="02010609060101010101" pitchFamily="49" charset="-122"/>
                        <a:ea typeface="黑体" panose="02010609060101010101" pitchFamily="49" charset="-122"/>
                      </a:endParaRP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20000"/>
                        <a:lumOff val="80000"/>
                      </a:schemeClr>
                    </a:solidFill>
                  </a:tcPr>
                </a:tc>
                <a:tc>
                  <a:txBody>
                    <a:bodyPr/>
                    <a:lstStyle/>
                    <a:p>
                      <a:pPr algn="ctr"/>
                      <a:r>
                        <a:rPr lang="zh-CN" altLang="en-US" sz="2400" b="1" dirty="0">
                          <a:solidFill>
                            <a:schemeClr val="tx1"/>
                          </a:solidFill>
                          <a:latin typeface="黑体" panose="02010609060101010101" pitchFamily="49" charset="-122"/>
                          <a:ea typeface="黑体" panose="02010609060101010101" pitchFamily="49" charset="-122"/>
                        </a:rPr>
                        <a:t> 连续赋值</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20000"/>
                        <a:lumOff val="80000"/>
                      </a:schemeClr>
                    </a:solidFill>
                  </a:tcPr>
                </a:tc>
              </a:tr>
              <a:tr h="370840">
                <a:tc>
                  <a:txBody>
                    <a:bodyPr/>
                    <a:lstStyle/>
                    <a:p>
                      <a:pPr algn="ctr"/>
                      <a:r>
                        <a:rPr lang="en-GB" b="1" dirty="0">
                          <a:solidFill>
                            <a:schemeClr val="bg2"/>
                          </a:solidFill>
                          <a:latin typeface="+mj-lt"/>
                          <a:ea typeface="黑体" panose="02010609060101010101" pitchFamily="49" charset="-122"/>
                        </a:rPr>
                        <a:t> assign</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无</a:t>
                      </a:r>
                      <a:r>
                        <a:rPr lang="en-US" altLang="zh-CN" sz="1800" b="1" kern="1200" dirty="0" smtClean="0">
                          <a:solidFill>
                            <a:schemeClr val="bg2"/>
                          </a:solidFill>
                          <a:latin typeface="+mj-lt"/>
                          <a:ea typeface="黑体" panose="02010609060101010101" pitchFamily="49" charset="-122"/>
                          <a:cs typeface="+mn-cs"/>
                        </a:rPr>
                        <a:t>assign</a:t>
                      </a:r>
                    </a:p>
                    <a:p>
                      <a:pPr algn="ctr"/>
                      <a:r>
                        <a:rPr lang="zh-CN" altLang="en-US" b="1" dirty="0" smtClean="0">
                          <a:solidFill>
                            <a:schemeClr val="bg2"/>
                          </a:solidFill>
                          <a:latin typeface="黑体" panose="02010609060101010101" pitchFamily="49" charset="-122"/>
                          <a:ea typeface="黑体" panose="02010609060101010101" pitchFamily="49" charset="-122"/>
                        </a:rPr>
                        <a:t>（</a:t>
                      </a:r>
                      <a:r>
                        <a:rPr lang="zh-CN" altLang="en-US" b="1" dirty="0">
                          <a:solidFill>
                            <a:schemeClr val="bg2"/>
                          </a:solidFill>
                          <a:latin typeface="黑体" panose="02010609060101010101" pitchFamily="49" charset="-122"/>
                          <a:ea typeface="黑体" panose="02010609060101010101" pitchFamily="49" charset="-122"/>
                        </a:rPr>
                        <a:t>过程性连续赋值除外）</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marL="0" algn="ctr" defTabSz="914400" rtl="0" eaLnBrk="1" latinLnBrk="0" hangingPunct="1"/>
                      <a:r>
                        <a:rPr lang="zh-CN" altLang="en-US" b="1" dirty="0">
                          <a:solidFill>
                            <a:schemeClr val="bg2"/>
                          </a:solidFill>
                          <a:latin typeface="黑体" panose="02010609060101010101" pitchFamily="49" charset="-122"/>
                          <a:ea typeface="黑体" panose="02010609060101010101" pitchFamily="49" charset="-122"/>
                        </a:rPr>
                        <a:t> 有</a:t>
                      </a:r>
                      <a:r>
                        <a:rPr lang="en-GB" sz="1800" b="1" kern="1200" dirty="0">
                          <a:solidFill>
                            <a:schemeClr val="bg2"/>
                          </a:solidFill>
                          <a:latin typeface="+mj-lt"/>
                          <a:ea typeface="黑体" panose="02010609060101010101" pitchFamily="49" charset="-122"/>
                          <a:cs typeface="+mn-cs"/>
                        </a:rPr>
                        <a:t>assign</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r h="542936">
                <a:tc>
                  <a:txBody>
                    <a:bodyPr/>
                    <a:lstStyle/>
                    <a:p>
                      <a:pPr algn="ctr"/>
                      <a:r>
                        <a:rPr lang="zh-CN" altLang="en-US" b="1" dirty="0">
                          <a:solidFill>
                            <a:schemeClr val="bg2"/>
                          </a:solidFill>
                          <a:latin typeface="黑体" panose="02010609060101010101" pitchFamily="49" charset="-122"/>
                          <a:ea typeface="黑体" panose="02010609060101010101" pitchFamily="49" charset="-122"/>
                        </a:rPr>
                        <a:t> 符号</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a:t>
                      </a:r>
                      <a:r>
                        <a:rPr lang="zh-CN" altLang="en-US" b="1" dirty="0" smtClean="0">
                          <a:solidFill>
                            <a:schemeClr val="bg2"/>
                          </a:solidFill>
                          <a:latin typeface="黑体" panose="02010609060101010101" pitchFamily="49" charset="-122"/>
                          <a:ea typeface="黑体" panose="02010609060101010101" pitchFamily="49" charset="-122"/>
                        </a:rPr>
                        <a:t>使用</a:t>
                      </a:r>
                      <a:r>
                        <a:rPr lang="zh-CN" altLang="en-US" sz="1800" b="1" kern="1200" dirty="0" smtClean="0">
                          <a:solidFill>
                            <a:schemeClr val="bg2"/>
                          </a:solidFill>
                          <a:latin typeface="+mn-lt"/>
                          <a:ea typeface="黑体" panose="02010609060101010101" pitchFamily="49" charset="-122"/>
                          <a:cs typeface="+mn-cs"/>
                        </a:rPr>
                        <a:t>“</a:t>
                      </a:r>
                      <a:r>
                        <a:rPr lang="en-US" altLang="zh-CN" sz="1800" b="1" kern="1200" dirty="0" smtClean="0">
                          <a:solidFill>
                            <a:schemeClr val="bg2"/>
                          </a:solidFill>
                          <a:latin typeface="+mn-lt"/>
                          <a:ea typeface="黑体" panose="02010609060101010101" pitchFamily="49" charset="-122"/>
                          <a:cs typeface="+mn-cs"/>
                        </a:rPr>
                        <a:t>=”</a:t>
                      </a:r>
                      <a:r>
                        <a:rPr lang="zh-CN" altLang="en-US" sz="1800" b="1" kern="1200" dirty="0" smtClean="0">
                          <a:solidFill>
                            <a:schemeClr val="bg2"/>
                          </a:solidFill>
                          <a:latin typeface="+mn-lt"/>
                          <a:ea typeface="黑体" panose="02010609060101010101" pitchFamily="49" charset="-122"/>
                          <a:cs typeface="+mn-cs"/>
                        </a:rPr>
                        <a:t>，“</a:t>
                      </a:r>
                      <a:r>
                        <a:rPr lang="en-US" altLang="zh-CN" sz="1800" b="1" kern="1200" dirty="0" smtClean="0">
                          <a:solidFill>
                            <a:schemeClr val="bg2"/>
                          </a:solidFill>
                          <a:latin typeface="+mn-lt"/>
                          <a:ea typeface="黑体" panose="02010609060101010101" pitchFamily="49" charset="-122"/>
                          <a:cs typeface="+mn-cs"/>
                        </a:rPr>
                        <a:t>&lt;=”</a:t>
                      </a:r>
                      <a:endParaRPr lang="en-US" altLang="zh-CN" b="1" dirty="0">
                        <a:solidFill>
                          <a:schemeClr val="bg2"/>
                        </a:solidFill>
                        <a:latin typeface="黑体" panose="02010609060101010101" pitchFamily="49" charset="-122"/>
                        <a:ea typeface="黑体" panose="02010609060101010101" pitchFamily="49" charset="-122"/>
                      </a:endParaRP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只使用</a:t>
                      </a:r>
                      <a:r>
                        <a:rPr lang="zh-CN" altLang="en-US" sz="1800" b="1" kern="1200" dirty="0">
                          <a:solidFill>
                            <a:schemeClr val="bg2"/>
                          </a:solidFill>
                          <a:latin typeface="+mj-lt"/>
                          <a:ea typeface="黑体" panose="02010609060101010101" pitchFamily="49" charset="-122"/>
                          <a:cs typeface="+mn-cs"/>
                        </a:rPr>
                        <a:t>“</a:t>
                      </a:r>
                      <a:r>
                        <a:rPr lang="en-US" altLang="zh-CN" sz="1800" b="1" kern="1200" dirty="0">
                          <a:solidFill>
                            <a:schemeClr val="bg2"/>
                          </a:solidFill>
                          <a:latin typeface="+mj-lt"/>
                          <a:ea typeface="黑体" panose="02010609060101010101" pitchFamily="49" charset="-122"/>
                          <a:cs typeface="+mn-cs"/>
                        </a:rPr>
                        <a:t>=”</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r h="815038">
                <a:tc>
                  <a:txBody>
                    <a:bodyPr/>
                    <a:lstStyle/>
                    <a:p>
                      <a:pPr algn="ctr"/>
                      <a:r>
                        <a:rPr lang="zh-CN" altLang="en-US" b="1">
                          <a:solidFill>
                            <a:schemeClr val="bg2"/>
                          </a:solidFill>
                          <a:latin typeface="黑体" panose="02010609060101010101" pitchFamily="49" charset="-122"/>
                          <a:ea typeface="黑体" panose="02010609060101010101" pitchFamily="49" charset="-122"/>
                        </a:rPr>
                        <a:t> 位置</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在</a:t>
                      </a:r>
                      <a:r>
                        <a:rPr lang="en-GB" sz="1800" b="1" kern="1200" dirty="0">
                          <a:solidFill>
                            <a:schemeClr val="bg2"/>
                          </a:solidFill>
                          <a:latin typeface="+mj-lt"/>
                          <a:ea typeface="黑体" panose="02010609060101010101" pitchFamily="49" charset="-122"/>
                          <a:cs typeface="+mn-cs"/>
                        </a:rPr>
                        <a:t>always</a:t>
                      </a:r>
                      <a:r>
                        <a:rPr lang="zh-CN" altLang="en-US" b="1" dirty="0">
                          <a:solidFill>
                            <a:schemeClr val="bg2"/>
                          </a:solidFill>
                          <a:latin typeface="黑体" panose="02010609060101010101" pitchFamily="49" charset="-122"/>
                          <a:ea typeface="黑体" panose="02010609060101010101" pitchFamily="49" charset="-122"/>
                        </a:rPr>
                        <a:t>语句或</a:t>
                      </a:r>
                      <a:r>
                        <a:rPr lang="en-GB" sz="1800" b="1" kern="1200" dirty="0">
                          <a:solidFill>
                            <a:schemeClr val="bg2"/>
                          </a:solidFill>
                          <a:latin typeface="+mj-lt"/>
                          <a:ea typeface="黑体" panose="02010609060101010101" pitchFamily="49" charset="-122"/>
                          <a:cs typeface="+mn-cs"/>
                        </a:rPr>
                        <a:t>initial</a:t>
                      </a:r>
                      <a:r>
                        <a:rPr lang="zh-CN" altLang="en-US" b="1" dirty="0">
                          <a:solidFill>
                            <a:schemeClr val="bg2"/>
                          </a:solidFill>
                          <a:latin typeface="黑体" panose="02010609060101010101" pitchFamily="49" charset="-122"/>
                          <a:ea typeface="黑体" panose="02010609060101010101" pitchFamily="49" charset="-122"/>
                        </a:rPr>
                        <a:t>语句中均可出现</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不可出现于</a:t>
                      </a:r>
                      <a:r>
                        <a:rPr lang="en-GB" sz="1800" b="1" kern="1200" dirty="0">
                          <a:solidFill>
                            <a:schemeClr val="bg2"/>
                          </a:solidFill>
                          <a:latin typeface="+mj-lt"/>
                          <a:ea typeface="黑体" panose="02010609060101010101" pitchFamily="49" charset="-122"/>
                          <a:cs typeface="+mn-cs"/>
                        </a:rPr>
                        <a:t>always</a:t>
                      </a:r>
                      <a:r>
                        <a:rPr lang="zh-CN" altLang="en-US" b="1" dirty="0">
                          <a:solidFill>
                            <a:schemeClr val="bg2"/>
                          </a:solidFill>
                          <a:latin typeface="黑体" panose="02010609060101010101" pitchFamily="49" charset="-122"/>
                          <a:ea typeface="黑体" panose="02010609060101010101" pitchFamily="49" charset="-122"/>
                        </a:rPr>
                        <a:t>语句和</a:t>
                      </a:r>
                      <a:r>
                        <a:rPr lang="en-GB" sz="1800" b="1" kern="1200" dirty="0">
                          <a:solidFill>
                            <a:schemeClr val="bg2"/>
                          </a:solidFill>
                          <a:latin typeface="+mj-lt"/>
                          <a:ea typeface="黑体" panose="02010609060101010101" pitchFamily="49" charset="-122"/>
                          <a:cs typeface="+mn-cs"/>
                        </a:rPr>
                        <a:t>initial</a:t>
                      </a:r>
                      <a:r>
                        <a:rPr lang="zh-CN" altLang="en-US" b="1" dirty="0">
                          <a:solidFill>
                            <a:schemeClr val="bg2"/>
                          </a:solidFill>
                          <a:latin typeface="黑体" panose="02010609060101010101" pitchFamily="49" charset="-122"/>
                          <a:ea typeface="黑体" panose="02010609060101010101" pitchFamily="49" charset="-122"/>
                        </a:rPr>
                        <a:t>语句</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r h="852190">
                <a:tc>
                  <a:txBody>
                    <a:bodyPr/>
                    <a:lstStyle/>
                    <a:p>
                      <a:pPr algn="ctr"/>
                      <a:r>
                        <a:rPr lang="zh-CN" altLang="en-US" b="1">
                          <a:solidFill>
                            <a:schemeClr val="bg2"/>
                          </a:solidFill>
                          <a:latin typeface="黑体" panose="02010609060101010101" pitchFamily="49" charset="-122"/>
                          <a:ea typeface="黑体" panose="02010609060101010101" pitchFamily="49" charset="-122"/>
                        </a:rPr>
                        <a:t>执行条件</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与周围其他语句</a:t>
                      </a:r>
                      <a:r>
                        <a:rPr lang="zh-CN" altLang="en-US" b="1" dirty="0" smtClean="0">
                          <a:solidFill>
                            <a:schemeClr val="bg2"/>
                          </a:solidFill>
                          <a:latin typeface="黑体" panose="02010609060101010101" pitchFamily="49" charset="-122"/>
                          <a:ea typeface="黑体" panose="02010609060101010101" pitchFamily="49" charset="-122"/>
                        </a:rPr>
                        <a:t>有关</a:t>
                      </a:r>
                      <a:endParaRPr lang="zh-CN" altLang="en-US" b="1" dirty="0">
                        <a:solidFill>
                          <a:schemeClr val="bg2"/>
                        </a:solidFill>
                        <a:latin typeface="黑体" panose="02010609060101010101" pitchFamily="49" charset="-122"/>
                        <a:ea typeface="黑体" panose="02010609060101010101" pitchFamily="49" charset="-122"/>
                      </a:endParaRP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等号右端操作数的值发生变化时</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r h="892506">
                <a:tc>
                  <a:txBody>
                    <a:bodyPr/>
                    <a:lstStyle/>
                    <a:p>
                      <a:pPr algn="ctr"/>
                      <a:r>
                        <a:rPr lang="zh-CN" altLang="en-US" b="1">
                          <a:solidFill>
                            <a:schemeClr val="bg2"/>
                          </a:solidFill>
                          <a:latin typeface="黑体" panose="02010609060101010101" pitchFamily="49" charset="-122"/>
                          <a:ea typeface="黑体" panose="02010609060101010101" pitchFamily="49" charset="-122"/>
                        </a:rPr>
                        <a:t> 用途</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驱动寄存器</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pPr algn="ctr"/>
                      <a:r>
                        <a:rPr lang="zh-CN" altLang="en-US" b="1" dirty="0">
                          <a:solidFill>
                            <a:schemeClr val="bg2"/>
                          </a:solidFill>
                          <a:latin typeface="黑体" panose="02010609060101010101" pitchFamily="49" charset="-122"/>
                          <a:ea typeface="黑体" panose="02010609060101010101" pitchFamily="49" charset="-122"/>
                        </a:rPr>
                        <a:t> 驱动线网</a:t>
                      </a:r>
                    </a:p>
                  </a:txBody>
                  <a:tcPr marL="28575" marR="28575" marT="28575" marB="2857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r>
            </a:tbl>
          </a:graphicData>
        </a:graphic>
      </p:graphicFrame>
      <p:sp>
        <p:nvSpPr>
          <p:cNvPr id="5"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lang="zh-CN" altLang="en-US" sz="4400" dirty="0" smtClean="0">
                <a:latin typeface="+mj-lt"/>
                <a:ea typeface="+mj-ea"/>
                <a:cs typeface="+mj-cs"/>
              </a:rPr>
              <a:t>连续赋值与过程赋值的比较</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a:xfrm>
            <a:off x="609600" y="1219200"/>
            <a:ext cx="7772400" cy="2137792"/>
          </a:xfrm>
          <a:noFill/>
          <a:extLst>
            <a:ext uri="{91240B29-F687-4F45-9708-019B960494DF}">
              <a14:hiddenLine xmlns:a14="http://schemas.microsoft.com/office/drawing/2010/main" w="9525">
                <a:solidFill>
                  <a:srgbClr val="FF0000"/>
                </a:solidFill>
                <a:miter lim="800000"/>
                <a:headEnd/>
                <a:tailEnd/>
              </a14:hiddenLine>
            </a:ext>
          </a:extLst>
        </p:spPr>
        <p:txBody>
          <a:bodyPr>
            <a:noAutofit/>
          </a:bodyPr>
          <a:lstStyle/>
          <a:p>
            <a:pPr latinLnBrk="1">
              <a:lnSpc>
                <a:spcPct val="90000"/>
              </a:lnSpc>
            </a:pPr>
            <a:r>
              <a:rPr lang="zh-CN" altLang="en-US" dirty="0"/>
              <a:t>过程块是行为模型的基础。</a:t>
            </a:r>
          </a:p>
          <a:p>
            <a:pPr latinLnBrk="1">
              <a:lnSpc>
                <a:spcPct val="90000"/>
              </a:lnSpc>
            </a:pPr>
            <a:r>
              <a:rPr lang="zh-CN" altLang="en-US" dirty="0" smtClean="0"/>
              <a:t>过程块有两种：</a:t>
            </a:r>
          </a:p>
          <a:p>
            <a:pPr lvl="1" latinLnBrk="1">
              <a:lnSpc>
                <a:spcPct val="90000"/>
              </a:lnSpc>
            </a:pPr>
            <a:r>
              <a:rPr lang="en-US" altLang="zh-CN" dirty="0" smtClean="0"/>
              <a:t>initial</a:t>
            </a:r>
            <a:r>
              <a:rPr lang="zh-CN" altLang="en-US" dirty="0" smtClean="0"/>
              <a:t>块</a:t>
            </a:r>
            <a:endParaRPr lang="en-US" altLang="zh-CN" dirty="0" smtClean="0"/>
          </a:p>
          <a:p>
            <a:pPr lvl="2" latinLnBrk="1">
              <a:lnSpc>
                <a:spcPct val="90000"/>
              </a:lnSpc>
            </a:pPr>
            <a:r>
              <a:rPr lang="zh-CN" altLang="en-US" dirty="0" smtClean="0"/>
              <a:t>只能</a:t>
            </a:r>
            <a:r>
              <a:rPr lang="zh-CN" altLang="en-US" dirty="0"/>
              <a:t>执行一</a:t>
            </a:r>
            <a:r>
              <a:rPr lang="zh-CN" altLang="en-US" dirty="0" smtClean="0"/>
              <a:t>次。</a:t>
            </a:r>
            <a:endParaRPr lang="en-US" altLang="zh-CN" dirty="0" smtClean="0"/>
          </a:p>
          <a:p>
            <a:pPr lvl="2" latinLnBrk="1">
              <a:lnSpc>
                <a:spcPct val="90000"/>
              </a:lnSpc>
            </a:pPr>
            <a:r>
              <a:rPr lang="zh-CN" altLang="en-US" dirty="0" smtClean="0"/>
              <a:t>Inital</a:t>
            </a:r>
            <a:r>
              <a:rPr lang="zh-CN" altLang="en-US" dirty="0"/>
              <a:t>语句不带触发</a:t>
            </a:r>
            <a:r>
              <a:rPr lang="zh-CN" altLang="en-US" dirty="0" smtClean="0"/>
              <a:t>条件。</a:t>
            </a:r>
            <a:endParaRPr lang="en-US" altLang="zh-CN" dirty="0" smtClean="0"/>
          </a:p>
          <a:p>
            <a:pPr lvl="2" latinLnBrk="1">
              <a:lnSpc>
                <a:spcPct val="90000"/>
              </a:lnSpc>
            </a:pPr>
            <a:r>
              <a:rPr lang="zh-CN" altLang="en-US" dirty="0" smtClean="0"/>
              <a:t>它</a:t>
            </a:r>
            <a:r>
              <a:rPr lang="zh-CN" altLang="en-US" dirty="0"/>
              <a:t>通常用于仿真模块</a:t>
            </a:r>
            <a:r>
              <a:rPr lang="zh-CN" altLang="en-US" dirty="0" smtClean="0"/>
              <a:t>。</a:t>
            </a:r>
            <a:endParaRPr lang="zh-CN" altLang="en-US" dirty="0"/>
          </a:p>
          <a:p>
            <a:pPr lvl="1" latinLnBrk="1">
              <a:lnSpc>
                <a:spcPct val="90000"/>
              </a:lnSpc>
            </a:pPr>
            <a:endParaRPr lang="en-US" altLang="zh-CN" dirty="0" smtClean="0"/>
          </a:p>
          <a:p>
            <a:pPr lvl="1" latinLnBrk="1">
              <a:lnSpc>
                <a:spcPct val="90000"/>
              </a:lnSpc>
            </a:pPr>
            <a:r>
              <a:rPr lang="en-US" altLang="zh-CN" dirty="0"/>
              <a:t>always</a:t>
            </a:r>
            <a:r>
              <a:rPr lang="zh-CN" altLang="en-US" dirty="0" smtClean="0"/>
              <a:t>块</a:t>
            </a:r>
            <a:endParaRPr lang="en-US" altLang="zh-CN" dirty="0" smtClean="0"/>
          </a:p>
          <a:p>
            <a:pPr lvl="2" latinLnBrk="1">
              <a:lnSpc>
                <a:spcPct val="90000"/>
              </a:lnSpc>
            </a:pPr>
            <a:r>
              <a:rPr lang="zh-CN" altLang="en-US" dirty="0" smtClean="0"/>
              <a:t>循环</a:t>
            </a:r>
            <a:r>
              <a:rPr lang="zh-CN" altLang="en-US" dirty="0"/>
              <a:t>执行。</a:t>
            </a:r>
            <a:endParaRPr lang="en-US" altLang="zh-CN" dirty="0"/>
          </a:p>
          <a:p>
            <a:pPr lvl="2" latinLnBrk="1">
              <a:lnSpc>
                <a:spcPct val="90000"/>
              </a:lnSpc>
            </a:pPr>
            <a:r>
              <a:rPr lang="zh-CN" altLang="en-US" dirty="0"/>
              <a:t>always语句通常带触发</a:t>
            </a:r>
            <a:r>
              <a:rPr lang="zh-CN" altLang="en-US" dirty="0" smtClean="0"/>
              <a:t>条件，</a:t>
            </a:r>
            <a:endParaRPr lang="en-US" altLang="zh-CN" dirty="0" smtClean="0"/>
          </a:p>
          <a:p>
            <a:pPr marL="914400" lvl="2" indent="0" latinLnBrk="1">
              <a:lnSpc>
                <a:spcPct val="90000"/>
              </a:lnSpc>
              <a:buNone/>
            </a:pPr>
            <a:r>
              <a:rPr lang="en-US" altLang="zh-CN" dirty="0"/>
              <a:t> </a:t>
            </a:r>
            <a:r>
              <a:rPr lang="en-US" altLang="zh-CN" dirty="0" smtClean="0"/>
              <a:t>  </a:t>
            </a:r>
            <a:r>
              <a:rPr lang="zh-CN" altLang="en-US" dirty="0" smtClean="0"/>
              <a:t>满足触发条件则执行。</a:t>
            </a:r>
            <a:endParaRPr lang="en-US" altLang="zh-CN" dirty="0" smtClean="0"/>
          </a:p>
          <a:p>
            <a:pPr lvl="2" latinLnBrk="1">
              <a:lnSpc>
                <a:spcPct val="90000"/>
              </a:lnSpc>
            </a:pPr>
            <a:r>
              <a:rPr lang="zh-CN" altLang="en-US" dirty="0" smtClean="0"/>
              <a:t>一</a:t>
            </a:r>
            <a:r>
              <a:rPr lang="zh-CN" altLang="en-US" dirty="0"/>
              <a:t>个模块中有多个always块时</a:t>
            </a:r>
            <a:r>
              <a:rPr lang="zh-CN" altLang="en-US" dirty="0" smtClean="0"/>
              <a:t>，</a:t>
            </a:r>
            <a:endParaRPr lang="en-US" altLang="zh-CN" dirty="0" smtClean="0"/>
          </a:p>
          <a:p>
            <a:pPr marL="914400" lvl="2" indent="0" latinLnBrk="1">
              <a:lnSpc>
                <a:spcPct val="90000"/>
              </a:lnSpc>
              <a:buNone/>
            </a:pPr>
            <a:r>
              <a:rPr lang="en-US" altLang="zh-CN" dirty="0" smtClean="0"/>
              <a:t>   </a:t>
            </a:r>
            <a:r>
              <a:rPr lang="zh-CN" altLang="en-US" dirty="0" smtClean="0"/>
              <a:t>可以</a:t>
            </a:r>
            <a:r>
              <a:rPr lang="zh-CN" altLang="en-US" dirty="0"/>
              <a:t>并行进行。</a:t>
            </a:r>
            <a:endParaRPr lang="en-US" altLang="zh-CN" dirty="0"/>
          </a:p>
          <a:p>
            <a:pPr lvl="1" latinLnBrk="1">
              <a:lnSpc>
                <a:spcPct val="90000"/>
              </a:lnSpc>
            </a:pPr>
            <a:endParaRPr lang="zh-CN" altLang="en-US" dirty="0"/>
          </a:p>
          <a:p>
            <a:pPr latinLnBrk="1">
              <a:lnSpc>
                <a:spcPct val="90000"/>
              </a:lnSpc>
            </a:pPr>
            <a:endParaRPr lang="zh-CN" altLang="en-US" sz="3200" dirty="0"/>
          </a:p>
        </p:txBody>
      </p:sp>
      <p:sp>
        <p:nvSpPr>
          <p:cNvPr id="6" name="标题 1"/>
          <p:cNvSpPr txBox="1"/>
          <p:nvPr/>
        </p:nvSpPr>
        <p:spPr>
          <a:xfrm>
            <a:off x="457200" y="274638"/>
            <a:ext cx="8229600" cy="1143000"/>
          </a:xfrm>
          <a:prstGeom prst="rect">
            <a:avLst/>
          </a:prstGeom>
        </p:spPr>
        <p:txBody>
          <a:bodyPr vert="horz" lIns="91440" tIns="45720" rIns="91440" bIns="45720" rtlCol="0" anchor="ctr">
            <a:normAutofit/>
          </a:bodyPr>
          <a:lstStyle/>
          <a:p>
            <a:pPr lvl="0">
              <a:spcBef>
                <a:spcPct val="0"/>
              </a:spcBef>
              <a:defRPr/>
            </a:pPr>
            <a:r>
              <a:rPr lang="zh-CN" altLang="en-US" sz="4400" dirty="0" smtClean="0">
                <a:latin typeface="+mj-lt"/>
                <a:ea typeface="+mj-ea"/>
                <a:cs typeface="+mj-cs"/>
              </a:rPr>
              <a:t>过程块</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4"/>
          <p:cNvSpPr>
            <a:spLocks noGrp="1" noChangeArrowheads="1"/>
          </p:cNvSpPr>
          <p:nvPr/>
        </p:nvSpPr>
        <p:spPr bwMode="auto">
          <a:xfrm>
            <a:off x="5940152" y="1774180"/>
            <a:ext cx="3131964" cy="2374900"/>
          </a:xfrm>
          <a:prstGeom prst="rect">
            <a:avLst/>
          </a:prstGeom>
          <a:solidFill>
            <a:srgbClr val="FFFFCC"/>
          </a:solidFill>
          <a:ln>
            <a:noFill/>
          </a:ln>
        </p:spPr>
        <p:txBody>
          <a:bodyPr/>
          <a:lstStyle/>
          <a:p>
            <a:pPr marL="342900" indent="-342900">
              <a:spcBef>
                <a:spcPct val="20000"/>
              </a:spcBef>
              <a:buSzPct val="100000"/>
            </a:pPr>
            <a:r>
              <a:rPr lang="zh-CN" altLang="en-US" sz="3200" dirty="0">
                <a:ea typeface="宋体" panose="02010600030101010101" pitchFamily="2" charset="-122"/>
              </a:rPr>
              <a:t>reg </a:t>
            </a:r>
            <a:r>
              <a:rPr lang="zh-CN" altLang="en-US" sz="3200" dirty="0" smtClean="0">
                <a:ea typeface="宋体" panose="02010600030101010101" pitchFamily="2" charset="-122"/>
              </a:rPr>
              <a:t>c</a:t>
            </a:r>
            <a:r>
              <a:rPr lang="zh-CN" altLang="en-US" sz="3200" dirty="0">
                <a:ea typeface="宋体" panose="02010600030101010101" pitchFamily="2" charset="-122"/>
              </a:rPr>
              <a:t>;	</a:t>
            </a:r>
          </a:p>
          <a:p>
            <a:pPr marL="342900" indent="-342900">
              <a:spcBef>
                <a:spcPct val="20000"/>
              </a:spcBef>
              <a:buSzPct val="100000"/>
            </a:pPr>
            <a:r>
              <a:rPr lang="zh-CN" altLang="en-US" sz="3200" dirty="0">
                <a:ea typeface="宋体" panose="02010600030101010101" pitchFamily="2" charset="-122"/>
              </a:rPr>
              <a:t>initial begin</a:t>
            </a:r>
          </a:p>
          <a:p>
            <a:pPr marL="342900" indent="-342900">
              <a:spcBef>
                <a:spcPct val="20000"/>
              </a:spcBef>
              <a:buSzPct val="100000"/>
            </a:pPr>
            <a:r>
              <a:rPr lang="zh-CN" altLang="en-US" sz="3200" dirty="0">
                <a:ea typeface="宋体" panose="02010600030101010101" pitchFamily="2" charset="-122"/>
              </a:rPr>
              <a:t>    c=1'b0;</a:t>
            </a:r>
          </a:p>
          <a:p>
            <a:pPr marL="342900" indent="-342900">
              <a:spcBef>
                <a:spcPct val="20000"/>
              </a:spcBef>
              <a:buSzPct val="100000"/>
            </a:pPr>
            <a:r>
              <a:rPr lang="zh-CN" altLang="en-US" sz="3200" dirty="0">
                <a:ea typeface="宋体" panose="02010600030101010101" pitchFamily="2" charset="-122"/>
              </a:rPr>
              <a:t>end	    </a:t>
            </a:r>
          </a:p>
        </p:txBody>
      </p:sp>
      <p:sp>
        <p:nvSpPr>
          <p:cNvPr id="9" name="Rectangle 5"/>
          <p:cNvSpPr>
            <a:spLocks noGrp="1" noChangeArrowheads="1"/>
          </p:cNvSpPr>
          <p:nvPr/>
        </p:nvSpPr>
        <p:spPr bwMode="auto">
          <a:xfrm>
            <a:off x="5940152" y="4218811"/>
            <a:ext cx="3131964" cy="2374900"/>
          </a:xfrm>
          <a:prstGeom prst="rect">
            <a:avLst/>
          </a:prstGeom>
          <a:solidFill>
            <a:srgbClr val="FFFFCC"/>
          </a:solidFill>
          <a:ln>
            <a:noFill/>
          </a:ln>
        </p:spPr>
        <p:txBody>
          <a:bodyPr/>
          <a:lstStyle/>
          <a:p>
            <a:pPr marL="342900" indent="-342900">
              <a:spcBef>
                <a:spcPct val="20000"/>
              </a:spcBef>
              <a:buSzPct val="100000"/>
            </a:pPr>
            <a:r>
              <a:rPr lang="zh-CN" altLang="en-US" sz="3200" dirty="0">
                <a:ea typeface="宋体" panose="02010600030101010101" pitchFamily="2" charset="-122"/>
              </a:rPr>
              <a:t>reg a,c;	</a:t>
            </a:r>
          </a:p>
          <a:p>
            <a:pPr marL="342900" indent="-342900">
              <a:spcBef>
                <a:spcPct val="20000"/>
              </a:spcBef>
              <a:buSzPct val="100000"/>
            </a:pPr>
            <a:r>
              <a:rPr lang="zh-CN" altLang="en-US" sz="3200" dirty="0">
                <a:ea typeface="宋体" panose="02010600030101010101" pitchFamily="2" charset="-122"/>
              </a:rPr>
              <a:t>always@(a) begin</a:t>
            </a:r>
          </a:p>
          <a:p>
            <a:pPr marL="342900" indent="-342900">
              <a:spcBef>
                <a:spcPct val="20000"/>
              </a:spcBef>
              <a:buSzPct val="100000"/>
            </a:pPr>
            <a:r>
              <a:rPr lang="zh-CN" altLang="en-US" sz="3200" dirty="0">
                <a:ea typeface="宋体" panose="02010600030101010101" pitchFamily="2" charset="-122"/>
              </a:rPr>
              <a:t>    </a:t>
            </a:r>
            <a:r>
              <a:rPr lang="zh-CN" altLang="en-US" sz="3200" dirty="0" smtClean="0">
                <a:ea typeface="宋体" panose="02010600030101010101" pitchFamily="2" charset="-122"/>
              </a:rPr>
              <a:t>c</a:t>
            </a:r>
            <a:r>
              <a:rPr lang="en-US" altLang="zh-CN" sz="3200" dirty="0">
                <a:ea typeface="宋体" panose="02010600030101010101" pitchFamily="2" charset="-122"/>
              </a:rPr>
              <a:t>&lt;</a:t>
            </a:r>
            <a:r>
              <a:rPr lang="zh-CN" altLang="en-US" sz="3200" dirty="0" smtClean="0">
                <a:ea typeface="宋体" panose="02010600030101010101" pitchFamily="2" charset="-122"/>
              </a:rPr>
              <a:t>=</a:t>
            </a:r>
            <a:r>
              <a:rPr lang="zh-CN" altLang="en-US" sz="3200" dirty="0">
                <a:ea typeface="宋体" panose="02010600030101010101" pitchFamily="2" charset="-122"/>
              </a:rPr>
              <a:t>c+a;</a:t>
            </a:r>
          </a:p>
          <a:p>
            <a:pPr marL="342900" indent="-342900">
              <a:spcBef>
                <a:spcPct val="20000"/>
              </a:spcBef>
              <a:buSzPct val="100000"/>
            </a:pPr>
            <a:r>
              <a:rPr lang="zh-CN" altLang="en-US" sz="3200" dirty="0">
                <a:ea typeface="宋体" panose="02010600030101010101" pitchFamily="2" charset="-122"/>
              </a:rPr>
              <a:t>end	    </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4294967295"/>
          </p:nvPr>
        </p:nvSpPr>
        <p:spPr>
          <a:xfrm>
            <a:off x="395536" y="1570038"/>
            <a:ext cx="8443664" cy="5069160"/>
          </a:xfrm>
        </p:spPr>
        <p:txBody>
          <a:bodyPr>
            <a:normAutofit fontScale="92500" lnSpcReduction="10000"/>
          </a:bodyPr>
          <a:lstStyle/>
          <a:p>
            <a:pPr latinLnBrk="1"/>
            <a:r>
              <a:rPr lang="zh-CN" altLang="en-US" sz="3000" dirty="0"/>
              <a:t>格式如下：</a:t>
            </a:r>
            <a:endParaRPr lang="en-US" altLang="zh-CN" sz="3000" dirty="0"/>
          </a:p>
          <a:p>
            <a:pPr>
              <a:lnSpc>
                <a:spcPct val="80000"/>
              </a:lnSpc>
              <a:buFont typeface="Arial" panose="020B0604020202020204" pitchFamily="34" charset="0"/>
              <a:buNone/>
            </a:pPr>
            <a:r>
              <a:rPr lang="en-US" altLang="zh-CN" sz="2400" dirty="0" smtClean="0"/>
              <a:t>	</a:t>
            </a:r>
          </a:p>
          <a:p>
            <a:pPr>
              <a:lnSpc>
                <a:spcPct val="80000"/>
              </a:lnSpc>
              <a:buFont typeface="Arial" panose="020B0604020202020204" pitchFamily="34" charset="0"/>
              <a:buNone/>
            </a:pPr>
            <a:r>
              <a:rPr lang="en-US" altLang="zh-CN" sz="2400" dirty="0" smtClean="0"/>
              <a:t>Initial</a:t>
            </a:r>
          </a:p>
          <a:p>
            <a:pPr>
              <a:lnSpc>
                <a:spcPct val="80000"/>
              </a:lnSpc>
              <a:buFont typeface="Arial" panose="020B0604020202020204" pitchFamily="34" charset="0"/>
              <a:buNone/>
            </a:pPr>
            <a:r>
              <a:rPr lang="en-US" altLang="zh-CN" sz="2400" dirty="0"/>
              <a:t>	</a:t>
            </a:r>
            <a:r>
              <a:rPr lang="en-US" altLang="zh-CN" sz="2400" dirty="0" smtClean="0"/>
              <a:t>	begin</a:t>
            </a:r>
          </a:p>
          <a:p>
            <a:pPr>
              <a:lnSpc>
                <a:spcPct val="80000"/>
              </a:lnSpc>
              <a:buFont typeface="Arial" panose="020B0604020202020204" pitchFamily="34" charset="0"/>
              <a:buNone/>
            </a:pPr>
            <a:r>
              <a:rPr lang="en-US" altLang="zh-CN" sz="2400" dirty="0"/>
              <a:t>	</a:t>
            </a:r>
            <a:r>
              <a:rPr lang="en-US" altLang="zh-CN" sz="2400" dirty="0" smtClean="0"/>
              <a:t>		</a:t>
            </a:r>
            <a:r>
              <a:rPr lang="zh-CN" altLang="en-US" sz="2400" dirty="0" smtClean="0"/>
              <a:t>语句</a:t>
            </a:r>
            <a:r>
              <a:rPr lang="en-US" altLang="zh-CN" sz="2400" dirty="0" smtClean="0"/>
              <a:t>1</a:t>
            </a:r>
            <a:r>
              <a:rPr lang="zh-CN" altLang="en-US" sz="2400" dirty="0" smtClean="0"/>
              <a:t>；</a:t>
            </a:r>
            <a:endParaRPr lang="en-US" altLang="zh-CN" sz="2400" dirty="0" smtClean="0"/>
          </a:p>
          <a:p>
            <a:pPr>
              <a:lnSpc>
                <a:spcPct val="80000"/>
              </a:lnSpc>
              <a:buFont typeface="Arial" panose="020B0604020202020204" pitchFamily="34" charset="0"/>
              <a:buNone/>
            </a:pPr>
            <a:r>
              <a:rPr lang="en-US" altLang="zh-CN" sz="2400" dirty="0"/>
              <a:t>	</a:t>
            </a:r>
            <a:r>
              <a:rPr lang="en-US" altLang="zh-CN" sz="2400" dirty="0" smtClean="0"/>
              <a:t>		</a:t>
            </a:r>
            <a:r>
              <a:rPr lang="zh-CN" altLang="en-US" sz="2400" dirty="0" smtClean="0"/>
              <a:t>语句</a:t>
            </a:r>
            <a:r>
              <a:rPr lang="en-US" altLang="zh-CN" sz="2400" dirty="0" smtClean="0"/>
              <a:t>2</a:t>
            </a:r>
            <a:r>
              <a:rPr lang="zh-CN" altLang="en-US" sz="2400" dirty="0" smtClean="0"/>
              <a:t>；</a:t>
            </a:r>
            <a:endParaRPr lang="en-US" altLang="zh-CN" sz="2400" dirty="0" smtClean="0"/>
          </a:p>
          <a:p>
            <a:pPr>
              <a:lnSpc>
                <a:spcPct val="80000"/>
              </a:lnSpc>
              <a:buFont typeface="Arial" panose="020B0604020202020204" pitchFamily="34" charset="0"/>
              <a:buNone/>
            </a:pPr>
            <a:r>
              <a:rPr lang="en-US" altLang="zh-CN" sz="2400" dirty="0"/>
              <a:t>	</a:t>
            </a:r>
            <a:r>
              <a:rPr lang="en-US" altLang="zh-CN" sz="2400" dirty="0" smtClean="0"/>
              <a:t>		……</a:t>
            </a:r>
          </a:p>
          <a:p>
            <a:pPr>
              <a:lnSpc>
                <a:spcPct val="80000"/>
              </a:lnSpc>
              <a:buFont typeface="Arial" panose="020B0604020202020204" pitchFamily="34" charset="0"/>
              <a:buNone/>
            </a:pPr>
            <a:r>
              <a:rPr lang="en-US" altLang="zh-CN" sz="2400" dirty="0"/>
              <a:t>	</a:t>
            </a:r>
            <a:r>
              <a:rPr lang="en-US" altLang="zh-CN" sz="2400" dirty="0" smtClean="0"/>
              <a:t>		</a:t>
            </a:r>
            <a:r>
              <a:rPr lang="zh-CN" altLang="en-US" sz="2400" dirty="0" smtClean="0"/>
              <a:t>语句</a:t>
            </a:r>
            <a:r>
              <a:rPr lang="en-US" altLang="zh-CN" sz="2400" dirty="0" smtClean="0"/>
              <a:t>n;</a:t>
            </a:r>
          </a:p>
          <a:p>
            <a:pPr>
              <a:lnSpc>
                <a:spcPct val="80000"/>
              </a:lnSpc>
              <a:buFont typeface="Arial" panose="020B0604020202020204" pitchFamily="34" charset="0"/>
              <a:buNone/>
            </a:pPr>
            <a:r>
              <a:rPr lang="en-US" altLang="zh-CN" sz="2400" dirty="0"/>
              <a:t>	</a:t>
            </a:r>
            <a:r>
              <a:rPr lang="en-US" altLang="zh-CN" sz="2400" dirty="0" smtClean="0"/>
              <a:t>	end</a:t>
            </a:r>
          </a:p>
          <a:p>
            <a:pPr>
              <a:lnSpc>
                <a:spcPct val="80000"/>
              </a:lnSpc>
              <a:buFont typeface="Arial" panose="020B0604020202020204" pitchFamily="34" charset="0"/>
              <a:buNone/>
            </a:pPr>
            <a:endParaRPr lang="en-US" altLang="zh-CN" sz="2400" dirty="0"/>
          </a:p>
          <a:p>
            <a:pPr>
              <a:lnSpc>
                <a:spcPct val="80000"/>
              </a:lnSpc>
              <a:buFont typeface="Arial" panose="020B0604020202020204" pitchFamily="34" charset="0"/>
              <a:buNone/>
            </a:pPr>
            <a:endParaRPr lang="en-US" altLang="zh-CN" sz="2400" dirty="0" smtClean="0"/>
          </a:p>
          <a:p>
            <a:pPr>
              <a:lnSpc>
                <a:spcPct val="80000"/>
              </a:lnSpc>
              <a:buFont typeface="Arial" panose="020B0604020202020204" pitchFamily="34" charset="0"/>
              <a:buNone/>
            </a:pPr>
            <a:endParaRPr lang="en-US" altLang="zh-CN" sz="2400" dirty="0"/>
          </a:p>
          <a:p>
            <a:pPr latinLnBrk="1">
              <a:lnSpc>
                <a:spcPct val="80000"/>
              </a:lnSpc>
            </a:pPr>
            <a:endParaRPr lang="en-US" altLang="zh-CN" dirty="0"/>
          </a:p>
          <a:p>
            <a:pPr latinLnBrk="1">
              <a:lnSpc>
                <a:spcPct val="80000"/>
              </a:lnSpc>
            </a:pPr>
            <a:r>
              <a:rPr lang="en-US" altLang="zh-CN" sz="3000" dirty="0" err="1">
                <a:solidFill>
                  <a:srgbClr val="FF0000"/>
                </a:solidFill>
              </a:rPr>
              <a:t>begin_end</a:t>
            </a:r>
            <a:r>
              <a:rPr lang="zh-CN" altLang="en-US" sz="3000" dirty="0">
                <a:solidFill>
                  <a:srgbClr val="FF0000"/>
                </a:solidFill>
              </a:rPr>
              <a:t>为顺序块，用来标识顺序执行的语句。</a:t>
            </a:r>
          </a:p>
        </p:txBody>
      </p:sp>
      <p:sp>
        <p:nvSpPr>
          <p:cNvPr id="5" name="标题 1"/>
          <p:cNvSpPr txBox="1"/>
          <p:nvPr/>
        </p:nvSpPr>
        <p:spPr>
          <a:xfrm>
            <a:off x="609600" y="427038"/>
            <a:ext cx="8229600" cy="1143000"/>
          </a:xfrm>
          <a:prstGeom prst="rect">
            <a:avLst/>
          </a:prstGeom>
        </p:spPr>
        <p:txBody>
          <a:bodyPr vert="horz" lIns="91440" tIns="45720" rIns="91440" bIns="45720" rtlCol="0" anchor="ctr">
            <a:normAutofit/>
          </a:bodyPr>
          <a:lstStyle/>
          <a:p>
            <a:pPr lvl="0">
              <a:spcBef>
                <a:spcPct val="0"/>
              </a:spcBef>
              <a:defRPr/>
            </a:pPr>
            <a:r>
              <a:rPr lang="en-US" altLang="zh-CN" sz="4400" dirty="0">
                <a:latin typeface="+mj-lt"/>
                <a:ea typeface="+mj-ea"/>
                <a:cs typeface="+mj-cs"/>
              </a:rPr>
              <a:t>initial</a:t>
            </a:r>
            <a:r>
              <a:rPr lang="zh-CN" altLang="en-US" sz="4400" dirty="0" smtClean="0">
                <a:latin typeface="+mj-lt"/>
                <a:ea typeface="+mj-ea"/>
                <a:cs typeface="+mj-cs"/>
              </a:rPr>
              <a:t>块</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TextBox 1"/>
          <p:cNvSpPr txBox="1"/>
          <p:nvPr/>
        </p:nvSpPr>
        <p:spPr>
          <a:xfrm>
            <a:off x="3855269" y="2172920"/>
            <a:ext cx="5181227" cy="3416320"/>
          </a:xfrm>
          <a:prstGeom prst="rect">
            <a:avLst/>
          </a:prstGeom>
          <a:noFill/>
        </p:spPr>
        <p:txBody>
          <a:bodyPr wrap="none" rtlCol="0">
            <a:spAutoFit/>
          </a:bodyPr>
          <a:lstStyle/>
          <a:p>
            <a:r>
              <a:rPr lang="en-US" altLang="zh-CN" sz="2400" dirty="0" smtClean="0"/>
              <a:t>initial </a:t>
            </a:r>
          </a:p>
          <a:p>
            <a:r>
              <a:rPr lang="en-US" altLang="zh-CN" sz="2400" dirty="0"/>
              <a:t> </a:t>
            </a:r>
            <a:r>
              <a:rPr lang="en-US" altLang="zh-CN" sz="2400" dirty="0" smtClean="0"/>
              <a:t>    begin    </a:t>
            </a:r>
          </a:p>
          <a:p>
            <a:r>
              <a:rPr lang="en-US" altLang="zh-CN" sz="2400" dirty="0" smtClean="0"/>
              <a:t>          #</a:t>
            </a:r>
            <a:r>
              <a:rPr lang="en-US" altLang="zh-CN" sz="2400" dirty="0"/>
              <a:t>20 begin a = 0;b = 0; </a:t>
            </a:r>
            <a:r>
              <a:rPr lang="en-US" altLang="zh-CN" sz="2400" dirty="0" err="1"/>
              <a:t>cin</a:t>
            </a:r>
            <a:r>
              <a:rPr lang="en-US" altLang="zh-CN" sz="2400" dirty="0"/>
              <a:t>= 1;end    </a:t>
            </a:r>
            <a:endParaRPr lang="en-US" altLang="zh-CN" sz="2400" dirty="0" smtClean="0"/>
          </a:p>
          <a:p>
            <a:r>
              <a:rPr lang="en-US" altLang="zh-CN" sz="2400" dirty="0" smtClean="0"/>
              <a:t>          #</a:t>
            </a:r>
            <a:r>
              <a:rPr lang="en-US" altLang="zh-CN" sz="2400" dirty="0"/>
              <a:t>20 begin a = 0;b = 1; </a:t>
            </a:r>
            <a:r>
              <a:rPr lang="en-US" altLang="zh-CN" sz="2400" dirty="0" err="1"/>
              <a:t>cin</a:t>
            </a:r>
            <a:r>
              <a:rPr lang="en-US" altLang="zh-CN" sz="2400" dirty="0"/>
              <a:t>= 0;end   </a:t>
            </a:r>
            <a:endParaRPr lang="en-US" altLang="zh-CN" sz="2400" dirty="0" smtClean="0"/>
          </a:p>
          <a:p>
            <a:r>
              <a:rPr lang="en-US" altLang="zh-CN" sz="2400" dirty="0" smtClean="0"/>
              <a:t>          #</a:t>
            </a:r>
            <a:r>
              <a:rPr lang="en-US" altLang="zh-CN" sz="2400" dirty="0"/>
              <a:t>20 begin a = 0;b = 1; </a:t>
            </a:r>
            <a:r>
              <a:rPr lang="en-US" altLang="zh-CN" sz="2400" dirty="0" err="1"/>
              <a:t>cin</a:t>
            </a:r>
            <a:r>
              <a:rPr lang="en-US" altLang="zh-CN" sz="2400" dirty="0"/>
              <a:t>= 1;end    </a:t>
            </a:r>
            <a:endParaRPr lang="en-US" altLang="zh-CN" sz="2400" dirty="0" smtClean="0"/>
          </a:p>
          <a:p>
            <a:r>
              <a:rPr lang="en-US" altLang="zh-CN" sz="2400" dirty="0" smtClean="0"/>
              <a:t>          #</a:t>
            </a:r>
            <a:r>
              <a:rPr lang="en-US" altLang="zh-CN" sz="2400" dirty="0"/>
              <a:t>20 begin a = 1;b = 0; </a:t>
            </a:r>
            <a:r>
              <a:rPr lang="en-US" altLang="zh-CN" sz="2400" dirty="0" err="1"/>
              <a:t>cin</a:t>
            </a:r>
            <a:r>
              <a:rPr lang="en-US" altLang="zh-CN" sz="2400" dirty="0"/>
              <a:t>= 0;end    </a:t>
            </a:r>
            <a:endParaRPr lang="en-US" altLang="zh-CN" sz="2400" dirty="0" smtClean="0"/>
          </a:p>
          <a:p>
            <a:r>
              <a:rPr lang="en-US" altLang="zh-CN" sz="2400" dirty="0" smtClean="0"/>
              <a:t>          #</a:t>
            </a:r>
            <a:r>
              <a:rPr lang="en-US" altLang="zh-CN" sz="2400" dirty="0"/>
              <a:t>20 begin a = 1;b = 0; </a:t>
            </a:r>
            <a:r>
              <a:rPr lang="en-US" altLang="zh-CN" sz="2400" dirty="0" err="1"/>
              <a:t>cin</a:t>
            </a:r>
            <a:r>
              <a:rPr lang="en-US" altLang="zh-CN" sz="2400" dirty="0"/>
              <a:t>= 1;end    </a:t>
            </a:r>
            <a:endParaRPr lang="en-US" altLang="zh-CN" sz="2400" dirty="0" smtClean="0"/>
          </a:p>
          <a:p>
            <a:r>
              <a:rPr lang="en-US" altLang="zh-CN" sz="2400" dirty="0" smtClean="0"/>
              <a:t>          #</a:t>
            </a:r>
            <a:r>
              <a:rPr lang="en-US" altLang="zh-CN" sz="2400" dirty="0"/>
              <a:t>20 begin a = 1;b = 1; </a:t>
            </a:r>
            <a:r>
              <a:rPr lang="en-US" altLang="zh-CN" sz="2400" dirty="0" err="1"/>
              <a:t>cin</a:t>
            </a:r>
            <a:r>
              <a:rPr lang="en-US" altLang="zh-CN" sz="2400" dirty="0"/>
              <a:t>= 0;end    </a:t>
            </a:r>
            <a:endParaRPr lang="en-US" altLang="zh-CN" sz="2400" dirty="0" smtClean="0"/>
          </a:p>
          <a:p>
            <a:r>
              <a:rPr lang="en-US" altLang="zh-CN" sz="2400" dirty="0" smtClean="0"/>
              <a:t>      end</a:t>
            </a:r>
            <a:endParaRPr lang="zh-CN" altLang="en-US" sz="2400" dirty="0"/>
          </a:p>
        </p:txBody>
      </p:sp>
      <p:sp>
        <p:nvSpPr>
          <p:cNvPr id="3" name="灯片编号占位符 2"/>
          <p:cNvSpPr>
            <a:spLocks noGrp="1"/>
          </p:cNvSpPr>
          <p:nvPr>
            <p:ph type="sldNum" sz="quarter" idx="12"/>
          </p:nvPr>
        </p:nvSpPr>
        <p:spPr/>
        <p:txBody>
          <a:bodyPr/>
          <a:lstStyle/>
          <a:p>
            <a:fld id="{351A2F54-C19B-4022-AC36-B7CACD2E530A}" type="slidenum">
              <a:rPr lang="zh-CN" altLang="en-US" smtClean="0"/>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4294967295"/>
          </p:nvPr>
        </p:nvSpPr>
        <p:spPr>
          <a:xfrm>
            <a:off x="467544" y="1341884"/>
            <a:ext cx="8229600" cy="5831532"/>
          </a:xfrm>
        </p:spPr>
        <p:txBody>
          <a:bodyPr>
            <a:normAutofit/>
          </a:bodyPr>
          <a:lstStyle/>
          <a:p>
            <a:pPr latinLnBrk="1">
              <a:lnSpc>
                <a:spcPct val="80000"/>
              </a:lnSpc>
            </a:pPr>
            <a:r>
              <a:rPr lang="zh-CN" altLang="en-US" sz="2800" dirty="0"/>
              <a:t>格式如下：</a:t>
            </a:r>
            <a:endParaRPr lang="en-US" altLang="zh-CN" sz="2800" dirty="0"/>
          </a:p>
          <a:p>
            <a:pPr>
              <a:lnSpc>
                <a:spcPct val="80000"/>
              </a:lnSpc>
              <a:buNone/>
            </a:pPr>
            <a:r>
              <a:rPr lang="en-US" altLang="zh-CN" sz="2400" dirty="0" smtClean="0"/>
              <a:t>	</a:t>
            </a:r>
            <a:r>
              <a:rPr lang="zh-CN" altLang="en-US" sz="2400" dirty="0" smtClean="0"/>
              <a:t>always </a:t>
            </a:r>
            <a:r>
              <a:rPr lang="zh-CN" altLang="en-US" sz="2400" dirty="0"/>
              <a:t>@（&lt;敏感</a:t>
            </a:r>
            <a:r>
              <a:rPr lang="zh-CN" altLang="en-US" sz="2400" dirty="0" smtClean="0"/>
              <a:t>信号</a:t>
            </a:r>
            <a:r>
              <a:rPr lang="zh-CN" altLang="en-US" sz="2400" dirty="0"/>
              <a:t>列表</a:t>
            </a:r>
            <a:r>
              <a:rPr lang="zh-CN" altLang="en-US" sz="2400" dirty="0" smtClean="0"/>
              <a:t>&gt;</a:t>
            </a:r>
            <a:r>
              <a:rPr lang="zh-CN" altLang="en-US" sz="2400" dirty="0"/>
              <a:t>）</a:t>
            </a:r>
          </a:p>
          <a:p>
            <a:pPr marL="342900" lvl="2" indent="-342900">
              <a:lnSpc>
                <a:spcPct val="80000"/>
              </a:lnSpc>
              <a:buNone/>
            </a:pPr>
            <a:r>
              <a:rPr lang="en-US" altLang="zh-CN" dirty="0" smtClean="0"/>
              <a:t>		</a:t>
            </a:r>
            <a:r>
              <a:rPr lang="zh-CN" altLang="en-US" dirty="0" smtClean="0"/>
              <a:t>begin</a:t>
            </a:r>
            <a:endParaRPr lang="zh-CN" altLang="en-US" dirty="0"/>
          </a:p>
          <a:p>
            <a:pPr marL="342900" lvl="2" indent="-342900">
              <a:lnSpc>
                <a:spcPct val="80000"/>
              </a:lnSpc>
              <a:buNone/>
            </a:pPr>
            <a:r>
              <a:rPr lang="en-US" altLang="zh-CN" dirty="0"/>
              <a:t>	</a:t>
            </a:r>
            <a:r>
              <a:rPr lang="en-US" altLang="zh-CN" dirty="0" smtClean="0"/>
              <a:t>		</a:t>
            </a:r>
            <a:r>
              <a:rPr lang="zh-CN" altLang="en-US" dirty="0" smtClean="0"/>
              <a:t>//</a:t>
            </a:r>
            <a:r>
              <a:rPr lang="zh-CN" altLang="en-US" dirty="0"/>
              <a:t>过程赋值</a:t>
            </a:r>
          </a:p>
          <a:p>
            <a:pPr>
              <a:lnSpc>
                <a:spcPct val="80000"/>
              </a:lnSpc>
              <a:buNone/>
            </a:pPr>
            <a:r>
              <a:rPr lang="en-US" altLang="zh-CN" sz="2400" dirty="0" smtClean="0"/>
              <a:t>			</a:t>
            </a:r>
            <a:r>
              <a:rPr lang="zh-CN" altLang="en-US" sz="2400" dirty="0" smtClean="0"/>
              <a:t>//</a:t>
            </a:r>
            <a:r>
              <a:rPr lang="zh-CN" altLang="en-US" sz="2400" dirty="0"/>
              <a:t>if-else、</a:t>
            </a:r>
            <a:r>
              <a:rPr lang="zh-CN" altLang="en-US" sz="2400" dirty="0" smtClean="0"/>
              <a:t>case选择</a:t>
            </a:r>
            <a:r>
              <a:rPr lang="zh-CN" altLang="en-US" sz="2400" dirty="0"/>
              <a:t>语句</a:t>
            </a:r>
          </a:p>
          <a:p>
            <a:pPr>
              <a:lnSpc>
                <a:spcPct val="80000"/>
              </a:lnSpc>
              <a:buNone/>
            </a:pPr>
            <a:r>
              <a:rPr lang="zh-CN" altLang="en-US" sz="2400" dirty="0"/>
              <a:t>                          </a:t>
            </a:r>
            <a:r>
              <a:rPr lang="en-US" altLang="zh-CN" sz="2400" dirty="0" smtClean="0"/>
              <a:t>	</a:t>
            </a:r>
            <a:r>
              <a:rPr lang="zh-CN" altLang="en-US" sz="2400" dirty="0" smtClean="0"/>
              <a:t>//</a:t>
            </a:r>
            <a:r>
              <a:rPr lang="zh-CN" altLang="en-US" sz="2400" dirty="0"/>
              <a:t>for、while等循环块</a:t>
            </a:r>
          </a:p>
          <a:p>
            <a:pPr>
              <a:lnSpc>
                <a:spcPct val="80000"/>
              </a:lnSpc>
              <a:buNone/>
            </a:pPr>
            <a:r>
              <a:rPr lang="en-US" altLang="zh-CN" sz="2400" dirty="0" smtClean="0"/>
              <a:t>		</a:t>
            </a:r>
            <a:r>
              <a:rPr lang="zh-CN" altLang="en-US" sz="2400" dirty="0" smtClean="0"/>
              <a:t>end</a:t>
            </a:r>
            <a:endParaRPr lang="en-US" altLang="zh-CN" sz="2400" dirty="0" smtClean="0"/>
          </a:p>
          <a:p>
            <a:pPr latinLnBrk="1">
              <a:lnSpc>
                <a:spcPct val="80000"/>
              </a:lnSpc>
            </a:pPr>
            <a:r>
              <a:rPr lang="en-US" altLang="zh-CN" sz="2800" dirty="0"/>
              <a:t>always</a:t>
            </a:r>
            <a:r>
              <a:rPr lang="zh-CN" altLang="en-US" sz="2800" dirty="0"/>
              <a:t>语句通常带触发条件</a:t>
            </a:r>
            <a:r>
              <a:rPr lang="zh-CN" altLang="en-US" sz="2800" dirty="0" smtClean="0"/>
              <a:t>，触发</a:t>
            </a:r>
            <a:r>
              <a:rPr lang="zh-CN" altLang="en-US" sz="2800" dirty="0"/>
              <a:t>条件被写在敏感信号列表中，只有当触发条件满足条件或发生变化时，其后的”</a:t>
            </a:r>
            <a:r>
              <a:rPr lang="en-US" altLang="zh-CN" sz="2800" dirty="0"/>
              <a:t>begin-end”</a:t>
            </a:r>
            <a:r>
              <a:rPr lang="zh-CN" altLang="en-US" sz="2800" dirty="0"/>
              <a:t>块语句才能被执行</a:t>
            </a:r>
            <a:r>
              <a:rPr lang="zh-CN" altLang="en-US" sz="2800" dirty="0" smtClean="0"/>
              <a:t>。</a:t>
            </a:r>
            <a:endParaRPr lang="en-US" altLang="zh-CN" sz="2800" dirty="0" smtClean="0"/>
          </a:p>
          <a:p>
            <a:pPr latinLnBrk="1">
              <a:lnSpc>
                <a:spcPct val="80000"/>
              </a:lnSpc>
            </a:pPr>
            <a:r>
              <a:rPr lang="zh-CN" altLang="en-US" sz="2800" dirty="0" smtClean="0"/>
              <a:t>敏感</a:t>
            </a:r>
            <a:r>
              <a:rPr lang="zh-CN" altLang="en-US" sz="2800" dirty="0"/>
              <a:t>信号列表中可以有多个信号，用关键字</a:t>
            </a:r>
            <a:r>
              <a:rPr lang="en-US" altLang="zh-CN" sz="2800" dirty="0" smtClean="0"/>
              <a:t>or</a:t>
            </a:r>
            <a:r>
              <a:rPr lang="zh-CN" altLang="en-US" sz="2800" dirty="0" smtClean="0"/>
              <a:t>连接；</a:t>
            </a:r>
            <a:endParaRPr lang="en-US" altLang="zh-CN" sz="2800" dirty="0" smtClean="0"/>
          </a:p>
          <a:p>
            <a:pPr latinLnBrk="1">
              <a:lnSpc>
                <a:spcPct val="80000"/>
              </a:lnSpc>
            </a:pPr>
            <a:r>
              <a:rPr lang="zh-CN" altLang="en-US" sz="2800" dirty="0" smtClean="0">
                <a:latin typeface="Calibri" panose="020F0502020204030204" charset="0"/>
              </a:rPr>
              <a:t>敏感</a:t>
            </a:r>
            <a:r>
              <a:rPr lang="zh-CN" altLang="en-US" sz="2800" dirty="0">
                <a:latin typeface="Calibri" panose="020F0502020204030204" charset="0"/>
              </a:rPr>
              <a:t>信号可分为两种：</a:t>
            </a:r>
            <a:r>
              <a:rPr lang="zh-CN" altLang="en-US" sz="2800" dirty="0" smtClean="0"/>
              <a:t>电平敏感、边沿敏感；</a:t>
            </a:r>
            <a:endParaRPr lang="en-US" altLang="zh-CN" sz="2800" dirty="0" smtClean="0"/>
          </a:p>
          <a:p>
            <a:pPr latinLnBrk="1">
              <a:lnSpc>
                <a:spcPct val="80000"/>
              </a:lnSpc>
            </a:pPr>
            <a:r>
              <a:rPr lang="zh-CN" altLang="en-US" sz="2800" dirty="0" smtClean="0"/>
              <a:t>用</a:t>
            </a:r>
            <a:r>
              <a:rPr lang="zh-CN" altLang="en-US" sz="2800" dirty="0"/>
              <a:t>关键字</a:t>
            </a:r>
            <a:r>
              <a:rPr lang="en-US" altLang="zh-CN" sz="2800" i="1" dirty="0" err="1"/>
              <a:t>posedge</a:t>
            </a:r>
            <a:r>
              <a:rPr lang="zh-CN" altLang="en-US" sz="2800" dirty="0"/>
              <a:t>和</a:t>
            </a:r>
            <a:r>
              <a:rPr lang="en-US" altLang="zh-CN" sz="2800" i="1" dirty="0" err="1"/>
              <a:t>negedge</a:t>
            </a:r>
            <a:r>
              <a:rPr lang="zh-CN" altLang="en-US" sz="2800" dirty="0"/>
              <a:t>限定信号敏感</a:t>
            </a:r>
            <a:r>
              <a:rPr lang="zh-CN" altLang="en-US" sz="2800" dirty="0" smtClean="0"/>
              <a:t>边沿。</a:t>
            </a:r>
            <a:endParaRPr lang="zh-CN" altLang="en-US" sz="2800" dirty="0"/>
          </a:p>
        </p:txBody>
      </p:sp>
      <p:sp>
        <p:nvSpPr>
          <p:cNvPr id="4" name="标题 1"/>
          <p:cNvSpPr txBox="1"/>
          <p:nvPr/>
        </p:nvSpPr>
        <p:spPr>
          <a:xfrm>
            <a:off x="609600" y="260648"/>
            <a:ext cx="8229600" cy="1143000"/>
          </a:xfrm>
          <a:prstGeom prst="rect">
            <a:avLst/>
          </a:prstGeom>
        </p:spPr>
        <p:txBody>
          <a:bodyPr vert="horz" lIns="91440" tIns="45720" rIns="91440" bIns="45720" rtlCol="0" anchor="ctr">
            <a:normAutofit/>
          </a:bodyPr>
          <a:lstStyle/>
          <a:p>
            <a:pPr lvl="0">
              <a:spcBef>
                <a:spcPct val="0"/>
              </a:spcBef>
              <a:defRPr/>
            </a:pPr>
            <a:r>
              <a:rPr lang="en-US" altLang="zh-CN" sz="4400" dirty="0" smtClean="0">
                <a:latin typeface="+mj-lt"/>
                <a:ea typeface="+mj-ea"/>
                <a:cs typeface="+mj-cs"/>
              </a:rPr>
              <a:t>always</a:t>
            </a:r>
            <a:r>
              <a:rPr lang="zh-CN" altLang="en-US" sz="4400" dirty="0" smtClean="0">
                <a:latin typeface="+mj-lt"/>
                <a:ea typeface="+mj-ea"/>
                <a:cs typeface="+mj-cs"/>
              </a:rPr>
              <a:t>块</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1774370" y="3212976"/>
            <a:ext cx="5749957" cy="329320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pPr>
            <a:r>
              <a:rPr lang="en-US" altLang="zh-CN" sz="1600" b="1" dirty="0"/>
              <a:t>module </a:t>
            </a:r>
            <a:r>
              <a:rPr lang="en-US" altLang="zh-CN" sz="1600" b="1" dirty="0" err="1"/>
              <a:t>reg</a:t>
            </a:r>
            <a:r>
              <a:rPr lang="en-US" altLang="zh-CN" sz="1600" b="1" dirty="0"/>
              <a:t>_ adder (out, a, b, </a:t>
            </a:r>
            <a:r>
              <a:rPr lang="en-US" altLang="zh-CN" sz="1600" b="1" dirty="0" err="1"/>
              <a:t>clk</a:t>
            </a:r>
            <a:r>
              <a:rPr lang="en-US" altLang="zh-CN" sz="1600" b="1" dirty="0"/>
              <a:t>);</a:t>
            </a:r>
          </a:p>
          <a:p>
            <a:pPr>
              <a:spcBef>
                <a:spcPct val="20000"/>
              </a:spcBef>
            </a:pPr>
            <a:r>
              <a:rPr lang="en-US" altLang="zh-CN" sz="1600" b="1" dirty="0"/>
              <a:t>      input </a:t>
            </a:r>
            <a:r>
              <a:rPr lang="en-US" altLang="zh-CN" sz="1600" b="1" dirty="0" err="1"/>
              <a:t>clk</a:t>
            </a:r>
            <a:r>
              <a:rPr lang="en-US" altLang="zh-CN" sz="1600" b="1" dirty="0"/>
              <a:t>;</a:t>
            </a:r>
          </a:p>
          <a:p>
            <a:pPr>
              <a:spcBef>
                <a:spcPct val="20000"/>
              </a:spcBef>
            </a:pPr>
            <a:r>
              <a:rPr lang="en-US" altLang="zh-CN" sz="1600" b="1" dirty="0"/>
              <a:t>      input [2: 0] a, b;</a:t>
            </a:r>
          </a:p>
          <a:p>
            <a:pPr>
              <a:spcBef>
                <a:spcPct val="20000"/>
              </a:spcBef>
            </a:pPr>
            <a:r>
              <a:rPr lang="en-US" altLang="zh-CN" sz="1600" b="1" dirty="0"/>
              <a:t>      output [3: 0] out;</a:t>
            </a:r>
          </a:p>
          <a:p>
            <a:pPr>
              <a:spcBef>
                <a:spcPct val="20000"/>
              </a:spcBef>
            </a:pPr>
            <a:r>
              <a:rPr lang="en-US" altLang="zh-CN" sz="1600" b="1" dirty="0"/>
              <a:t>      </a:t>
            </a:r>
            <a:r>
              <a:rPr lang="en-US" altLang="zh-CN" sz="1600" b="1" dirty="0" err="1"/>
              <a:t>reg</a:t>
            </a:r>
            <a:r>
              <a:rPr lang="en-US" altLang="zh-CN" sz="1600" b="1" dirty="0"/>
              <a:t> [3: 0] out;</a:t>
            </a:r>
          </a:p>
          <a:p>
            <a:pPr>
              <a:spcBef>
                <a:spcPct val="20000"/>
              </a:spcBef>
            </a:pPr>
            <a:r>
              <a:rPr lang="en-US" altLang="zh-CN" sz="1600" b="1" dirty="0"/>
              <a:t>      </a:t>
            </a:r>
            <a:r>
              <a:rPr lang="en-US" altLang="zh-CN" sz="1600" b="1" dirty="0" err="1"/>
              <a:t>reg</a:t>
            </a:r>
            <a:r>
              <a:rPr lang="en-US" altLang="zh-CN" sz="1600" b="1" dirty="0"/>
              <a:t> [3: 0] sum;</a:t>
            </a:r>
          </a:p>
          <a:p>
            <a:pPr>
              <a:spcBef>
                <a:spcPct val="20000"/>
              </a:spcBef>
            </a:pPr>
            <a:r>
              <a:rPr lang="en-US" altLang="zh-CN" sz="1600" b="1" dirty="0"/>
              <a:t>   always </a:t>
            </a:r>
            <a:r>
              <a:rPr lang="en-US" altLang="zh-CN" sz="1600" b="1" dirty="0">
                <a:solidFill>
                  <a:srgbClr val="FF0000"/>
                </a:solidFill>
              </a:rPr>
              <a:t>@</a:t>
            </a:r>
            <a:r>
              <a:rPr lang="en-US" altLang="zh-CN" sz="1600" b="1" dirty="0"/>
              <a:t>( a </a:t>
            </a:r>
            <a:r>
              <a:rPr lang="en-US" altLang="zh-CN" sz="1600" b="1" dirty="0">
                <a:solidFill>
                  <a:srgbClr val="FF0000"/>
                </a:solidFill>
              </a:rPr>
              <a:t>or</a:t>
            </a:r>
            <a:r>
              <a:rPr lang="en-US" altLang="zh-CN" sz="1600" b="1" dirty="0"/>
              <a:t> b) // </a:t>
            </a:r>
            <a:r>
              <a:rPr lang="zh-CN" altLang="en-US" sz="1600" b="1" dirty="0"/>
              <a:t>若</a:t>
            </a:r>
            <a:r>
              <a:rPr lang="en-US" altLang="zh-CN" sz="1600" b="1" dirty="0"/>
              <a:t>a</a:t>
            </a:r>
            <a:r>
              <a:rPr lang="zh-CN" altLang="en-US" sz="1600" b="1" dirty="0"/>
              <a:t>或</a:t>
            </a:r>
            <a:r>
              <a:rPr lang="en-US" altLang="zh-CN" sz="1600" b="1" dirty="0"/>
              <a:t>b</a:t>
            </a:r>
            <a:r>
              <a:rPr lang="zh-CN" altLang="en-US" sz="1600" b="1" dirty="0"/>
              <a:t>发生任何变化，执行</a:t>
            </a:r>
          </a:p>
          <a:p>
            <a:pPr>
              <a:spcBef>
                <a:spcPct val="20000"/>
              </a:spcBef>
            </a:pPr>
            <a:r>
              <a:rPr lang="zh-CN" altLang="en-US" sz="1600" b="1" dirty="0"/>
              <a:t>     </a:t>
            </a:r>
            <a:r>
              <a:rPr lang="en-US" altLang="zh-CN" sz="1600" b="1" dirty="0" smtClean="0"/>
              <a:t>      sum </a:t>
            </a:r>
            <a:r>
              <a:rPr lang="en-US" altLang="zh-CN" sz="1600" b="1" dirty="0"/>
              <a:t>= a + b;</a:t>
            </a:r>
          </a:p>
          <a:p>
            <a:pPr>
              <a:spcBef>
                <a:spcPct val="20000"/>
              </a:spcBef>
            </a:pPr>
            <a:r>
              <a:rPr lang="en-US" altLang="zh-CN" sz="1600" b="1" dirty="0"/>
              <a:t>   always </a:t>
            </a:r>
            <a:r>
              <a:rPr lang="en-US" altLang="zh-CN" sz="1600" b="1" dirty="0">
                <a:solidFill>
                  <a:srgbClr val="FF0000"/>
                </a:solidFill>
              </a:rPr>
              <a:t>@</a:t>
            </a:r>
            <a:r>
              <a:rPr lang="en-US" altLang="zh-CN" sz="1600" b="1" dirty="0"/>
              <a:t>( </a:t>
            </a:r>
            <a:r>
              <a:rPr lang="en-US" altLang="zh-CN" sz="1600" b="1" dirty="0" err="1">
                <a:solidFill>
                  <a:srgbClr val="FF0000"/>
                </a:solidFill>
              </a:rPr>
              <a:t>negedge</a:t>
            </a:r>
            <a:r>
              <a:rPr lang="en-US" altLang="zh-CN" sz="1600" b="1" dirty="0"/>
              <a:t> </a:t>
            </a:r>
            <a:r>
              <a:rPr lang="en-US" altLang="zh-CN" sz="1600" b="1" dirty="0" err="1"/>
              <a:t>clk</a:t>
            </a:r>
            <a:r>
              <a:rPr lang="en-US" altLang="zh-CN" sz="1600" b="1" dirty="0"/>
              <a:t>) // </a:t>
            </a:r>
            <a:r>
              <a:rPr lang="zh-CN" altLang="en-US" sz="1600" b="1" dirty="0"/>
              <a:t>在</a:t>
            </a:r>
            <a:r>
              <a:rPr lang="en-US" altLang="zh-CN" sz="1600" b="1" dirty="0" err="1"/>
              <a:t>clk</a:t>
            </a:r>
            <a:r>
              <a:rPr lang="zh-CN" altLang="en-US" sz="1600" b="1" dirty="0"/>
              <a:t>下降沿执行</a:t>
            </a:r>
          </a:p>
          <a:p>
            <a:pPr>
              <a:spcBef>
                <a:spcPct val="20000"/>
              </a:spcBef>
            </a:pPr>
            <a:r>
              <a:rPr lang="zh-CN" altLang="en-US" sz="1600" b="1" dirty="0"/>
              <a:t>           </a:t>
            </a:r>
            <a:r>
              <a:rPr lang="en-US" altLang="zh-CN" sz="1600" b="1" dirty="0"/>
              <a:t>out = sum;</a:t>
            </a:r>
          </a:p>
          <a:p>
            <a:pPr>
              <a:spcBef>
                <a:spcPct val="20000"/>
              </a:spcBef>
            </a:pPr>
            <a:r>
              <a:rPr lang="en-US" altLang="zh-CN" sz="1600" b="1" dirty="0" err="1"/>
              <a:t>endmodule</a:t>
            </a:r>
            <a:endParaRPr lang="en-US" altLang="zh-CN" sz="1600" b="1" dirty="0"/>
          </a:p>
        </p:txBody>
      </p:sp>
      <p:sp>
        <p:nvSpPr>
          <p:cNvPr id="3" name="标题 1"/>
          <p:cNvSpPr txBox="1"/>
          <p:nvPr/>
        </p:nvSpPr>
        <p:spPr>
          <a:xfrm>
            <a:off x="609600" y="427038"/>
            <a:ext cx="8229600" cy="1143000"/>
          </a:xfrm>
          <a:prstGeom prst="rect">
            <a:avLst/>
          </a:prstGeom>
        </p:spPr>
        <p:txBody>
          <a:bodyPr vert="horz" lIns="91440" tIns="45720" rIns="91440" bIns="45720" rtlCol="0" anchor="ctr">
            <a:normAutofit/>
          </a:bodyPr>
          <a:lstStyle/>
          <a:p>
            <a:pPr lvl="0">
              <a:spcBef>
                <a:spcPct val="0"/>
              </a:spcBef>
              <a:defRPr/>
            </a:pPr>
            <a:r>
              <a:rPr lang="en-US" altLang="zh-CN" sz="4400" dirty="0" smtClean="0">
                <a:latin typeface="+mj-lt"/>
                <a:ea typeface="+mj-ea"/>
                <a:cs typeface="+mj-cs"/>
              </a:rPr>
              <a:t>always</a:t>
            </a:r>
            <a:r>
              <a:rPr lang="zh-CN" altLang="en-US" sz="4400" dirty="0" smtClean="0">
                <a:latin typeface="+mj-lt"/>
                <a:ea typeface="+mj-ea"/>
                <a:cs typeface="+mj-cs"/>
              </a:rPr>
              <a:t>块</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内容占位符 2"/>
          <p:cNvSpPr txBox="1"/>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atinLnBrk="1">
              <a:lnSpc>
                <a:spcPct val="90000"/>
              </a:lnSpc>
            </a:pPr>
            <a:r>
              <a:rPr lang="zh-CN" altLang="en-US" sz="2400" dirty="0" smtClean="0"/>
              <a:t>电平</a:t>
            </a:r>
            <a:r>
              <a:rPr lang="zh-CN" altLang="en-US" sz="2400" dirty="0"/>
              <a:t>触发的always块通常用于描述组合逻辑和带锁存器的</a:t>
            </a:r>
            <a:r>
              <a:rPr lang="zh-CN" altLang="en-US" sz="2400" dirty="0" smtClean="0"/>
              <a:t>组合逻辑；</a:t>
            </a:r>
            <a:endParaRPr lang="en-US" altLang="zh-CN" sz="2400" dirty="0" smtClean="0"/>
          </a:p>
          <a:p>
            <a:pPr latinLnBrk="1">
              <a:lnSpc>
                <a:spcPct val="90000"/>
              </a:lnSpc>
            </a:pPr>
            <a:r>
              <a:rPr lang="zh-CN" altLang="en-US" sz="2400" dirty="0" smtClean="0"/>
              <a:t>边沿触发的</a:t>
            </a:r>
            <a:r>
              <a:rPr lang="zh-CN" altLang="en-US" sz="2400" dirty="0"/>
              <a:t>always块通常用于描述时序</a:t>
            </a:r>
            <a:r>
              <a:rPr lang="zh-CN" altLang="en-US" sz="2400" dirty="0" smtClean="0"/>
              <a:t>逻辑。</a:t>
            </a:r>
            <a:endParaRPr lang="en-US" altLang="zh-CN" sz="2400" dirty="0"/>
          </a:p>
          <a:p>
            <a:pPr latinLnBrk="1">
              <a:lnSpc>
                <a:spcPct val="90000"/>
              </a:lnSpc>
            </a:pPr>
            <a:endParaRPr lang="en-US" altLang="zh-CN" sz="2400" dirty="0" smtClean="0"/>
          </a:p>
        </p:txBody>
      </p:sp>
      <p:sp>
        <p:nvSpPr>
          <p:cNvPr id="5" name="灯片编号占位符 4"/>
          <p:cNvSpPr>
            <a:spLocks noGrp="1"/>
          </p:cNvSpPr>
          <p:nvPr>
            <p:ph type="sldNum" sz="quarter" idx="12"/>
          </p:nvPr>
        </p:nvSpPr>
        <p:spPr/>
        <p:txBody>
          <a:bodyPr/>
          <a:lstStyle/>
          <a:p>
            <a:fld id="{351A2F54-C19B-4022-AC36-B7CACD2E530A}" type="slidenum">
              <a:rPr lang="zh-CN" altLang="en-US" smtClean="0"/>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33" name="Rectangle 13"/>
          <p:cNvSpPr>
            <a:spLocks noGrp="1" noChangeArrowheads="1"/>
          </p:cNvSpPr>
          <p:nvPr>
            <p:ph type="body" idx="1"/>
          </p:nvPr>
        </p:nvSpPr>
        <p:spPr>
          <a:effectLst/>
        </p:spPr>
        <p:txBody>
          <a:bodyPr>
            <a:noAutofit/>
          </a:bodyPr>
          <a:lstStyle/>
          <a:p>
            <a:pPr>
              <a:lnSpc>
                <a:spcPct val="110000"/>
              </a:lnSpc>
            </a:pPr>
            <a:r>
              <a:rPr lang="zh-CN" altLang="en-US" dirty="0"/>
              <a:t>嵌入式微处理机系统</a:t>
            </a:r>
          </a:p>
          <a:p>
            <a:pPr>
              <a:lnSpc>
                <a:spcPct val="110000"/>
              </a:lnSpc>
            </a:pPr>
            <a:r>
              <a:rPr lang="zh-CN" altLang="en-US" dirty="0"/>
              <a:t>数字信号处理系统</a:t>
            </a:r>
          </a:p>
          <a:p>
            <a:pPr>
              <a:lnSpc>
                <a:spcPct val="110000"/>
              </a:lnSpc>
            </a:pPr>
            <a:r>
              <a:rPr lang="zh-CN" altLang="en-US" dirty="0"/>
              <a:t>高速并行计算逻辑  </a:t>
            </a:r>
          </a:p>
          <a:p>
            <a:pPr>
              <a:lnSpc>
                <a:spcPct val="110000"/>
              </a:lnSpc>
            </a:pPr>
            <a:r>
              <a:rPr lang="zh-CN" altLang="en-US" dirty="0"/>
              <a:t>高速通信协议电路</a:t>
            </a:r>
          </a:p>
          <a:p>
            <a:pPr>
              <a:lnSpc>
                <a:spcPct val="110000"/>
              </a:lnSpc>
            </a:pPr>
            <a:r>
              <a:rPr lang="zh-CN" altLang="en-US" dirty="0"/>
              <a:t>高速编码/解码、加密/解密电路</a:t>
            </a:r>
          </a:p>
          <a:p>
            <a:pPr>
              <a:lnSpc>
                <a:spcPct val="110000"/>
              </a:lnSpc>
            </a:pPr>
            <a:r>
              <a:rPr lang="zh-CN" altLang="en-US" dirty="0"/>
              <a:t>复杂的多功能智能接口</a:t>
            </a:r>
          </a:p>
          <a:p>
            <a:pPr>
              <a:lnSpc>
                <a:spcPct val="110000"/>
              </a:lnSpc>
            </a:pPr>
            <a:r>
              <a:rPr lang="zh-CN" altLang="en-US" dirty="0"/>
              <a:t>门逻辑总数超过几万门达到几百甚至达</a:t>
            </a:r>
            <a:r>
              <a:rPr lang="zh-CN" altLang="en-US" dirty="0" smtClean="0"/>
              <a:t>几千万</a:t>
            </a:r>
            <a:r>
              <a:rPr lang="zh-CN" altLang="en-US" dirty="0"/>
              <a:t>门的数字系统</a:t>
            </a:r>
          </a:p>
        </p:txBody>
      </p:sp>
      <p:sp>
        <p:nvSpPr>
          <p:cNvPr id="4"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复杂的数字系统</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灯片编号占位符 1"/>
          <p:cNvSpPr>
            <a:spLocks noGrp="1"/>
          </p:cNvSpPr>
          <p:nvPr>
            <p:ph type="sldNum" sz="quarter" idx="12"/>
          </p:nvPr>
        </p:nvSpPr>
        <p:spPr/>
        <p:txBody>
          <a:bodyPr/>
          <a:lstStyle/>
          <a:p>
            <a:fld id="{351A2F54-C19B-4022-AC36-B7CACD2E530A}" type="slidenum">
              <a:rPr lang="zh-CN" altLang="en-US" smtClean="0"/>
              <a:t>6</a:t>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nodeType="clickEffect">
                                  <p:stCondLst>
                                    <p:cond delay="0"/>
                                  </p:stCondLst>
                                  <p:childTnLst>
                                    <p:set>
                                      <p:cBhvr override="childStyle">
                                        <p:cTn id="6" dur="indefinite"/>
                                        <p:tgtEl>
                                          <p:spTgt spid="5133">
                                            <p:txEl>
                                              <p:pRg st="2" end="2"/>
                                            </p:txEl>
                                          </p:spTgt>
                                        </p:tgtEl>
                                        <p:attrNameLst>
                                          <p:attrName>style.fontFamily</p:attrName>
                                        </p:attrNameLst>
                                      </p:cBhvr>
                                      <p:to>
                                        <p:strVal val="黑体"/>
                                      </p:to>
                                    </p:set>
                                  </p:childTnLst>
                                </p:cTn>
                              </p:par>
                              <p:par>
                                <p:cTn id="7" presetID="3" presetClass="emph" presetSubtype="2" fill="hold" nodeType="withEffect">
                                  <p:stCondLst>
                                    <p:cond delay="0"/>
                                  </p:stCondLst>
                                  <p:childTnLst>
                                    <p:animClr clrSpc="rgb" dir="cw">
                                      <p:cBhvr override="childStyle">
                                        <p:cTn id="8" dur="500" fill="hold"/>
                                        <p:tgtEl>
                                          <p:spTgt spid="5133">
                                            <p:txEl>
                                              <p:pRg st="2" end="2"/>
                                            </p:txEl>
                                          </p:spTgt>
                                        </p:tgtEl>
                                        <p:attrNameLst>
                                          <p:attrName>style.color</p:attrName>
                                        </p:attrNameLst>
                                      </p:cBhvr>
                                      <p:to>
                                        <a:srgbClr val="A50021"/>
                                      </p:to>
                                    </p:animClr>
                                  </p:childTnLst>
                                </p:cTn>
                              </p:par>
                              <p:par>
                                <p:cTn id="9" presetID="2" presetClass="emph" presetSubtype="0" nodeType="withEffect">
                                  <p:stCondLst>
                                    <p:cond delay="0"/>
                                  </p:stCondLst>
                                  <p:childTnLst>
                                    <p:set>
                                      <p:cBhvr override="childStyle">
                                        <p:cTn id="10" dur="indefinite"/>
                                        <p:tgtEl>
                                          <p:spTgt spid="5133">
                                            <p:txEl>
                                              <p:pRg st="0" end="0"/>
                                            </p:txEl>
                                          </p:spTgt>
                                        </p:tgtEl>
                                        <p:attrNameLst>
                                          <p:attrName>style.fontFamily</p:attrName>
                                        </p:attrNameLst>
                                      </p:cBhvr>
                                      <p:to>
                                        <p:strVal val="黑体"/>
                                      </p:to>
                                    </p:set>
                                  </p:childTnLst>
                                </p:cTn>
                              </p:par>
                              <p:par>
                                <p:cTn id="11" presetID="3" presetClass="emph" presetSubtype="2" fill="hold" nodeType="withEffect">
                                  <p:stCondLst>
                                    <p:cond delay="0"/>
                                  </p:stCondLst>
                                  <p:childTnLst>
                                    <p:animClr clrSpc="rgb" dir="cw">
                                      <p:cBhvr override="childStyle">
                                        <p:cTn id="12" dur="500" fill="hold"/>
                                        <p:tgtEl>
                                          <p:spTgt spid="5133">
                                            <p:txEl>
                                              <p:pRg st="0" end="0"/>
                                            </p:txEl>
                                          </p:spTgt>
                                        </p:tgtEl>
                                        <p:attrNameLst>
                                          <p:attrName>style.color</p:attrName>
                                        </p:attrNameLst>
                                      </p:cBhvr>
                                      <p:to>
                                        <a:srgbClr val="990000"/>
                                      </p:to>
                                    </p:animClr>
                                  </p:childTnLst>
                                </p:cTn>
                              </p:par>
                              <p:par>
                                <p:cTn id="13" presetID="2" presetClass="emph" presetSubtype="0" nodeType="withEffect">
                                  <p:stCondLst>
                                    <p:cond delay="0"/>
                                  </p:stCondLst>
                                  <p:childTnLst>
                                    <p:set>
                                      <p:cBhvr override="childStyle">
                                        <p:cTn id="14" dur="indefinite"/>
                                        <p:tgtEl>
                                          <p:spTgt spid="5133">
                                            <p:txEl>
                                              <p:pRg st="4" end="4"/>
                                            </p:txEl>
                                          </p:spTgt>
                                        </p:tgtEl>
                                        <p:attrNameLst>
                                          <p:attrName>style.fontFamily</p:attrName>
                                        </p:attrNameLst>
                                      </p:cBhvr>
                                      <p:to>
                                        <p:strVal val="黑体"/>
                                      </p:to>
                                    </p:set>
                                  </p:childTnLst>
                                </p:cTn>
                              </p:par>
                              <p:par>
                                <p:cTn id="15" presetID="3" presetClass="emph" presetSubtype="2" fill="hold" nodeType="withEffect">
                                  <p:stCondLst>
                                    <p:cond delay="0"/>
                                  </p:stCondLst>
                                  <p:childTnLst>
                                    <p:animClr clrSpc="rgb" dir="cw">
                                      <p:cBhvr override="childStyle">
                                        <p:cTn id="16" dur="500" fill="hold"/>
                                        <p:tgtEl>
                                          <p:spTgt spid="5133">
                                            <p:txEl>
                                              <p:pRg st="4" end="4"/>
                                            </p:txEl>
                                          </p:spTgt>
                                        </p:tgtEl>
                                        <p:attrNameLst>
                                          <p:attrName>style.color</p:attrName>
                                        </p:attrNameLst>
                                      </p:cBhvr>
                                      <p:to>
                                        <a:srgbClr val="990000"/>
                                      </p:to>
                                    </p:animClr>
                                  </p:childTnLst>
                                </p:cTn>
                              </p:par>
                              <p:par>
                                <p:cTn id="17" presetID="2" presetClass="emph" presetSubtype="0" nodeType="withEffect">
                                  <p:stCondLst>
                                    <p:cond delay="0"/>
                                  </p:stCondLst>
                                  <p:childTnLst>
                                    <p:set>
                                      <p:cBhvr override="childStyle">
                                        <p:cTn id="18" dur="indefinite"/>
                                        <p:tgtEl>
                                          <p:spTgt spid="5133">
                                            <p:txEl>
                                              <p:pRg st="5" end="5"/>
                                            </p:txEl>
                                          </p:spTgt>
                                        </p:tgtEl>
                                        <p:attrNameLst>
                                          <p:attrName>style.fontFamily</p:attrName>
                                        </p:attrNameLst>
                                      </p:cBhvr>
                                      <p:to>
                                        <p:strVal val="黑体"/>
                                      </p:to>
                                    </p:set>
                                  </p:childTnLst>
                                </p:cTn>
                              </p:par>
                              <p:par>
                                <p:cTn id="19" presetID="3" presetClass="emph" presetSubtype="2" fill="hold" nodeType="withEffect">
                                  <p:stCondLst>
                                    <p:cond delay="0"/>
                                  </p:stCondLst>
                                  <p:childTnLst>
                                    <p:animClr clrSpc="rgb" dir="cw">
                                      <p:cBhvr override="childStyle">
                                        <p:cTn id="20" dur="500" fill="hold"/>
                                        <p:tgtEl>
                                          <p:spTgt spid="5133">
                                            <p:txEl>
                                              <p:pRg st="5" end="5"/>
                                            </p:txEl>
                                          </p:spTgt>
                                        </p:tgtEl>
                                        <p:attrNameLst>
                                          <p:attrName>style.color</p:attrName>
                                        </p:attrNameLst>
                                      </p:cBhvr>
                                      <p:to>
                                        <a:srgbClr val="990000"/>
                                      </p:to>
                                    </p:animClr>
                                  </p:childTnLst>
                                </p:cTn>
                              </p:par>
                              <p:par>
                                <p:cTn id="21" presetID="2" presetClass="emph" presetSubtype="0" nodeType="withEffect">
                                  <p:stCondLst>
                                    <p:cond delay="0"/>
                                  </p:stCondLst>
                                  <p:childTnLst>
                                    <p:set>
                                      <p:cBhvr override="childStyle">
                                        <p:cTn id="22" dur="indefinite"/>
                                        <p:tgtEl>
                                          <p:spTgt spid="5133">
                                            <p:txEl>
                                              <p:pRg st="6" end="6"/>
                                            </p:txEl>
                                          </p:spTgt>
                                        </p:tgtEl>
                                        <p:attrNameLst>
                                          <p:attrName>style.fontFamily</p:attrName>
                                        </p:attrNameLst>
                                      </p:cBhvr>
                                      <p:to>
                                        <p:strVal val="黑体"/>
                                      </p:to>
                                    </p:set>
                                  </p:childTnLst>
                                </p:cTn>
                              </p:par>
                              <p:par>
                                <p:cTn id="23" presetID="3" presetClass="emph" presetSubtype="2" fill="hold" nodeType="withEffect">
                                  <p:stCondLst>
                                    <p:cond delay="0"/>
                                  </p:stCondLst>
                                  <p:childTnLst>
                                    <p:animClr clrSpc="rgb" dir="cw">
                                      <p:cBhvr override="childStyle">
                                        <p:cTn id="24" dur="500" fill="hold"/>
                                        <p:tgtEl>
                                          <p:spTgt spid="5133">
                                            <p:txEl>
                                              <p:pRg st="6" end="6"/>
                                            </p:txEl>
                                          </p:spTgt>
                                        </p:tgtEl>
                                        <p:attrNameLst>
                                          <p:attrName>style.color</p:attrName>
                                        </p:attrNameLst>
                                      </p:cBhvr>
                                      <p:to>
                                        <a:srgbClr val="99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Verilog HDL</a:t>
            </a:r>
            <a:r>
              <a:rPr lang="zh-CN" altLang="en-US" dirty="0"/>
              <a:t>语法</a:t>
            </a:r>
          </a:p>
        </p:txBody>
      </p:sp>
      <p:sp>
        <p:nvSpPr>
          <p:cNvPr id="3" name="内容占位符 2"/>
          <p:cNvSpPr>
            <a:spLocks noGrp="1"/>
          </p:cNvSpPr>
          <p:nvPr>
            <p:ph idx="1"/>
          </p:nvPr>
        </p:nvSpPr>
        <p:spPr/>
        <p:txBody>
          <a:bodyPr/>
          <a:lstStyle/>
          <a:p>
            <a:r>
              <a:rPr lang="zh-CN" altLang="en-US" dirty="0"/>
              <a:t>模块的结构与实例化</a:t>
            </a:r>
            <a:endParaRPr lang="en-US" altLang="zh-CN" dirty="0"/>
          </a:p>
          <a:p>
            <a:r>
              <a:rPr lang="zh-CN" altLang="en-US" dirty="0" smtClean="0"/>
              <a:t>标识符</a:t>
            </a:r>
            <a:r>
              <a:rPr lang="zh-CN" altLang="en-US" dirty="0"/>
              <a:t>和数据类型</a:t>
            </a:r>
            <a:endParaRPr lang="en-US" altLang="zh-CN" dirty="0"/>
          </a:p>
          <a:p>
            <a:r>
              <a:rPr lang="zh-CN" altLang="en-US" dirty="0" smtClean="0"/>
              <a:t>运算符</a:t>
            </a:r>
            <a:r>
              <a:rPr lang="zh-CN" altLang="en-US" dirty="0"/>
              <a:t>及表达式</a:t>
            </a:r>
            <a:endParaRPr lang="en-US" altLang="zh-CN" dirty="0"/>
          </a:p>
          <a:p>
            <a:r>
              <a:rPr lang="zh-CN" altLang="en-US" dirty="0"/>
              <a:t>赋值语句和块语句</a:t>
            </a:r>
            <a:endParaRPr lang="en-US" altLang="zh-CN" dirty="0"/>
          </a:p>
          <a:p>
            <a:r>
              <a:rPr lang="zh-CN" altLang="en-US" b="1" dirty="0">
                <a:solidFill>
                  <a:schemeClr val="accent2">
                    <a:lumMod val="75000"/>
                  </a:schemeClr>
                </a:solidFill>
              </a:rPr>
              <a:t>条件</a:t>
            </a:r>
            <a:r>
              <a:rPr lang="zh-CN" altLang="en-US" b="1" dirty="0" smtClean="0">
                <a:solidFill>
                  <a:schemeClr val="accent2">
                    <a:lumMod val="75000"/>
                  </a:schemeClr>
                </a:solidFill>
              </a:rPr>
              <a:t>语句和循环语句</a:t>
            </a:r>
            <a:endParaRPr lang="en-US" altLang="zh-CN" b="1" dirty="0" smtClean="0">
              <a:solidFill>
                <a:schemeClr val="accent2">
                  <a:lumMod val="75000"/>
                </a:schemeClr>
              </a:solidFill>
            </a:endParaRPr>
          </a:p>
          <a:p>
            <a:r>
              <a:rPr lang="zh-CN" altLang="en-US" dirty="0"/>
              <a:t>模块的</a:t>
            </a:r>
            <a:r>
              <a:rPr lang="zh-CN" altLang="en-US" dirty="0" smtClean="0"/>
              <a:t>调用</a:t>
            </a:r>
            <a:endParaRPr lang="en-US" altLang="zh-CN" dirty="0" smtClean="0"/>
          </a:p>
          <a:p>
            <a:r>
              <a:rPr lang="zh-CN" altLang="en-US" dirty="0"/>
              <a:t>模块的测试</a:t>
            </a:r>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条件语句和循环语句</a:t>
            </a:r>
            <a:endParaRPr lang="zh-CN" altLang="en-US" dirty="0"/>
          </a:p>
        </p:txBody>
      </p:sp>
      <p:sp>
        <p:nvSpPr>
          <p:cNvPr id="3" name="内容占位符 2"/>
          <p:cNvSpPr>
            <a:spLocks noGrp="1"/>
          </p:cNvSpPr>
          <p:nvPr>
            <p:ph idx="1"/>
          </p:nvPr>
        </p:nvSpPr>
        <p:spPr>
          <a:xfrm>
            <a:off x="457200" y="1600200"/>
            <a:ext cx="8229600" cy="4853136"/>
          </a:xfrm>
        </p:spPr>
        <p:txBody>
          <a:bodyPr>
            <a:normAutofit/>
          </a:bodyPr>
          <a:lstStyle/>
          <a:p>
            <a:r>
              <a:rPr lang="zh-CN" altLang="en-US" dirty="0" smtClean="0"/>
              <a:t>条件语句和循环语句都必须在过程块中使用</a:t>
            </a:r>
            <a:endParaRPr lang="en-US" altLang="zh-CN" dirty="0" smtClean="0"/>
          </a:p>
          <a:p>
            <a:r>
              <a:rPr lang="zh-CN" altLang="en-US" dirty="0" smtClean="0"/>
              <a:t>条件语句：</a:t>
            </a:r>
            <a:endParaRPr lang="en-US" altLang="zh-CN" dirty="0" smtClean="0"/>
          </a:p>
          <a:p>
            <a:pPr lvl="1"/>
            <a:r>
              <a:rPr lang="en-US" altLang="zh-CN" dirty="0" smtClean="0"/>
              <a:t>if</a:t>
            </a:r>
            <a:r>
              <a:rPr lang="zh-CN" altLang="en-US" dirty="0" smtClean="0"/>
              <a:t>语句、</a:t>
            </a:r>
            <a:r>
              <a:rPr lang="en-US" altLang="zh-CN" dirty="0" smtClean="0"/>
              <a:t>case</a:t>
            </a:r>
            <a:r>
              <a:rPr lang="zh-CN" altLang="en-US" dirty="0" smtClean="0"/>
              <a:t>语句</a:t>
            </a:r>
            <a:endParaRPr lang="en-US" altLang="zh-CN" dirty="0" smtClean="0"/>
          </a:p>
          <a:p>
            <a:r>
              <a:rPr lang="zh-CN" altLang="en-US" dirty="0" smtClean="0"/>
              <a:t>循环语句：</a:t>
            </a:r>
            <a:endParaRPr lang="en-US" altLang="zh-CN" dirty="0" smtClean="0"/>
          </a:p>
          <a:p>
            <a:pPr lvl="1"/>
            <a:r>
              <a:rPr lang="en-US" altLang="zh-CN" dirty="0" smtClean="0"/>
              <a:t>forever</a:t>
            </a:r>
            <a:r>
              <a:rPr lang="zh-CN" altLang="en-US" dirty="0" smtClean="0"/>
              <a:t>语句、</a:t>
            </a:r>
            <a:r>
              <a:rPr lang="en-US" altLang="zh-CN" dirty="0" smtClean="0"/>
              <a:t>repeat</a:t>
            </a:r>
            <a:r>
              <a:rPr lang="zh-CN" altLang="en-US" dirty="0" smtClean="0"/>
              <a:t>语句、</a:t>
            </a:r>
            <a:r>
              <a:rPr lang="en-US" altLang="zh-CN" dirty="0" smtClean="0"/>
              <a:t>while</a:t>
            </a:r>
            <a:r>
              <a:rPr lang="zh-CN" altLang="en-US" dirty="0" smtClean="0"/>
              <a:t>语句、</a:t>
            </a:r>
            <a:r>
              <a:rPr lang="en-US" altLang="zh-CN" dirty="0" smtClean="0"/>
              <a:t>for</a:t>
            </a:r>
            <a:r>
              <a:rPr lang="zh-CN" altLang="en-US" dirty="0" smtClean="0"/>
              <a:t>语句</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descr="蓝色砂纸"/>
          <p:cNvSpPr>
            <a:spLocks noGrp="1" noChangeArrowheads="1"/>
          </p:cNvSpPr>
          <p:nvPr>
            <p:ph type="title"/>
          </p:nvPr>
        </p:nvSpPr>
        <p:spPr>
          <a:xfrm>
            <a:off x="609600" y="0"/>
            <a:ext cx="7924800" cy="1143000"/>
          </a:xfrm>
          <a:noFill/>
          <a:extLst>
            <a:ext uri="{909E8E84-426E-40DD-AFC4-6F175D3DCCD1}">
              <a14:hiddenFill xmlns:a14="http://schemas.microsoft.com/office/drawing/2010/main">
                <a:blipFill dpi="0" rotWithShape="0">
                  <a:blip r:embed="rId2"/>
                  <a:srcRect/>
                  <a:tile tx="0" ty="0" sx="100000" sy="100000" flip="none" algn="tl"/>
                </a:blipFill>
              </a14:hiddenFill>
            </a:ext>
          </a:extLst>
        </p:spPr>
        <p:txBody>
          <a:bodyPr>
            <a:normAutofit/>
          </a:bodyPr>
          <a:lstStyle/>
          <a:p>
            <a:pPr algn="l"/>
            <a:r>
              <a:rPr lang="zh-CN" altLang="en-US" dirty="0"/>
              <a:t>条件</a:t>
            </a:r>
            <a:r>
              <a:rPr lang="zh-CN" altLang="en-US" dirty="0" smtClean="0"/>
              <a:t>语句</a:t>
            </a:r>
            <a:r>
              <a:rPr lang="en-US" altLang="zh-CN" dirty="0" smtClean="0"/>
              <a:t>-if</a:t>
            </a:r>
            <a:r>
              <a:rPr lang="zh-CN" altLang="en-US" dirty="0" smtClean="0"/>
              <a:t>语句</a:t>
            </a:r>
            <a:endParaRPr lang="zh-CN" altLang="en-US" dirty="0"/>
          </a:p>
        </p:txBody>
      </p:sp>
      <p:sp>
        <p:nvSpPr>
          <p:cNvPr id="254981" name="Text Box 5"/>
          <p:cNvSpPr txBox="1">
            <a:spLocks noChangeArrowheads="1"/>
          </p:cNvSpPr>
          <p:nvPr/>
        </p:nvSpPr>
        <p:spPr bwMode="auto">
          <a:xfrm>
            <a:off x="2051720" y="3573016"/>
            <a:ext cx="5105400" cy="209288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lang="en-US" altLang="zh-CN" sz="2000" b="1" i="1" dirty="0">
                <a:latin typeface="Courier-Bold" charset="0"/>
              </a:rPr>
              <a:t>always </a:t>
            </a:r>
            <a:r>
              <a:rPr lang="en-US" altLang="zh-CN" sz="2000" b="1" i="1" dirty="0" smtClean="0">
                <a:latin typeface="Courier-Bold" charset="0"/>
              </a:rPr>
              <a:t>@</a:t>
            </a:r>
            <a:r>
              <a:rPr lang="en-US" altLang="zh-CN" sz="2000" b="1" i="1" dirty="0">
                <a:latin typeface="Courier-Bold" charset="0"/>
              </a:rPr>
              <a:t> ( </a:t>
            </a:r>
            <a:r>
              <a:rPr lang="en-US" altLang="zh-CN" sz="2000" b="1" i="1" dirty="0" err="1" smtClean="0">
                <a:latin typeface="Courier-Bold" charset="0"/>
              </a:rPr>
              <a:t>some_event</a:t>
            </a:r>
            <a:r>
              <a:rPr lang="en-US" altLang="zh-CN" sz="2000" b="1" i="1" dirty="0">
                <a:latin typeface="Courier-Bold" charset="0"/>
              </a:rPr>
              <a:t> </a:t>
            </a:r>
            <a:r>
              <a:rPr lang="en-US" altLang="zh-CN" sz="2000" b="1" i="1" dirty="0" smtClean="0">
                <a:latin typeface="Courier-Bold" charset="0"/>
              </a:rPr>
              <a:t>)</a:t>
            </a:r>
          </a:p>
          <a:p>
            <a:pPr>
              <a:spcBef>
                <a:spcPct val="10000"/>
              </a:spcBef>
            </a:pPr>
            <a:r>
              <a:rPr lang="en-US" altLang="zh-CN" sz="2000" b="1" dirty="0">
                <a:latin typeface="Courier-Bold" charset="0"/>
              </a:rPr>
              <a:t> </a:t>
            </a:r>
            <a:r>
              <a:rPr lang="en-US" altLang="zh-CN" sz="2000" b="1" dirty="0" smtClean="0">
                <a:latin typeface="Courier-Bold" charset="0"/>
              </a:rPr>
              <a:t>      </a:t>
            </a:r>
            <a:r>
              <a:rPr lang="en-US" altLang="zh-CN" sz="2000" b="1" i="1" dirty="0" smtClean="0">
                <a:latin typeface="Courier-Bold" charset="0"/>
              </a:rPr>
              <a:t> begin</a:t>
            </a:r>
          </a:p>
          <a:p>
            <a:pPr>
              <a:spcBef>
                <a:spcPct val="10000"/>
              </a:spcBef>
            </a:pPr>
            <a:r>
              <a:rPr lang="en-US" altLang="zh-CN" sz="2000" b="1" dirty="0">
                <a:solidFill>
                  <a:srgbClr val="FF0000"/>
                </a:solidFill>
                <a:latin typeface="Courier-Bold" charset="0"/>
              </a:rPr>
              <a:t>	</a:t>
            </a:r>
            <a:r>
              <a:rPr lang="en-US" altLang="zh-CN" sz="2000" b="1" dirty="0">
                <a:latin typeface="Courier-Bold" charset="0"/>
              </a:rPr>
              <a:t>if (a&gt;b)        out1=int1;</a:t>
            </a:r>
          </a:p>
          <a:p>
            <a:pPr>
              <a:spcBef>
                <a:spcPct val="10000"/>
              </a:spcBef>
            </a:pPr>
            <a:r>
              <a:rPr lang="en-US" altLang="zh-CN" sz="2000" b="1" dirty="0">
                <a:latin typeface="Courier-Bold" charset="0"/>
              </a:rPr>
              <a:t>                else    </a:t>
            </a:r>
            <a:r>
              <a:rPr lang="en-US" altLang="zh-CN" sz="2000" b="1" dirty="0" smtClean="0">
                <a:latin typeface="Courier-Bold" charset="0"/>
              </a:rPr>
              <a:t>if(a==b)         out1=int2;</a:t>
            </a:r>
          </a:p>
          <a:p>
            <a:pPr>
              <a:spcBef>
                <a:spcPct val="10000"/>
              </a:spcBef>
            </a:pPr>
            <a:r>
              <a:rPr lang="en-US" altLang="zh-CN" sz="2000" b="1" dirty="0">
                <a:latin typeface="Courier-Bold" charset="0"/>
              </a:rPr>
              <a:t> </a:t>
            </a:r>
            <a:r>
              <a:rPr lang="en-US" altLang="zh-CN" sz="2000" b="1" dirty="0" smtClean="0">
                <a:latin typeface="Courier-Bold" charset="0"/>
              </a:rPr>
              <a:t>                          else               out1=int3;     </a:t>
            </a:r>
          </a:p>
          <a:p>
            <a:pPr>
              <a:spcBef>
                <a:spcPct val="10000"/>
              </a:spcBef>
            </a:pPr>
            <a:r>
              <a:rPr lang="en-US" altLang="zh-CN" sz="2000" b="1" dirty="0" smtClean="0">
                <a:latin typeface="Courier-Bold" charset="0"/>
              </a:rPr>
              <a:t>         </a:t>
            </a:r>
            <a:r>
              <a:rPr lang="en-US" altLang="zh-CN" sz="2000" b="1" i="1" dirty="0" smtClean="0">
                <a:latin typeface="Courier-Bold" charset="0"/>
              </a:rPr>
              <a:t>end</a:t>
            </a:r>
            <a:endParaRPr lang="en-US" altLang="zh-CN" sz="2000" b="1" i="1" dirty="0">
              <a:latin typeface="Courier-Bold" charset="0"/>
            </a:endParaRPr>
          </a:p>
        </p:txBody>
      </p:sp>
      <p:sp>
        <p:nvSpPr>
          <p:cNvPr id="254983" name="Text Box 7"/>
          <p:cNvSpPr txBox="1">
            <a:spLocks noChangeArrowheads="1"/>
          </p:cNvSpPr>
          <p:nvPr/>
        </p:nvSpPr>
        <p:spPr bwMode="auto">
          <a:xfrm>
            <a:off x="838200" y="1052736"/>
            <a:ext cx="7334200" cy="243759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0000"/>
              </a:spcBef>
              <a:buFont typeface="Arial" panose="020B0604020202020204" pitchFamily="34" charset="0"/>
              <a:buChar char="•"/>
            </a:pPr>
            <a:r>
              <a:rPr lang="en-US" altLang="zh-CN" sz="2400" b="1" dirty="0"/>
              <a:t>if(</a:t>
            </a:r>
            <a:r>
              <a:rPr lang="zh-CN" altLang="en-US" sz="2400" b="1" dirty="0"/>
              <a:t>表达式</a:t>
            </a:r>
            <a:r>
              <a:rPr lang="en-US" altLang="zh-CN" sz="2400" b="1" dirty="0"/>
              <a:t>)</a:t>
            </a:r>
            <a:r>
              <a:rPr lang="zh-CN" altLang="en-US" sz="2400" b="1" dirty="0"/>
              <a:t>       语句              例：</a:t>
            </a:r>
            <a:r>
              <a:rPr lang="en-US" altLang="zh-CN" sz="2400" b="1" dirty="0"/>
              <a:t>if(a&gt;b)      out1=int1;</a:t>
            </a:r>
            <a:endParaRPr lang="zh-CN" altLang="en-US" sz="2400" b="1" dirty="0"/>
          </a:p>
          <a:p>
            <a:pPr marL="342900" indent="-342900">
              <a:spcBef>
                <a:spcPct val="20000"/>
              </a:spcBef>
              <a:buFont typeface="Arial" panose="020B0604020202020204" pitchFamily="34" charset="0"/>
              <a:buChar char="•"/>
            </a:pPr>
            <a:endParaRPr lang="en-US" altLang="zh-CN" sz="1100" b="1" dirty="0"/>
          </a:p>
          <a:p>
            <a:pPr marL="342900" indent="-342900">
              <a:spcBef>
                <a:spcPct val="20000"/>
              </a:spcBef>
              <a:buFont typeface="Arial" panose="020B0604020202020204" pitchFamily="34" charset="0"/>
              <a:buChar char="•"/>
            </a:pPr>
            <a:r>
              <a:rPr lang="en-US" altLang="zh-CN" sz="2400" b="1" dirty="0"/>
              <a:t>If(</a:t>
            </a:r>
            <a:r>
              <a:rPr lang="zh-CN" altLang="en-US" sz="2400" b="1" dirty="0"/>
              <a:t>表达式</a:t>
            </a:r>
            <a:r>
              <a:rPr lang="en-US" altLang="zh-CN" sz="2400" b="1" dirty="0"/>
              <a:t>)                            </a:t>
            </a:r>
            <a:r>
              <a:rPr lang="en-US" altLang="zh-CN" sz="2400" b="1" dirty="0" smtClean="0"/>
              <a:t>  </a:t>
            </a:r>
            <a:r>
              <a:rPr lang="zh-CN" altLang="en-US" sz="2400" b="1" dirty="0" smtClean="0"/>
              <a:t>例：</a:t>
            </a:r>
            <a:r>
              <a:rPr lang="en-US" altLang="zh-CN" sz="2400" b="1" dirty="0" smtClean="0"/>
              <a:t>if(a&gt;b</a:t>
            </a:r>
            <a:r>
              <a:rPr lang="en-US" altLang="zh-CN" sz="2400" b="1" dirty="0"/>
              <a:t>)</a:t>
            </a:r>
          </a:p>
          <a:p>
            <a:pPr>
              <a:spcBef>
                <a:spcPct val="20000"/>
              </a:spcBef>
            </a:pPr>
            <a:r>
              <a:rPr lang="en-US" altLang="zh-CN" sz="2400" b="1" dirty="0"/>
              <a:t>	</a:t>
            </a:r>
            <a:r>
              <a:rPr lang="zh-CN" altLang="en-US" sz="2400" b="1" dirty="0"/>
              <a:t>语句</a:t>
            </a:r>
            <a:r>
              <a:rPr lang="en-US" altLang="zh-CN" sz="2400" b="1" dirty="0"/>
              <a:t>1                                                out1=int1;</a:t>
            </a:r>
          </a:p>
          <a:p>
            <a:pPr>
              <a:spcBef>
                <a:spcPct val="20000"/>
              </a:spcBef>
            </a:pPr>
            <a:r>
              <a:rPr lang="en-US" altLang="zh-CN" sz="2400" b="1" dirty="0" smtClean="0"/>
              <a:t>     else                                                   </a:t>
            </a:r>
            <a:r>
              <a:rPr lang="en-US" altLang="zh-CN" sz="2400" b="1" dirty="0" err="1"/>
              <a:t>else</a:t>
            </a:r>
            <a:endParaRPr lang="en-US" altLang="zh-CN" sz="2400" b="1" dirty="0"/>
          </a:p>
          <a:p>
            <a:pPr>
              <a:spcBef>
                <a:spcPct val="20000"/>
              </a:spcBef>
            </a:pPr>
            <a:r>
              <a:rPr lang="en-US" altLang="zh-CN" sz="2400" b="1" dirty="0"/>
              <a:t>	</a:t>
            </a:r>
            <a:r>
              <a:rPr lang="zh-CN" altLang="en-US" sz="2400" b="1" dirty="0"/>
              <a:t>语句</a:t>
            </a:r>
            <a:r>
              <a:rPr lang="en-US" altLang="zh-CN" sz="2400" b="1" dirty="0"/>
              <a:t>2</a:t>
            </a:r>
            <a:r>
              <a:rPr lang="zh-CN" altLang="en-US" sz="2400" b="1" dirty="0"/>
              <a:t>                                                </a:t>
            </a:r>
            <a:r>
              <a:rPr lang="en-US" altLang="zh-CN" sz="2400" b="1" dirty="0"/>
              <a:t>out1=int2;</a:t>
            </a:r>
          </a:p>
        </p:txBody>
      </p:sp>
      <p:sp>
        <p:nvSpPr>
          <p:cNvPr id="4" name="矩形 3"/>
          <p:cNvSpPr/>
          <p:nvPr/>
        </p:nvSpPr>
        <p:spPr>
          <a:xfrm>
            <a:off x="827584" y="5766355"/>
            <a:ext cx="7632848" cy="830997"/>
          </a:xfrm>
          <a:prstGeom prst="rect">
            <a:avLst/>
          </a:prstGeom>
        </p:spPr>
        <p:txBody>
          <a:bodyPr wrap="square">
            <a:spAutoFit/>
          </a:bodyPr>
          <a:lstStyle/>
          <a:p>
            <a:pPr marL="342900" indent="-342900">
              <a:spcBef>
                <a:spcPct val="20000"/>
              </a:spcBef>
              <a:buFont typeface="Arial" panose="020B0604020202020204" pitchFamily="34" charset="0"/>
              <a:buChar char="•"/>
            </a:pPr>
            <a:r>
              <a:rPr lang="zh-CN" altLang="en-US" sz="2400" dirty="0"/>
              <a:t>即使用不到</a:t>
            </a:r>
            <a:r>
              <a:rPr lang="en-US" altLang="zh-CN" sz="2400" dirty="0"/>
              <a:t>else</a:t>
            </a:r>
            <a:r>
              <a:rPr lang="zh-CN" altLang="en-US" sz="2400" dirty="0"/>
              <a:t>分支，语句中</a:t>
            </a:r>
            <a:r>
              <a:rPr lang="en-US" altLang="zh-CN" sz="2400" dirty="0"/>
              <a:t>else</a:t>
            </a:r>
            <a:r>
              <a:rPr lang="zh-CN" altLang="en-US" sz="2400" dirty="0"/>
              <a:t>分支也最好加上，否则电路有可能生成不稳定的电路，造成结果的错误。</a:t>
            </a:r>
          </a:p>
        </p:txBody>
      </p:sp>
      <p:sp>
        <p:nvSpPr>
          <p:cNvPr id="2" name="灯片编号占位符 1"/>
          <p:cNvSpPr>
            <a:spLocks noGrp="1"/>
          </p:cNvSpPr>
          <p:nvPr>
            <p:ph type="sldNum" sz="quarter" idx="12"/>
          </p:nvPr>
        </p:nvSpPr>
        <p:spPr/>
        <p:txBody>
          <a:bodyPr/>
          <a:lstStyle/>
          <a:p>
            <a:fld id="{351A2F54-C19B-4022-AC36-B7CACD2E530A}" type="slidenum">
              <a:rPr lang="zh-CN" altLang="en-US" smtClean="0"/>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条件语句</a:t>
            </a:r>
            <a:r>
              <a:rPr lang="en-US" altLang="zh-CN" dirty="0" smtClean="0"/>
              <a:t>-case</a:t>
            </a:r>
            <a:r>
              <a:rPr lang="zh-CN" altLang="en-US" dirty="0" smtClean="0"/>
              <a:t>语句</a:t>
            </a:r>
            <a:endParaRPr lang="zh-CN" altLang="en-US" dirty="0"/>
          </a:p>
        </p:txBody>
      </p:sp>
      <p:sp>
        <p:nvSpPr>
          <p:cNvPr id="3" name="内容占位符 2"/>
          <p:cNvSpPr>
            <a:spLocks noGrp="1"/>
          </p:cNvSpPr>
          <p:nvPr>
            <p:ph idx="1"/>
          </p:nvPr>
        </p:nvSpPr>
        <p:spPr>
          <a:xfrm>
            <a:off x="457200" y="1600200"/>
            <a:ext cx="3754760" cy="2908920"/>
          </a:xfrm>
        </p:spPr>
        <p:txBody>
          <a:bodyPr>
            <a:normAutofit/>
          </a:bodyPr>
          <a:lstStyle/>
          <a:p>
            <a:r>
              <a:rPr lang="en-US" altLang="zh-CN" sz="2400" b="1" dirty="0"/>
              <a:t>case</a:t>
            </a:r>
            <a:r>
              <a:rPr lang="zh-CN" altLang="en-US" sz="2400" b="1" dirty="0"/>
              <a:t>（条件表达式）</a:t>
            </a:r>
          </a:p>
          <a:p>
            <a:pPr marL="0" indent="0">
              <a:buNone/>
            </a:pPr>
            <a:r>
              <a:rPr lang="en-US" altLang="zh-CN" sz="2400" b="1" dirty="0"/>
              <a:t>	</a:t>
            </a:r>
            <a:r>
              <a:rPr lang="zh-CN" altLang="en-US" sz="2400" b="1" dirty="0" smtClean="0"/>
              <a:t>分支</a:t>
            </a:r>
            <a:r>
              <a:rPr lang="en-US" altLang="zh-CN" sz="2400" b="1" dirty="0"/>
              <a:t>1</a:t>
            </a:r>
            <a:r>
              <a:rPr lang="zh-CN" altLang="en-US" sz="2400" b="1" dirty="0"/>
              <a:t>：语句块</a:t>
            </a:r>
            <a:r>
              <a:rPr lang="en-US" altLang="zh-CN" sz="2400" b="1" dirty="0"/>
              <a:t>1</a:t>
            </a:r>
            <a:r>
              <a:rPr lang="zh-CN" altLang="en-US" sz="2400" b="1" dirty="0"/>
              <a:t>；</a:t>
            </a:r>
          </a:p>
          <a:p>
            <a:pPr marL="0" indent="0">
              <a:buNone/>
            </a:pPr>
            <a:r>
              <a:rPr lang="en-US" altLang="zh-CN" sz="2400" b="1" dirty="0" smtClean="0"/>
              <a:t>	</a:t>
            </a:r>
            <a:r>
              <a:rPr lang="zh-CN" altLang="en-US" sz="2400" b="1" dirty="0" smtClean="0"/>
              <a:t>分支</a:t>
            </a:r>
            <a:r>
              <a:rPr lang="en-US" altLang="zh-CN" sz="2400" b="1" dirty="0"/>
              <a:t>2</a:t>
            </a:r>
            <a:r>
              <a:rPr lang="zh-CN" altLang="en-US" sz="2400" b="1" dirty="0"/>
              <a:t>：语句块</a:t>
            </a:r>
            <a:r>
              <a:rPr lang="en-US" altLang="zh-CN" sz="2400" b="1" dirty="0"/>
              <a:t>2</a:t>
            </a:r>
            <a:r>
              <a:rPr lang="zh-CN" altLang="en-US" sz="2400" b="1" dirty="0"/>
              <a:t>；</a:t>
            </a:r>
          </a:p>
          <a:p>
            <a:pPr marL="0" indent="0">
              <a:buNone/>
            </a:pPr>
            <a:r>
              <a:rPr lang="en-US" altLang="zh-CN" sz="2400" b="1" dirty="0" smtClean="0"/>
              <a:t>	……</a:t>
            </a:r>
            <a:endParaRPr lang="en-US" altLang="zh-CN" sz="2400" b="1" dirty="0"/>
          </a:p>
          <a:p>
            <a:pPr marL="0" indent="0">
              <a:buNone/>
            </a:pPr>
            <a:r>
              <a:rPr lang="en-US" altLang="zh-CN" sz="2400" b="1" dirty="0"/>
              <a:t> </a:t>
            </a:r>
            <a:r>
              <a:rPr lang="en-US" altLang="zh-CN" sz="2400" b="1" dirty="0" smtClean="0"/>
              <a:t>            default</a:t>
            </a:r>
            <a:r>
              <a:rPr lang="zh-CN" altLang="en-US" sz="2400" b="1" dirty="0"/>
              <a:t>：语句块</a:t>
            </a:r>
            <a:r>
              <a:rPr lang="en-US" altLang="zh-CN" sz="2400" b="1" dirty="0" smtClean="0"/>
              <a:t>n;</a:t>
            </a:r>
          </a:p>
          <a:p>
            <a:pPr marL="0" indent="0">
              <a:buNone/>
            </a:pPr>
            <a:r>
              <a:rPr lang="en-US" altLang="zh-CN" sz="2400" b="1" dirty="0"/>
              <a:t> </a:t>
            </a:r>
            <a:r>
              <a:rPr lang="en-US" altLang="zh-CN" sz="2400" b="1" dirty="0" smtClean="0"/>
              <a:t>    </a:t>
            </a:r>
            <a:r>
              <a:rPr lang="en-US" altLang="zh-CN" sz="2400" b="1" dirty="0" err="1" smtClean="0"/>
              <a:t>endcase</a:t>
            </a:r>
            <a:endParaRPr lang="zh-CN" altLang="en-US" dirty="0"/>
          </a:p>
        </p:txBody>
      </p:sp>
      <p:sp>
        <p:nvSpPr>
          <p:cNvPr id="5" name="矩形 4"/>
          <p:cNvSpPr/>
          <p:nvPr/>
        </p:nvSpPr>
        <p:spPr>
          <a:xfrm>
            <a:off x="4644008" y="1556792"/>
            <a:ext cx="4572000" cy="2677656"/>
          </a:xfrm>
          <a:prstGeom prst="rect">
            <a:avLst/>
          </a:prstGeom>
        </p:spPr>
        <p:txBody>
          <a:bodyPr>
            <a:spAutoFit/>
          </a:bodyPr>
          <a:lstStyle/>
          <a:p>
            <a:pPr>
              <a:spcBef>
                <a:spcPct val="20000"/>
              </a:spcBef>
              <a:buFont typeface="Arial" panose="020B0604020202020204" pitchFamily="34" charset="0"/>
            </a:pPr>
            <a:r>
              <a:rPr lang="zh-CN" altLang="en-US" sz="2400" b="1" dirty="0" smtClean="0"/>
              <a:t>例：</a:t>
            </a:r>
            <a:r>
              <a:rPr lang="en-US" altLang="zh-CN" sz="2400" b="1" dirty="0" err="1" smtClean="0"/>
              <a:t>reg</a:t>
            </a:r>
            <a:r>
              <a:rPr lang="en-US" altLang="zh-CN" sz="2400" b="1" dirty="0" smtClean="0"/>
              <a:t> </a:t>
            </a:r>
            <a:r>
              <a:rPr lang="en-US" altLang="zh-CN" sz="2400" b="1" dirty="0"/>
              <a:t>[2:0] </a:t>
            </a:r>
            <a:r>
              <a:rPr lang="en-US" altLang="zh-CN" sz="2400" b="1" dirty="0" err="1"/>
              <a:t>cnt</a:t>
            </a:r>
            <a:r>
              <a:rPr lang="en-US" altLang="zh-CN" sz="2400" b="1" dirty="0"/>
              <a:t>;</a:t>
            </a:r>
          </a:p>
          <a:p>
            <a:pPr>
              <a:spcBef>
                <a:spcPct val="20000"/>
              </a:spcBef>
              <a:buFont typeface="Arial" panose="020B0604020202020204" pitchFamily="34" charset="0"/>
            </a:pPr>
            <a:r>
              <a:rPr lang="en-US" altLang="zh-CN" sz="2400" b="1" dirty="0"/>
              <a:t> </a:t>
            </a:r>
            <a:r>
              <a:rPr lang="en-US" altLang="zh-CN" sz="2400" b="1" dirty="0" smtClean="0"/>
              <a:t>        case(</a:t>
            </a:r>
            <a:r>
              <a:rPr lang="en-US" altLang="zh-CN" sz="2400" b="1" dirty="0" err="1" smtClean="0"/>
              <a:t>cnt</a:t>
            </a:r>
            <a:r>
              <a:rPr lang="en-US" altLang="zh-CN" sz="2400" b="1" dirty="0"/>
              <a:t>)</a:t>
            </a:r>
          </a:p>
          <a:p>
            <a:pPr>
              <a:spcBef>
                <a:spcPct val="20000"/>
              </a:spcBef>
              <a:buFont typeface="Arial" panose="020B0604020202020204" pitchFamily="34" charset="0"/>
            </a:pPr>
            <a:r>
              <a:rPr lang="en-US" altLang="zh-CN" sz="2400" b="1" dirty="0"/>
              <a:t>    </a:t>
            </a:r>
            <a:r>
              <a:rPr lang="en-US" altLang="zh-CN" sz="2400" b="1" dirty="0" smtClean="0"/>
              <a:t>              3'b000:q=q+1</a:t>
            </a:r>
            <a:r>
              <a:rPr lang="en-US" altLang="zh-CN" sz="2400" b="1" dirty="0"/>
              <a:t>;</a:t>
            </a:r>
          </a:p>
          <a:p>
            <a:pPr>
              <a:spcBef>
                <a:spcPct val="20000"/>
              </a:spcBef>
              <a:buFont typeface="Arial" panose="020B0604020202020204" pitchFamily="34" charset="0"/>
            </a:pPr>
            <a:r>
              <a:rPr lang="en-US" altLang="zh-CN" sz="2400" b="1" dirty="0"/>
              <a:t>   </a:t>
            </a:r>
            <a:r>
              <a:rPr lang="en-US" altLang="zh-CN" sz="2400" b="1" dirty="0" smtClean="0"/>
              <a:t>               </a:t>
            </a:r>
            <a:r>
              <a:rPr lang="en-US" altLang="zh-CN" sz="2400" b="1" dirty="0"/>
              <a:t>3'b001:q=q+2;</a:t>
            </a:r>
          </a:p>
          <a:p>
            <a:pPr>
              <a:spcBef>
                <a:spcPct val="20000"/>
              </a:spcBef>
              <a:buFont typeface="Arial" panose="020B0604020202020204" pitchFamily="34" charset="0"/>
            </a:pPr>
            <a:r>
              <a:rPr lang="en-US" altLang="zh-CN" sz="2400" b="1" dirty="0"/>
              <a:t>   </a:t>
            </a:r>
            <a:r>
              <a:rPr lang="en-US" altLang="zh-CN" sz="2400" b="1" dirty="0" smtClean="0"/>
              <a:t>               </a:t>
            </a:r>
            <a:r>
              <a:rPr lang="en-US" altLang="zh-CN" sz="2400" b="1" dirty="0" err="1"/>
              <a:t>default:q</a:t>
            </a:r>
            <a:r>
              <a:rPr lang="en-US" altLang="zh-CN" sz="2400" b="1" dirty="0"/>
              <a:t>=q;</a:t>
            </a:r>
          </a:p>
          <a:p>
            <a:pPr>
              <a:spcBef>
                <a:spcPct val="20000"/>
              </a:spcBef>
              <a:buFont typeface="Arial" panose="020B0604020202020204" pitchFamily="34" charset="0"/>
            </a:pPr>
            <a:r>
              <a:rPr lang="en-US" altLang="zh-CN" sz="2400" b="1" dirty="0" smtClean="0"/>
              <a:t>         </a:t>
            </a:r>
            <a:r>
              <a:rPr lang="en-US" altLang="zh-CN" sz="2400" b="1" dirty="0" err="1" smtClean="0"/>
              <a:t>endcase</a:t>
            </a:r>
            <a:endParaRPr lang="en-US" altLang="zh-CN" sz="2400" b="1" dirty="0"/>
          </a:p>
        </p:txBody>
      </p:sp>
      <p:sp>
        <p:nvSpPr>
          <p:cNvPr id="6" name="矩形 5"/>
          <p:cNvSpPr/>
          <p:nvPr/>
        </p:nvSpPr>
        <p:spPr>
          <a:xfrm>
            <a:off x="827584" y="4293096"/>
            <a:ext cx="7632848" cy="2529923"/>
          </a:xfrm>
          <a:prstGeom prst="rect">
            <a:avLst/>
          </a:prstGeom>
        </p:spPr>
        <p:txBody>
          <a:bodyPr wrap="square">
            <a:spAutoFit/>
          </a:bodyPr>
          <a:lstStyle/>
          <a:p>
            <a:pPr marL="342900" indent="-342900">
              <a:spcBef>
                <a:spcPct val="20000"/>
              </a:spcBef>
              <a:buFont typeface="Arial" panose="020B0604020202020204" pitchFamily="34" charset="0"/>
              <a:buChar char="•"/>
            </a:pPr>
            <a:r>
              <a:rPr lang="en-US" altLang="zh-CN" sz="2400" dirty="0" smtClean="0"/>
              <a:t>case</a:t>
            </a:r>
            <a:r>
              <a:rPr lang="zh-CN" altLang="en-US" sz="2400" dirty="0" smtClean="0"/>
              <a:t>语句的所有表达式值的位宽必须相等</a:t>
            </a:r>
            <a:endParaRPr lang="en-US" altLang="zh-CN" sz="2400" dirty="0" smtClean="0"/>
          </a:p>
          <a:p>
            <a:pPr marL="342900" indent="-342900">
              <a:spcBef>
                <a:spcPct val="20000"/>
              </a:spcBef>
              <a:buFont typeface="Arial" panose="020B0604020202020204" pitchFamily="34" charset="0"/>
              <a:buChar char="•"/>
            </a:pPr>
            <a:r>
              <a:rPr lang="zh-CN" altLang="en-US" sz="2400" dirty="0" smtClean="0"/>
              <a:t>语句中</a:t>
            </a:r>
            <a:r>
              <a:rPr lang="zh-CN" altLang="en-US" sz="2400" dirty="0">
                <a:solidFill>
                  <a:schemeClr val="tx1">
                    <a:lumMod val="95000"/>
                    <a:lumOff val="5000"/>
                  </a:schemeClr>
                </a:solidFill>
                <a:ea typeface="宋体" panose="02010600030101010101" pitchFamily="2" charset="-122"/>
              </a:rPr>
              <a:t>default一般不要缺省</a:t>
            </a:r>
            <a:r>
              <a:rPr lang="zh-CN" altLang="en-US" sz="2400" dirty="0" smtClean="0">
                <a:solidFill>
                  <a:schemeClr val="tx1">
                    <a:lumMod val="95000"/>
                    <a:lumOff val="5000"/>
                  </a:schemeClr>
                </a:solidFill>
                <a:ea typeface="宋体" panose="02010600030101010101" pitchFamily="2" charset="-122"/>
              </a:rPr>
              <a:t>。在</a:t>
            </a:r>
            <a:r>
              <a:rPr lang="en-US" altLang="zh-CN" sz="2400" dirty="0" smtClean="0">
                <a:solidFill>
                  <a:schemeClr val="tx1">
                    <a:lumMod val="95000"/>
                    <a:lumOff val="5000"/>
                  </a:schemeClr>
                </a:solidFill>
                <a:ea typeface="宋体" panose="02010600030101010101" pitchFamily="2" charset="-122"/>
              </a:rPr>
              <a:t>”always”</a:t>
            </a:r>
            <a:r>
              <a:rPr lang="zh-CN" altLang="en-US" sz="2400" dirty="0" smtClean="0">
                <a:solidFill>
                  <a:schemeClr val="tx1">
                    <a:lumMod val="95000"/>
                    <a:lumOff val="5000"/>
                  </a:schemeClr>
                </a:solidFill>
                <a:ea typeface="宋体" panose="02010600030101010101" pitchFamily="2" charset="-122"/>
              </a:rPr>
              <a:t>块内，如果给定条件下变量没有赋值，这个变量将保持原值（生成一个锁存器）</a:t>
            </a:r>
            <a:endParaRPr lang="en-US" altLang="zh-CN" sz="2400" dirty="0" smtClean="0">
              <a:solidFill>
                <a:schemeClr val="tx1">
                  <a:lumMod val="95000"/>
                  <a:lumOff val="5000"/>
                </a:schemeClr>
              </a:solidFill>
              <a:ea typeface="宋体" panose="02010600030101010101" pitchFamily="2" charset="-122"/>
            </a:endParaRPr>
          </a:p>
          <a:p>
            <a:pPr marL="342900" indent="-342900">
              <a:spcBef>
                <a:spcPct val="20000"/>
              </a:spcBef>
              <a:buFont typeface="Arial" panose="020B0604020202020204" pitchFamily="34" charset="0"/>
              <a:buChar char="•"/>
            </a:pPr>
            <a:r>
              <a:rPr lang="zh-CN" altLang="en-US" sz="2400" dirty="0" smtClean="0">
                <a:solidFill>
                  <a:schemeClr val="tx1">
                    <a:lumMod val="95000"/>
                    <a:lumOff val="5000"/>
                  </a:schemeClr>
                </a:solidFill>
                <a:ea typeface="宋体" panose="02010600030101010101" pitchFamily="2" charset="-122"/>
              </a:rPr>
              <a:t>分支表达式中可以存在不定值</a:t>
            </a:r>
            <a:r>
              <a:rPr lang="en-US" altLang="zh-CN" sz="2400" dirty="0" smtClean="0">
                <a:solidFill>
                  <a:schemeClr val="tx1">
                    <a:lumMod val="95000"/>
                    <a:lumOff val="5000"/>
                  </a:schemeClr>
                </a:solidFill>
                <a:ea typeface="宋体" panose="02010600030101010101" pitchFamily="2" charset="-122"/>
              </a:rPr>
              <a:t>x</a:t>
            </a:r>
            <a:r>
              <a:rPr lang="zh-CN" altLang="en-US" sz="2400" dirty="0" smtClean="0">
                <a:solidFill>
                  <a:schemeClr val="tx1">
                    <a:lumMod val="95000"/>
                    <a:lumOff val="5000"/>
                  </a:schemeClr>
                </a:solidFill>
                <a:ea typeface="宋体" panose="02010600030101010101" pitchFamily="2" charset="-122"/>
              </a:rPr>
              <a:t>和高阻值</a:t>
            </a:r>
            <a:r>
              <a:rPr lang="en-US" altLang="zh-CN" sz="2400" dirty="0" smtClean="0">
                <a:solidFill>
                  <a:schemeClr val="tx1">
                    <a:lumMod val="95000"/>
                    <a:lumOff val="5000"/>
                  </a:schemeClr>
                </a:solidFill>
                <a:ea typeface="宋体" panose="02010600030101010101" pitchFamily="2" charset="-122"/>
              </a:rPr>
              <a:t>z</a:t>
            </a:r>
            <a:endParaRPr lang="en-US" altLang="zh-CN" sz="2400" dirty="0">
              <a:solidFill>
                <a:schemeClr val="tx1">
                  <a:lumMod val="95000"/>
                  <a:lumOff val="5000"/>
                </a:schemeClr>
              </a:solidFill>
              <a:ea typeface="宋体" panose="02010600030101010101" pitchFamily="2" charset="-122"/>
            </a:endParaRPr>
          </a:p>
          <a:p>
            <a:pPr marL="742950" lvl="1" indent="-285750">
              <a:spcBef>
                <a:spcPct val="20000"/>
              </a:spcBef>
              <a:buFont typeface="Arial" panose="020B0604020202020204" pitchFamily="34" charset="0"/>
              <a:buChar char="–"/>
            </a:pPr>
            <a:r>
              <a:rPr lang="zh-CN" altLang="en-US" sz="2400" dirty="0" smtClean="0"/>
              <a:t>如</a:t>
            </a:r>
            <a:r>
              <a:rPr lang="en-US" altLang="zh-CN" sz="2400" dirty="0" smtClean="0"/>
              <a:t>2</a:t>
            </a:r>
            <a:r>
              <a:rPr lang="en-US" altLang="zh-CN" sz="2400" b="1" dirty="0" smtClean="0"/>
              <a:t>‘b0x</a:t>
            </a:r>
            <a:r>
              <a:rPr lang="zh-CN" altLang="en-US" sz="2400" b="1" dirty="0" smtClean="0"/>
              <a:t>，或</a:t>
            </a:r>
            <a:r>
              <a:rPr lang="en-US" altLang="zh-CN" sz="2400" b="1" dirty="0" smtClean="0"/>
              <a:t>2’b0</a:t>
            </a:r>
            <a:r>
              <a:rPr lang="en-US" altLang="zh-CN" sz="2400" b="1" dirty="0"/>
              <a:t>z</a:t>
            </a:r>
            <a:endParaRPr lang="en-US" altLang="zh-CN" sz="2400"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t>条件语句</a:t>
            </a:r>
            <a:r>
              <a:rPr lang="en-US" altLang="zh-CN" dirty="0"/>
              <a:t>if</a:t>
            </a:r>
            <a:r>
              <a:rPr lang="zh-CN" altLang="en-US" dirty="0"/>
              <a:t>与</a:t>
            </a:r>
            <a:r>
              <a:rPr lang="en-US" altLang="zh-CN" dirty="0"/>
              <a:t>case</a:t>
            </a:r>
            <a:r>
              <a:rPr lang="zh-CN" altLang="en-US" dirty="0"/>
              <a:t>的区别</a:t>
            </a:r>
          </a:p>
        </p:txBody>
      </p:sp>
      <p:sp>
        <p:nvSpPr>
          <p:cNvPr id="3" name="内容占位符 2"/>
          <p:cNvSpPr>
            <a:spLocks noGrp="1"/>
          </p:cNvSpPr>
          <p:nvPr>
            <p:ph idx="1"/>
          </p:nvPr>
        </p:nvSpPr>
        <p:spPr/>
        <p:txBody>
          <a:bodyPr/>
          <a:lstStyle/>
          <a:p>
            <a:r>
              <a:rPr lang="en-US" altLang="zh-CN" dirty="0"/>
              <a:t>if</a:t>
            </a:r>
            <a:r>
              <a:rPr lang="zh-CN" altLang="en-US" dirty="0"/>
              <a:t>生成的电路是串行，是有优先级的编码逻辑</a:t>
            </a:r>
            <a:r>
              <a:rPr lang="zh-CN" altLang="en-US" dirty="0" smtClean="0"/>
              <a:t>；</a:t>
            </a:r>
            <a:endParaRPr lang="en-US" altLang="zh-CN" dirty="0" smtClean="0"/>
          </a:p>
          <a:p>
            <a:r>
              <a:rPr lang="en-US" altLang="zh-CN" dirty="0" smtClean="0"/>
              <a:t>case</a:t>
            </a:r>
            <a:r>
              <a:rPr lang="zh-CN" altLang="en-US" dirty="0"/>
              <a:t>生成的电路是并行的，各种判定情况的优先级相同</a:t>
            </a:r>
            <a:r>
              <a:rPr lang="zh-CN" altLang="en-US" dirty="0" smtClean="0"/>
              <a:t>。</a:t>
            </a:r>
            <a:endParaRPr lang="en-US" altLang="zh-CN" dirty="0" smtClean="0"/>
          </a:p>
          <a:p>
            <a:r>
              <a:rPr lang="zh-CN" altLang="en-US" dirty="0" smtClean="0"/>
              <a:t>因此</a:t>
            </a:r>
            <a:r>
              <a:rPr lang="zh-CN" altLang="en-US" dirty="0"/>
              <a:t>，</a:t>
            </a:r>
            <a:r>
              <a:rPr lang="en-US" altLang="zh-CN" dirty="0"/>
              <a:t>if</a:t>
            </a:r>
            <a:r>
              <a:rPr lang="zh-CN" altLang="en-US" dirty="0"/>
              <a:t>生成的电路延时较大，占用硬件资源少；</a:t>
            </a:r>
            <a:r>
              <a:rPr lang="en-US" altLang="zh-CN" dirty="0"/>
              <a:t>case</a:t>
            </a:r>
            <a:r>
              <a:rPr lang="zh-CN" altLang="en-US" dirty="0"/>
              <a:t>生成的电路延时短，但占用硬件资源多。</a:t>
            </a:r>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循环语句</a:t>
            </a:r>
            <a:endParaRPr lang="zh-CN" altLang="en-US" dirty="0"/>
          </a:p>
        </p:txBody>
      </p:sp>
      <p:sp>
        <p:nvSpPr>
          <p:cNvPr id="3" name="内容占位符 2"/>
          <p:cNvSpPr>
            <a:spLocks noGrp="1"/>
          </p:cNvSpPr>
          <p:nvPr>
            <p:ph idx="1"/>
          </p:nvPr>
        </p:nvSpPr>
        <p:spPr>
          <a:xfrm>
            <a:off x="457200" y="1484784"/>
            <a:ext cx="8229600" cy="5373216"/>
          </a:xfrm>
        </p:spPr>
        <p:txBody>
          <a:bodyPr>
            <a:normAutofit fontScale="85000" lnSpcReduction="10000"/>
          </a:bodyPr>
          <a:lstStyle/>
          <a:p>
            <a:r>
              <a:rPr lang="en-US" altLang="zh-CN" dirty="0"/>
              <a:t>Verilog</a:t>
            </a:r>
            <a:r>
              <a:rPr lang="zh-CN" altLang="en-US" dirty="0"/>
              <a:t>的循环语句是依靠电路的重复生成实现</a:t>
            </a:r>
            <a:r>
              <a:rPr lang="zh-CN" altLang="en-US" dirty="0" smtClean="0"/>
              <a:t>的。</a:t>
            </a:r>
            <a:endParaRPr lang="en-US" altLang="zh-CN" dirty="0" smtClean="0"/>
          </a:p>
          <a:p>
            <a:r>
              <a:rPr lang="en-US" altLang="zh-CN" dirty="0" smtClean="0"/>
              <a:t>4</a:t>
            </a:r>
            <a:r>
              <a:rPr lang="zh-CN" altLang="en-US" dirty="0"/>
              <a:t>种循环</a:t>
            </a:r>
            <a:r>
              <a:rPr lang="zh-CN" altLang="en-US" dirty="0" smtClean="0"/>
              <a:t>语句：</a:t>
            </a:r>
            <a:endParaRPr lang="en-US" altLang="zh-CN" dirty="0" smtClean="0"/>
          </a:p>
          <a:p>
            <a:pPr lvl="1"/>
            <a:r>
              <a:rPr lang="en-US" altLang="zh-CN" dirty="0" smtClean="0"/>
              <a:t>for </a:t>
            </a:r>
            <a:r>
              <a:rPr lang="zh-CN" altLang="en-US" dirty="0"/>
              <a:t>循环：执行给定的循环次数</a:t>
            </a:r>
            <a:r>
              <a:rPr lang="zh-CN" altLang="en-US" dirty="0" smtClean="0"/>
              <a:t>；</a:t>
            </a:r>
            <a:endParaRPr lang="en-US" altLang="zh-CN" dirty="0" smtClean="0"/>
          </a:p>
          <a:p>
            <a:pPr lvl="1"/>
            <a:r>
              <a:rPr lang="en-US" altLang="zh-CN" dirty="0" smtClean="0"/>
              <a:t>while </a:t>
            </a:r>
            <a:r>
              <a:rPr lang="zh-CN" altLang="en-US" dirty="0"/>
              <a:t>循环：执行语句直到某个条件不满足</a:t>
            </a:r>
            <a:r>
              <a:rPr lang="zh-CN" altLang="en-US" dirty="0" smtClean="0"/>
              <a:t>；</a:t>
            </a:r>
            <a:endParaRPr lang="en-US" altLang="zh-CN" dirty="0" smtClean="0"/>
          </a:p>
          <a:p>
            <a:pPr lvl="1"/>
            <a:r>
              <a:rPr lang="en-US" altLang="zh-CN" dirty="0" smtClean="0"/>
              <a:t>repeat </a:t>
            </a:r>
            <a:r>
              <a:rPr lang="zh-CN" altLang="en-US" dirty="0"/>
              <a:t>循环：连续执行语句</a:t>
            </a:r>
            <a:r>
              <a:rPr lang="en-US" altLang="zh-CN" dirty="0"/>
              <a:t>N</a:t>
            </a:r>
            <a:r>
              <a:rPr lang="zh-CN" altLang="en-US" dirty="0"/>
              <a:t>次</a:t>
            </a:r>
            <a:r>
              <a:rPr lang="zh-CN" altLang="en-US" dirty="0" smtClean="0"/>
              <a:t>；</a:t>
            </a:r>
            <a:endParaRPr lang="en-US" altLang="zh-CN" dirty="0" smtClean="0"/>
          </a:p>
          <a:p>
            <a:pPr lvl="1"/>
            <a:r>
              <a:rPr lang="en-US" altLang="zh-CN" dirty="0" smtClean="0"/>
              <a:t>forever </a:t>
            </a:r>
            <a:r>
              <a:rPr lang="zh-CN" altLang="en-US" dirty="0"/>
              <a:t>循环：连续执行某条语句</a:t>
            </a:r>
            <a:r>
              <a:rPr lang="zh-CN" altLang="en-US" dirty="0" smtClean="0"/>
              <a:t>。</a:t>
            </a:r>
            <a:endParaRPr lang="en-US" altLang="zh-CN" dirty="0" smtClean="0"/>
          </a:p>
          <a:p>
            <a:pPr marL="342900" lvl="1" indent="-342900">
              <a:buFont typeface="Arial" panose="020B0604020202020204" pitchFamily="34" charset="0"/>
              <a:buChar char="•"/>
            </a:pPr>
            <a:r>
              <a:rPr lang="en-US" altLang="zh-CN" sz="3200" dirty="0" smtClean="0"/>
              <a:t>for</a:t>
            </a:r>
            <a:r>
              <a:rPr lang="zh-CN" altLang="en-US" sz="3200" dirty="0"/>
              <a:t>、</a:t>
            </a:r>
            <a:r>
              <a:rPr lang="en-US" altLang="zh-CN" sz="3200" dirty="0"/>
              <a:t>while</a:t>
            </a:r>
            <a:r>
              <a:rPr lang="zh-CN" altLang="en-US" sz="3200" dirty="0"/>
              <a:t>是可综合的，但循环的次数需要在编译之前就确定，动态改变循环次数的语句则是不可综合</a:t>
            </a:r>
            <a:r>
              <a:rPr lang="zh-CN" altLang="en-US" sz="3200" dirty="0" smtClean="0"/>
              <a:t>的</a:t>
            </a:r>
            <a:endParaRPr lang="en-US" altLang="zh-CN" sz="3200" dirty="0" smtClean="0"/>
          </a:p>
          <a:p>
            <a:pPr marL="342900" lvl="1" indent="-342900">
              <a:buFont typeface="Arial" panose="020B0604020202020204" pitchFamily="34" charset="0"/>
              <a:buChar char="•"/>
            </a:pPr>
            <a:r>
              <a:rPr lang="en-US" altLang="zh-CN" sz="3200" dirty="0" smtClean="0"/>
              <a:t>repeat</a:t>
            </a:r>
            <a:r>
              <a:rPr lang="zh-CN" altLang="en-US" sz="3200" dirty="0"/>
              <a:t>语句在有些工具中可综合，有些不可</a:t>
            </a:r>
            <a:r>
              <a:rPr lang="zh-CN" altLang="en-US" sz="3200" dirty="0" smtClean="0"/>
              <a:t>综合</a:t>
            </a:r>
            <a:endParaRPr lang="en-US" altLang="zh-CN" sz="3200" dirty="0" smtClean="0"/>
          </a:p>
          <a:p>
            <a:pPr marL="342900" lvl="1" indent="-342900">
              <a:buFont typeface="Arial" panose="020B0604020202020204" pitchFamily="34" charset="0"/>
              <a:buChar char="•"/>
            </a:pPr>
            <a:r>
              <a:rPr lang="en-US" altLang="zh-CN" sz="3200" dirty="0" smtClean="0"/>
              <a:t>forever</a:t>
            </a:r>
            <a:r>
              <a:rPr lang="zh-CN" altLang="en-US" sz="3200" dirty="0"/>
              <a:t>语句是不可综合的，常用于产生各类仿真</a:t>
            </a:r>
            <a:r>
              <a:rPr lang="zh-CN" altLang="en-US" sz="3200" dirty="0" smtClean="0"/>
              <a:t>激励</a:t>
            </a:r>
            <a:endParaRPr lang="zh-CN" altLang="en-US" sz="3200"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Verilog HDL</a:t>
            </a:r>
            <a:r>
              <a:rPr lang="zh-CN" altLang="en-US" dirty="0"/>
              <a:t>语法</a:t>
            </a:r>
          </a:p>
        </p:txBody>
      </p:sp>
      <p:sp>
        <p:nvSpPr>
          <p:cNvPr id="3" name="内容占位符 2"/>
          <p:cNvSpPr>
            <a:spLocks noGrp="1"/>
          </p:cNvSpPr>
          <p:nvPr>
            <p:ph idx="1"/>
          </p:nvPr>
        </p:nvSpPr>
        <p:spPr/>
        <p:txBody>
          <a:bodyPr/>
          <a:lstStyle/>
          <a:p>
            <a:r>
              <a:rPr lang="zh-CN" altLang="en-US" dirty="0"/>
              <a:t>模块的结构与实例化</a:t>
            </a:r>
            <a:endParaRPr lang="en-US" altLang="zh-CN" dirty="0"/>
          </a:p>
          <a:p>
            <a:r>
              <a:rPr lang="zh-CN" altLang="en-US" dirty="0" smtClean="0"/>
              <a:t>标识符</a:t>
            </a:r>
            <a:r>
              <a:rPr lang="zh-CN" altLang="en-US" dirty="0"/>
              <a:t>和数据类型</a:t>
            </a:r>
            <a:endParaRPr lang="en-US" altLang="zh-CN" dirty="0"/>
          </a:p>
          <a:p>
            <a:r>
              <a:rPr lang="zh-CN" altLang="en-US" dirty="0" smtClean="0"/>
              <a:t>运算符</a:t>
            </a:r>
            <a:r>
              <a:rPr lang="zh-CN" altLang="en-US" dirty="0"/>
              <a:t>及表达式</a:t>
            </a:r>
            <a:endParaRPr lang="en-US" altLang="zh-CN" dirty="0"/>
          </a:p>
          <a:p>
            <a:r>
              <a:rPr lang="zh-CN" altLang="en-US" dirty="0"/>
              <a:t>赋值语句和块语句</a:t>
            </a:r>
            <a:endParaRPr lang="en-US" altLang="zh-CN" dirty="0"/>
          </a:p>
          <a:p>
            <a:r>
              <a:rPr lang="zh-CN" altLang="en-US" dirty="0"/>
              <a:t>条件语句和循环</a:t>
            </a:r>
            <a:r>
              <a:rPr lang="zh-CN" altLang="en-US" dirty="0" smtClean="0"/>
              <a:t>语句</a:t>
            </a:r>
            <a:endParaRPr lang="en-US" altLang="zh-CN" dirty="0" smtClean="0"/>
          </a:p>
          <a:p>
            <a:r>
              <a:rPr lang="zh-CN" altLang="en-US" b="1" dirty="0">
                <a:solidFill>
                  <a:schemeClr val="accent2">
                    <a:lumMod val="75000"/>
                  </a:schemeClr>
                </a:solidFill>
              </a:rPr>
              <a:t>模块的</a:t>
            </a:r>
            <a:r>
              <a:rPr lang="zh-CN" altLang="en-US" b="1" dirty="0" smtClean="0">
                <a:solidFill>
                  <a:schemeClr val="accent2">
                    <a:lumMod val="75000"/>
                  </a:schemeClr>
                </a:solidFill>
              </a:rPr>
              <a:t>调用</a:t>
            </a:r>
            <a:endParaRPr lang="en-US" altLang="zh-CN" b="1" dirty="0" smtClean="0">
              <a:solidFill>
                <a:schemeClr val="accent2">
                  <a:lumMod val="75000"/>
                </a:schemeClr>
              </a:solidFill>
            </a:endParaRPr>
          </a:p>
          <a:p>
            <a:r>
              <a:rPr lang="zh-CN" altLang="en-US" dirty="0"/>
              <a:t>模块的测试</a:t>
            </a:r>
          </a:p>
          <a:p>
            <a:endParaRPr lang="en-US" altLang="zh-CN" b="1" dirty="0">
              <a:solidFill>
                <a:schemeClr val="accent2">
                  <a:lumMod val="75000"/>
                </a:schemeClr>
              </a:solidFill>
            </a:endParaRPr>
          </a:p>
          <a:p>
            <a:endParaRPr lang="en-US" altLang="zh-CN" b="1" dirty="0">
              <a:solidFill>
                <a:schemeClr val="accent2">
                  <a:lumMod val="75000"/>
                </a:schemeClr>
              </a:solidFill>
            </a:endParaRPr>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模块的调用</a:t>
            </a:r>
            <a:endParaRPr lang="zh-CN" altLang="en-US" dirty="0"/>
          </a:p>
        </p:txBody>
      </p:sp>
      <p:sp>
        <p:nvSpPr>
          <p:cNvPr id="3" name="内容占位符 2"/>
          <p:cNvSpPr>
            <a:spLocks noGrp="1"/>
          </p:cNvSpPr>
          <p:nvPr>
            <p:ph idx="1"/>
          </p:nvPr>
        </p:nvSpPr>
        <p:spPr>
          <a:xfrm>
            <a:off x="395536" y="1412776"/>
            <a:ext cx="8568952" cy="5328592"/>
          </a:xfrm>
        </p:spPr>
        <p:txBody>
          <a:bodyPr>
            <a:noAutofit/>
          </a:bodyPr>
          <a:lstStyle/>
          <a:p>
            <a:r>
              <a:rPr lang="zh-CN" altLang="en-US" sz="2400" dirty="0"/>
              <a:t>无论多么复杂的系统，总能划分成多个小的功能模块。系统的设计可以按照下面三个步骤进行：</a:t>
            </a:r>
          </a:p>
          <a:p>
            <a:r>
              <a:rPr lang="zh-CN" altLang="en-US" sz="2400" dirty="0"/>
              <a:t>（</a:t>
            </a:r>
            <a:r>
              <a:rPr lang="en-US" altLang="zh-CN" sz="2400" dirty="0"/>
              <a:t>1</a:t>
            </a:r>
            <a:r>
              <a:rPr lang="zh-CN" altLang="en-US" sz="2400" dirty="0"/>
              <a:t>）把系统划分成模块；</a:t>
            </a:r>
          </a:p>
          <a:p>
            <a:r>
              <a:rPr lang="zh-CN" altLang="en-US" sz="2400" dirty="0"/>
              <a:t>（</a:t>
            </a:r>
            <a:r>
              <a:rPr lang="en-US" altLang="zh-CN" sz="2400" dirty="0"/>
              <a:t>2</a:t>
            </a:r>
            <a:r>
              <a:rPr lang="zh-CN" altLang="en-US" sz="2400" dirty="0"/>
              <a:t>）规划各模块的接口；</a:t>
            </a:r>
          </a:p>
          <a:p>
            <a:r>
              <a:rPr lang="zh-CN" altLang="en-US" sz="2400" dirty="0"/>
              <a:t>（</a:t>
            </a:r>
            <a:r>
              <a:rPr lang="en-US" altLang="zh-CN" sz="2400" dirty="0"/>
              <a:t>3</a:t>
            </a:r>
            <a:r>
              <a:rPr lang="zh-CN" altLang="en-US" sz="2400" dirty="0"/>
              <a:t>）对模块编程并连接各模块完成系统设计</a:t>
            </a:r>
            <a:r>
              <a:rPr lang="zh-CN" altLang="en-US" sz="2400" dirty="0" smtClean="0"/>
              <a:t>。</a:t>
            </a:r>
            <a:endParaRPr lang="en-US" altLang="zh-CN" sz="2400" dirty="0" smtClean="0"/>
          </a:p>
          <a:p>
            <a:endParaRPr lang="zh-CN" altLang="en-US" sz="2400" dirty="0"/>
          </a:p>
          <a:p>
            <a:r>
              <a:rPr lang="zh-CN" altLang="en-US" sz="2400" dirty="0" smtClean="0"/>
              <a:t>模块</a:t>
            </a:r>
            <a:r>
              <a:rPr lang="zh-CN" altLang="en-US" sz="2400" dirty="0"/>
              <a:t>是分层的。各模块连接完成整个系统需要一个顶层模块（</a:t>
            </a:r>
            <a:r>
              <a:rPr lang="en-US" altLang="zh-CN" sz="2400" dirty="0"/>
              <a:t>top-module</a:t>
            </a:r>
            <a:r>
              <a:rPr lang="zh-CN" altLang="en-US" sz="2400" dirty="0"/>
              <a:t>）。</a:t>
            </a:r>
          </a:p>
          <a:p>
            <a:r>
              <a:rPr lang="zh-CN" altLang="en-US" sz="2400" dirty="0" smtClean="0"/>
              <a:t>高层</a:t>
            </a:r>
            <a:r>
              <a:rPr lang="zh-CN" altLang="en-US" sz="2400" dirty="0"/>
              <a:t>模块通过调用、连接低层模块的实例来实现复杂的</a:t>
            </a:r>
            <a:r>
              <a:rPr lang="zh-CN" altLang="en-US" sz="2400" dirty="0" smtClean="0"/>
              <a:t>功能，即模块实例化。</a:t>
            </a:r>
            <a:endParaRPr lang="zh-CN" altLang="en-US" sz="2400" dirty="0"/>
          </a:p>
          <a:p>
            <a:endParaRPr lang="zh-CN" altLang="en-US" sz="1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02321"/>
            <a:ext cx="8166003" cy="441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fld id="{351A2F54-C19B-4022-AC36-B7CACD2E530A}" type="slidenum">
              <a:rPr lang="zh-CN" altLang="en-US" smtClean="0"/>
              <a:t>67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1+ppt_w/2"/>
                                          </p:val>
                                        </p:tav>
                                      </p:tavLst>
                                    </p:anim>
                                    <p:anim calcmode="lin" valueType="num">
                                      <p:cBhvr additive="base">
                                        <p:cTn id="13" dur="500"/>
                                        <p:tgtEl>
                                          <p:spTgt spid="4"/>
                                        </p:tgtEl>
                                        <p:attrNameLst>
                                          <p:attrName>ppt_y</p:attrName>
                                        </p:attrNameLst>
                                      </p:cBhvr>
                                      <p:tavLst>
                                        <p:tav tm="0">
                                          <p:val>
                                            <p:strVal val="ppt_y"/>
                                          </p:val>
                                        </p:tav>
                                        <p:tav tm="100000">
                                          <p:val>
                                            <p:strVal val="ppt_y"/>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p:cNvSpPr>
            <a:spLocks noGrp="1" noRot="1" noChangeArrowheads="1"/>
          </p:cNvSpPr>
          <p:nvPr>
            <p:ph type="title"/>
          </p:nvPr>
        </p:nvSpPr>
        <p:spPr>
          <a:xfrm>
            <a:off x="428596" y="-71462"/>
            <a:ext cx="8229600" cy="936625"/>
          </a:xfrm>
        </p:spPr>
        <p:txBody>
          <a:bodyPr/>
          <a:lstStyle/>
          <a:p>
            <a:pPr algn="l"/>
            <a:r>
              <a:rPr lang="zh-CN" altLang="en-US" dirty="0"/>
              <a:t>模块基本结构</a:t>
            </a:r>
          </a:p>
        </p:txBody>
      </p:sp>
      <p:sp>
        <p:nvSpPr>
          <p:cNvPr id="935939" name="Rectangle 3"/>
          <p:cNvSpPr>
            <a:spLocks noGrp="1" noChangeArrowheads="1"/>
          </p:cNvSpPr>
          <p:nvPr>
            <p:ph type="body" idx="1"/>
          </p:nvPr>
        </p:nvSpPr>
        <p:spPr>
          <a:xfrm>
            <a:off x="468312" y="785794"/>
            <a:ext cx="8532844" cy="6215106"/>
          </a:xfrm>
        </p:spPr>
        <p:txBody>
          <a:bodyPr>
            <a:normAutofit/>
          </a:bodyPr>
          <a:lstStyle/>
          <a:p>
            <a:pPr>
              <a:lnSpc>
                <a:spcPct val="90000"/>
              </a:lnSpc>
              <a:buFont typeface="Wingdings" panose="05000000000000000000" pitchFamily="2" charset="2"/>
              <a:buNone/>
            </a:pPr>
            <a:r>
              <a:rPr lang="zh-CN" altLang="en-US" sz="2000" b="1" dirty="0" smtClean="0"/>
              <a:t>模块声明：</a:t>
            </a:r>
            <a:endParaRPr lang="en-US" altLang="zh-CN" sz="2000" b="1" dirty="0" smtClean="0"/>
          </a:p>
          <a:p>
            <a:pPr>
              <a:lnSpc>
                <a:spcPct val="90000"/>
              </a:lnSpc>
              <a:buNone/>
            </a:pPr>
            <a:r>
              <a:rPr lang="en-US" altLang="zh-CN" sz="2000" b="1" dirty="0" smtClean="0">
                <a:solidFill>
                  <a:srgbClr val="FF0000"/>
                </a:solidFill>
              </a:rPr>
              <a:t>		module</a:t>
            </a:r>
            <a:r>
              <a:rPr lang="en-US" altLang="zh-CN" sz="2000" b="1" dirty="0" smtClean="0"/>
              <a:t> </a:t>
            </a:r>
            <a:r>
              <a:rPr lang="en-US" altLang="zh-CN" sz="2000" b="1" dirty="0" err="1" smtClean="0"/>
              <a:t>module_name</a:t>
            </a:r>
            <a:r>
              <a:rPr lang="zh-CN" altLang="en-US" sz="2000" b="1" dirty="0" smtClean="0"/>
              <a:t>（</a:t>
            </a:r>
            <a:r>
              <a:rPr lang="en-US" altLang="zh-CN" sz="2000" b="1" dirty="0" err="1" smtClean="0"/>
              <a:t>port_list</a:t>
            </a:r>
            <a:r>
              <a:rPr lang="zh-CN" altLang="en-US" sz="2000" b="1" dirty="0" smtClean="0"/>
              <a:t>）</a:t>
            </a:r>
            <a:r>
              <a:rPr lang="en-US" altLang="zh-CN" sz="2000" b="1" dirty="0" smtClean="0"/>
              <a:t>;</a:t>
            </a:r>
            <a:r>
              <a:rPr lang="zh-CN" altLang="en-US" sz="2000" b="1" dirty="0" smtClean="0"/>
              <a:t> </a:t>
            </a:r>
            <a:r>
              <a:rPr lang="en-US" altLang="zh-CN" sz="2000" b="1" dirty="0" smtClean="0"/>
              <a:t> </a:t>
            </a:r>
            <a:r>
              <a:rPr lang="en-US" altLang="zh-CN" sz="2000" b="1" dirty="0"/>
              <a:t>//</a:t>
            </a:r>
            <a:r>
              <a:rPr lang="zh-CN" altLang="en-US" sz="2000" b="1" dirty="0"/>
              <a:t>模块</a:t>
            </a:r>
            <a:r>
              <a:rPr lang="zh-CN" altLang="en-US" sz="2000" b="1" dirty="0" smtClean="0"/>
              <a:t>名（端口声明列表）</a:t>
            </a:r>
          </a:p>
          <a:p>
            <a:pPr>
              <a:lnSpc>
                <a:spcPct val="90000"/>
              </a:lnSpc>
              <a:buFont typeface="Wingdings" panose="05000000000000000000" pitchFamily="2" charset="2"/>
              <a:buNone/>
            </a:pPr>
            <a:r>
              <a:rPr lang="zh-CN" altLang="en-US" sz="2000" b="1" dirty="0" smtClean="0"/>
              <a:t>端口定义：</a:t>
            </a:r>
          </a:p>
          <a:p>
            <a:pPr>
              <a:lnSpc>
                <a:spcPct val="90000"/>
              </a:lnSpc>
              <a:buFont typeface="Wingdings" panose="05000000000000000000" pitchFamily="2" charset="2"/>
              <a:buNone/>
            </a:pPr>
            <a:r>
              <a:rPr lang="en-US" altLang="zh-CN" sz="2000" b="1" dirty="0" smtClean="0"/>
              <a:t> 		input[</a:t>
            </a:r>
            <a:r>
              <a:rPr lang="zh-CN" altLang="en-US" sz="2000" b="1" dirty="0" smtClean="0"/>
              <a:t>信号位宽</a:t>
            </a:r>
            <a:r>
              <a:rPr lang="en-US" altLang="zh-CN" sz="2000" b="1" dirty="0" smtClean="0"/>
              <a:t>];           //</a:t>
            </a:r>
            <a:r>
              <a:rPr lang="zh-CN" altLang="en-US" sz="2000" b="1" dirty="0"/>
              <a:t>输入声明</a:t>
            </a:r>
          </a:p>
          <a:p>
            <a:pPr>
              <a:lnSpc>
                <a:spcPct val="90000"/>
              </a:lnSpc>
              <a:buFont typeface="Wingdings" panose="05000000000000000000" pitchFamily="2" charset="2"/>
              <a:buNone/>
            </a:pPr>
            <a:r>
              <a:rPr lang="en-US" altLang="zh-CN" sz="2000" b="1" dirty="0"/>
              <a:t> </a:t>
            </a:r>
            <a:r>
              <a:rPr lang="en-US" altLang="zh-CN" sz="2000" b="1" dirty="0" smtClean="0"/>
              <a:t>		output [</a:t>
            </a:r>
            <a:r>
              <a:rPr lang="zh-CN" altLang="en-US" sz="2000" b="1" dirty="0" smtClean="0"/>
              <a:t>信号位宽</a:t>
            </a:r>
            <a:r>
              <a:rPr lang="en-US" altLang="zh-CN" sz="2000" b="1" dirty="0" smtClean="0"/>
              <a:t>] ;      //</a:t>
            </a:r>
            <a:r>
              <a:rPr lang="zh-CN" altLang="en-US" sz="2000" b="1" dirty="0"/>
              <a:t>输出</a:t>
            </a:r>
            <a:r>
              <a:rPr lang="zh-CN" altLang="en-US" sz="2000" b="1" dirty="0" smtClean="0"/>
              <a:t>声明</a:t>
            </a:r>
            <a:endParaRPr lang="en-US" altLang="zh-CN" sz="2000" b="1" dirty="0" smtClean="0"/>
          </a:p>
          <a:p>
            <a:pPr>
              <a:lnSpc>
                <a:spcPct val="90000"/>
              </a:lnSpc>
              <a:buFont typeface="Wingdings" panose="05000000000000000000" pitchFamily="2" charset="2"/>
              <a:buNone/>
            </a:pPr>
            <a:r>
              <a:rPr lang="en-US" altLang="zh-CN" sz="2000" b="1" dirty="0" smtClean="0"/>
              <a:t>		…</a:t>
            </a:r>
          </a:p>
          <a:p>
            <a:pPr>
              <a:lnSpc>
                <a:spcPct val="90000"/>
              </a:lnSpc>
              <a:buFont typeface="Wingdings" panose="05000000000000000000" pitchFamily="2" charset="2"/>
              <a:buNone/>
            </a:pPr>
            <a:r>
              <a:rPr lang="zh-CN" altLang="en-US" sz="2000" b="1" dirty="0" smtClean="0"/>
              <a:t>数据类型说明：</a:t>
            </a:r>
            <a:endParaRPr lang="zh-CN" altLang="en-US" sz="2000" b="1" dirty="0"/>
          </a:p>
          <a:p>
            <a:pPr>
              <a:lnSpc>
                <a:spcPct val="90000"/>
              </a:lnSpc>
              <a:buFont typeface="Wingdings" panose="05000000000000000000" pitchFamily="2" charset="2"/>
              <a:buNone/>
            </a:pPr>
            <a:r>
              <a:rPr lang="en-US" altLang="zh-CN" sz="2000" b="1" dirty="0"/>
              <a:t>	</a:t>
            </a:r>
            <a:r>
              <a:rPr lang="en-US" altLang="zh-CN" sz="2000" b="1" dirty="0" smtClean="0"/>
              <a:t>	</a:t>
            </a:r>
            <a:r>
              <a:rPr lang="en-US" altLang="zh-CN" sz="2000" b="1" dirty="0" err="1" smtClean="0"/>
              <a:t>reg</a:t>
            </a:r>
            <a:r>
              <a:rPr lang="en-US" altLang="zh-CN" sz="2000" b="1" dirty="0" smtClean="0"/>
              <a:t> [</a:t>
            </a:r>
            <a:r>
              <a:rPr lang="zh-CN" altLang="en-US" sz="2000" b="1" dirty="0" smtClean="0"/>
              <a:t>信号位宽</a:t>
            </a:r>
            <a:r>
              <a:rPr lang="en-US" altLang="zh-CN" sz="2000" b="1" dirty="0" smtClean="0"/>
              <a:t>] ;             //</a:t>
            </a:r>
            <a:r>
              <a:rPr lang="zh-CN" altLang="en-US" sz="2000" b="1" dirty="0"/>
              <a:t>寄存器类型声明</a:t>
            </a:r>
          </a:p>
          <a:p>
            <a:pPr>
              <a:lnSpc>
                <a:spcPct val="90000"/>
              </a:lnSpc>
              <a:buFont typeface="Wingdings" panose="05000000000000000000" pitchFamily="2" charset="2"/>
              <a:buNone/>
            </a:pPr>
            <a:r>
              <a:rPr lang="en-US" altLang="zh-CN" sz="2000" b="1" dirty="0" smtClean="0"/>
              <a:t>		wire [</a:t>
            </a:r>
            <a:r>
              <a:rPr lang="zh-CN" altLang="en-US" sz="2000" b="1" dirty="0" smtClean="0"/>
              <a:t>信号位宽</a:t>
            </a:r>
            <a:r>
              <a:rPr lang="en-US" altLang="zh-CN" sz="2000" b="1" dirty="0" smtClean="0"/>
              <a:t>] ;          //</a:t>
            </a:r>
            <a:r>
              <a:rPr lang="zh-CN" altLang="en-US" sz="2000" b="1" dirty="0"/>
              <a:t>线网类型声明</a:t>
            </a:r>
          </a:p>
          <a:p>
            <a:pPr>
              <a:lnSpc>
                <a:spcPct val="90000"/>
              </a:lnSpc>
              <a:buFont typeface="Wingdings" panose="05000000000000000000" pitchFamily="2" charset="2"/>
              <a:buNone/>
            </a:pPr>
            <a:r>
              <a:rPr lang="en-US" altLang="zh-CN" sz="2000" b="1" dirty="0" smtClean="0"/>
              <a:t>		parameter;                      //</a:t>
            </a:r>
            <a:r>
              <a:rPr lang="zh-CN" altLang="en-US" sz="2000" b="1" dirty="0" smtClean="0"/>
              <a:t>参数声明</a:t>
            </a:r>
            <a:endParaRPr lang="en-US" altLang="zh-CN" sz="2000" b="1" dirty="0" smtClean="0"/>
          </a:p>
          <a:p>
            <a:pPr>
              <a:lnSpc>
                <a:spcPct val="90000"/>
              </a:lnSpc>
              <a:buFont typeface="Wingdings" panose="05000000000000000000" pitchFamily="2" charset="2"/>
              <a:buNone/>
            </a:pPr>
            <a:r>
              <a:rPr lang="en-US" altLang="zh-CN" sz="2000" b="1" dirty="0" smtClean="0"/>
              <a:t>		…</a:t>
            </a:r>
            <a:endParaRPr lang="zh-CN" altLang="en-US" sz="2000" b="1" dirty="0"/>
          </a:p>
          <a:p>
            <a:pPr>
              <a:lnSpc>
                <a:spcPct val="90000"/>
              </a:lnSpc>
              <a:buFont typeface="Wingdings" panose="05000000000000000000" pitchFamily="2" charset="2"/>
              <a:buNone/>
            </a:pPr>
            <a:r>
              <a:rPr lang="zh-CN" altLang="en-US" sz="2000" b="1" dirty="0" smtClean="0"/>
              <a:t>功能描述：                    </a:t>
            </a:r>
            <a:r>
              <a:rPr lang="en-US" altLang="zh-CN" sz="2000" b="1" dirty="0" smtClean="0"/>
              <a:t>//</a:t>
            </a:r>
            <a:r>
              <a:rPr lang="zh-CN" altLang="en-US" sz="2000" b="1" dirty="0"/>
              <a:t>主程序代码</a:t>
            </a:r>
          </a:p>
          <a:p>
            <a:pPr>
              <a:lnSpc>
                <a:spcPct val="90000"/>
              </a:lnSpc>
              <a:buFont typeface="Wingdings" panose="05000000000000000000" pitchFamily="2" charset="2"/>
              <a:buNone/>
            </a:pPr>
            <a:r>
              <a:rPr lang="en-US" altLang="zh-CN" sz="2000" b="1" dirty="0" smtClean="0"/>
              <a:t>		</a:t>
            </a:r>
            <a:r>
              <a:rPr lang="en-US" altLang="zh-CN" sz="2000" b="1" dirty="0" smtClean="0"/>
              <a:t>assign    </a:t>
            </a:r>
            <a:r>
              <a:rPr lang="en-US" altLang="zh-CN" sz="2000" b="1" dirty="0">
                <a:solidFill>
                  <a:srgbClr val="FF0000"/>
                </a:solidFill>
              </a:rPr>
              <a:t> </a:t>
            </a:r>
            <a:r>
              <a:rPr lang="en-US" altLang="zh-CN" sz="2000" i="1" dirty="0"/>
              <a:t>a=</a:t>
            </a:r>
            <a:r>
              <a:rPr lang="en-US" altLang="zh-CN" sz="2000" i="1" dirty="0" err="1"/>
              <a:t>b+c</a:t>
            </a:r>
            <a:endParaRPr lang="en-US" altLang="zh-CN" sz="2000" b="1" dirty="0"/>
          </a:p>
          <a:p>
            <a:pPr>
              <a:lnSpc>
                <a:spcPct val="90000"/>
              </a:lnSpc>
              <a:buFont typeface="Wingdings" panose="05000000000000000000" pitchFamily="2" charset="2"/>
              <a:buNone/>
            </a:pPr>
            <a:r>
              <a:rPr lang="en-US" altLang="zh-CN" sz="2000" b="1" dirty="0" smtClean="0"/>
              <a:t>		always</a:t>
            </a:r>
            <a:r>
              <a:rPr lang="en-US" altLang="zh-CN" sz="2000" b="1" dirty="0"/>
              <a:t>@(</a:t>
            </a:r>
            <a:r>
              <a:rPr lang="en-US" altLang="zh-CN" sz="2000" b="1" dirty="0" err="1"/>
              <a:t>posedge</a:t>
            </a:r>
            <a:r>
              <a:rPr lang="en-US" altLang="zh-CN" sz="2000" b="1" dirty="0"/>
              <a:t> </a:t>
            </a:r>
            <a:r>
              <a:rPr lang="en-US" altLang="zh-CN" sz="2000" b="1" dirty="0" err="1"/>
              <a:t>clk</a:t>
            </a:r>
            <a:r>
              <a:rPr lang="en-US" altLang="zh-CN" sz="2000" b="1" dirty="0"/>
              <a:t> or </a:t>
            </a:r>
            <a:r>
              <a:rPr lang="en-US" altLang="zh-CN" sz="2000" b="1" dirty="0" err="1"/>
              <a:t>negedge</a:t>
            </a:r>
            <a:r>
              <a:rPr lang="en-US" altLang="zh-CN" sz="2000" b="1" dirty="0"/>
              <a:t> reset)</a:t>
            </a:r>
          </a:p>
          <a:p>
            <a:pPr>
              <a:lnSpc>
                <a:spcPct val="90000"/>
              </a:lnSpc>
              <a:buFont typeface="Wingdings" panose="05000000000000000000" pitchFamily="2" charset="2"/>
              <a:buNone/>
            </a:pPr>
            <a:r>
              <a:rPr lang="en-US" altLang="zh-CN" sz="2000" b="1" dirty="0" smtClean="0"/>
              <a:t>		</a:t>
            </a:r>
            <a:r>
              <a:rPr lang="en-US" altLang="zh-CN" sz="2000" i="1" dirty="0" smtClean="0"/>
              <a:t>function</a:t>
            </a:r>
            <a:endParaRPr lang="en-US" altLang="zh-CN" sz="2000" i="1" dirty="0"/>
          </a:p>
          <a:p>
            <a:pPr>
              <a:lnSpc>
                <a:spcPct val="90000"/>
              </a:lnSpc>
              <a:buFont typeface="Wingdings" panose="05000000000000000000" pitchFamily="2" charset="2"/>
              <a:buNone/>
            </a:pPr>
            <a:r>
              <a:rPr lang="en-US" altLang="zh-CN" sz="2000" b="1" dirty="0"/>
              <a:t>  </a:t>
            </a:r>
            <a:r>
              <a:rPr lang="en-US" altLang="zh-CN" sz="2000" b="1" dirty="0" smtClean="0"/>
              <a:t>		</a:t>
            </a:r>
            <a:r>
              <a:rPr lang="en-US" altLang="zh-CN" sz="2000" b="1" dirty="0" smtClean="0"/>
              <a:t>…</a:t>
            </a:r>
            <a:endParaRPr lang="en-US" altLang="zh-CN" sz="2000" b="1" dirty="0"/>
          </a:p>
          <a:p>
            <a:pPr>
              <a:lnSpc>
                <a:spcPct val="90000"/>
              </a:lnSpc>
              <a:buFont typeface="Wingdings" panose="05000000000000000000" pitchFamily="2" charset="2"/>
              <a:buNone/>
            </a:pPr>
            <a:r>
              <a:rPr lang="en-US" altLang="zh-CN" sz="2000" b="1" dirty="0" smtClean="0">
                <a:solidFill>
                  <a:srgbClr val="FF0000"/>
                </a:solidFill>
              </a:rPr>
              <a:t>		</a:t>
            </a:r>
            <a:r>
              <a:rPr lang="en-US" altLang="zh-CN" sz="2000" b="1" dirty="0" err="1" smtClean="0">
                <a:solidFill>
                  <a:srgbClr val="FF0000"/>
                </a:solidFill>
              </a:rPr>
              <a:t>endmodule</a:t>
            </a:r>
            <a:endParaRPr lang="en-US" altLang="zh-CN" sz="2000" b="1" dirty="0">
              <a:solidFill>
                <a:srgbClr val="FF0000"/>
              </a:solidFill>
            </a:endParaRPr>
          </a:p>
        </p:txBody>
      </p:sp>
      <p:cxnSp>
        <p:nvCxnSpPr>
          <p:cNvPr id="7" name="直接连接符 6"/>
          <p:cNvCxnSpPr/>
          <p:nvPr/>
        </p:nvCxnSpPr>
        <p:spPr>
          <a:xfrm>
            <a:off x="1428728" y="1428736"/>
            <a:ext cx="857256" cy="1588"/>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475656" y="6453336"/>
            <a:ext cx="1143008" cy="1564"/>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351A2F54-C19B-4022-AC36-B7CACD2E530A}" type="slidenum">
              <a:rPr lang="zh-CN" altLang="en-US" smtClean="0"/>
              <a:t>68</a:t>
            </a:fld>
            <a:endParaRPr lang="zh-CN" alt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模块实例化方法</a:t>
            </a:r>
            <a:endParaRPr lang="zh-CN" altLang="en-US" dirty="0"/>
          </a:p>
        </p:txBody>
      </p:sp>
      <p:sp>
        <p:nvSpPr>
          <p:cNvPr id="3" name="内容占位符 2"/>
          <p:cNvSpPr>
            <a:spLocks noGrp="1"/>
          </p:cNvSpPr>
          <p:nvPr>
            <p:ph idx="1"/>
          </p:nvPr>
        </p:nvSpPr>
        <p:spPr>
          <a:xfrm>
            <a:off x="539552" y="1224136"/>
            <a:ext cx="8229600" cy="5517232"/>
          </a:xfrm>
        </p:spPr>
        <p:txBody>
          <a:bodyPr>
            <a:noAutofit/>
          </a:bodyPr>
          <a:lstStyle/>
          <a:p>
            <a:pPr>
              <a:lnSpc>
                <a:spcPts val="3200"/>
              </a:lnSpc>
            </a:pPr>
            <a:r>
              <a:rPr lang="zh-CN" altLang="en-US" sz="2400" dirty="0"/>
              <a:t>调用模块实例的一般形式为：</a:t>
            </a:r>
          </a:p>
          <a:p>
            <a:pPr lvl="1">
              <a:lnSpc>
                <a:spcPts val="3200"/>
              </a:lnSpc>
            </a:pPr>
            <a:r>
              <a:rPr lang="en-US" altLang="zh-CN" sz="2000" dirty="0"/>
              <a:t>&lt;</a:t>
            </a:r>
            <a:r>
              <a:rPr lang="zh-CN" altLang="en-US" sz="2000" dirty="0"/>
              <a:t>模块名</a:t>
            </a:r>
            <a:r>
              <a:rPr lang="en-US" altLang="zh-CN" sz="2000" dirty="0"/>
              <a:t>&gt;&lt;</a:t>
            </a:r>
            <a:r>
              <a:rPr lang="zh-CN" altLang="en-US" sz="2000" dirty="0"/>
              <a:t>参数列表</a:t>
            </a:r>
            <a:r>
              <a:rPr lang="en-US" altLang="zh-CN" sz="2000" dirty="0"/>
              <a:t>&gt;&lt;</a:t>
            </a:r>
            <a:r>
              <a:rPr lang="zh-CN" altLang="en-US" sz="2000" dirty="0"/>
              <a:t>实例名</a:t>
            </a:r>
            <a:r>
              <a:rPr lang="en-US" altLang="zh-CN" sz="2000" dirty="0"/>
              <a:t>&gt;</a:t>
            </a:r>
            <a:r>
              <a:rPr lang="zh-CN" altLang="en-US" sz="2000" dirty="0"/>
              <a:t>（</a:t>
            </a:r>
            <a:r>
              <a:rPr lang="en-US" altLang="zh-CN" sz="2000" dirty="0"/>
              <a:t>&lt;</a:t>
            </a:r>
            <a:r>
              <a:rPr lang="zh-CN" altLang="en-US" sz="2000" dirty="0"/>
              <a:t>端口列表</a:t>
            </a:r>
            <a:r>
              <a:rPr lang="en-US" altLang="zh-CN" sz="2000" dirty="0"/>
              <a:t>&gt;</a:t>
            </a:r>
            <a:r>
              <a:rPr lang="zh-CN" altLang="en-US" sz="2000" dirty="0"/>
              <a:t>）</a:t>
            </a:r>
            <a:r>
              <a:rPr lang="en-US" altLang="zh-CN" sz="2000" dirty="0"/>
              <a:t>;</a:t>
            </a:r>
          </a:p>
          <a:p>
            <a:pPr lvl="1">
              <a:lnSpc>
                <a:spcPts val="3200"/>
              </a:lnSpc>
            </a:pPr>
            <a:r>
              <a:rPr lang="en-US" altLang="zh-CN" sz="2000" dirty="0" err="1"/>
              <a:t>module_name</a:t>
            </a:r>
            <a:r>
              <a:rPr lang="en-US" altLang="zh-CN" sz="2000" dirty="0"/>
              <a:t>      </a:t>
            </a:r>
            <a:r>
              <a:rPr lang="en-US" altLang="zh-CN" sz="2000" dirty="0" err="1"/>
              <a:t>instance_name</a:t>
            </a:r>
            <a:r>
              <a:rPr lang="en-US" altLang="zh-CN" sz="2000" dirty="0"/>
              <a:t>(</a:t>
            </a:r>
            <a:r>
              <a:rPr lang="en-US" altLang="zh-CN" sz="2000" dirty="0" err="1"/>
              <a:t>port_associations</a:t>
            </a:r>
            <a:r>
              <a:rPr lang="en-US" altLang="zh-CN" sz="2000" dirty="0"/>
              <a:t>) ;</a:t>
            </a:r>
          </a:p>
          <a:p>
            <a:pPr>
              <a:lnSpc>
                <a:spcPts val="3200"/>
              </a:lnSpc>
            </a:pPr>
            <a:r>
              <a:rPr lang="zh-CN" altLang="en-US" sz="2400" dirty="0"/>
              <a:t>其中参数列表是传递到子模块的参数值。</a:t>
            </a:r>
          </a:p>
          <a:p>
            <a:pPr>
              <a:lnSpc>
                <a:spcPts val="3200"/>
              </a:lnSpc>
            </a:pPr>
            <a:r>
              <a:rPr lang="zh-CN" altLang="en-US" sz="2400" dirty="0"/>
              <a:t>信号端口可以通过位置或名称</a:t>
            </a:r>
            <a:r>
              <a:rPr lang="zh-CN" altLang="en-US" sz="2400" dirty="0" smtClean="0"/>
              <a:t>关联，但是</a:t>
            </a:r>
            <a:r>
              <a:rPr lang="zh-CN" altLang="en-US" sz="2400" dirty="0"/>
              <a:t>关联方式不能够混合使用。</a:t>
            </a:r>
          </a:p>
          <a:p>
            <a:pPr>
              <a:lnSpc>
                <a:spcPts val="3200"/>
              </a:lnSpc>
            </a:pPr>
            <a:r>
              <a:rPr lang="zh-CN" altLang="en-US" sz="2400" dirty="0"/>
              <a:t>定义模块：</a:t>
            </a:r>
            <a:r>
              <a:rPr lang="en-US" altLang="zh-CN" sz="2400" dirty="0"/>
              <a:t>module </a:t>
            </a:r>
            <a:r>
              <a:rPr lang="en-US" altLang="zh-CN" sz="2400" dirty="0" smtClean="0"/>
              <a:t>Design</a:t>
            </a:r>
            <a:r>
              <a:rPr lang="en-US" altLang="zh-CN" sz="2400" dirty="0"/>
              <a:t>(</a:t>
            </a:r>
            <a:r>
              <a:rPr lang="zh-CN" altLang="en-US" sz="2400" dirty="0"/>
              <a:t>端口</a:t>
            </a:r>
            <a:r>
              <a:rPr lang="en-US" altLang="zh-CN" sz="2400" dirty="0"/>
              <a:t>1</a:t>
            </a:r>
            <a:r>
              <a:rPr lang="zh-CN" altLang="en-US" sz="2400" dirty="0"/>
              <a:t>，端口</a:t>
            </a:r>
            <a:r>
              <a:rPr lang="en-US" altLang="zh-CN" sz="2400" dirty="0"/>
              <a:t>2</a:t>
            </a:r>
            <a:r>
              <a:rPr lang="zh-CN" altLang="en-US" sz="2400" dirty="0"/>
              <a:t>，端口</a:t>
            </a:r>
            <a:r>
              <a:rPr lang="en-US" altLang="zh-CN" sz="2400" dirty="0"/>
              <a:t>3……);</a:t>
            </a:r>
          </a:p>
          <a:p>
            <a:pPr marL="914400" lvl="1" indent="-457200">
              <a:lnSpc>
                <a:spcPts val="3200"/>
              </a:lnSpc>
              <a:buFont typeface="+mj-lt"/>
              <a:buAutoNum type="arabicPeriod"/>
            </a:pPr>
            <a:r>
              <a:rPr lang="zh-CN" altLang="en-US" sz="2000" dirty="0"/>
              <a:t>引用时，严格按照模块定义的端口顺序来连接，不用标明原模块定义时规定的端口名。</a:t>
            </a:r>
          </a:p>
          <a:p>
            <a:pPr lvl="1">
              <a:lnSpc>
                <a:spcPts val="3200"/>
              </a:lnSpc>
            </a:pPr>
            <a:r>
              <a:rPr lang="en-US" altLang="zh-CN" sz="2000" dirty="0"/>
              <a:t>Design u_1(u_1</a:t>
            </a:r>
            <a:r>
              <a:rPr lang="zh-CN" altLang="en-US" sz="2000" dirty="0"/>
              <a:t>的端口</a:t>
            </a:r>
            <a:r>
              <a:rPr lang="en-US" altLang="zh-CN" sz="2000" dirty="0"/>
              <a:t>1</a:t>
            </a:r>
            <a:r>
              <a:rPr lang="zh-CN" altLang="en-US" sz="2000" dirty="0"/>
              <a:t>，</a:t>
            </a:r>
            <a:r>
              <a:rPr lang="en-US" altLang="zh-CN" sz="2000" dirty="0"/>
              <a:t>u_1</a:t>
            </a:r>
            <a:r>
              <a:rPr lang="zh-CN" altLang="en-US" sz="2000" dirty="0"/>
              <a:t>的端口</a:t>
            </a:r>
            <a:r>
              <a:rPr lang="en-US" altLang="zh-CN" sz="2000" dirty="0"/>
              <a:t>2</a:t>
            </a:r>
            <a:r>
              <a:rPr lang="zh-CN" altLang="en-US" sz="2000" dirty="0"/>
              <a:t>，</a:t>
            </a:r>
            <a:r>
              <a:rPr lang="en-US" altLang="zh-CN" sz="2000" dirty="0"/>
              <a:t>……)</a:t>
            </a:r>
            <a:r>
              <a:rPr lang="zh-CN" altLang="en-US" sz="2000" dirty="0"/>
              <a:t>；</a:t>
            </a:r>
            <a:r>
              <a:rPr lang="en-US" altLang="zh-CN" sz="2000" dirty="0"/>
              <a:t>//</a:t>
            </a:r>
            <a:r>
              <a:rPr lang="zh-CN" altLang="en-US" sz="2000" dirty="0"/>
              <a:t>和</a:t>
            </a:r>
            <a:r>
              <a:rPr lang="en-US" altLang="zh-CN" sz="2000" dirty="0"/>
              <a:t>Design</a:t>
            </a:r>
            <a:r>
              <a:rPr lang="zh-CN" altLang="en-US" sz="2000" dirty="0"/>
              <a:t>对应</a:t>
            </a:r>
          </a:p>
          <a:p>
            <a:pPr marL="914400" lvl="1" indent="-457200">
              <a:lnSpc>
                <a:spcPts val="3200"/>
              </a:lnSpc>
              <a:buFont typeface="+mj-lt"/>
              <a:buAutoNum type="arabicPeriod" startAt="2"/>
            </a:pPr>
            <a:r>
              <a:rPr lang="zh-CN" altLang="en-US" sz="2000" dirty="0" smtClean="0"/>
              <a:t>引用时，用</a:t>
            </a:r>
            <a:r>
              <a:rPr lang="en-US" altLang="zh-CN" sz="2000" dirty="0"/>
              <a:t>”</a:t>
            </a:r>
            <a:r>
              <a:rPr lang="en-US" altLang="zh-CN" sz="2000" dirty="0" smtClean="0"/>
              <a:t>.”</a:t>
            </a:r>
            <a:r>
              <a:rPr lang="zh-CN" altLang="en-US" sz="2000" dirty="0"/>
              <a:t>符号，标明原模块定义时规定的端口</a:t>
            </a:r>
            <a:r>
              <a:rPr lang="zh-CN" altLang="en-US" sz="2000" dirty="0" smtClean="0"/>
              <a:t>名。</a:t>
            </a:r>
            <a:endParaRPr lang="zh-CN" altLang="en-US" sz="2000" dirty="0"/>
          </a:p>
          <a:p>
            <a:pPr lvl="1">
              <a:lnSpc>
                <a:spcPts val="3200"/>
              </a:lnSpc>
            </a:pPr>
            <a:r>
              <a:rPr lang="en-US" altLang="zh-CN" sz="2000" dirty="0"/>
              <a:t>Design u_2(    .(</a:t>
            </a:r>
            <a:r>
              <a:rPr lang="zh-CN" altLang="en-US" sz="2000" dirty="0"/>
              <a:t>端口</a:t>
            </a:r>
            <a:r>
              <a:rPr lang="en-US" altLang="zh-CN" sz="2000" dirty="0"/>
              <a:t>1(u_1</a:t>
            </a:r>
            <a:r>
              <a:rPr lang="zh-CN" altLang="en-US" sz="2000" dirty="0"/>
              <a:t>的端口</a:t>
            </a:r>
            <a:r>
              <a:rPr lang="en-US" altLang="zh-CN" sz="2000" dirty="0"/>
              <a:t>1), .(</a:t>
            </a:r>
            <a:r>
              <a:rPr lang="zh-CN" altLang="en-US" sz="2000" dirty="0"/>
              <a:t>端口</a:t>
            </a:r>
            <a:r>
              <a:rPr lang="en-US" altLang="zh-CN" sz="2000" dirty="0"/>
              <a:t>2(u_1</a:t>
            </a:r>
            <a:r>
              <a:rPr lang="zh-CN" altLang="en-US" sz="2000" dirty="0"/>
              <a:t>的端口</a:t>
            </a:r>
            <a:r>
              <a:rPr lang="en-US" altLang="zh-CN" sz="2000" dirty="0"/>
              <a:t>2),……  </a:t>
            </a:r>
            <a:r>
              <a:rPr lang="en-US" altLang="zh-CN" sz="2000" dirty="0" smtClean="0"/>
              <a:t>);</a:t>
            </a:r>
            <a:endParaRPr lang="zh-CN" altLang="en-US" sz="2000"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subTitle" idx="1"/>
          </p:nvPr>
        </p:nvSpPr>
        <p:spPr>
          <a:xfrm>
            <a:off x="1908175" y="4235436"/>
            <a:ext cx="6400800" cy="1752600"/>
          </a:xfrm>
        </p:spPr>
        <p:txBody>
          <a:bodyPr/>
          <a:lstStyle/>
          <a:p>
            <a:pPr>
              <a:lnSpc>
                <a:spcPct val="150000"/>
              </a:lnSpc>
            </a:pPr>
            <a:r>
              <a:rPr lang="en-US" altLang="zh-CN" sz="3600" dirty="0">
                <a:solidFill>
                  <a:srgbClr val="FF0000"/>
                </a:solidFill>
                <a:effectLst>
                  <a:outerShdw blurRad="38100" dist="38100" dir="2700000" algn="tl">
                    <a:srgbClr val="C0C0C0"/>
                  </a:outerShdw>
                </a:effectLst>
                <a:latin typeface="华文中宋" panose="02010600040101010101" pitchFamily="2" charset="-122"/>
                <a:ea typeface="华文中宋" panose="02010600040101010101" pitchFamily="2" charset="-122"/>
              </a:rPr>
              <a:t> </a:t>
            </a:r>
          </a:p>
        </p:txBody>
      </p:sp>
      <p:sp>
        <p:nvSpPr>
          <p:cNvPr id="32777" name="Rectangle 9"/>
          <p:cNvSpPr>
            <a:spLocks noChangeArrowheads="1"/>
          </p:cNvSpPr>
          <p:nvPr/>
        </p:nvSpPr>
        <p:spPr bwMode="auto">
          <a:xfrm>
            <a:off x="255584" y="5280045"/>
            <a:ext cx="3744912" cy="935037"/>
          </a:xfrm>
          <a:prstGeom prst="rect">
            <a:avLst/>
          </a:prstGeom>
          <a:noFill/>
          <a:ln w="9525">
            <a:solidFill>
              <a:schemeClr val="tx2"/>
            </a:solidFill>
            <a:miter lim="800000"/>
          </a:ln>
          <a:effectLst/>
        </p:spPr>
        <p:txBody>
          <a:bodyPr wrap="none" anchor="ctr"/>
          <a:lstStyle/>
          <a:p>
            <a:pPr algn="ctr">
              <a:lnSpc>
                <a:spcPct val="100000"/>
              </a:lnSpc>
              <a:spcBef>
                <a:spcPct val="0"/>
              </a:spcBef>
              <a:buClrTx/>
              <a:buFontTx/>
              <a:buNone/>
            </a:pPr>
            <a:r>
              <a:rPr lang="zh-CN" altLang="en-US" sz="2400" b="1" dirty="0">
                <a:solidFill>
                  <a:schemeClr val="tx1"/>
                </a:solidFill>
              </a:rPr>
              <a:t>计算机辅助设计</a:t>
            </a:r>
            <a:r>
              <a:rPr lang="en-US" altLang="zh-CN" sz="2400" b="1" dirty="0">
                <a:solidFill>
                  <a:schemeClr val="accent2">
                    <a:lumMod val="75000"/>
                  </a:schemeClr>
                </a:solidFill>
              </a:rPr>
              <a:t>CAD</a:t>
            </a:r>
          </a:p>
          <a:p>
            <a:pPr algn="ctr">
              <a:lnSpc>
                <a:spcPct val="100000"/>
              </a:lnSpc>
              <a:spcBef>
                <a:spcPct val="0"/>
              </a:spcBef>
              <a:buClrTx/>
              <a:buFontTx/>
              <a:buNone/>
            </a:pPr>
            <a:r>
              <a:rPr lang="zh-CN" altLang="en-US" sz="2000" b="1" dirty="0">
                <a:solidFill>
                  <a:schemeClr val="tx1"/>
                </a:solidFill>
              </a:rPr>
              <a:t>（</a:t>
            </a:r>
            <a:r>
              <a:rPr lang="en-US" altLang="zh-CN" sz="2000" b="1" dirty="0">
                <a:solidFill>
                  <a:schemeClr val="tx1"/>
                </a:solidFill>
              </a:rPr>
              <a:t>computer Assist  Design</a:t>
            </a:r>
            <a:r>
              <a:rPr lang="zh-CN" altLang="en-US" sz="2000" b="1" dirty="0">
                <a:solidFill>
                  <a:schemeClr val="tx1"/>
                </a:solidFill>
              </a:rPr>
              <a:t>）</a:t>
            </a:r>
          </a:p>
        </p:txBody>
      </p:sp>
      <p:sp>
        <p:nvSpPr>
          <p:cNvPr id="32780" name="Rectangle 12"/>
          <p:cNvSpPr>
            <a:spLocks noChangeArrowheads="1"/>
          </p:cNvSpPr>
          <p:nvPr/>
        </p:nvSpPr>
        <p:spPr bwMode="auto">
          <a:xfrm>
            <a:off x="253996" y="3779846"/>
            <a:ext cx="3744913" cy="935038"/>
          </a:xfrm>
          <a:prstGeom prst="rect">
            <a:avLst/>
          </a:prstGeom>
          <a:noFill/>
          <a:ln w="9525">
            <a:solidFill>
              <a:schemeClr val="tx2"/>
            </a:solidFill>
            <a:miter lim="800000"/>
          </a:ln>
          <a:effectLst/>
        </p:spPr>
        <p:txBody>
          <a:bodyPr wrap="none" anchor="ctr"/>
          <a:lstStyle/>
          <a:p>
            <a:pPr algn="ctr">
              <a:lnSpc>
                <a:spcPct val="100000"/>
              </a:lnSpc>
              <a:spcBef>
                <a:spcPct val="0"/>
              </a:spcBef>
              <a:buClrTx/>
              <a:buFontTx/>
              <a:buNone/>
            </a:pPr>
            <a:r>
              <a:rPr lang="zh-CN" altLang="en-US" sz="2400" b="1" dirty="0">
                <a:solidFill>
                  <a:schemeClr val="tx1"/>
                </a:solidFill>
              </a:rPr>
              <a:t>计算机辅助工程设计</a:t>
            </a:r>
            <a:r>
              <a:rPr lang="en-US" altLang="zh-CN" sz="2400" b="1" dirty="0">
                <a:solidFill>
                  <a:schemeClr val="accent2">
                    <a:lumMod val="75000"/>
                  </a:schemeClr>
                </a:solidFill>
              </a:rPr>
              <a:t>CAE</a:t>
            </a:r>
          </a:p>
          <a:p>
            <a:pPr algn="ctr">
              <a:lnSpc>
                <a:spcPct val="100000"/>
              </a:lnSpc>
              <a:spcBef>
                <a:spcPct val="0"/>
              </a:spcBef>
              <a:buClrTx/>
              <a:buFontTx/>
              <a:buNone/>
            </a:pPr>
            <a:r>
              <a:rPr lang="zh-CN" altLang="en-US" sz="2000" b="1" dirty="0">
                <a:solidFill>
                  <a:schemeClr val="tx1"/>
                </a:solidFill>
              </a:rPr>
              <a:t>（</a:t>
            </a:r>
            <a:r>
              <a:rPr lang="en-US" altLang="zh-CN" sz="2000" b="1" dirty="0">
                <a:solidFill>
                  <a:schemeClr val="tx1"/>
                </a:solidFill>
              </a:rPr>
              <a:t>computer Assist Engineering</a:t>
            </a:r>
            <a:r>
              <a:rPr lang="zh-CN" altLang="en-US" sz="2000" b="1" dirty="0">
                <a:solidFill>
                  <a:schemeClr val="tx1"/>
                </a:solidFill>
              </a:rPr>
              <a:t>）</a:t>
            </a:r>
          </a:p>
        </p:txBody>
      </p:sp>
      <p:sp>
        <p:nvSpPr>
          <p:cNvPr id="32783" name="Rectangle 15"/>
          <p:cNvSpPr>
            <a:spLocks noChangeArrowheads="1"/>
          </p:cNvSpPr>
          <p:nvPr/>
        </p:nvSpPr>
        <p:spPr bwMode="auto">
          <a:xfrm>
            <a:off x="253996" y="2271718"/>
            <a:ext cx="3744913" cy="935037"/>
          </a:xfrm>
          <a:prstGeom prst="rect">
            <a:avLst/>
          </a:prstGeom>
          <a:noFill/>
          <a:ln w="9525">
            <a:solidFill>
              <a:schemeClr val="tx2"/>
            </a:solidFill>
            <a:miter lim="800000"/>
          </a:ln>
          <a:effectLst/>
        </p:spPr>
        <p:txBody>
          <a:bodyPr wrap="none" anchor="ctr"/>
          <a:lstStyle/>
          <a:p>
            <a:pPr algn="ctr">
              <a:lnSpc>
                <a:spcPct val="100000"/>
              </a:lnSpc>
              <a:spcBef>
                <a:spcPct val="0"/>
              </a:spcBef>
              <a:buClrTx/>
              <a:buFontTx/>
              <a:buNone/>
            </a:pPr>
            <a:r>
              <a:rPr lang="zh-CN" altLang="en-US" sz="2400" b="1" dirty="0">
                <a:solidFill>
                  <a:schemeClr val="tx1"/>
                </a:solidFill>
              </a:rPr>
              <a:t>电子系统设计自动化</a:t>
            </a:r>
            <a:r>
              <a:rPr lang="en-US" altLang="zh-CN" sz="2400" b="1" dirty="0">
                <a:solidFill>
                  <a:schemeClr val="accent2">
                    <a:lumMod val="75000"/>
                  </a:schemeClr>
                </a:solidFill>
              </a:rPr>
              <a:t>EDA</a:t>
            </a:r>
          </a:p>
          <a:p>
            <a:pPr algn="ctr">
              <a:lnSpc>
                <a:spcPct val="100000"/>
              </a:lnSpc>
              <a:spcBef>
                <a:spcPct val="0"/>
              </a:spcBef>
              <a:buClrTx/>
              <a:buFontTx/>
              <a:buNone/>
            </a:pPr>
            <a:r>
              <a:rPr lang="zh-CN" altLang="en-US" sz="2000" b="1" dirty="0"/>
              <a:t>（</a:t>
            </a:r>
            <a:r>
              <a:rPr lang="en-US" altLang="zh-CN" sz="2000" b="1" dirty="0" err="1"/>
              <a:t>Eletronic</a:t>
            </a:r>
            <a:r>
              <a:rPr lang="en-US" altLang="zh-CN" sz="2000" b="1" dirty="0"/>
              <a:t> Design Automation</a:t>
            </a:r>
            <a:r>
              <a:rPr lang="zh-CN" altLang="en-US" sz="2000" b="1" dirty="0"/>
              <a:t>）</a:t>
            </a:r>
          </a:p>
        </p:txBody>
      </p:sp>
      <p:sp>
        <p:nvSpPr>
          <p:cNvPr id="32786" name="Oval 18"/>
          <p:cNvSpPr>
            <a:spLocks noChangeArrowheads="1"/>
          </p:cNvSpPr>
          <p:nvPr/>
        </p:nvSpPr>
        <p:spPr bwMode="auto">
          <a:xfrm>
            <a:off x="7056438" y="6037249"/>
            <a:ext cx="1223962" cy="358775"/>
          </a:xfrm>
          <a:prstGeom prst="ellipse">
            <a:avLst/>
          </a:prstGeom>
          <a:noFill/>
          <a:ln w="9525">
            <a:solidFill>
              <a:schemeClr val="tx2"/>
            </a:solidFill>
            <a:round/>
          </a:ln>
          <a:effectLst/>
        </p:spPr>
        <p:txBody>
          <a:bodyPr wrap="none" anchor="ctr"/>
          <a:lstStyle/>
          <a:p>
            <a:pPr algn="ctr">
              <a:lnSpc>
                <a:spcPct val="100000"/>
              </a:lnSpc>
              <a:spcBef>
                <a:spcPct val="0"/>
              </a:spcBef>
              <a:buClrTx/>
              <a:buFontTx/>
              <a:buNone/>
            </a:pPr>
            <a:r>
              <a:rPr lang="zh-CN" altLang="en-US" sz="2000" dirty="0"/>
              <a:t>掩膜</a:t>
            </a:r>
          </a:p>
        </p:txBody>
      </p:sp>
      <p:sp>
        <p:nvSpPr>
          <p:cNvPr id="32787" name="Rectangle 19"/>
          <p:cNvSpPr>
            <a:spLocks noChangeArrowheads="1"/>
          </p:cNvSpPr>
          <p:nvPr/>
        </p:nvSpPr>
        <p:spPr bwMode="auto">
          <a:xfrm>
            <a:off x="6948488" y="5460986"/>
            <a:ext cx="1439862" cy="358775"/>
          </a:xfrm>
          <a:prstGeom prst="rect">
            <a:avLst/>
          </a:prstGeom>
          <a:noFill/>
          <a:ln w="9525">
            <a:solidFill>
              <a:schemeClr val="tx2"/>
            </a:solidFill>
            <a:miter lim="800000"/>
          </a:ln>
          <a:effectLst/>
        </p:spPr>
        <p:txBody>
          <a:bodyPr wrap="none" anchor="ctr"/>
          <a:lstStyle/>
          <a:p>
            <a:pPr algn="ctr">
              <a:lnSpc>
                <a:spcPct val="100000"/>
              </a:lnSpc>
              <a:spcBef>
                <a:spcPct val="0"/>
              </a:spcBef>
              <a:buClrTx/>
              <a:buFontTx/>
              <a:buNone/>
            </a:pPr>
            <a:r>
              <a:rPr lang="zh-CN" altLang="en-US" sz="2000" dirty="0"/>
              <a:t>图形生成</a:t>
            </a:r>
          </a:p>
        </p:txBody>
      </p:sp>
      <p:sp>
        <p:nvSpPr>
          <p:cNvPr id="32788" name="Line 20"/>
          <p:cNvSpPr>
            <a:spLocks noChangeShapeType="1"/>
          </p:cNvSpPr>
          <p:nvPr/>
        </p:nvSpPr>
        <p:spPr bwMode="auto">
          <a:xfrm>
            <a:off x="7667625" y="5819761"/>
            <a:ext cx="0" cy="217488"/>
          </a:xfrm>
          <a:prstGeom prst="line">
            <a:avLst/>
          </a:prstGeom>
          <a:noFill/>
          <a:ln w="38100">
            <a:solidFill>
              <a:schemeClr val="tx2"/>
            </a:solidFill>
            <a:round/>
            <a:tailEnd type="triangle" w="med" len="med"/>
          </a:ln>
          <a:effectLst/>
        </p:spPr>
        <p:txBody>
          <a:bodyPr/>
          <a:lstStyle/>
          <a:p>
            <a:endParaRPr lang="zh-CN" altLang="en-US"/>
          </a:p>
        </p:txBody>
      </p:sp>
      <p:sp>
        <p:nvSpPr>
          <p:cNvPr id="32798" name="AutoShape 30"/>
          <p:cNvSpPr>
            <a:spLocks noChangeArrowheads="1"/>
          </p:cNvSpPr>
          <p:nvPr/>
        </p:nvSpPr>
        <p:spPr bwMode="auto">
          <a:xfrm>
            <a:off x="1911346" y="4781563"/>
            <a:ext cx="431800" cy="433387"/>
          </a:xfrm>
          <a:prstGeom prst="upArrow">
            <a:avLst>
              <a:gd name="adj1" fmla="val 50000"/>
              <a:gd name="adj2" fmla="val 25092"/>
            </a:avLst>
          </a:prstGeom>
          <a:solidFill>
            <a:schemeClr val="accent1"/>
          </a:solidFill>
          <a:ln w="9525">
            <a:solidFill>
              <a:srgbClr val="0000EC"/>
            </a:solidFill>
            <a:miter lim="800000"/>
          </a:ln>
          <a:effectLst/>
        </p:spPr>
        <p:txBody>
          <a:bodyPr vert="eaVert" wrap="none" anchor="ctr"/>
          <a:lstStyle/>
          <a:p>
            <a:endParaRPr lang="zh-CN" altLang="en-US"/>
          </a:p>
        </p:txBody>
      </p:sp>
      <p:sp>
        <p:nvSpPr>
          <p:cNvPr id="32799" name="AutoShape 31"/>
          <p:cNvSpPr>
            <a:spLocks noChangeArrowheads="1"/>
          </p:cNvSpPr>
          <p:nvPr/>
        </p:nvSpPr>
        <p:spPr bwMode="auto">
          <a:xfrm>
            <a:off x="1911346" y="3281364"/>
            <a:ext cx="431800" cy="433388"/>
          </a:xfrm>
          <a:prstGeom prst="upArrow">
            <a:avLst>
              <a:gd name="adj1" fmla="val 50000"/>
              <a:gd name="adj2" fmla="val 25092"/>
            </a:avLst>
          </a:prstGeom>
          <a:solidFill>
            <a:schemeClr val="accent1"/>
          </a:solidFill>
          <a:ln w="9525">
            <a:solidFill>
              <a:srgbClr val="0000EC"/>
            </a:solidFill>
            <a:miter lim="800000"/>
          </a:ln>
          <a:effectLst/>
        </p:spPr>
        <p:txBody>
          <a:bodyPr vert="eaVert" wrap="none" anchor="ctr"/>
          <a:lstStyle/>
          <a:p>
            <a:endParaRPr lang="zh-CN" altLang="en-US"/>
          </a:p>
        </p:txBody>
      </p:sp>
      <p:sp>
        <p:nvSpPr>
          <p:cNvPr id="32801" name="Line 33"/>
          <p:cNvSpPr>
            <a:spLocks noChangeShapeType="1"/>
          </p:cNvSpPr>
          <p:nvPr/>
        </p:nvSpPr>
        <p:spPr bwMode="auto">
          <a:xfrm>
            <a:off x="7667625" y="5245086"/>
            <a:ext cx="0" cy="217488"/>
          </a:xfrm>
          <a:prstGeom prst="line">
            <a:avLst/>
          </a:prstGeom>
          <a:noFill/>
          <a:ln w="38100">
            <a:solidFill>
              <a:schemeClr val="tx2"/>
            </a:solidFill>
            <a:round/>
            <a:tailEnd type="triangle" w="med" len="med"/>
          </a:ln>
          <a:effectLst/>
        </p:spPr>
        <p:txBody>
          <a:bodyPr/>
          <a:lstStyle/>
          <a:p>
            <a:endParaRPr lang="zh-CN" altLang="en-US"/>
          </a:p>
        </p:txBody>
      </p:sp>
      <p:sp>
        <p:nvSpPr>
          <p:cNvPr id="32802" name="Oval 34"/>
          <p:cNvSpPr>
            <a:spLocks noChangeArrowheads="1"/>
          </p:cNvSpPr>
          <p:nvPr/>
        </p:nvSpPr>
        <p:spPr bwMode="auto">
          <a:xfrm>
            <a:off x="7056438" y="4884724"/>
            <a:ext cx="1223962" cy="358775"/>
          </a:xfrm>
          <a:prstGeom prst="ellipse">
            <a:avLst/>
          </a:prstGeom>
          <a:noFill/>
          <a:ln w="9525">
            <a:solidFill>
              <a:schemeClr val="tx2"/>
            </a:solidFill>
            <a:round/>
          </a:ln>
          <a:effectLst/>
        </p:spPr>
        <p:txBody>
          <a:bodyPr wrap="none" anchor="ctr"/>
          <a:lstStyle/>
          <a:p>
            <a:pPr algn="ctr">
              <a:lnSpc>
                <a:spcPct val="100000"/>
              </a:lnSpc>
              <a:spcBef>
                <a:spcPct val="0"/>
              </a:spcBef>
              <a:buClrTx/>
              <a:buFontTx/>
              <a:buNone/>
            </a:pPr>
            <a:r>
              <a:rPr lang="zh-CN" altLang="en-US" sz="2000" dirty="0"/>
              <a:t>版图</a:t>
            </a:r>
          </a:p>
        </p:txBody>
      </p:sp>
      <p:sp>
        <p:nvSpPr>
          <p:cNvPr id="32803" name="Rectangle 35"/>
          <p:cNvSpPr>
            <a:spLocks noChangeArrowheads="1"/>
          </p:cNvSpPr>
          <p:nvPr/>
        </p:nvSpPr>
        <p:spPr bwMode="auto">
          <a:xfrm>
            <a:off x="6948488" y="4308461"/>
            <a:ext cx="1439862" cy="358775"/>
          </a:xfrm>
          <a:prstGeom prst="rect">
            <a:avLst/>
          </a:prstGeom>
          <a:noFill/>
          <a:ln w="9525">
            <a:solidFill>
              <a:schemeClr val="tx2"/>
            </a:solidFill>
            <a:miter lim="800000"/>
          </a:ln>
          <a:effectLst/>
        </p:spPr>
        <p:txBody>
          <a:bodyPr wrap="none" anchor="ctr"/>
          <a:lstStyle/>
          <a:p>
            <a:pPr algn="ctr">
              <a:lnSpc>
                <a:spcPct val="100000"/>
              </a:lnSpc>
              <a:spcBef>
                <a:spcPct val="0"/>
              </a:spcBef>
              <a:buClrTx/>
              <a:buFontTx/>
              <a:buNone/>
            </a:pPr>
            <a:r>
              <a:rPr lang="zh-CN" altLang="en-US" sz="2000" dirty="0"/>
              <a:t>布局布线</a:t>
            </a:r>
          </a:p>
        </p:txBody>
      </p:sp>
      <p:sp>
        <p:nvSpPr>
          <p:cNvPr id="32804" name="Line 36"/>
          <p:cNvSpPr>
            <a:spLocks noChangeShapeType="1"/>
          </p:cNvSpPr>
          <p:nvPr/>
        </p:nvSpPr>
        <p:spPr bwMode="auto">
          <a:xfrm>
            <a:off x="7667625" y="4667236"/>
            <a:ext cx="0" cy="217488"/>
          </a:xfrm>
          <a:prstGeom prst="line">
            <a:avLst/>
          </a:prstGeom>
          <a:noFill/>
          <a:ln w="38100">
            <a:solidFill>
              <a:schemeClr val="tx2"/>
            </a:solidFill>
            <a:round/>
            <a:tailEnd type="triangle" w="med" len="med"/>
          </a:ln>
          <a:effectLst/>
        </p:spPr>
        <p:txBody>
          <a:bodyPr/>
          <a:lstStyle/>
          <a:p>
            <a:endParaRPr lang="zh-CN" altLang="en-US"/>
          </a:p>
        </p:txBody>
      </p:sp>
      <p:sp>
        <p:nvSpPr>
          <p:cNvPr id="32805" name="Line 37"/>
          <p:cNvSpPr>
            <a:spLocks noChangeShapeType="1"/>
          </p:cNvSpPr>
          <p:nvPr/>
        </p:nvSpPr>
        <p:spPr bwMode="auto">
          <a:xfrm>
            <a:off x="7667625" y="4092561"/>
            <a:ext cx="0" cy="217488"/>
          </a:xfrm>
          <a:prstGeom prst="line">
            <a:avLst/>
          </a:prstGeom>
          <a:noFill/>
          <a:ln w="38100">
            <a:solidFill>
              <a:schemeClr val="tx2"/>
            </a:solidFill>
            <a:round/>
            <a:tailEnd type="triangle" w="med" len="med"/>
          </a:ln>
          <a:effectLst/>
        </p:spPr>
        <p:txBody>
          <a:bodyPr/>
          <a:lstStyle/>
          <a:p>
            <a:endParaRPr lang="zh-CN" altLang="en-US"/>
          </a:p>
        </p:txBody>
      </p:sp>
      <p:sp>
        <p:nvSpPr>
          <p:cNvPr id="32806" name="Oval 38"/>
          <p:cNvSpPr>
            <a:spLocks noChangeArrowheads="1"/>
          </p:cNvSpPr>
          <p:nvPr/>
        </p:nvSpPr>
        <p:spPr bwMode="auto">
          <a:xfrm>
            <a:off x="7056438" y="3733786"/>
            <a:ext cx="1223962" cy="358775"/>
          </a:xfrm>
          <a:prstGeom prst="ellipse">
            <a:avLst/>
          </a:prstGeom>
          <a:noFill/>
          <a:ln w="9525">
            <a:solidFill>
              <a:schemeClr val="tx2"/>
            </a:solidFill>
            <a:round/>
          </a:ln>
          <a:effectLst/>
        </p:spPr>
        <p:txBody>
          <a:bodyPr wrap="none" anchor="ctr"/>
          <a:lstStyle/>
          <a:p>
            <a:pPr algn="ctr">
              <a:lnSpc>
                <a:spcPct val="100000"/>
              </a:lnSpc>
              <a:spcBef>
                <a:spcPct val="0"/>
              </a:spcBef>
              <a:buClrTx/>
              <a:buFontTx/>
              <a:buNone/>
            </a:pPr>
            <a:r>
              <a:rPr lang="zh-CN" altLang="en-US" sz="2000" dirty="0"/>
              <a:t>逻辑</a:t>
            </a:r>
          </a:p>
        </p:txBody>
      </p:sp>
      <p:sp>
        <p:nvSpPr>
          <p:cNvPr id="32807" name="Rectangle 39"/>
          <p:cNvSpPr>
            <a:spLocks noChangeArrowheads="1"/>
          </p:cNvSpPr>
          <p:nvPr/>
        </p:nvSpPr>
        <p:spPr bwMode="auto">
          <a:xfrm>
            <a:off x="6948488" y="3157524"/>
            <a:ext cx="1439862" cy="358775"/>
          </a:xfrm>
          <a:prstGeom prst="rect">
            <a:avLst/>
          </a:prstGeom>
          <a:noFill/>
          <a:ln w="9525">
            <a:solidFill>
              <a:schemeClr val="tx2"/>
            </a:solidFill>
            <a:miter lim="800000"/>
          </a:ln>
          <a:effectLst/>
        </p:spPr>
        <p:txBody>
          <a:bodyPr wrap="none" anchor="ctr"/>
          <a:lstStyle/>
          <a:p>
            <a:pPr algn="ctr">
              <a:lnSpc>
                <a:spcPct val="100000"/>
              </a:lnSpc>
              <a:spcBef>
                <a:spcPct val="0"/>
              </a:spcBef>
              <a:buClrTx/>
              <a:buFontTx/>
              <a:buNone/>
            </a:pPr>
            <a:r>
              <a:rPr lang="zh-CN" altLang="en-US" sz="2000" dirty="0"/>
              <a:t>逻辑综合</a:t>
            </a:r>
          </a:p>
        </p:txBody>
      </p:sp>
      <p:sp>
        <p:nvSpPr>
          <p:cNvPr id="32808" name="Line 40"/>
          <p:cNvSpPr>
            <a:spLocks noChangeShapeType="1"/>
          </p:cNvSpPr>
          <p:nvPr/>
        </p:nvSpPr>
        <p:spPr bwMode="auto">
          <a:xfrm>
            <a:off x="7667625" y="3516299"/>
            <a:ext cx="0" cy="217487"/>
          </a:xfrm>
          <a:prstGeom prst="line">
            <a:avLst/>
          </a:prstGeom>
          <a:noFill/>
          <a:ln w="38100">
            <a:solidFill>
              <a:schemeClr val="tx2"/>
            </a:solidFill>
            <a:round/>
            <a:tailEnd type="triangle" w="med" len="med"/>
          </a:ln>
          <a:effectLst/>
        </p:spPr>
        <p:txBody>
          <a:bodyPr/>
          <a:lstStyle/>
          <a:p>
            <a:endParaRPr lang="zh-CN" altLang="en-US"/>
          </a:p>
        </p:txBody>
      </p:sp>
      <p:sp>
        <p:nvSpPr>
          <p:cNvPr id="32809" name="Line 41"/>
          <p:cNvSpPr>
            <a:spLocks noChangeShapeType="1"/>
          </p:cNvSpPr>
          <p:nvPr/>
        </p:nvSpPr>
        <p:spPr bwMode="auto">
          <a:xfrm>
            <a:off x="7667625" y="2941624"/>
            <a:ext cx="0" cy="217487"/>
          </a:xfrm>
          <a:prstGeom prst="line">
            <a:avLst/>
          </a:prstGeom>
          <a:noFill/>
          <a:ln w="38100">
            <a:solidFill>
              <a:schemeClr val="tx2"/>
            </a:solidFill>
            <a:round/>
            <a:tailEnd type="triangle" w="med" len="med"/>
          </a:ln>
          <a:effectLst/>
        </p:spPr>
        <p:txBody>
          <a:bodyPr/>
          <a:lstStyle/>
          <a:p>
            <a:endParaRPr lang="zh-CN" altLang="en-US"/>
          </a:p>
        </p:txBody>
      </p:sp>
      <p:sp>
        <p:nvSpPr>
          <p:cNvPr id="32810" name="Oval 42"/>
          <p:cNvSpPr>
            <a:spLocks noChangeArrowheads="1"/>
          </p:cNvSpPr>
          <p:nvPr/>
        </p:nvSpPr>
        <p:spPr bwMode="auto">
          <a:xfrm>
            <a:off x="7056438" y="2579674"/>
            <a:ext cx="1223962" cy="358775"/>
          </a:xfrm>
          <a:prstGeom prst="ellipse">
            <a:avLst/>
          </a:prstGeom>
          <a:noFill/>
          <a:ln w="9525">
            <a:solidFill>
              <a:schemeClr val="tx2"/>
            </a:solidFill>
            <a:round/>
          </a:ln>
          <a:effectLst/>
        </p:spPr>
        <p:txBody>
          <a:bodyPr wrap="none" anchor="ctr"/>
          <a:lstStyle/>
          <a:p>
            <a:pPr algn="ctr">
              <a:lnSpc>
                <a:spcPct val="100000"/>
              </a:lnSpc>
              <a:spcBef>
                <a:spcPct val="0"/>
              </a:spcBef>
              <a:buClrTx/>
              <a:buFontTx/>
              <a:buNone/>
            </a:pPr>
            <a:r>
              <a:rPr lang="zh-CN" altLang="en-US" sz="2000" dirty="0"/>
              <a:t>功能</a:t>
            </a:r>
          </a:p>
        </p:txBody>
      </p:sp>
      <p:sp>
        <p:nvSpPr>
          <p:cNvPr id="32811" name="Rectangle 43"/>
          <p:cNvSpPr>
            <a:spLocks noChangeArrowheads="1"/>
          </p:cNvSpPr>
          <p:nvPr/>
        </p:nvSpPr>
        <p:spPr bwMode="auto">
          <a:xfrm>
            <a:off x="6948488" y="2003411"/>
            <a:ext cx="1439862" cy="358775"/>
          </a:xfrm>
          <a:prstGeom prst="rect">
            <a:avLst/>
          </a:prstGeom>
          <a:noFill/>
          <a:ln w="9525">
            <a:solidFill>
              <a:schemeClr val="tx2"/>
            </a:solidFill>
            <a:miter lim="800000"/>
          </a:ln>
          <a:effectLst/>
        </p:spPr>
        <p:txBody>
          <a:bodyPr wrap="none" anchor="ctr"/>
          <a:lstStyle/>
          <a:p>
            <a:pPr algn="ctr">
              <a:lnSpc>
                <a:spcPct val="100000"/>
              </a:lnSpc>
              <a:spcBef>
                <a:spcPct val="0"/>
              </a:spcBef>
              <a:buClrTx/>
              <a:buFontTx/>
              <a:buNone/>
            </a:pPr>
            <a:r>
              <a:rPr lang="zh-CN" altLang="en-US" sz="2000" dirty="0"/>
              <a:t>行为综合</a:t>
            </a:r>
          </a:p>
        </p:txBody>
      </p:sp>
      <p:sp>
        <p:nvSpPr>
          <p:cNvPr id="32812" name="Line 44"/>
          <p:cNvSpPr>
            <a:spLocks noChangeShapeType="1"/>
          </p:cNvSpPr>
          <p:nvPr/>
        </p:nvSpPr>
        <p:spPr bwMode="auto">
          <a:xfrm>
            <a:off x="7667625" y="2362186"/>
            <a:ext cx="0" cy="217488"/>
          </a:xfrm>
          <a:prstGeom prst="line">
            <a:avLst/>
          </a:prstGeom>
          <a:noFill/>
          <a:ln w="38100">
            <a:solidFill>
              <a:schemeClr val="tx2"/>
            </a:solidFill>
            <a:round/>
            <a:tailEnd type="triangle" w="med" len="med"/>
          </a:ln>
          <a:effectLst/>
        </p:spPr>
        <p:txBody>
          <a:bodyPr/>
          <a:lstStyle/>
          <a:p>
            <a:endParaRPr lang="zh-CN" altLang="en-US"/>
          </a:p>
        </p:txBody>
      </p:sp>
      <p:sp>
        <p:nvSpPr>
          <p:cNvPr id="32814" name="Oval 46"/>
          <p:cNvSpPr>
            <a:spLocks noChangeArrowheads="1"/>
          </p:cNvSpPr>
          <p:nvPr/>
        </p:nvSpPr>
        <p:spPr bwMode="auto">
          <a:xfrm>
            <a:off x="7056438" y="1428736"/>
            <a:ext cx="1223962" cy="358775"/>
          </a:xfrm>
          <a:prstGeom prst="ellipse">
            <a:avLst/>
          </a:prstGeom>
          <a:noFill/>
          <a:ln w="9525">
            <a:solidFill>
              <a:schemeClr val="tx2"/>
            </a:solidFill>
            <a:round/>
          </a:ln>
          <a:effectLst/>
        </p:spPr>
        <p:txBody>
          <a:bodyPr wrap="none" anchor="ctr"/>
          <a:lstStyle/>
          <a:p>
            <a:pPr algn="ctr">
              <a:lnSpc>
                <a:spcPct val="100000"/>
              </a:lnSpc>
              <a:spcBef>
                <a:spcPct val="0"/>
              </a:spcBef>
              <a:buClrTx/>
              <a:buFontTx/>
              <a:buNone/>
            </a:pPr>
            <a:r>
              <a:rPr lang="zh-CN" altLang="en-US" sz="2000" dirty="0"/>
              <a:t>行为</a:t>
            </a:r>
          </a:p>
        </p:txBody>
      </p:sp>
      <p:sp>
        <p:nvSpPr>
          <p:cNvPr id="32815" name="Line 47"/>
          <p:cNvSpPr>
            <a:spLocks noChangeShapeType="1"/>
          </p:cNvSpPr>
          <p:nvPr/>
        </p:nvSpPr>
        <p:spPr bwMode="auto">
          <a:xfrm>
            <a:off x="7667625" y="1785924"/>
            <a:ext cx="0" cy="217487"/>
          </a:xfrm>
          <a:prstGeom prst="line">
            <a:avLst/>
          </a:prstGeom>
          <a:noFill/>
          <a:ln w="38100">
            <a:solidFill>
              <a:schemeClr val="tx2"/>
            </a:solidFill>
            <a:round/>
            <a:tailEnd type="triangle" w="med" len="med"/>
          </a:ln>
          <a:effectLst/>
        </p:spPr>
        <p:txBody>
          <a:bodyPr/>
          <a:lstStyle/>
          <a:p>
            <a:endParaRPr lang="zh-CN" altLang="en-US"/>
          </a:p>
        </p:txBody>
      </p:sp>
      <p:sp>
        <p:nvSpPr>
          <p:cNvPr id="32816" name="Line 48"/>
          <p:cNvSpPr>
            <a:spLocks noChangeShapeType="1"/>
          </p:cNvSpPr>
          <p:nvPr/>
        </p:nvSpPr>
        <p:spPr bwMode="auto">
          <a:xfrm flipH="1">
            <a:off x="4284663" y="4811699"/>
            <a:ext cx="4319587" cy="0"/>
          </a:xfrm>
          <a:prstGeom prst="line">
            <a:avLst/>
          </a:prstGeom>
          <a:noFill/>
          <a:ln w="28575">
            <a:solidFill>
              <a:srgbClr val="C00000"/>
            </a:solidFill>
            <a:prstDash val="sysDot"/>
            <a:round/>
          </a:ln>
          <a:effectLst/>
        </p:spPr>
        <p:txBody>
          <a:bodyPr/>
          <a:lstStyle/>
          <a:p>
            <a:endParaRPr lang="zh-CN" altLang="en-US"/>
          </a:p>
        </p:txBody>
      </p:sp>
      <p:sp>
        <p:nvSpPr>
          <p:cNvPr id="32817" name="Line 49"/>
          <p:cNvSpPr>
            <a:spLocks noChangeShapeType="1"/>
          </p:cNvSpPr>
          <p:nvPr/>
        </p:nvSpPr>
        <p:spPr bwMode="auto">
          <a:xfrm flipH="1">
            <a:off x="4284663" y="3659174"/>
            <a:ext cx="4319587" cy="0"/>
          </a:xfrm>
          <a:prstGeom prst="line">
            <a:avLst/>
          </a:prstGeom>
          <a:noFill/>
          <a:ln w="28575">
            <a:solidFill>
              <a:srgbClr val="C00000"/>
            </a:solidFill>
            <a:prstDash val="sysDot"/>
            <a:round/>
          </a:ln>
          <a:effectLst/>
        </p:spPr>
        <p:txBody>
          <a:bodyPr/>
          <a:lstStyle/>
          <a:p>
            <a:endParaRPr lang="zh-CN" altLang="en-US"/>
          </a:p>
        </p:txBody>
      </p:sp>
      <p:sp>
        <p:nvSpPr>
          <p:cNvPr id="32818" name="Text Box 50"/>
          <p:cNvSpPr txBox="1">
            <a:spLocks noChangeArrowheads="1"/>
          </p:cNvSpPr>
          <p:nvPr/>
        </p:nvSpPr>
        <p:spPr bwMode="auto">
          <a:xfrm>
            <a:off x="4638675" y="5243499"/>
            <a:ext cx="1811714" cy="646331"/>
          </a:xfrm>
          <a:prstGeom prst="rect">
            <a:avLst/>
          </a:prstGeom>
          <a:noFill/>
          <a:ln w="9525">
            <a:solidFill>
              <a:schemeClr val="tx2"/>
            </a:solidFill>
            <a:miter lim="800000"/>
          </a:ln>
          <a:effectLst/>
        </p:spPr>
        <p:txBody>
          <a:bodyPr wrap="none">
            <a:spAutoFit/>
          </a:bodyPr>
          <a:lstStyle/>
          <a:p>
            <a:pPr algn="ctr">
              <a:lnSpc>
                <a:spcPct val="100000"/>
              </a:lnSpc>
              <a:spcBef>
                <a:spcPct val="0"/>
              </a:spcBef>
              <a:buClrTx/>
              <a:buFontTx/>
              <a:buNone/>
            </a:pPr>
            <a:r>
              <a:rPr lang="en-US" altLang="zh-CN" b="1" dirty="0">
                <a:latin typeface="+mn-ea"/>
              </a:rPr>
              <a:t>20</a:t>
            </a:r>
            <a:r>
              <a:rPr lang="zh-CN" altLang="en-US" b="1" dirty="0">
                <a:latin typeface="+mn-ea"/>
              </a:rPr>
              <a:t>世纪</a:t>
            </a:r>
            <a:r>
              <a:rPr lang="en-US" altLang="zh-CN" b="1" dirty="0">
                <a:latin typeface="+mn-ea"/>
              </a:rPr>
              <a:t>70</a:t>
            </a:r>
            <a:r>
              <a:rPr lang="zh-CN" altLang="en-US" b="1" dirty="0">
                <a:latin typeface="+mn-ea"/>
              </a:rPr>
              <a:t>年代 </a:t>
            </a:r>
          </a:p>
          <a:p>
            <a:pPr algn="ctr">
              <a:lnSpc>
                <a:spcPct val="100000"/>
              </a:lnSpc>
              <a:spcBef>
                <a:spcPct val="0"/>
              </a:spcBef>
              <a:buClrTx/>
              <a:buFontTx/>
              <a:buNone/>
            </a:pPr>
            <a:r>
              <a:rPr lang="zh-CN" altLang="en-US" b="1" dirty="0">
                <a:latin typeface="+mn-ea"/>
              </a:rPr>
              <a:t>计算机辅助设计</a:t>
            </a:r>
          </a:p>
        </p:txBody>
      </p:sp>
      <p:sp>
        <p:nvSpPr>
          <p:cNvPr id="32819" name="Text Box 51"/>
          <p:cNvSpPr txBox="1">
            <a:spLocks noChangeArrowheads="1"/>
          </p:cNvSpPr>
          <p:nvPr/>
        </p:nvSpPr>
        <p:spPr bwMode="auto">
          <a:xfrm>
            <a:off x="4638675" y="3875074"/>
            <a:ext cx="1811714" cy="646331"/>
          </a:xfrm>
          <a:prstGeom prst="rect">
            <a:avLst/>
          </a:prstGeom>
          <a:noFill/>
          <a:ln w="9525">
            <a:solidFill>
              <a:schemeClr val="tx2"/>
            </a:solidFill>
            <a:miter lim="800000"/>
          </a:ln>
          <a:effectLst/>
        </p:spPr>
        <p:txBody>
          <a:bodyPr wrap="none">
            <a:spAutoFit/>
          </a:bodyPr>
          <a:lstStyle/>
          <a:p>
            <a:pPr algn="ctr">
              <a:lnSpc>
                <a:spcPct val="100000"/>
              </a:lnSpc>
              <a:spcBef>
                <a:spcPct val="0"/>
              </a:spcBef>
              <a:buClrTx/>
              <a:buFontTx/>
              <a:buNone/>
            </a:pPr>
            <a:r>
              <a:rPr lang="en-US" altLang="zh-CN" b="1" dirty="0">
                <a:latin typeface="+mn-ea"/>
              </a:rPr>
              <a:t>20</a:t>
            </a:r>
            <a:r>
              <a:rPr lang="zh-CN" altLang="en-US" b="1" dirty="0">
                <a:latin typeface="+mn-ea"/>
              </a:rPr>
              <a:t>世纪</a:t>
            </a:r>
            <a:r>
              <a:rPr lang="en-US" altLang="zh-CN" b="1" dirty="0">
                <a:latin typeface="+mn-ea"/>
              </a:rPr>
              <a:t>80</a:t>
            </a:r>
            <a:r>
              <a:rPr lang="zh-CN" altLang="en-US" b="1" dirty="0">
                <a:latin typeface="+mn-ea"/>
              </a:rPr>
              <a:t>年代 </a:t>
            </a:r>
          </a:p>
          <a:p>
            <a:pPr algn="ctr">
              <a:lnSpc>
                <a:spcPct val="100000"/>
              </a:lnSpc>
              <a:spcBef>
                <a:spcPct val="0"/>
              </a:spcBef>
              <a:buClrTx/>
              <a:buFontTx/>
              <a:buNone/>
            </a:pPr>
            <a:r>
              <a:rPr lang="zh-CN" altLang="en-US" b="1" dirty="0">
                <a:latin typeface="+mn-ea"/>
              </a:rPr>
              <a:t>计算机辅助工程</a:t>
            </a:r>
          </a:p>
        </p:txBody>
      </p:sp>
      <p:sp>
        <p:nvSpPr>
          <p:cNvPr id="32820" name="Text Box 52"/>
          <p:cNvSpPr txBox="1">
            <a:spLocks noChangeArrowheads="1"/>
          </p:cNvSpPr>
          <p:nvPr/>
        </p:nvSpPr>
        <p:spPr bwMode="auto">
          <a:xfrm>
            <a:off x="4638675" y="2435211"/>
            <a:ext cx="1811714" cy="646331"/>
          </a:xfrm>
          <a:prstGeom prst="rect">
            <a:avLst/>
          </a:prstGeom>
          <a:noFill/>
          <a:ln w="9525">
            <a:solidFill>
              <a:schemeClr val="tx2"/>
            </a:solidFill>
            <a:miter lim="800000"/>
          </a:ln>
          <a:effectLst/>
        </p:spPr>
        <p:txBody>
          <a:bodyPr wrap="none">
            <a:spAutoFit/>
          </a:bodyPr>
          <a:lstStyle/>
          <a:p>
            <a:pPr algn="ctr">
              <a:lnSpc>
                <a:spcPct val="100000"/>
              </a:lnSpc>
              <a:spcBef>
                <a:spcPct val="0"/>
              </a:spcBef>
              <a:buClrTx/>
              <a:buFontTx/>
              <a:buNone/>
            </a:pPr>
            <a:r>
              <a:rPr lang="en-US" altLang="zh-CN" b="1" dirty="0">
                <a:latin typeface="+mn-ea"/>
              </a:rPr>
              <a:t>20</a:t>
            </a:r>
            <a:r>
              <a:rPr lang="zh-CN" altLang="en-US" b="1" dirty="0">
                <a:latin typeface="+mn-ea"/>
              </a:rPr>
              <a:t>世纪</a:t>
            </a:r>
            <a:r>
              <a:rPr lang="en-US" altLang="zh-CN" b="1" dirty="0">
                <a:latin typeface="+mn-ea"/>
              </a:rPr>
              <a:t>90</a:t>
            </a:r>
            <a:r>
              <a:rPr lang="zh-CN" altLang="en-US" b="1" dirty="0">
                <a:latin typeface="+mn-ea"/>
              </a:rPr>
              <a:t>年代 </a:t>
            </a:r>
          </a:p>
          <a:p>
            <a:pPr algn="ctr">
              <a:lnSpc>
                <a:spcPct val="100000"/>
              </a:lnSpc>
              <a:spcBef>
                <a:spcPct val="0"/>
              </a:spcBef>
              <a:buClrTx/>
              <a:buFontTx/>
              <a:buNone/>
            </a:pPr>
            <a:r>
              <a:rPr lang="zh-CN" altLang="en-US" b="1" dirty="0">
                <a:latin typeface="+mn-ea"/>
              </a:rPr>
              <a:t>电子设计自动化</a:t>
            </a:r>
          </a:p>
        </p:txBody>
      </p:sp>
      <p:sp>
        <p:nvSpPr>
          <p:cNvPr id="37" name="标题 1"/>
          <p:cNvSpPr txBox="1"/>
          <p:nvPr/>
        </p:nvSpPr>
        <p:spPr>
          <a:xfrm>
            <a:off x="457200" y="274638"/>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4400" b="0" i="0" u="none" strike="noStrike" kern="1200" cap="none" spc="0" normalizeH="0" baseline="0" noProof="0" dirty="0" smtClean="0">
                <a:ln>
                  <a:noFill/>
                </a:ln>
                <a:solidFill>
                  <a:schemeClr val="tx1"/>
                </a:solidFill>
                <a:effectLst/>
                <a:uLnTx/>
                <a:uFillTx/>
                <a:latin typeface="+mj-lt"/>
                <a:ea typeface="+mj-ea"/>
                <a:cs typeface="+mj-cs"/>
              </a:rPr>
              <a:t>数字系统设计的发展</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32777"/>
                                        </p:tgtEl>
                                        <p:attrNameLst>
                                          <p:attrName>style.visibility</p:attrName>
                                        </p:attrNameLst>
                                      </p:cBhvr>
                                      <p:to>
                                        <p:strVal val="visible"/>
                                      </p:to>
                                    </p:set>
                                    <p:anim calcmode="lin" valueType="num">
                                      <p:cBhvr additive="base">
                                        <p:cTn id="7" dur="500" fill="hold"/>
                                        <p:tgtEl>
                                          <p:spTgt spid="32777"/>
                                        </p:tgtEl>
                                        <p:attrNameLst>
                                          <p:attrName>ppt_x</p:attrName>
                                        </p:attrNameLst>
                                      </p:cBhvr>
                                      <p:tavLst>
                                        <p:tav tm="0">
                                          <p:val>
                                            <p:strVal val="#ppt_x"/>
                                          </p:val>
                                        </p:tav>
                                        <p:tav tm="100000">
                                          <p:val>
                                            <p:strVal val="#ppt_x"/>
                                          </p:val>
                                        </p:tav>
                                      </p:tavLst>
                                    </p:anim>
                                    <p:anim calcmode="lin" valueType="num">
                                      <p:cBhvr additive="base">
                                        <p:cTn id="8" dur="500" fill="hold"/>
                                        <p:tgtEl>
                                          <p:spTgt spid="327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32786"/>
                                        </p:tgtEl>
                                        <p:attrNameLst>
                                          <p:attrName>style.visibility</p:attrName>
                                        </p:attrNameLst>
                                      </p:cBhvr>
                                      <p:to>
                                        <p:strVal val="visible"/>
                                      </p:to>
                                    </p:set>
                                    <p:anim calcmode="lin" valueType="num">
                                      <p:cBhvr additive="base">
                                        <p:cTn id="11" dur="500" fill="hold"/>
                                        <p:tgtEl>
                                          <p:spTgt spid="32786"/>
                                        </p:tgtEl>
                                        <p:attrNameLst>
                                          <p:attrName>ppt_x</p:attrName>
                                        </p:attrNameLst>
                                      </p:cBhvr>
                                      <p:tavLst>
                                        <p:tav tm="0">
                                          <p:val>
                                            <p:strVal val="#ppt_x"/>
                                          </p:val>
                                        </p:tav>
                                        <p:tav tm="100000">
                                          <p:val>
                                            <p:strVal val="#ppt_x"/>
                                          </p:val>
                                        </p:tav>
                                      </p:tavLst>
                                    </p:anim>
                                    <p:anim calcmode="lin" valueType="num">
                                      <p:cBhvr additive="base">
                                        <p:cTn id="12" dur="500" fill="hold"/>
                                        <p:tgtEl>
                                          <p:spTgt spid="32786"/>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32787"/>
                                        </p:tgtEl>
                                        <p:attrNameLst>
                                          <p:attrName>style.visibility</p:attrName>
                                        </p:attrNameLst>
                                      </p:cBhvr>
                                      <p:to>
                                        <p:strVal val="visible"/>
                                      </p:to>
                                    </p:set>
                                    <p:anim calcmode="lin" valueType="num">
                                      <p:cBhvr additive="base">
                                        <p:cTn id="15" dur="500" fill="hold"/>
                                        <p:tgtEl>
                                          <p:spTgt spid="32787"/>
                                        </p:tgtEl>
                                        <p:attrNameLst>
                                          <p:attrName>ppt_x</p:attrName>
                                        </p:attrNameLst>
                                      </p:cBhvr>
                                      <p:tavLst>
                                        <p:tav tm="0">
                                          <p:val>
                                            <p:strVal val="#ppt_x"/>
                                          </p:val>
                                        </p:tav>
                                        <p:tav tm="100000">
                                          <p:val>
                                            <p:strVal val="#ppt_x"/>
                                          </p:val>
                                        </p:tav>
                                      </p:tavLst>
                                    </p:anim>
                                    <p:anim calcmode="lin" valueType="num">
                                      <p:cBhvr additive="base">
                                        <p:cTn id="16" dur="500" fill="hold"/>
                                        <p:tgtEl>
                                          <p:spTgt spid="32787"/>
                                        </p:tgtEl>
                                        <p:attrNameLst>
                                          <p:attrName>ppt_y</p:attrName>
                                        </p:attrNameLst>
                                      </p:cBhvr>
                                      <p:tavLst>
                                        <p:tav tm="0">
                                          <p:val>
                                            <p:strVal val="1+#ppt_h/2"/>
                                          </p:val>
                                        </p:tav>
                                        <p:tav tm="100000">
                                          <p:val>
                                            <p:strVal val="#ppt_y"/>
                                          </p:val>
                                        </p:tav>
                                      </p:tavLst>
                                    </p:anim>
                                  </p:childTnLst>
                                </p:cTn>
                              </p:par>
                              <p:par>
                                <p:cTn id="17" presetID="2" presetClass="entr" presetSubtype="4" fill="hold" grpId="1" nodeType="withEffect">
                                  <p:stCondLst>
                                    <p:cond delay="0"/>
                                  </p:stCondLst>
                                  <p:childTnLst>
                                    <p:set>
                                      <p:cBhvr>
                                        <p:cTn id="18" dur="1" fill="hold">
                                          <p:stCondLst>
                                            <p:cond delay="0"/>
                                          </p:stCondLst>
                                        </p:cTn>
                                        <p:tgtEl>
                                          <p:spTgt spid="32788"/>
                                        </p:tgtEl>
                                        <p:attrNameLst>
                                          <p:attrName>style.visibility</p:attrName>
                                        </p:attrNameLst>
                                      </p:cBhvr>
                                      <p:to>
                                        <p:strVal val="visible"/>
                                      </p:to>
                                    </p:set>
                                    <p:anim calcmode="lin" valueType="num">
                                      <p:cBhvr additive="base">
                                        <p:cTn id="19" dur="500" fill="hold"/>
                                        <p:tgtEl>
                                          <p:spTgt spid="32788"/>
                                        </p:tgtEl>
                                        <p:attrNameLst>
                                          <p:attrName>ppt_x</p:attrName>
                                        </p:attrNameLst>
                                      </p:cBhvr>
                                      <p:tavLst>
                                        <p:tav tm="0">
                                          <p:val>
                                            <p:strVal val="#ppt_x"/>
                                          </p:val>
                                        </p:tav>
                                        <p:tav tm="100000">
                                          <p:val>
                                            <p:strVal val="#ppt_x"/>
                                          </p:val>
                                        </p:tav>
                                      </p:tavLst>
                                    </p:anim>
                                    <p:anim calcmode="lin" valueType="num">
                                      <p:cBhvr additive="base">
                                        <p:cTn id="20" dur="500" fill="hold"/>
                                        <p:tgtEl>
                                          <p:spTgt spid="32788"/>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32801"/>
                                        </p:tgtEl>
                                        <p:attrNameLst>
                                          <p:attrName>style.visibility</p:attrName>
                                        </p:attrNameLst>
                                      </p:cBhvr>
                                      <p:to>
                                        <p:strVal val="visible"/>
                                      </p:to>
                                    </p:set>
                                    <p:anim calcmode="lin" valueType="num">
                                      <p:cBhvr additive="base">
                                        <p:cTn id="23" dur="500" fill="hold"/>
                                        <p:tgtEl>
                                          <p:spTgt spid="32801"/>
                                        </p:tgtEl>
                                        <p:attrNameLst>
                                          <p:attrName>ppt_x</p:attrName>
                                        </p:attrNameLst>
                                      </p:cBhvr>
                                      <p:tavLst>
                                        <p:tav tm="0">
                                          <p:val>
                                            <p:strVal val="#ppt_x"/>
                                          </p:val>
                                        </p:tav>
                                        <p:tav tm="100000">
                                          <p:val>
                                            <p:strVal val="#ppt_x"/>
                                          </p:val>
                                        </p:tav>
                                      </p:tavLst>
                                    </p:anim>
                                    <p:anim calcmode="lin" valueType="num">
                                      <p:cBhvr additive="base">
                                        <p:cTn id="24" dur="500" fill="hold"/>
                                        <p:tgtEl>
                                          <p:spTgt spid="32801"/>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32818"/>
                                        </p:tgtEl>
                                        <p:attrNameLst>
                                          <p:attrName>style.visibility</p:attrName>
                                        </p:attrNameLst>
                                      </p:cBhvr>
                                      <p:to>
                                        <p:strVal val="visible"/>
                                      </p:to>
                                    </p:set>
                                    <p:anim calcmode="lin" valueType="num">
                                      <p:cBhvr additive="base">
                                        <p:cTn id="27" dur="500" fill="hold"/>
                                        <p:tgtEl>
                                          <p:spTgt spid="32818"/>
                                        </p:tgtEl>
                                        <p:attrNameLst>
                                          <p:attrName>ppt_x</p:attrName>
                                        </p:attrNameLst>
                                      </p:cBhvr>
                                      <p:tavLst>
                                        <p:tav tm="0">
                                          <p:val>
                                            <p:strVal val="#ppt_x"/>
                                          </p:val>
                                        </p:tav>
                                        <p:tav tm="100000">
                                          <p:val>
                                            <p:strVal val="#ppt_x"/>
                                          </p:val>
                                        </p:tav>
                                      </p:tavLst>
                                    </p:anim>
                                    <p:anim calcmode="lin" valueType="num">
                                      <p:cBhvr additive="base">
                                        <p:cTn id="28" dur="500" fill="hold"/>
                                        <p:tgtEl>
                                          <p:spTgt spid="32818"/>
                                        </p:tgtEl>
                                        <p:attrNameLst>
                                          <p:attrName>ppt_y</p:attrName>
                                        </p:attrNameLst>
                                      </p:cBhvr>
                                      <p:tavLst>
                                        <p:tav tm="0">
                                          <p:val>
                                            <p:strVal val="1+#ppt_h/2"/>
                                          </p:val>
                                        </p:tav>
                                        <p:tav tm="100000">
                                          <p:val>
                                            <p:strVal val="#ppt_y"/>
                                          </p:val>
                                        </p:tav>
                                      </p:tavLst>
                                    </p:anim>
                                  </p:childTnLst>
                                </p:cTn>
                              </p:par>
                              <p:par>
                                <p:cTn id="29" presetID="2" presetClass="entr" presetSubtype="4" fill="hold" grpId="2" nodeType="withEffect">
                                  <p:stCondLst>
                                    <p:cond delay="0"/>
                                  </p:stCondLst>
                                  <p:childTnLst>
                                    <p:set>
                                      <p:cBhvr>
                                        <p:cTn id="30" dur="1" fill="hold">
                                          <p:stCondLst>
                                            <p:cond delay="0"/>
                                          </p:stCondLst>
                                        </p:cTn>
                                        <p:tgtEl>
                                          <p:spTgt spid="32816"/>
                                        </p:tgtEl>
                                        <p:attrNameLst>
                                          <p:attrName>style.visibility</p:attrName>
                                        </p:attrNameLst>
                                      </p:cBhvr>
                                      <p:to>
                                        <p:strVal val="visible"/>
                                      </p:to>
                                    </p:set>
                                    <p:anim calcmode="lin" valueType="num">
                                      <p:cBhvr additive="base">
                                        <p:cTn id="31" dur="500" fill="hold"/>
                                        <p:tgtEl>
                                          <p:spTgt spid="32816"/>
                                        </p:tgtEl>
                                        <p:attrNameLst>
                                          <p:attrName>ppt_x</p:attrName>
                                        </p:attrNameLst>
                                      </p:cBhvr>
                                      <p:tavLst>
                                        <p:tav tm="0">
                                          <p:val>
                                            <p:strVal val="#ppt_x"/>
                                          </p:val>
                                        </p:tav>
                                        <p:tav tm="100000">
                                          <p:val>
                                            <p:strVal val="#ppt_x"/>
                                          </p:val>
                                        </p:tav>
                                      </p:tavLst>
                                    </p:anim>
                                    <p:anim calcmode="lin" valueType="num">
                                      <p:cBhvr additive="base">
                                        <p:cTn id="32" dur="500" fill="hold"/>
                                        <p:tgtEl>
                                          <p:spTgt spid="32816"/>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2802"/>
                                        </p:tgtEl>
                                        <p:attrNameLst>
                                          <p:attrName>style.visibility</p:attrName>
                                        </p:attrNameLst>
                                      </p:cBhvr>
                                      <p:to>
                                        <p:strVal val="visible"/>
                                      </p:to>
                                    </p:set>
                                    <p:anim calcmode="lin" valueType="num">
                                      <p:cBhvr additive="base">
                                        <p:cTn id="35" dur="500" fill="hold"/>
                                        <p:tgtEl>
                                          <p:spTgt spid="32802"/>
                                        </p:tgtEl>
                                        <p:attrNameLst>
                                          <p:attrName>ppt_x</p:attrName>
                                        </p:attrNameLst>
                                      </p:cBhvr>
                                      <p:tavLst>
                                        <p:tav tm="0">
                                          <p:val>
                                            <p:strVal val="#ppt_x"/>
                                          </p:val>
                                        </p:tav>
                                        <p:tav tm="100000">
                                          <p:val>
                                            <p:strVal val="#ppt_x"/>
                                          </p:val>
                                        </p:tav>
                                      </p:tavLst>
                                    </p:anim>
                                    <p:anim calcmode="lin" valueType="num">
                                      <p:cBhvr additive="base">
                                        <p:cTn id="36" dur="500" fill="hold"/>
                                        <p:tgtEl>
                                          <p:spTgt spid="3280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780"/>
                                        </p:tgtEl>
                                        <p:attrNameLst>
                                          <p:attrName>style.visibility</p:attrName>
                                        </p:attrNameLst>
                                      </p:cBhvr>
                                      <p:to>
                                        <p:strVal val="visible"/>
                                      </p:to>
                                    </p:set>
                                    <p:anim calcmode="lin" valueType="num">
                                      <p:cBhvr additive="base">
                                        <p:cTn id="41" dur="500" fill="hold"/>
                                        <p:tgtEl>
                                          <p:spTgt spid="32780"/>
                                        </p:tgtEl>
                                        <p:attrNameLst>
                                          <p:attrName>ppt_x</p:attrName>
                                        </p:attrNameLst>
                                      </p:cBhvr>
                                      <p:tavLst>
                                        <p:tav tm="0">
                                          <p:val>
                                            <p:strVal val="#ppt_x"/>
                                          </p:val>
                                        </p:tav>
                                        <p:tav tm="100000">
                                          <p:val>
                                            <p:strVal val="#ppt_x"/>
                                          </p:val>
                                        </p:tav>
                                      </p:tavLst>
                                    </p:anim>
                                    <p:anim calcmode="lin" valueType="num">
                                      <p:cBhvr additive="base">
                                        <p:cTn id="42" dur="500" fill="hold"/>
                                        <p:tgtEl>
                                          <p:spTgt spid="3278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2803"/>
                                        </p:tgtEl>
                                        <p:attrNameLst>
                                          <p:attrName>style.visibility</p:attrName>
                                        </p:attrNameLst>
                                      </p:cBhvr>
                                      <p:to>
                                        <p:strVal val="visible"/>
                                      </p:to>
                                    </p:set>
                                    <p:anim calcmode="lin" valueType="num">
                                      <p:cBhvr additive="base">
                                        <p:cTn id="45" dur="500" fill="hold"/>
                                        <p:tgtEl>
                                          <p:spTgt spid="32803"/>
                                        </p:tgtEl>
                                        <p:attrNameLst>
                                          <p:attrName>ppt_x</p:attrName>
                                        </p:attrNameLst>
                                      </p:cBhvr>
                                      <p:tavLst>
                                        <p:tav tm="0">
                                          <p:val>
                                            <p:strVal val="#ppt_x"/>
                                          </p:val>
                                        </p:tav>
                                        <p:tav tm="100000">
                                          <p:val>
                                            <p:strVal val="#ppt_x"/>
                                          </p:val>
                                        </p:tav>
                                      </p:tavLst>
                                    </p:anim>
                                    <p:anim calcmode="lin" valueType="num">
                                      <p:cBhvr additive="base">
                                        <p:cTn id="46" dur="500" fill="hold"/>
                                        <p:tgtEl>
                                          <p:spTgt spid="3280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2805"/>
                                        </p:tgtEl>
                                        <p:attrNameLst>
                                          <p:attrName>style.visibility</p:attrName>
                                        </p:attrNameLst>
                                      </p:cBhvr>
                                      <p:to>
                                        <p:strVal val="visible"/>
                                      </p:to>
                                    </p:set>
                                    <p:anim calcmode="lin" valueType="num">
                                      <p:cBhvr additive="base">
                                        <p:cTn id="49" dur="500" fill="hold"/>
                                        <p:tgtEl>
                                          <p:spTgt spid="32805"/>
                                        </p:tgtEl>
                                        <p:attrNameLst>
                                          <p:attrName>ppt_x</p:attrName>
                                        </p:attrNameLst>
                                      </p:cBhvr>
                                      <p:tavLst>
                                        <p:tav tm="0">
                                          <p:val>
                                            <p:strVal val="#ppt_x"/>
                                          </p:val>
                                        </p:tav>
                                        <p:tav tm="100000">
                                          <p:val>
                                            <p:strVal val="#ppt_x"/>
                                          </p:val>
                                        </p:tav>
                                      </p:tavLst>
                                    </p:anim>
                                    <p:anim calcmode="lin" valueType="num">
                                      <p:cBhvr additive="base">
                                        <p:cTn id="50" dur="500" fill="hold"/>
                                        <p:tgtEl>
                                          <p:spTgt spid="3280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2806"/>
                                        </p:tgtEl>
                                        <p:attrNameLst>
                                          <p:attrName>style.visibility</p:attrName>
                                        </p:attrNameLst>
                                      </p:cBhvr>
                                      <p:to>
                                        <p:strVal val="visible"/>
                                      </p:to>
                                    </p:set>
                                    <p:anim calcmode="lin" valueType="num">
                                      <p:cBhvr additive="base">
                                        <p:cTn id="53" dur="500" fill="hold"/>
                                        <p:tgtEl>
                                          <p:spTgt spid="32806"/>
                                        </p:tgtEl>
                                        <p:attrNameLst>
                                          <p:attrName>ppt_x</p:attrName>
                                        </p:attrNameLst>
                                      </p:cBhvr>
                                      <p:tavLst>
                                        <p:tav tm="0">
                                          <p:val>
                                            <p:strVal val="#ppt_x"/>
                                          </p:val>
                                        </p:tav>
                                        <p:tav tm="100000">
                                          <p:val>
                                            <p:strVal val="#ppt_x"/>
                                          </p:val>
                                        </p:tav>
                                      </p:tavLst>
                                    </p:anim>
                                    <p:anim calcmode="lin" valueType="num">
                                      <p:cBhvr additive="base">
                                        <p:cTn id="54" dur="500" fill="hold"/>
                                        <p:tgtEl>
                                          <p:spTgt spid="3280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2819"/>
                                        </p:tgtEl>
                                        <p:attrNameLst>
                                          <p:attrName>style.visibility</p:attrName>
                                        </p:attrNameLst>
                                      </p:cBhvr>
                                      <p:to>
                                        <p:strVal val="visible"/>
                                      </p:to>
                                    </p:set>
                                    <p:anim calcmode="lin" valueType="num">
                                      <p:cBhvr additive="base">
                                        <p:cTn id="57" dur="500" fill="hold"/>
                                        <p:tgtEl>
                                          <p:spTgt spid="32819"/>
                                        </p:tgtEl>
                                        <p:attrNameLst>
                                          <p:attrName>ppt_x</p:attrName>
                                        </p:attrNameLst>
                                      </p:cBhvr>
                                      <p:tavLst>
                                        <p:tav tm="0">
                                          <p:val>
                                            <p:strVal val="#ppt_x"/>
                                          </p:val>
                                        </p:tav>
                                        <p:tav tm="100000">
                                          <p:val>
                                            <p:strVal val="#ppt_x"/>
                                          </p:val>
                                        </p:tav>
                                      </p:tavLst>
                                    </p:anim>
                                    <p:anim calcmode="lin" valueType="num">
                                      <p:cBhvr additive="base">
                                        <p:cTn id="58" dur="500" fill="hold"/>
                                        <p:tgtEl>
                                          <p:spTgt spid="328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2798"/>
                                        </p:tgtEl>
                                        <p:attrNameLst>
                                          <p:attrName>style.visibility</p:attrName>
                                        </p:attrNameLst>
                                      </p:cBhvr>
                                      <p:to>
                                        <p:strVal val="visible"/>
                                      </p:to>
                                    </p:set>
                                    <p:anim calcmode="lin" valueType="num">
                                      <p:cBhvr additive="base">
                                        <p:cTn id="61" dur="500" fill="hold"/>
                                        <p:tgtEl>
                                          <p:spTgt spid="32798"/>
                                        </p:tgtEl>
                                        <p:attrNameLst>
                                          <p:attrName>ppt_x</p:attrName>
                                        </p:attrNameLst>
                                      </p:cBhvr>
                                      <p:tavLst>
                                        <p:tav tm="0">
                                          <p:val>
                                            <p:strVal val="#ppt_x"/>
                                          </p:val>
                                        </p:tav>
                                        <p:tav tm="100000">
                                          <p:val>
                                            <p:strVal val="#ppt_x"/>
                                          </p:val>
                                        </p:tav>
                                      </p:tavLst>
                                    </p:anim>
                                    <p:anim calcmode="lin" valueType="num">
                                      <p:cBhvr additive="base">
                                        <p:cTn id="62" dur="500" fill="hold"/>
                                        <p:tgtEl>
                                          <p:spTgt spid="3279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2804"/>
                                        </p:tgtEl>
                                        <p:attrNameLst>
                                          <p:attrName>style.visibility</p:attrName>
                                        </p:attrNameLst>
                                      </p:cBhvr>
                                      <p:to>
                                        <p:strVal val="visible"/>
                                      </p:to>
                                    </p:set>
                                    <p:anim calcmode="lin" valueType="num">
                                      <p:cBhvr additive="base">
                                        <p:cTn id="65" dur="500" fill="hold"/>
                                        <p:tgtEl>
                                          <p:spTgt spid="32804"/>
                                        </p:tgtEl>
                                        <p:attrNameLst>
                                          <p:attrName>ppt_x</p:attrName>
                                        </p:attrNameLst>
                                      </p:cBhvr>
                                      <p:tavLst>
                                        <p:tav tm="0">
                                          <p:val>
                                            <p:strVal val="#ppt_x"/>
                                          </p:val>
                                        </p:tav>
                                        <p:tav tm="100000">
                                          <p:val>
                                            <p:strVal val="#ppt_x"/>
                                          </p:val>
                                        </p:tav>
                                      </p:tavLst>
                                    </p:anim>
                                    <p:anim calcmode="lin" valueType="num">
                                      <p:cBhvr additive="base">
                                        <p:cTn id="66" dur="500" fill="hold"/>
                                        <p:tgtEl>
                                          <p:spTgt spid="3280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2817"/>
                                        </p:tgtEl>
                                        <p:attrNameLst>
                                          <p:attrName>style.visibility</p:attrName>
                                        </p:attrNameLst>
                                      </p:cBhvr>
                                      <p:to>
                                        <p:strVal val="visible"/>
                                      </p:to>
                                    </p:set>
                                    <p:anim calcmode="lin" valueType="num">
                                      <p:cBhvr additive="base">
                                        <p:cTn id="69" dur="500" fill="hold"/>
                                        <p:tgtEl>
                                          <p:spTgt spid="32817"/>
                                        </p:tgtEl>
                                        <p:attrNameLst>
                                          <p:attrName>ppt_x</p:attrName>
                                        </p:attrNameLst>
                                      </p:cBhvr>
                                      <p:tavLst>
                                        <p:tav tm="0">
                                          <p:val>
                                            <p:strVal val="#ppt_x"/>
                                          </p:val>
                                        </p:tav>
                                        <p:tav tm="100000">
                                          <p:val>
                                            <p:strVal val="#ppt_x"/>
                                          </p:val>
                                        </p:tav>
                                      </p:tavLst>
                                    </p:anim>
                                    <p:anim calcmode="lin" valueType="num">
                                      <p:cBhvr additive="base">
                                        <p:cTn id="70" dur="500" fill="hold"/>
                                        <p:tgtEl>
                                          <p:spTgt spid="3281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2783"/>
                                        </p:tgtEl>
                                        <p:attrNameLst>
                                          <p:attrName>style.visibility</p:attrName>
                                        </p:attrNameLst>
                                      </p:cBhvr>
                                      <p:to>
                                        <p:strVal val="visible"/>
                                      </p:to>
                                    </p:set>
                                    <p:anim calcmode="lin" valueType="num">
                                      <p:cBhvr additive="base">
                                        <p:cTn id="75" dur="500" fill="hold"/>
                                        <p:tgtEl>
                                          <p:spTgt spid="32783"/>
                                        </p:tgtEl>
                                        <p:attrNameLst>
                                          <p:attrName>ppt_x</p:attrName>
                                        </p:attrNameLst>
                                      </p:cBhvr>
                                      <p:tavLst>
                                        <p:tav tm="0">
                                          <p:val>
                                            <p:strVal val="#ppt_x"/>
                                          </p:val>
                                        </p:tav>
                                        <p:tav tm="100000">
                                          <p:val>
                                            <p:strVal val="#ppt_x"/>
                                          </p:val>
                                        </p:tav>
                                      </p:tavLst>
                                    </p:anim>
                                    <p:anim calcmode="lin" valueType="num">
                                      <p:cBhvr additive="base">
                                        <p:cTn id="76" dur="500" fill="hold"/>
                                        <p:tgtEl>
                                          <p:spTgt spid="3278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2809"/>
                                        </p:tgtEl>
                                        <p:attrNameLst>
                                          <p:attrName>style.visibility</p:attrName>
                                        </p:attrNameLst>
                                      </p:cBhvr>
                                      <p:to>
                                        <p:strVal val="visible"/>
                                      </p:to>
                                    </p:set>
                                    <p:anim calcmode="lin" valueType="num">
                                      <p:cBhvr additive="base">
                                        <p:cTn id="79" dur="500" fill="hold"/>
                                        <p:tgtEl>
                                          <p:spTgt spid="32809"/>
                                        </p:tgtEl>
                                        <p:attrNameLst>
                                          <p:attrName>ppt_x</p:attrName>
                                        </p:attrNameLst>
                                      </p:cBhvr>
                                      <p:tavLst>
                                        <p:tav tm="0">
                                          <p:val>
                                            <p:strVal val="#ppt_x"/>
                                          </p:val>
                                        </p:tav>
                                        <p:tav tm="100000">
                                          <p:val>
                                            <p:strVal val="#ppt_x"/>
                                          </p:val>
                                        </p:tav>
                                      </p:tavLst>
                                    </p:anim>
                                    <p:anim calcmode="lin" valueType="num">
                                      <p:cBhvr additive="base">
                                        <p:cTn id="80" dur="500" fill="hold"/>
                                        <p:tgtEl>
                                          <p:spTgt spid="3280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2810"/>
                                        </p:tgtEl>
                                        <p:attrNameLst>
                                          <p:attrName>style.visibility</p:attrName>
                                        </p:attrNameLst>
                                      </p:cBhvr>
                                      <p:to>
                                        <p:strVal val="visible"/>
                                      </p:to>
                                    </p:set>
                                    <p:anim calcmode="lin" valueType="num">
                                      <p:cBhvr additive="base">
                                        <p:cTn id="83" dur="500" fill="hold"/>
                                        <p:tgtEl>
                                          <p:spTgt spid="32810"/>
                                        </p:tgtEl>
                                        <p:attrNameLst>
                                          <p:attrName>ppt_x</p:attrName>
                                        </p:attrNameLst>
                                      </p:cBhvr>
                                      <p:tavLst>
                                        <p:tav tm="0">
                                          <p:val>
                                            <p:strVal val="#ppt_x"/>
                                          </p:val>
                                        </p:tav>
                                        <p:tav tm="100000">
                                          <p:val>
                                            <p:strVal val="#ppt_x"/>
                                          </p:val>
                                        </p:tav>
                                      </p:tavLst>
                                    </p:anim>
                                    <p:anim calcmode="lin" valueType="num">
                                      <p:cBhvr additive="base">
                                        <p:cTn id="84" dur="500" fill="hold"/>
                                        <p:tgtEl>
                                          <p:spTgt spid="3281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2811"/>
                                        </p:tgtEl>
                                        <p:attrNameLst>
                                          <p:attrName>style.visibility</p:attrName>
                                        </p:attrNameLst>
                                      </p:cBhvr>
                                      <p:to>
                                        <p:strVal val="visible"/>
                                      </p:to>
                                    </p:set>
                                    <p:anim calcmode="lin" valueType="num">
                                      <p:cBhvr additive="base">
                                        <p:cTn id="87" dur="500" fill="hold"/>
                                        <p:tgtEl>
                                          <p:spTgt spid="32811"/>
                                        </p:tgtEl>
                                        <p:attrNameLst>
                                          <p:attrName>ppt_x</p:attrName>
                                        </p:attrNameLst>
                                      </p:cBhvr>
                                      <p:tavLst>
                                        <p:tav tm="0">
                                          <p:val>
                                            <p:strVal val="#ppt_x"/>
                                          </p:val>
                                        </p:tav>
                                        <p:tav tm="100000">
                                          <p:val>
                                            <p:strVal val="#ppt_x"/>
                                          </p:val>
                                        </p:tav>
                                      </p:tavLst>
                                    </p:anim>
                                    <p:anim calcmode="lin" valueType="num">
                                      <p:cBhvr additive="base">
                                        <p:cTn id="88" dur="500" fill="hold"/>
                                        <p:tgtEl>
                                          <p:spTgt spid="3281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2812"/>
                                        </p:tgtEl>
                                        <p:attrNameLst>
                                          <p:attrName>style.visibility</p:attrName>
                                        </p:attrNameLst>
                                      </p:cBhvr>
                                      <p:to>
                                        <p:strVal val="visible"/>
                                      </p:to>
                                    </p:set>
                                    <p:anim calcmode="lin" valueType="num">
                                      <p:cBhvr additive="base">
                                        <p:cTn id="91" dur="500" fill="hold"/>
                                        <p:tgtEl>
                                          <p:spTgt spid="32812"/>
                                        </p:tgtEl>
                                        <p:attrNameLst>
                                          <p:attrName>ppt_x</p:attrName>
                                        </p:attrNameLst>
                                      </p:cBhvr>
                                      <p:tavLst>
                                        <p:tav tm="0">
                                          <p:val>
                                            <p:strVal val="#ppt_x"/>
                                          </p:val>
                                        </p:tav>
                                        <p:tav tm="100000">
                                          <p:val>
                                            <p:strVal val="#ppt_x"/>
                                          </p:val>
                                        </p:tav>
                                      </p:tavLst>
                                    </p:anim>
                                    <p:anim calcmode="lin" valueType="num">
                                      <p:cBhvr additive="base">
                                        <p:cTn id="92" dur="500" fill="hold"/>
                                        <p:tgtEl>
                                          <p:spTgt spid="3281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2815"/>
                                        </p:tgtEl>
                                        <p:attrNameLst>
                                          <p:attrName>style.visibility</p:attrName>
                                        </p:attrNameLst>
                                      </p:cBhvr>
                                      <p:to>
                                        <p:strVal val="visible"/>
                                      </p:to>
                                    </p:set>
                                    <p:anim calcmode="lin" valueType="num">
                                      <p:cBhvr additive="base">
                                        <p:cTn id="95" dur="500" fill="hold"/>
                                        <p:tgtEl>
                                          <p:spTgt spid="32815"/>
                                        </p:tgtEl>
                                        <p:attrNameLst>
                                          <p:attrName>ppt_x</p:attrName>
                                        </p:attrNameLst>
                                      </p:cBhvr>
                                      <p:tavLst>
                                        <p:tav tm="0">
                                          <p:val>
                                            <p:strVal val="#ppt_x"/>
                                          </p:val>
                                        </p:tav>
                                        <p:tav tm="100000">
                                          <p:val>
                                            <p:strVal val="#ppt_x"/>
                                          </p:val>
                                        </p:tav>
                                      </p:tavLst>
                                    </p:anim>
                                    <p:anim calcmode="lin" valueType="num">
                                      <p:cBhvr additive="base">
                                        <p:cTn id="96" dur="500" fill="hold"/>
                                        <p:tgtEl>
                                          <p:spTgt spid="3281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32820"/>
                                        </p:tgtEl>
                                        <p:attrNameLst>
                                          <p:attrName>style.visibility</p:attrName>
                                        </p:attrNameLst>
                                      </p:cBhvr>
                                      <p:to>
                                        <p:strVal val="visible"/>
                                      </p:to>
                                    </p:set>
                                    <p:anim calcmode="lin" valueType="num">
                                      <p:cBhvr additive="base">
                                        <p:cTn id="99" dur="500" fill="hold"/>
                                        <p:tgtEl>
                                          <p:spTgt spid="32820"/>
                                        </p:tgtEl>
                                        <p:attrNameLst>
                                          <p:attrName>ppt_x</p:attrName>
                                        </p:attrNameLst>
                                      </p:cBhvr>
                                      <p:tavLst>
                                        <p:tav tm="0">
                                          <p:val>
                                            <p:strVal val="#ppt_x"/>
                                          </p:val>
                                        </p:tav>
                                        <p:tav tm="100000">
                                          <p:val>
                                            <p:strVal val="#ppt_x"/>
                                          </p:val>
                                        </p:tav>
                                      </p:tavLst>
                                    </p:anim>
                                    <p:anim calcmode="lin" valueType="num">
                                      <p:cBhvr additive="base">
                                        <p:cTn id="100" dur="500" fill="hold"/>
                                        <p:tgtEl>
                                          <p:spTgt spid="3282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2799"/>
                                        </p:tgtEl>
                                        <p:attrNameLst>
                                          <p:attrName>style.visibility</p:attrName>
                                        </p:attrNameLst>
                                      </p:cBhvr>
                                      <p:to>
                                        <p:strVal val="visible"/>
                                      </p:to>
                                    </p:set>
                                    <p:anim calcmode="lin" valueType="num">
                                      <p:cBhvr additive="base">
                                        <p:cTn id="103" dur="500" fill="hold"/>
                                        <p:tgtEl>
                                          <p:spTgt spid="32799"/>
                                        </p:tgtEl>
                                        <p:attrNameLst>
                                          <p:attrName>ppt_x</p:attrName>
                                        </p:attrNameLst>
                                      </p:cBhvr>
                                      <p:tavLst>
                                        <p:tav tm="0">
                                          <p:val>
                                            <p:strVal val="#ppt_x"/>
                                          </p:val>
                                        </p:tav>
                                        <p:tav tm="100000">
                                          <p:val>
                                            <p:strVal val="#ppt_x"/>
                                          </p:val>
                                        </p:tav>
                                      </p:tavLst>
                                    </p:anim>
                                    <p:anim calcmode="lin" valueType="num">
                                      <p:cBhvr additive="base">
                                        <p:cTn id="104" dur="500" fill="hold"/>
                                        <p:tgtEl>
                                          <p:spTgt spid="3279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2807"/>
                                        </p:tgtEl>
                                        <p:attrNameLst>
                                          <p:attrName>style.visibility</p:attrName>
                                        </p:attrNameLst>
                                      </p:cBhvr>
                                      <p:to>
                                        <p:strVal val="visible"/>
                                      </p:to>
                                    </p:set>
                                    <p:anim calcmode="lin" valueType="num">
                                      <p:cBhvr additive="base">
                                        <p:cTn id="107" dur="500" fill="hold"/>
                                        <p:tgtEl>
                                          <p:spTgt spid="32807"/>
                                        </p:tgtEl>
                                        <p:attrNameLst>
                                          <p:attrName>ppt_x</p:attrName>
                                        </p:attrNameLst>
                                      </p:cBhvr>
                                      <p:tavLst>
                                        <p:tav tm="0">
                                          <p:val>
                                            <p:strVal val="#ppt_x"/>
                                          </p:val>
                                        </p:tav>
                                        <p:tav tm="100000">
                                          <p:val>
                                            <p:strVal val="#ppt_x"/>
                                          </p:val>
                                        </p:tav>
                                      </p:tavLst>
                                    </p:anim>
                                    <p:anim calcmode="lin" valueType="num">
                                      <p:cBhvr additive="base">
                                        <p:cTn id="108" dur="500" fill="hold"/>
                                        <p:tgtEl>
                                          <p:spTgt spid="3280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2808"/>
                                        </p:tgtEl>
                                        <p:attrNameLst>
                                          <p:attrName>style.visibility</p:attrName>
                                        </p:attrNameLst>
                                      </p:cBhvr>
                                      <p:to>
                                        <p:strVal val="visible"/>
                                      </p:to>
                                    </p:set>
                                    <p:anim calcmode="lin" valueType="num">
                                      <p:cBhvr additive="base">
                                        <p:cTn id="111" dur="500" fill="hold"/>
                                        <p:tgtEl>
                                          <p:spTgt spid="32808"/>
                                        </p:tgtEl>
                                        <p:attrNameLst>
                                          <p:attrName>ppt_x</p:attrName>
                                        </p:attrNameLst>
                                      </p:cBhvr>
                                      <p:tavLst>
                                        <p:tav tm="0">
                                          <p:val>
                                            <p:strVal val="#ppt_x"/>
                                          </p:val>
                                        </p:tav>
                                        <p:tav tm="100000">
                                          <p:val>
                                            <p:strVal val="#ppt_x"/>
                                          </p:val>
                                        </p:tav>
                                      </p:tavLst>
                                    </p:anim>
                                    <p:anim calcmode="lin" valueType="num">
                                      <p:cBhvr additive="base">
                                        <p:cTn id="112" dur="500" fill="hold"/>
                                        <p:tgtEl>
                                          <p:spTgt spid="3280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2814"/>
                                        </p:tgtEl>
                                        <p:attrNameLst>
                                          <p:attrName>style.visibility</p:attrName>
                                        </p:attrNameLst>
                                      </p:cBhvr>
                                      <p:to>
                                        <p:strVal val="visible"/>
                                      </p:to>
                                    </p:set>
                                    <p:anim calcmode="lin" valueType="num">
                                      <p:cBhvr additive="base">
                                        <p:cTn id="115" dur="500" fill="hold"/>
                                        <p:tgtEl>
                                          <p:spTgt spid="32814"/>
                                        </p:tgtEl>
                                        <p:attrNameLst>
                                          <p:attrName>ppt_x</p:attrName>
                                        </p:attrNameLst>
                                      </p:cBhvr>
                                      <p:tavLst>
                                        <p:tav tm="0">
                                          <p:val>
                                            <p:strVal val="#ppt_x"/>
                                          </p:val>
                                        </p:tav>
                                        <p:tav tm="100000">
                                          <p:val>
                                            <p:strVal val="#ppt_x"/>
                                          </p:val>
                                        </p:tav>
                                      </p:tavLst>
                                    </p:anim>
                                    <p:anim calcmode="lin" valueType="num">
                                      <p:cBhvr additive="base">
                                        <p:cTn id="116" dur="500" fill="hold"/>
                                        <p:tgtEl>
                                          <p:spTgt spid="32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1" animBg="1"/>
      <p:bldP spid="32780" grpId="0" animBg="1"/>
      <p:bldP spid="32783" grpId="0" animBg="1"/>
      <p:bldP spid="32786" grpId="1" animBg="1"/>
      <p:bldP spid="32787" grpId="1" animBg="1"/>
      <p:bldP spid="32788" grpId="1" animBg="1"/>
      <p:bldP spid="32798" grpId="0" animBg="1"/>
      <p:bldP spid="32799" grpId="0" animBg="1"/>
      <p:bldP spid="32801" grpId="1" animBg="1"/>
      <p:bldP spid="32802" grpId="1" animBg="1"/>
      <p:bldP spid="32803" grpId="0" animBg="1"/>
      <p:bldP spid="32804" grpId="0" animBg="1"/>
      <p:bldP spid="32805" grpId="0" animBg="1"/>
      <p:bldP spid="32806" grpId="0" animBg="1"/>
      <p:bldP spid="32807" grpId="0" animBg="1"/>
      <p:bldP spid="32808" grpId="0" animBg="1"/>
      <p:bldP spid="32809" grpId="0" animBg="1"/>
      <p:bldP spid="32810" grpId="0" animBg="1"/>
      <p:bldP spid="32811" grpId="0" animBg="1"/>
      <p:bldP spid="32812" grpId="0" animBg="1"/>
      <p:bldP spid="32814" grpId="0" animBg="1"/>
      <p:bldP spid="32815" grpId="0" animBg="1"/>
      <p:bldP spid="32816" grpId="2" animBg="1"/>
      <p:bldP spid="32817" grpId="0" animBg="1"/>
      <p:bldP spid="32818" grpId="1" animBg="1"/>
      <p:bldP spid="32819" grpId="0" animBg="1"/>
      <p:bldP spid="328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模块实例化</a:t>
            </a:r>
            <a:endParaRPr lang="zh-CN" altLang="en-US" dirty="0"/>
          </a:p>
        </p:txBody>
      </p:sp>
      <p:sp>
        <p:nvSpPr>
          <p:cNvPr id="3" name="内容占位符 2"/>
          <p:cNvSpPr>
            <a:spLocks noGrp="1"/>
          </p:cNvSpPr>
          <p:nvPr>
            <p:ph idx="1"/>
          </p:nvPr>
        </p:nvSpPr>
        <p:spPr>
          <a:xfrm>
            <a:off x="457200" y="1412776"/>
            <a:ext cx="8229600" cy="5544616"/>
          </a:xfrm>
        </p:spPr>
        <p:txBody>
          <a:bodyPr>
            <a:normAutofit fontScale="77500" lnSpcReduction="20000"/>
          </a:bodyPr>
          <a:lstStyle/>
          <a:p>
            <a:r>
              <a:rPr lang="zh-CN" altLang="en-US" dirty="0" smtClean="0"/>
              <a:t>例：</a:t>
            </a:r>
            <a:endParaRPr lang="en-US" altLang="zh-CN" dirty="0" smtClean="0"/>
          </a:p>
          <a:p>
            <a:pPr marL="457200" lvl="1" indent="0">
              <a:buNone/>
            </a:pPr>
            <a:r>
              <a:rPr lang="en-US" altLang="zh-CN" dirty="0" smtClean="0"/>
              <a:t>	module    and1 </a:t>
            </a:r>
            <a:r>
              <a:rPr lang="en-US" altLang="zh-CN" dirty="0"/>
              <a:t>(C,A,B);</a:t>
            </a:r>
          </a:p>
          <a:p>
            <a:pPr marL="457200" lvl="1" indent="0">
              <a:buNone/>
            </a:pPr>
            <a:r>
              <a:rPr lang="en-US" altLang="zh-CN" dirty="0" smtClean="0"/>
              <a:t>	input </a:t>
            </a:r>
            <a:r>
              <a:rPr lang="en-US" altLang="zh-CN" dirty="0"/>
              <a:t>A,B;</a:t>
            </a:r>
          </a:p>
          <a:p>
            <a:pPr marL="457200" lvl="1" indent="0">
              <a:buNone/>
            </a:pPr>
            <a:r>
              <a:rPr lang="en-US" altLang="zh-CN" dirty="0" smtClean="0"/>
              <a:t>	output </a:t>
            </a:r>
            <a:r>
              <a:rPr lang="en-US" altLang="zh-CN" dirty="0"/>
              <a:t>C;</a:t>
            </a:r>
          </a:p>
          <a:p>
            <a:pPr marL="457200" lvl="1" indent="0">
              <a:buNone/>
            </a:pPr>
            <a:r>
              <a:rPr lang="en-US" altLang="zh-CN" dirty="0" smtClean="0"/>
              <a:t>	...</a:t>
            </a:r>
            <a:endParaRPr lang="en-US" altLang="zh-CN" dirty="0"/>
          </a:p>
          <a:p>
            <a:r>
              <a:rPr lang="en-US" altLang="zh-CN" dirty="0" smtClean="0"/>
              <a:t>and1  A1 </a:t>
            </a:r>
            <a:r>
              <a:rPr lang="en-US" altLang="zh-CN" dirty="0"/>
              <a:t>(T3,A,B); //</a:t>
            </a:r>
            <a:r>
              <a:rPr lang="zh-CN" altLang="en-US" dirty="0"/>
              <a:t>实例化时采用位置</a:t>
            </a:r>
            <a:r>
              <a:rPr lang="zh-CN" altLang="en-US" dirty="0" smtClean="0"/>
              <a:t>关联。</a:t>
            </a:r>
            <a:endParaRPr lang="zh-CN" altLang="en-US" dirty="0"/>
          </a:p>
          <a:p>
            <a:r>
              <a:rPr lang="en-US" altLang="zh-CN" dirty="0" smtClean="0"/>
              <a:t>and1  A2 (.</a:t>
            </a:r>
            <a:r>
              <a:rPr lang="en-US" altLang="zh-CN" dirty="0"/>
              <a:t>C(T3</a:t>
            </a:r>
            <a:r>
              <a:rPr lang="en-US" altLang="zh-CN" dirty="0" smtClean="0"/>
              <a:t>),</a:t>
            </a:r>
            <a:r>
              <a:rPr lang="en-US" altLang="zh-CN" dirty="0"/>
              <a:t> .A(A</a:t>
            </a:r>
            <a:r>
              <a:rPr lang="en-US" altLang="zh-CN" dirty="0" smtClean="0"/>
              <a:t>),.</a:t>
            </a:r>
            <a:r>
              <a:rPr lang="en-US" altLang="zh-CN" dirty="0"/>
              <a:t>B(B) )</a:t>
            </a:r>
            <a:r>
              <a:rPr lang="zh-CN" altLang="en-US" dirty="0"/>
              <a:t>；</a:t>
            </a:r>
            <a:r>
              <a:rPr lang="en-US" altLang="zh-CN" dirty="0"/>
              <a:t>//</a:t>
            </a:r>
            <a:r>
              <a:rPr lang="zh-CN" altLang="en-US" dirty="0"/>
              <a:t>实例化时采用名字</a:t>
            </a:r>
            <a:r>
              <a:rPr lang="zh-CN" altLang="en-US" dirty="0" smtClean="0"/>
              <a:t>关联</a:t>
            </a:r>
            <a:endParaRPr lang="en-US" altLang="zh-CN" dirty="0" smtClean="0"/>
          </a:p>
          <a:p>
            <a:pPr marL="0" indent="0">
              <a:buNone/>
            </a:pPr>
            <a:endParaRPr lang="zh-CN" altLang="en-US" sz="1300" dirty="0"/>
          </a:p>
          <a:p>
            <a:r>
              <a:rPr lang="en-US" altLang="zh-CN" dirty="0" err="1" smtClean="0"/>
              <a:t>port_expr</a:t>
            </a:r>
            <a:r>
              <a:rPr lang="zh-CN" altLang="en-US" dirty="0" smtClean="0"/>
              <a:t>可以</a:t>
            </a:r>
            <a:r>
              <a:rPr lang="zh-CN" altLang="en-US" dirty="0"/>
              <a:t>是以下的任何类型：</a:t>
            </a:r>
          </a:p>
          <a:p>
            <a:pPr lvl="1"/>
            <a:r>
              <a:rPr lang="zh-CN" altLang="en-US" dirty="0" smtClean="0"/>
              <a:t>标识符</a:t>
            </a:r>
            <a:r>
              <a:rPr lang="zh-CN" altLang="en-US" dirty="0"/>
              <a:t>（</a:t>
            </a:r>
            <a:r>
              <a:rPr lang="en-US" altLang="zh-CN" dirty="0" err="1"/>
              <a:t>reg</a:t>
            </a:r>
            <a:r>
              <a:rPr lang="en-US" altLang="zh-CN" dirty="0"/>
              <a:t> </a:t>
            </a:r>
            <a:r>
              <a:rPr lang="zh-CN" altLang="en-US" dirty="0"/>
              <a:t>或</a:t>
            </a:r>
            <a:r>
              <a:rPr lang="en-US" altLang="zh-CN" dirty="0"/>
              <a:t>net </a:t>
            </a:r>
            <a:r>
              <a:rPr lang="zh-CN" altLang="en-US" dirty="0"/>
              <a:t>）如 </a:t>
            </a:r>
            <a:r>
              <a:rPr lang="en-US" altLang="zh-CN" dirty="0"/>
              <a:t>.C</a:t>
            </a:r>
            <a:r>
              <a:rPr lang="zh-CN" altLang="en-US" dirty="0"/>
              <a:t>（</a:t>
            </a:r>
            <a:r>
              <a:rPr lang="en-US" altLang="zh-CN" dirty="0"/>
              <a:t>T3</a:t>
            </a:r>
            <a:r>
              <a:rPr lang="zh-CN" altLang="en-US" dirty="0"/>
              <a:t>），</a:t>
            </a:r>
            <a:r>
              <a:rPr lang="en-US" altLang="zh-CN" dirty="0"/>
              <a:t>T3 </a:t>
            </a:r>
            <a:r>
              <a:rPr lang="zh-CN" altLang="en-US" dirty="0"/>
              <a:t>为</a:t>
            </a:r>
            <a:r>
              <a:rPr lang="en-US" altLang="zh-CN" dirty="0"/>
              <a:t>wire </a:t>
            </a:r>
            <a:r>
              <a:rPr lang="zh-CN" altLang="en-US" dirty="0"/>
              <a:t>型标识符。</a:t>
            </a:r>
          </a:p>
          <a:p>
            <a:pPr lvl="1"/>
            <a:r>
              <a:rPr lang="zh-CN" altLang="en-US" dirty="0" smtClean="0"/>
              <a:t>位</a:t>
            </a:r>
            <a:r>
              <a:rPr lang="zh-CN" altLang="en-US" dirty="0"/>
              <a:t>选择，如 </a:t>
            </a:r>
            <a:r>
              <a:rPr lang="en-US" altLang="zh-CN" dirty="0"/>
              <a:t>.C</a:t>
            </a:r>
            <a:r>
              <a:rPr lang="zh-CN" altLang="en-US" dirty="0"/>
              <a:t>（</a:t>
            </a:r>
            <a:r>
              <a:rPr lang="en-US" altLang="zh-CN" dirty="0"/>
              <a:t>D[0]</a:t>
            </a:r>
            <a:r>
              <a:rPr lang="zh-CN" altLang="en-US" dirty="0"/>
              <a:t>），</a:t>
            </a:r>
            <a:r>
              <a:rPr lang="en-US" altLang="zh-CN" dirty="0"/>
              <a:t>C </a:t>
            </a:r>
            <a:r>
              <a:rPr lang="zh-CN" altLang="en-US" dirty="0"/>
              <a:t>端口接到</a:t>
            </a:r>
            <a:r>
              <a:rPr lang="en-US" altLang="zh-CN" dirty="0"/>
              <a:t>D </a:t>
            </a:r>
            <a:r>
              <a:rPr lang="zh-CN" altLang="en-US" dirty="0"/>
              <a:t>信号的第</a:t>
            </a:r>
            <a:r>
              <a:rPr lang="en-US" altLang="zh-CN" dirty="0"/>
              <a:t>0bit </a:t>
            </a:r>
            <a:r>
              <a:rPr lang="zh-CN" altLang="en-US" dirty="0"/>
              <a:t>位。</a:t>
            </a:r>
          </a:p>
          <a:p>
            <a:pPr lvl="1"/>
            <a:r>
              <a:rPr lang="zh-CN" altLang="en-US" dirty="0" smtClean="0"/>
              <a:t>部分</a:t>
            </a:r>
            <a:r>
              <a:rPr lang="zh-CN" altLang="en-US" dirty="0"/>
              <a:t>选择，如 </a:t>
            </a:r>
            <a:r>
              <a:rPr lang="en-US" altLang="zh-CN" dirty="0"/>
              <a:t>.</a:t>
            </a:r>
            <a:r>
              <a:rPr lang="en-US" altLang="zh-CN" dirty="0" smtClean="0"/>
              <a:t>Bus</a:t>
            </a:r>
            <a:r>
              <a:rPr lang="zh-CN" altLang="en-US" dirty="0" smtClean="0"/>
              <a:t>（</a:t>
            </a:r>
            <a:r>
              <a:rPr lang="en-US" altLang="zh-CN" dirty="0"/>
              <a:t>Din[5</a:t>
            </a:r>
            <a:r>
              <a:rPr lang="zh-CN" altLang="en-US" dirty="0"/>
              <a:t>：</a:t>
            </a:r>
            <a:r>
              <a:rPr lang="en-US" altLang="zh-CN" dirty="0"/>
              <a:t>4]</a:t>
            </a:r>
            <a:r>
              <a:rPr lang="zh-CN" altLang="en-US" dirty="0"/>
              <a:t>）。</a:t>
            </a:r>
          </a:p>
          <a:p>
            <a:pPr lvl="1"/>
            <a:r>
              <a:rPr lang="zh-CN" altLang="en-US" dirty="0" smtClean="0"/>
              <a:t>上述</a:t>
            </a:r>
            <a:r>
              <a:rPr lang="zh-CN" altLang="en-US" dirty="0"/>
              <a:t>类型的合并，如 </a:t>
            </a:r>
            <a:r>
              <a:rPr lang="en-US" altLang="zh-CN" dirty="0"/>
              <a:t>.</a:t>
            </a:r>
            <a:r>
              <a:rPr lang="en-US" altLang="zh-CN" dirty="0" err="1"/>
              <a:t>Addr</a:t>
            </a:r>
            <a:r>
              <a:rPr lang="zh-CN" altLang="en-US" dirty="0"/>
              <a:t>（</a:t>
            </a:r>
            <a:r>
              <a:rPr lang="en-US" altLang="zh-CN" dirty="0"/>
              <a:t>{ A1</a:t>
            </a:r>
            <a:r>
              <a:rPr lang="zh-CN" altLang="en-US" dirty="0"/>
              <a:t>，</a:t>
            </a:r>
            <a:r>
              <a:rPr lang="en-US" altLang="zh-CN" dirty="0"/>
              <a:t>A2[1</a:t>
            </a:r>
            <a:r>
              <a:rPr lang="zh-CN" altLang="en-US" dirty="0"/>
              <a:t>：</a:t>
            </a:r>
            <a:r>
              <a:rPr lang="en-US" altLang="zh-CN" dirty="0"/>
              <a:t>0]}</a:t>
            </a:r>
            <a:r>
              <a:rPr lang="zh-CN" altLang="en-US" dirty="0"/>
              <a:t>。</a:t>
            </a:r>
          </a:p>
          <a:p>
            <a:pPr lvl="1"/>
            <a:r>
              <a:rPr lang="zh-CN" altLang="en-US" dirty="0" smtClean="0"/>
              <a:t>表达式</a:t>
            </a:r>
            <a:r>
              <a:rPr lang="zh-CN" altLang="en-US" dirty="0"/>
              <a:t>（只适用于输入端口），如 </a:t>
            </a:r>
            <a:r>
              <a:rPr lang="en-US" altLang="zh-CN" dirty="0"/>
              <a:t>.</a:t>
            </a:r>
            <a:r>
              <a:rPr lang="en-US" altLang="zh-CN" dirty="0" smtClean="0"/>
              <a:t>A</a:t>
            </a:r>
            <a:r>
              <a:rPr lang="zh-CN" altLang="en-US" dirty="0" smtClean="0"/>
              <a:t>（</a:t>
            </a:r>
            <a:r>
              <a:rPr lang="en-US" altLang="zh-CN" dirty="0"/>
              <a:t>wire </a:t>
            </a:r>
            <a:r>
              <a:rPr lang="en-US" altLang="zh-CN" dirty="0" err="1"/>
              <a:t>Zire</a:t>
            </a:r>
            <a:r>
              <a:rPr lang="en-US" altLang="zh-CN" dirty="0"/>
              <a:t> = 0 </a:t>
            </a:r>
            <a:r>
              <a:rPr lang="zh-CN" altLang="en-US" dirty="0"/>
              <a:t>）</a:t>
            </a:r>
            <a:r>
              <a:rPr lang="zh-CN" altLang="en-US" dirty="0" smtClean="0"/>
              <a:t>。</a:t>
            </a:r>
            <a:endParaRPr lang="en-US" altLang="zh-CN" dirty="0" smtClean="0"/>
          </a:p>
          <a:p>
            <a:pPr marL="342900" lvl="1" indent="-342900">
              <a:buFont typeface="Arial" panose="020B0604020202020204" pitchFamily="34" charset="0"/>
              <a:buChar char="•"/>
            </a:pPr>
            <a:r>
              <a:rPr lang="zh-CN" altLang="en-US" sz="3100" dirty="0"/>
              <a:t>例</a:t>
            </a:r>
            <a:r>
              <a:rPr lang="zh-CN" altLang="en-US" sz="3100" dirty="0" smtClean="0"/>
              <a:t>化名</a:t>
            </a:r>
            <a:r>
              <a:rPr lang="zh-CN" altLang="en-US" sz="3100" dirty="0"/>
              <a:t>不能为元模块名或关键字。</a:t>
            </a:r>
          </a:p>
        </p:txBody>
      </p:sp>
      <p:sp>
        <p:nvSpPr>
          <p:cNvPr id="4" name="灯片编号占位符 3"/>
          <p:cNvSpPr>
            <a:spLocks noGrp="1"/>
          </p:cNvSpPr>
          <p:nvPr>
            <p:ph type="sldNum" sz="quarter" idx="12"/>
          </p:nvPr>
        </p:nvSpPr>
        <p:spPr/>
        <p:txBody>
          <a:bodyPr/>
          <a:lstStyle/>
          <a:p>
            <a:fld id="{351A2F54-C19B-4022-AC36-B7CACD2E530A}" type="slidenum">
              <a:rPr lang="zh-CN" altLang="en-US" smtClean="0"/>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4</a:t>
            </a:r>
            <a:r>
              <a:rPr lang="zh-CN" altLang="en-US" dirty="0"/>
              <a:t>位全加器设计实例</a:t>
            </a:r>
          </a:p>
        </p:txBody>
      </p:sp>
      <p:sp>
        <p:nvSpPr>
          <p:cNvPr id="3" name="内容占位符 2"/>
          <p:cNvSpPr>
            <a:spLocks noGrp="1"/>
          </p:cNvSpPr>
          <p:nvPr>
            <p:ph idx="1"/>
          </p:nvPr>
        </p:nvSpPr>
        <p:spPr>
          <a:xfrm>
            <a:off x="457200" y="1639341"/>
            <a:ext cx="8229600" cy="5102027"/>
          </a:xfrm>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a:p>
          <a:p>
            <a:r>
              <a:rPr lang="zh-CN" altLang="en-US" sz="2800" dirty="0" smtClean="0"/>
              <a:t>半加器模块：</a:t>
            </a:r>
            <a:r>
              <a:rPr lang="zh-CN" altLang="en-US" sz="2800" dirty="0"/>
              <a:t>半加器由两个一位输入相加，输出一个结果位和</a:t>
            </a:r>
            <a:r>
              <a:rPr lang="zh-CN" altLang="en-US" sz="2800" dirty="0" smtClean="0"/>
              <a:t>进位。</a:t>
            </a:r>
            <a:endParaRPr lang="en-US" altLang="zh-CN" sz="2800" dirty="0" smtClean="0"/>
          </a:p>
          <a:p>
            <a:r>
              <a:rPr lang="en-US" altLang="zh-CN" sz="2800" dirty="0" smtClean="0"/>
              <a:t>1</a:t>
            </a:r>
            <a:r>
              <a:rPr lang="zh-CN" altLang="en-US" sz="2800" dirty="0" smtClean="0"/>
              <a:t>位全加器</a:t>
            </a:r>
            <a:r>
              <a:rPr lang="zh-CN" altLang="en-US" sz="2800" dirty="0"/>
              <a:t>模块</a:t>
            </a:r>
            <a:r>
              <a:rPr lang="zh-CN" altLang="en-US" sz="2800" dirty="0" smtClean="0"/>
              <a:t>：由两</a:t>
            </a:r>
            <a:r>
              <a:rPr lang="zh-CN" altLang="en-US" sz="2800" dirty="0"/>
              <a:t>个半加器和一个或门实现。</a:t>
            </a:r>
            <a:endParaRPr lang="en-US" altLang="zh-CN" sz="2800" dirty="0" smtClean="0"/>
          </a:p>
          <a:p>
            <a:r>
              <a:rPr lang="en-US" altLang="zh-CN" sz="2800" dirty="0" smtClean="0"/>
              <a:t>4</a:t>
            </a:r>
            <a:r>
              <a:rPr lang="zh-CN" altLang="en-US" sz="2800" dirty="0" smtClean="0"/>
              <a:t>位全加器模块：</a:t>
            </a:r>
            <a:r>
              <a:rPr lang="zh-CN" altLang="en-US" sz="2800" dirty="0"/>
              <a:t>由</a:t>
            </a:r>
            <a:r>
              <a:rPr lang="en-US" altLang="zh-CN" sz="2800" dirty="0"/>
              <a:t>4</a:t>
            </a:r>
            <a:r>
              <a:rPr lang="zh-CN" altLang="en-US" sz="2800" dirty="0"/>
              <a:t>个</a:t>
            </a:r>
            <a:r>
              <a:rPr lang="en-US" altLang="zh-CN" sz="2800" dirty="0"/>
              <a:t>1</a:t>
            </a:r>
            <a:r>
              <a:rPr lang="zh-CN" altLang="en-US" sz="2800" dirty="0"/>
              <a:t>位全加器串联</a:t>
            </a:r>
            <a:r>
              <a:rPr lang="zh-CN" altLang="en-US" sz="2800" dirty="0" smtClean="0"/>
              <a:t>形成。</a:t>
            </a:r>
            <a:endParaRPr lang="zh-CN" altLang="en-US" sz="2800" dirty="0"/>
          </a:p>
        </p:txBody>
      </p:sp>
      <p:grpSp>
        <p:nvGrpSpPr>
          <p:cNvPr id="39" name="Group 83"/>
          <p:cNvGrpSpPr/>
          <p:nvPr/>
        </p:nvGrpSpPr>
        <p:grpSpPr bwMode="auto">
          <a:xfrm>
            <a:off x="1106760" y="1484784"/>
            <a:ext cx="6705600" cy="2286000"/>
            <a:chOff x="912" y="1728"/>
            <a:chExt cx="4224" cy="1440"/>
          </a:xfrm>
        </p:grpSpPr>
        <p:sp>
          <p:nvSpPr>
            <p:cNvPr id="40" name="Line 13"/>
            <p:cNvSpPr>
              <a:spLocks noChangeShapeType="1"/>
            </p:cNvSpPr>
            <p:nvPr/>
          </p:nvSpPr>
          <p:spPr bwMode="auto">
            <a:xfrm>
              <a:off x="3344"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14"/>
            <p:cNvSpPr>
              <a:spLocks noChangeShapeType="1"/>
            </p:cNvSpPr>
            <p:nvPr/>
          </p:nvSpPr>
          <p:spPr bwMode="auto">
            <a:xfrm>
              <a:off x="3632"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15"/>
            <p:cNvSpPr>
              <a:spLocks noChangeShapeType="1"/>
            </p:cNvSpPr>
            <p:nvPr/>
          </p:nvSpPr>
          <p:spPr bwMode="auto">
            <a:xfrm>
              <a:off x="3488" y="1755"/>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20"/>
            <p:cNvSpPr>
              <a:spLocks noChangeShapeType="1"/>
            </p:cNvSpPr>
            <p:nvPr/>
          </p:nvSpPr>
          <p:spPr bwMode="auto">
            <a:xfrm>
              <a:off x="2400"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21"/>
            <p:cNvSpPr>
              <a:spLocks noChangeShapeType="1"/>
            </p:cNvSpPr>
            <p:nvPr/>
          </p:nvSpPr>
          <p:spPr bwMode="auto">
            <a:xfrm>
              <a:off x="2688"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22"/>
            <p:cNvSpPr>
              <a:spLocks noChangeShapeType="1"/>
            </p:cNvSpPr>
            <p:nvPr/>
          </p:nvSpPr>
          <p:spPr bwMode="auto">
            <a:xfrm>
              <a:off x="4416" y="1755"/>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Rectangle 24"/>
            <p:cNvSpPr>
              <a:spLocks noChangeArrowheads="1"/>
            </p:cNvSpPr>
            <p:nvPr/>
          </p:nvSpPr>
          <p:spPr bwMode="auto">
            <a:xfrm>
              <a:off x="1248" y="2208"/>
              <a:ext cx="576" cy="384"/>
            </a:xfrm>
            <a:prstGeom prst="rect">
              <a:avLst/>
            </a:prstGeom>
            <a:solidFill>
              <a:srgbClr val="CCFFCC"/>
            </a:solidFill>
            <a:ln w="38100">
              <a:solidFill>
                <a:srgbClr val="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ysClr val="windowText" lastClr="000000"/>
                  </a:solidFill>
                  <a:effectLst/>
                  <a:uLnTx/>
                  <a:uFillTx/>
                  <a:latin typeface="Times New Roman" panose="02020603050405020304" pitchFamily="18" charset="0"/>
                </a:rPr>
                <a:t>FA3</a:t>
              </a:r>
            </a:p>
          </p:txBody>
        </p:sp>
        <p:sp>
          <p:nvSpPr>
            <p:cNvPr id="47" name="Line 30"/>
            <p:cNvSpPr>
              <a:spLocks noChangeShapeType="1"/>
            </p:cNvSpPr>
            <p:nvPr/>
          </p:nvSpPr>
          <p:spPr bwMode="auto">
            <a:xfrm>
              <a:off x="1392"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31"/>
            <p:cNvSpPr>
              <a:spLocks noChangeShapeType="1"/>
            </p:cNvSpPr>
            <p:nvPr/>
          </p:nvSpPr>
          <p:spPr bwMode="auto">
            <a:xfrm>
              <a:off x="1536" y="1755"/>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36"/>
            <p:cNvSpPr>
              <a:spLocks noChangeShapeType="1"/>
            </p:cNvSpPr>
            <p:nvPr/>
          </p:nvSpPr>
          <p:spPr bwMode="auto">
            <a:xfrm>
              <a:off x="4336"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37"/>
            <p:cNvSpPr>
              <a:spLocks noChangeShapeType="1"/>
            </p:cNvSpPr>
            <p:nvPr/>
          </p:nvSpPr>
          <p:spPr bwMode="auto">
            <a:xfrm>
              <a:off x="4624"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38"/>
            <p:cNvSpPr>
              <a:spLocks noChangeShapeType="1"/>
            </p:cNvSpPr>
            <p:nvPr/>
          </p:nvSpPr>
          <p:spPr bwMode="auto">
            <a:xfrm>
              <a:off x="2560" y="1755"/>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40"/>
            <p:cNvSpPr>
              <a:spLocks noChangeShapeType="1"/>
            </p:cNvSpPr>
            <p:nvPr/>
          </p:nvSpPr>
          <p:spPr bwMode="auto">
            <a:xfrm>
              <a:off x="1680" y="2592"/>
              <a:ext cx="0" cy="45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Text Box 44"/>
            <p:cNvSpPr txBox="1">
              <a:spLocks noChangeArrowheads="1"/>
            </p:cNvSpPr>
            <p:nvPr/>
          </p:nvSpPr>
          <p:spPr bwMode="auto">
            <a:xfrm>
              <a:off x="4800" y="2064"/>
              <a:ext cx="336" cy="250"/>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0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C</a:t>
              </a:r>
              <a:r>
                <a:rPr kumimoji="0" lang="en-US" altLang="zh-CN" sz="20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-1</a:t>
              </a:r>
              <a:endParaRPr kumimoji="0" lang="en-US" altLang="zh-CN" sz="20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54" name="Text Box 51"/>
            <p:cNvSpPr txBox="1">
              <a:spLocks noChangeArrowheads="1"/>
            </p:cNvSpPr>
            <p:nvPr/>
          </p:nvSpPr>
          <p:spPr bwMode="auto">
            <a:xfrm>
              <a:off x="4464" y="1728"/>
              <a:ext cx="528"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S</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0</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55" name="Text Box 52"/>
            <p:cNvSpPr txBox="1">
              <a:spLocks noChangeArrowheads="1"/>
            </p:cNvSpPr>
            <p:nvPr/>
          </p:nvSpPr>
          <p:spPr bwMode="auto">
            <a:xfrm>
              <a:off x="3504" y="1728"/>
              <a:ext cx="528"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S</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1</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56" name="Text Box 53"/>
            <p:cNvSpPr txBox="1">
              <a:spLocks noChangeArrowheads="1"/>
            </p:cNvSpPr>
            <p:nvPr/>
          </p:nvSpPr>
          <p:spPr bwMode="auto">
            <a:xfrm>
              <a:off x="2544" y="1728"/>
              <a:ext cx="528"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S</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2</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57" name="Text Box 54"/>
            <p:cNvSpPr txBox="1">
              <a:spLocks noChangeArrowheads="1"/>
            </p:cNvSpPr>
            <p:nvPr/>
          </p:nvSpPr>
          <p:spPr bwMode="auto">
            <a:xfrm>
              <a:off x="1536" y="1728"/>
              <a:ext cx="528"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S</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3</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58" name="Text Box 56"/>
            <p:cNvSpPr txBox="1">
              <a:spLocks noChangeArrowheads="1"/>
            </p:cNvSpPr>
            <p:nvPr/>
          </p:nvSpPr>
          <p:spPr bwMode="auto">
            <a:xfrm>
              <a:off x="1392" y="2880"/>
              <a:ext cx="720"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A</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3 </a:t>
              </a: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 B</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3</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59" name="Text Box 57"/>
            <p:cNvSpPr txBox="1">
              <a:spLocks noChangeArrowheads="1"/>
            </p:cNvSpPr>
            <p:nvPr/>
          </p:nvSpPr>
          <p:spPr bwMode="auto">
            <a:xfrm>
              <a:off x="4320" y="2880"/>
              <a:ext cx="720"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A</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0 </a:t>
              </a: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 B</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0</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60" name="Text Box 58"/>
            <p:cNvSpPr txBox="1">
              <a:spLocks noChangeArrowheads="1"/>
            </p:cNvSpPr>
            <p:nvPr/>
          </p:nvSpPr>
          <p:spPr bwMode="auto">
            <a:xfrm>
              <a:off x="3312" y="2880"/>
              <a:ext cx="720"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A</a:t>
              </a:r>
              <a:r>
                <a:rPr kumimoji="0" lang="en-US" altLang="zh-CN" sz="1800" b="1" i="0" u="none" strike="noStrike" kern="0" cap="none" spc="0" normalizeH="0" baseline="-2500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1</a:t>
              </a:r>
              <a:r>
                <a:rPr kumimoji="0" lang="en-US" altLang="zh-CN" sz="1800" b="1"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  B</a:t>
              </a:r>
              <a:r>
                <a:rPr kumimoji="0" lang="en-US" altLang="zh-CN" sz="1800" b="1" i="0" u="none" strike="noStrike" kern="0" cap="none" spc="0" normalizeH="0" baseline="-2500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1</a:t>
              </a:r>
              <a:endParaRPr kumimoji="0" lang="en-US" altLang="zh-CN" sz="1800" b="1"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61" name="Text Box 59"/>
            <p:cNvSpPr txBox="1">
              <a:spLocks noChangeArrowheads="1"/>
            </p:cNvSpPr>
            <p:nvPr/>
          </p:nvSpPr>
          <p:spPr bwMode="auto">
            <a:xfrm>
              <a:off x="2352" y="2880"/>
              <a:ext cx="720"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A</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2</a:t>
              </a: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 B</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2</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62" name="Rectangle 70"/>
            <p:cNvSpPr>
              <a:spLocks noChangeArrowheads="1"/>
            </p:cNvSpPr>
            <p:nvPr/>
          </p:nvSpPr>
          <p:spPr bwMode="auto">
            <a:xfrm>
              <a:off x="2256" y="2208"/>
              <a:ext cx="576" cy="384"/>
            </a:xfrm>
            <a:prstGeom prst="rect">
              <a:avLst/>
            </a:prstGeom>
            <a:solidFill>
              <a:srgbClr val="CCFFCC"/>
            </a:solidFill>
            <a:ln w="38100">
              <a:solidFill>
                <a:srgbClr val="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rPr>
                <a:t>FA2</a:t>
              </a:r>
            </a:p>
          </p:txBody>
        </p:sp>
        <p:sp>
          <p:nvSpPr>
            <p:cNvPr id="63" name="Rectangle 71"/>
            <p:cNvSpPr>
              <a:spLocks noChangeArrowheads="1"/>
            </p:cNvSpPr>
            <p:nvPr/>
          </p:nvSpPr>
          <p:spPr bwMode="auto">
            <a:xfrm>
              <a:off x="3216" y="2208"/>
              <a:ext cx="576" cy="384"/>
            </a:xfrm>
            <a:prstGeom prst="rect">
              <a:avLst/>
            </a:prstGeom>
            <a:solidFill>
              <a:srgbClr val="CCFFCC"/>
            </a:solidFill>
            <a:ln w="38100">
              <a:solidFill>
                <a:srgbClr val="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ysClr val="windowText" lastClr="000000"/>
                  </a:solidFill>
                  <a:effectLst/>
                  <a:uLnTx/>
                  <a:uFillTx/>
                  <a:latin typeface="Times New Roman" panose="02020603050405020304" pitchFamily="18" charset="0"/>
                </a:rPr>
                <a:t>FA1</a:t>
              </a:r>
            </a:p>
          </p:txBody>
        </p:sp>
        <p:sp>
          <p:nvSpPr>
            <p:cNvPr id="64" name="Rectangle 72"/>
            <p:cNvSpPr>
              <a:spLocks noChangeArrowheads="1"/>
            </p:cNvSpPr>
            <p:nvPr/>
          </p:nvSpPr>
          <p:spPr bwMode="auto">
            <a:xfrm>
              <a:off x="4176" y="2208"/>
              <a:ext cx="576" cy="384"/>
            </a:xfrm>
            <a:prstGeom prst="rect">
              <a:avLst/>
            </a:prstGeom>
            <a:solidFill>
              <a:srgbClr val="CCFFCC"/>
            </a:solidFill>
            <a:ln w="38100">
              <a:solidFill>
                <a:srgbClr val="000000"/>
              </a:solidFill>
              <a:miter lim="800000"/>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smtClean="0">
                  <a:ln>
                    <a:noFill/>
                  </a:ln>
                  <a:solidFill>
                    <a:sysClr val="windowText" lastClr="000000"/>
                  </a:solidFill>
                  <a:effectLst/>
                  <a:uLnTx/>
                  <a:uFillTx/>
                  <a:latin typeface="Times New Roman" panose="02020603050405020304" pitchFamily="18" charset="0"/>
                </a:rPr>
                <a:t>FA0</a:t>
              </a:r>
            </a:p>
          </p:txBody>
        </p:sp>
        <p:sp>
          <p:nvSpPr>
            <p:cNvPr id="65" name="Line 73"/>
            <p:cNvSpPr>
              <a:spLocks noChangeShapeType="1"/>
            </p:cNvSpPr>
            <p:nvPr/>
          </p:nvSpPr>
          <p:spPr bwMode="auto">
            <a:xfrm flipH="1">
              <a:off x="3792" y="2388"/>
              <a:ext cx="352" cy="1"/>
            </a:xfrm>
            <a:prstGeom prst="line">
              <a:avLst/>
            </a:prstGeom>
            <a:noFill/>
            <a:ln w="38100">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Line 74"/>
            <p:cNvSpPr>
              <a:spLocks noChangeShapeType="1"/>
            </p:cNvSpPr>
            <p:nvPr/>
          </p:nvSpPr>
          <p:spPr bwMode="auto">
            <a:xfrm flipH="1">
              <a:off x="2832" y="2400"/>
              <a:ext cx="352" cy="1"/>
            </a:xfrm>
            <a:prstGeom prst="line">
              <a:avLst/>
            </a:prstGeom>
            <a:noFill/>
            <a:ln w="38100">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Line 75"/>
            <p:cNvSpPr>
              <a:spLocks noChangeShapeType="1"/>
            </p:cNvSpPr>
            <p:nvPr/>
          </p:nvSpPr>
          <p:spPr bwMode="auto">
            <a:xfrm flipH="1">
              <a:off x="1824" y="2400"/>
              <a:ext cx="352" cy="1"/>
            </a:xfrm>
            <a:prstGeom prst="line">
              <a:avLst/>
            </a:prstGeom>
            <a:noFill/>
            <a:ln w="38100">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Text Box 76"/>
            <p:cNvSpPr txBox="1">
              <a:spLocks noChangeArrowheads="1"/>
            </p:cNvSpPr>
            <p:nvPr/>
          </p:nvSpPr>
          <p:spPr bwMode="auto">
            <a:xfrm>
              <a:off x="1872" y="2016"/>
              <a:ext cx="336"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C</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2</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69" name="Text Box 77"/>
            <p:cNvSpPr txBox="1">
              <a:spLocks noChangeArrowheads="1"/>
            </p:cNvSpPr>
            <p:nvPr/>
          </p:nvSpPr>
          <p:spPr bwMode="auto">
            <a:xfrm>
              <a:off x="2928" y="2016"/>
              <a:ext cx="336"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C</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1</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70" name="Text Box 78"/>
            <p:cNvSpPr txBox="1">
              <a:spLocks noChangeArrowheads="1"/>
            </p:cNvSpPr>
            <p:nvPr/>
          </p:nvSpPr>
          <p:spPr bwMode="auto">
            <a:xfrm>
              <a:off x="3888" y="2016"/>
              <a:ext cx="336"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C</a:t>
              </a:r>
              <a:r>
                <a:rPr kumimoji="0" lang="en-US" altLang="zh-CN" sz="1800" b="1" i="0" u="none" strike="noStrike" kern="0" cap="none" spc="0" normalizeH="0" baseline="-2500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0</a:t>
              </a:r>
              <a:endParaRPr kumimoji="0" lang="en-US" altLang="zh-CN" sz="1800" b="1" i="0" u="none" strike="noStrike" kern="0" cap="none" spc="0" normalizeH="0" baseline="0" noProof="0" dirty="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71" name="Line 79"/>
            <p:cNvSpPr>
              <a:spLocks noChangeShapeType="1"/>
            </p:cNvSpPr>
            <p:nvPr/>
          </p:nvSpPr>
          <p:spPr bwMode="auto">
            <a:xfrm flipH="1">
              <a:off x="4752" y="2400"/>
              <a:ext cx="384" cy="1"/>
            </a:xfrm>
            <a:prstGeom prst="line">
              <a:avLst/>
            </a:prstGeom>
            <a:noFill/>
            <a:ln w="38100">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2" name="Text Box 80"/>
            <p:cNvSpPr txBox="1">
              <a:spLocks noChangeArrowheads="1"/>
            </p:cNvSpPr>
            <p:nvPr/>
          </p:nvSpPr>
          <p:spPr bwMode="auto">
            <a:xfrm>
              <a:off x="912" y="2016"/>
              <a:ext cx="336" cy="288"/>
            </a:xfrm>
            <a:prstGeom prst="rect">
              <a:avLst/>
            </a:prstGeom>
            <a:noFill/>
            <a:ln w="38100">
              <a:noFill/>
              <a:miter lim="800000"/>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C</a:t>
              </a:r>
              <a:r>
                <a:rPr kumimoji="0" lang="en-US" altLang="zh-CN" sz="1800" b="1" i="0" u="none" strike="noStrike" kern="0" cap="none" spc="0" normalizeH="0" baseline="-2500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rPr>
                <a:t>3</a:t>
              </a:r>
              <a:endParaRPr kumimoji="0" lang="en-US" altLang="zh-CN" sz="1800" b="1" i="0" u="none" strike="noStrike" kern="0" cap="none" spc="0" normalizeH="0" baseline="0" noProof="0">
                <a:ln>
                  <a:noFill/>
                </a:ln>
                <a:solidFill>
                  <a:sysClr val="windowText" lastClr="000000"/>
                </a:solidFill>
                <a:effectLst>
                  <a:outerShdw blurRad="38100" dist="38100" dir="2700000" algn="tl">
                    <a:srgbClr val="C0C0C0"/>
                  </a:outerShdw>
                </a:effectLst>
                <a:uLnTx/>
                <a:uFillTx/>
                <a:latin typeface="Times New Roman" panose="02020603050405020304" pitchFamily="18" charset="0"/>
              </a:endParaRPr>
            </a:p>
          </p:txBody>
        </p:sp>
        <p:sp>
          <p:nvSpPr>
            <p:cNvPr id="73" name="Line 81"/>
            <p:cNvSpPr>
              <a:spLocks noChangeShapeType="1"/>
            </p:cNvSpPr>
            <p:nvPr/>
          </p:nvSpPr>
          <p:spPr bwMode="auto">
            <a:xfrm flipH="1">
              <a:off x="912" y="2400"/>
              <a:ext cx="352" cy="1"/>
            </a:xfrm>
            <a:prstGeom prst="line">
              <a:avLst/>
            </a:prstGeom>
            <a:noFill/>
            <a:ln w="38100">
              <a:solidFill>
                <a:srgbClr val="000000"/>
              </a:solidFill>
              <a:miter lim="800000"/>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 name="灯片编号占位符 3"/>
          <p:cNvSpPr>
            <a:spLocks noGrp="1"/>
          </p:cNvSpPr>
          <p:nvPr>
            <p:ph type="sldNum" sz="quarter" idx="12"/>
          </p:nvPr>
        </p:nvSpPr>
        <p:spPr/>
        <p:txBody>
          <a:bodyPr/>
          <a:lstStyle/>
          <a:p>
            <a:fld id="{351A2F54-C19B-4022-AC36-B7CACD2E530A}" type="slidenum">
              <a:rPr lang="zh-CN" altLang="en-US" smtClean="0"/>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a:t>
            </a:r>
            <a:r>
              <a:rPr lang="zh-CN" altLang="en-US" dirty="0" smtClean="0"/>
              <a:t>位全加器设计实例</a:t>
            </a:r>
            <a:endParaRPr lang="zh-CN" altLang="en-US" dirty="0"/>
          </a:p>
        </p:txBody>
      </p:sp>
      <p:sp>
        <p:nvSpPr>
          <p:cNvPr id="3" name="内容占位符 2"/>
          <p:cNvSpPr>
            <a:spLocks noGrp="1"/>
          </p:cNvSpPr>
          <p:nvPr>
            <p:ph idx="1"/>
          </p:nvPr>
        </p:nvSpPr>
        <p:spPr>
          <a:xfrm>
            <a:off x="179512" y="1484784"/>
            <a:ext cx="8856984" cy="5256584"/>
          </a:xfrm>
        </p:spPr>
        <p:txBody>
          <a:bodyPr>
            <a:normAutofit fontScale="92500"/>
          </a:bodyPr>
          <a:lstStyle/>
          <a:p>
            <a:pPr marL="0" indent="0">
              <a:buNone/>
            </a:pPr>
            <a:r>
              <a:rPr lang="en-US" altLang="zh-CN" sz="2400" b="1" dirty="0"/>
              <a:t>module </a:t>
            </a:r>
            <a:r>
              <a:rPr lang="en-US" altLang="zh-CN" sz="2400" b="1" dirty="0" err="1" smtClean="0"/>
              <a:t>half_adder</a:t>
            </a:r>
            <a:r>
              <a:rPr lang="en-US" altLang="zh-CN" sz="2400" b="1" dirty="0" smtClean="0"/>
              <a:t>(input  </a:t>
            </a:r>
            <a:r>
              <a:rPr lang="en-US" altLang="zh-CN" sz="2400" b="1" dirty="0" err="1" smtClean="0"/>
              <a:t>a,input</a:t>
            </a:r>
            <a:r>
              <a:rPr lang="en-US" altLang="zh-CN" sz="2400" b="1" dirty="0" smtClean="0"/>
              <a:t>  b</a:t>
            </a:r>
            <a:r>
              <a:rPr lang="en-US" altLang="zh-CN" sz="2400" b="1" dirty="0"/>
              <a:t>, </a:t>
            </a:r>
            <a:r>
              <a:rPr lang="en-US" altLang="zh-CN" sz="2400" b="1" dirty="0" smtClean="0"/>
              <a:t>output  </a:t>
            </a:r>
            <a:r>
              <a:rPr lang="en-US" altLang="zh-CN" sz="2400" b="1" dirty="0" err="1" smtClean="0"/>
              <a:t>sum,output</a:t>
            </a:r>
            <a:r>
              <a:rPr lang="en-US" altLang="zh-CN" sz="2400" b="1" dirty="0" smtClean="0"/>
              <a:t>  </a:t>
            </a:r>
            <a:r>
              <a:rPr lang="en-US" altLang="zh-CN" sz="2400" b="1" dirty="0" err="1" smtClean="0"/>
              <a:t>c_out</a:t>
            </a:r>
            <a:r>
              <a:rPr lang="en-US" altLang="zh-CN" sz="2400" b="1" dirty="0" smtClean="0"/>
              <a:t>);</a:t>
            </a:r>
            <a:r>
              <a:rPr lang="zh-CN" altLang="en-US" sz="2400" b="1" dirty="0" smtClean="0"/>
              <a:t> </a:t>
            </a:r>
            <a:r>
              <a:rPr lang="en-US" altLang="zh-CN" sz="2400" b="1" dirty="0" smtClean="0"/>
              <a:t>//</a:t>
            </a:r>
            <a:r>
              <a:rPr lang="zh-CN" altLang="en-US" sz="2400" b="1" dirty="0" smtClean="0"/>
              <a:t>半加器</a:t>
            </a:r>
            <a:endParaRPr lang="en-US" altLang="zh-CN" sz="2400" b="1" dirty="0" smtClean="0"/>
          </a:p>
          <a:p>
            <a:pPr marL="0" indent="0">
              <a:buNone/>
            </a:pPr>
            <a:r>
              <a:rPr lang="en-US" altLang="zh-CN" sz="2400" b="1" dirty="0" smtClean="0"/>
              <a:t>         assign </a:t>
            </a:r>
            <a:r>
              <a:rPr lang="en-US" altLang="zh-CN" sz="2400" b="1" dirty="0"/>
              <a:t>sum = </a:t>
            </a:r>
            <a:r>
              <a:rPr lang="en-US" altLang="zh-CN" sz="2400" b="1" dirty="0" err="1"/>
              <a:t>a^b</a:t>
            </a:r>
            <a:r>
              <a:rPr lang="en-US" altLang="zh-CN" sz="2400" b="1" dirty="0"/>
              <a:t>;</a:t>
            </a:r>
          </a:p>
          <a:p>
            <a:pPr marL="0" indent="0">
              <a:buNone/>
            </a:pPr>
            <a:r>
              <a:rPr lang="en-US" altLang="zh-CN" sz="2400" b="1" dirty="0" smtClean="0"/>
              <a:t>         assign </a:t>
            </a:r>
            <a:r>
              <a:rPr lang="en-US" altLang="zh-CN" sz="2400" b="1" dirty="0" err="1" smtClean="0"/>
              <a:t>c_out</a:t>
            </a:r>
            <a:r>
              <a:rPr lang="en-US" altLang="zh-CN" sz="2400" b="1" dirty="0" smtClean="0"/>
              <a:t> </a:t>
            </a:r>
            <a:r>
              <a:rPr lang="en-US" altLang="zh-CN" sz="2400" b="1" dirty="0"/>
              <a:t>= </a:t>
            </a:r>
            <a:r>
              <a:rPr lang="en-US" altLang="zh-CN" sz="2400" b="1" dirty="0" err="1"/>
              <a:t>a&amp;b</a:t>
            </a:r>
            <a:r>
              <a:rPr lang="en-US" altLang="zh-CN" sz="2400" b="1" dirty="0"/>
              <a:t>;</a:t>
            </a:r>
          </a:p>
          <a:p>
            <a:pPr marL="0" indent="0">
              <a:buNone/>
            </a:pPr>
            <a:r>
              <a:rPr lang="en-US" altLang="zh-CN" sz="2400" b="1" dirty="0" err="1"/>
              <a:t>e</a:t>
            </a:r>
            <a:r>
              <a:rPr lang="en-US" altLang="zh-CN" sz="2400" b="1" dirty="0" err="1" smtClean="0"/>
              <a:t>ndmodule</a:t>
            </a:r>
            <a:endParaRPr lang="en-US" altLang="zh-CN" sz="2400" b="1" dirty="0" smtClean="0"/>
          </a:p>
          <a:p>
            <a:pPr marL="0" indent="0">
              <a:buNone/>
            </a:pPr>
            <a:endParaRPr lang="en-US" altLang="zh-CN" sz="2400" b="1" dirty="0" smtClean="0"/>
          </a:p>
          <a:p>
            <a:pPr marL="0" indent="0">
              <a:buNone/>
            </a:pPr>
            <a:r>
              <a:rPr lang="en-US" altLang="zh-CN" sz="2400" b="1" dirty="0"/>
              <a:t>module </a:t>
            </a:r>
            <a:r>
              <a:rPr lang="en-US" altLang="zh-CN" sz="2400" b="1" dirty="0" err="1" smtClean="0"/>
              <a:t>full_adder</a:t>
            </a:r>
            <a:r>
              <a:rPr lang="en-US" altLang="zh-CN" sz="2400" b="1" dirty="0" smtClean="0"/>
              <a:t>(input  </a:t>
            </a:r>
            <a:r>
              <a:rPr lang="en-US" altLang="zh-CN" sz="2400" b="1" dirty="0" err="1" smtClean="0"/>
              <a:t>a,input</a:t>
            </a:r>
            <a:r>
              <a:rPr lang="en-US" altLang="zh-CN" sz="2400" b="1" dirty="0" smtClean="0"/>
              <a:t>  </a:t>
            </a:r>
            <a:r>
              <a:rPr lang="en-US" altLang="zh-CN" sz="2400" b="1" dirty="0" err="1" smtClean="0"/>
              <a:t>b,input</a:t>
            </a:r>
            <a:r>
              <a:rPr lang="en-US" altLang="zh-CN" sz="2400" b="1" dirty="0" smtClean="0"/>
              <a:t>  </a:t>
            </a:r>
            <a:r>
              <a:rPr lang="en-US" altLang="zh-CN" sz="2400" b="1" dirty="0" err="1" smtClean="0"/>
              <a:t>c_in,output</a:t>
            </a:r>
            <a:r>
              <a:rPr lang="en-US" altLang="zh-CN" sz="2400" b="1" dirty="0" smtClean="0"/>
              <a:t>  </a:t>
            </a:r>
            <a:r>
              <a:rPr lang="en-US" altLang="zh-CN" sz="2400" b="1" dirty="0" err="1" smtClean="0"/>
              <a:t>sum,output</a:t>
            </a:r>
            <a:r>
              <a:rPr lang="en-US" altLang="zh-CN" sz="2400" b="1" dirty="0" smtClean="0"/>
              <a:t>  </a:t>
            </a:r>
            <a:r>
              <a:rPr lang="en-US" altLang="zh-CN" sz="2400" b="1" dirty="0" err="1" smtClean="0"/>
              <a:t>c_out</a:t>
            </a:r>
            <a:r>
              <a:rPr lang="en-US" altLang="zh-CN" sz="2400" b="1" dirty="0" smtClean="0"/>
              <a:t>);</a:t>
            </a:r>
            <a:endParaRPr lang="en-US" altLang="zh-CN" sz="2400" b="1" dirty="0"/>
          </a:p>
          <a:p>
            <a:pPr marL="0" indent="0">
              <a:buNone/>
            </a:pPr>
            <a:r>
              <a:rPr lang="en-US" altLang="zh-CN" sz="2400" b="1" dirty="0"/>
              <a:t> </a:t>
            </a:r>
            <a:r>
              <a:rPr lang="en-US" altLang="zh-CN" sz="2400" b="1" dirty="0" smtClean="0"/>
              <a:t>        wire  sum1</a:t>
            </a:r>
            <a:r>
              <a:rPr lang="en-US" altLang="zh-CN" sz="2400" b="1" dirty="0"/>
              <a:t>;</a:t>
            </a:r>
            <a:r>
              <a:rPr lang="en-US" altLang="zh-CN" sz="2400" b="1" dirty="0" smtClean="0"/>
              <a:t>                                                                                //1 </a:t>
            </a:r>
            <a:r>
              <a:rPr lang="zh-CN" altLang="en-US" sz="2400" b="1" dirty="0" smtClean="0"/>
              <a:t>位全加器</a:t>
            </a:r>
            <a:endParaRPr lang="en-US" altLang="zh-CN" sz="2400" b="1" dirty="0" smtClean="0"/>
          </a:p>
          <a:p>
            <a:pPr marL="0" indent="0">
              <a:buNone/>
            </a:pPr>
            <a:r>
              <a:rPr lang="en-US" altLang="zh-CN" sz="2400" b="1" dirty="0" smtClean="0"/>
              <a:t>         wire  c_out1,c_out2;</a:t>
            </a:r>
            <a:endParaRPr lang="en-US" altLang="zh-CN" sz="2400" b="1" dirty="0"/>
          </a:p>
          <a:p>
            <a:pPr marL="0" indent="0">
              <a:buNone/>
            </a:pPr>
            <a:r>
              <a:rPr lang="en-US" altLang="zh-CN" sz="2400" b="1" dirty="0" smtClean="0"/>
              <a:t>         </a:t>
            </a:r>
            <a:r>
              <a:rPr lang="en-US" altLang="zh-CN" sz="2400" b="1" dirty="0" err="1" smtClean="0"/>
              <a:t>half_adder</a:t>
            </a:r>
            <a:r>
              <a:rPr lang="en-US" altLang="zh-CN" sz="2400" b="1" dirty="0" smtClean="0"/>
              <a:t>  </a:t>
            </a:r>
            <a:r>
              <a:rPr lang="en-US" altLang="zh-CN" sz="2400" b="1" dirty="0"/>
              <a:t>half_adder1(.a(a),.b(b),.sum(sum1),.</a:t>
            </a:r>
            <a:r>
              <a:rPr lang="en-US" altLang="zh-CN" sz="2400" b="1" dirty="0" err="1"/>
              <a:t>c_out</a:t>
            </a:r>
            <a:r>
              <a:rPr lang="en-US" altLang="zh-CN" sz="2400" b="1" dirty="0"/>
              <a:t>(c_out1));</a:t>
            </a:r>
          </a:p>
          <a:p>
            <a:pPr marL="0" indent="0">
              <a:buNone/>
            </a:pPr>
            <a:r>
              <a:rPr lang="en-US" altLang="zh-CN" sz="2400" b="1" dirty="0" smtClean="0"/>
              <a:t>         </a:t>
            </a:r>
            <a:r>
              <a:rPr lang="en-US" altLang="zh-CN" sz="2400" b="1" dirty="0" err="1" smtClean="0"/>
              <a:t>half_adder</a:t>
            </a:r>
            <a:r>
              <a:rPr lang="en-US" altLang="zh-CN" sz="2400" b="1" dirty="0" smtClean="0"/>
              <a:t>  half_adder2</a:t>
            </a:r>
            <a:r>
              <a:rPr lang="en-US" altLang="zh-CN" sz="2400" b="1" dirty="0"/>
              <a:t>(.</a:t>
            </a:r>
            <a:r>
              <a:rPr lang="en-US" altLang="zh-CN" sz="2400" b="1" dirty="0" smtClean="0"/>
              <a:t>a(</a:t>
            </a:r>
            <a:r>
              <a:rPr lang="en-US" altLang="zh-CN" sz="2400" b="1" dirty="0" err="1" smtClean="0"/>
              <a:t>c_in</a:t>
            </a:r>
            <a:r>
              <a:rPr lang="en-US" altLang="zh-CN" sz="2400" b="1" dirty="0" smtClean="0"/>
              <a:t>),.</a:t>
            </a:r>
            <a:r>
              <a:rPr lang="en-US" altLang="zh-CN" sz="2400" b="1" dirty="0"/>
              <a:t>b(sum1),.sum(sum),.</a:t>
            </a:r>
            <a:r>
              <a:rPr lang="en-US" altLang="zh-CN" sz="2400" b="1" dirty="0" err="1"/>
              <a:t>c_out</a:t>
            </a:r>
            <a:r>
              <a:rPr lang="en-US" altLang="zh-CN" sz="2400" b="1" dirty="0"/>
              <a:t>(c_out2));</a:t>
            </a:r>
          </a:p>
          <a:p>
            <a:pPr marL="0" indent="0">
              <a:buNone/>
            </a:pPr>
            <a:r>
              <a:rPr lang="en-US" altLang="zh-CN" sz="2400" b="1" dirty="0" smtClean="0"/>
              <a:t>         assign </a:t>
            </a:r>
            <a:r>
              <a:rPr lang="en-US" altLang="zh-CN" sz="2400" b="1" dirty="0" err="1"/>
              <a:t>c_out</a:t>
            </a:r>
            <a:r>
              <a:rPr lang="en-US" altLang="zh-CN" sz="2400" b="1" dirty="0"/>
              <a:t> =  c_out1|c_out2;</a:t>
            </a:r>
          </a:p>
          <a:p>
            <a:pPr marL="0" indent="0">
              <a:buNone/>
            </a:pPr>
            <a:r>
              <a:rPr lang="en-US" altLang="zh-CN" sz="2400" b="1" dirty="0" err="1" smtClean="0"/>
              <a:t>endmodule</a:t>
            </a:r>
            <a:endParaRPr lang="en-US" altLang="zh-CN" sz="2400" b="1" dirty="0"/>
          </a:p>
        </p:txBody>
      </p:sp>
      <p:pic>
        <p:nvPicPr>
          <p:cNvPr id="70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1844824"/>
            <a:ext cx="2635547" cy="1712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图片 154" descr="图片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2005137"/>
            <a:ext cx="3024581" cy="1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7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711" y="5554935"/>
            <a:ext cx="39528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351A2F54-C19B-4022-AC36-B7CACD2E530A}" type="slidenum">
              <a:rPr lang="zh-CN" altLang="en-US" smtClean="0"/>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4</a:t>
            </a:r>
            <a:r>
              <a:rPr lang="zh-CN" altLang="en-US" dirty="0"/>
              <a:t>位全加器设计实例</a:t>
            </a:r>
          </a:p>
        </p:txBody>
      </p:sp>
      <p:sp>
        <p:nvSpPr>
          <p:cNvPr id="3" name="内容占位符 2"/>
          <p:cNvSpPr>
            <a:spLocks noGrp="1"/>
          </p:cNvSpPr>
          <p:nvPr>
            <p:ph idx="1"/>
          </p:nvPr>
        </p:nvSpPr>
        <p:spPr/>
        <p:txBody>
          <a:bodyPr>
            <a:normAutofit fontScale="77500" lnSpcReduction="20000"/>
          </a:bodyPr>
          <a:lstStyle/>
          <a:p>
            <a:pPr marL="0" indent="0">
              <a:buNone/>
            </a:pPr>
            <a:r>
              <a:rPr lang="en-US" altLang="zh-CN" b="1" dirty="0"/>
              <a:t>module add_4 ( </a:t>
            </a:r>
            <a:r>
              <a:rPr lang="en-US" altLang="zh-CN" b="1" dirty="0" smtClean="0"/>
              <a:t>input </a:t>
            </a:r>
            <a:r>
              <a:rPr lang="en-US" altLang="zh-CN" b="1" dirty="0"/>
              <a:t>[3:0</a:t>
            </a:r>
            <a:r>
              <a:rPr lang="en-US" altLang="zh-CN" b="1" dirty="0" smtClean="0"/>
              <a:t>] a</a:t>
            </a:r>
            <a:r>
              <a:rPr lang="en-US" altLang="zh-CN" b="1" dirty="0"/>
              <a:t>, </a:t>
            </a:r>
            <a:r>
              <a:rPr lang="en-US" altLang="zh-CN" b="1" dirty="0" smtClean="0"/>
              <a:t>input </a:t>
            </a:r>
            <a:r>
              <a:rPr lang="en-US" altLang="zh-CN" b="1" dirty="0"/>
              <a:t>[3:0]b, </a:t>
            </a:r>
            <a:r>
              <a:rPr lang="en-US" altLang="zh-CN" b="1" dirty="0" smtClean="0"/>
              <a:t>input </a:t>
            </a:r>
            <a:r>
              <a:rPr lang="en-US" altLang="zh-CN" b="1" dirty="0" err="1"/>
              <a:t>c_in</a:t>
            </a:r>
            <a:r>
              <a:rPr lang="en-US" altLang="zh-CN" b="1" dirty="0"/>
              <a:t>, </a:t>
            </a:r>
            <a:r>
              <a:rPr lang="en-US" altLang="zh-CN" b="1" dirty="0" smtClean="0"/>
              <a:t>		      output </a:t>
            </a:r>
            <a:r>
              <a:rPr lang="en-US" altLang="zh-CN" b="1" dirty="0"/>
              <a:t>[3:0] sum, </a:t>
            </a:r>
            <a:r>
              <a:rPr lang="en-US" altLang="zh-CN" b="1" dirty="0" smtClean="0"/>
              <a:t>output </a:t>
            </a:r>
            <a:r>
              <a:rPr lang="en-US" altLang="zh-CN" b="1" dirty="0" err="1"/>
              <a:t>c_out</a:t>
            </a:r>
            <a:r>
              <a:rPr lang="en-US" altLang="zh-CN" b="1" dirty="0"/>
              <a:t> </a:t>
            </a:r>
            <a:r>
              <a:rPr lang="en-US" altLang="zh-CN" b="1" dirty="0" smtClean="0"/>
              <a:t>); //4</a:t>
            </a:r>
            <a:r>
              <a:rPr lang="zh-CN" altLang="en-US" b="1" dirty="0" smtClean="0"/>
              <a:t>位全加器</a:t>
            </a:r>
            <a:endParaRPr lang="en-US" altLang="zh-CN" b="1" dirty="0"/>
          </a:p>
          <a:p>
            <a:pPr marL="0" indent="0">
              <a:buNone/>
            </a:pPr>
            <a:r>
              <a:rPr lang="en-US" altLang="zh-CN" b="1" dirty="0"/>
              <a:t> </a:t>
            </a:r>
            <a:r>
              <a:rPr lang="en-US" altLang="zh-CN" b="1" dirty="0" smtClean="0"/>
              <a:t>    </a:t>
            </a:r>
          </a:p>
          <a:p>
            <a:pPr marL="0" indent="0">
              <a:buNone/>
            </a:pPr>
            <a:r>
              <a:rPr lang="en-US" altLang="zh-CN" b="1" dirty="0"/>
              <a:t> </a:t>
            </a:r>
            <a:r>
              <a:rPr lang="en-US" altLang="zh-CN" b="1" dirty="0" smtClean="0"/>
              <a:t>    wire </a:t>
            </a:r>
            <a:r>
              <a:rPr lang="en-US" altLang="zh-CN" b="1" dirty="0"/>
              <a:t>[3:0] </a:t>
            </a:r>
            <a:r>
              <a:rPr lang="en-US" altLang="zh-CN" b="1" dirty="0" err="1"/>
              <a:t>c_tmp</a:t>
            </a:r>
            <a:r>
              <a:rPr lang="en-US" altLang="zh-CN" b="1" dirty="0"/>
              <a:t>; </a:t>
            </a:r>
            <a:endParaRPr lang="en-US" altLang="zh-CN" b="1" dirty="0" smtClean="0"/>
          </a:p>
          <a:p>
            <a:pPr marL="0" indent="0">
              <a:buNone/>
            </a:pPr>
            <a:endParaRPr lang="en-US" altLang="zh-CN" b="1" dirty="0"/>
          </a:p>
          <a:p>
            <a:pPr marL="0" indent="0">
              <a:buNone/>
            </a:pPr>
            <a:r>
              <a:rPr lang="en-US" altLang="zh-CN" b="1" dirty="0" smtClean="0"/>
              <a:t>     </a:t>
            </a:r>
            <a:r>
              <a:rPr lang="en-US" altLang="zh-CN" b="1" dirty="0" err="1" smtClean="0"/>
              <a:t>full_adder</a:t>
            </a:r>
            <a:r>
              <a:rPr lang="en-US" altLang="zh-CN" b="1" dirty="0" smtClean="0"/>
              <a:t> </a:t>
            </a:r>
            <a:r>
              <a:rPr lang="en-US" altLang="zh-CN" b="1" dirty="0"/>
              <a:t>i0 ( a[0], b[0], </a:t>
            </a:r>
            <a:r>
              <a:rPr lang="en-US" altLang="zh-CN" b="1" dirty="0" err="1"/>
              <a:t>c_in</a:t>
            </a:r>
            <a:r>
              <a:rPr lang="en-US" altLang="zh-CN" b="1" dirty="0"/>
              <a:t>, sum[0], </a:t>
            </a:r>
            <a:r>
              <a:rPr lang="en-US" altLang="zh-CN" b="1" dirty="0" err="1"/>
              <a:t>c_tmp</a:t>
            </a:r>
            <a:r>
              <a:rPr lang="en-US" altLang="zh-CN" b="1" dirty="0"/>
              <a:t>[0]); </a:t>
            </a:r>
          </a:p>
          <a:p>
            <a:pPr marL="0" indent="0">
              <a:buNone/>
            </a:pPr>
            <a:r>
              <a:rPr lang="en-US" altLang="zh-CN" b="1" dirty="0" smtClean="0"/>
              <a:t>     </a:t>
            </a:r>
            <a:r>
              <a:rPr lang="en-US" altLang="zh-CN" b="1" dirty="0" err="1" smtClean="0"/>
              <a:t>full_adder</a:t>
            </a:r>
            <a:r>
              <a:rPr lang="en-US" altLang="zh-CN" b="1" dirty="0" smtClean="0"/>
              <a:t> </a:t>
            </a:r>
            <a:r>
              <a:rPr lang="en-US" altLang="zh-CN" b="1" dirty="0"/>
              <a:t>i1 ( a[1], b[1], </a:t>
            </a:r>
            <a:r>
              <a:rPr lang="en-US" altLang="zh-CN" b="1" dirty="0" err="1"/>
              <a:t>c_tmp</a:t>
            </a:r>
            <a:r>
              <a:rPr lang="en-US" altLang="zh-CN" b="1" dirty="0"/>
              <a:t>[0], sum[1], </a:t>
            </a:r>
            <a:r>
              <a:rPr lang="en-US" altLang="zh-CN" b="1" dirty="0" err="1"/>
              <a:t>c_tmp</a:t>
            </a:r>
            <a:r>
              <a:rPr lang="en-US" altLang="zh-CN" b="1" dirty="0"/>
              <a:t>[1] );  </a:t>
            </a:r>
          </a:p>
          <a:p>
            <a:pPr marL="0" indent="0">
              <a:buNone/>
            </a:pPr>
            <a:r>
              <a:rPr lang="en-US" altLang="zh-CN" b="1" dirty="0" smtClean="0"/>
              <a:t>     </a:t>
            </a:r>
            <a:r>
              <a:rPr lang="en-US" altLang="zh-CN" b="1" dirty="0" err="1" smtClean="0"/>
              <a:t>full_adder</a:t>
            </a:r>
            <a:r>
              <a:rPr lang="en-US" altLang="zh-CN" b="1" dirty="0" smtClean="0"/>
              <a:t> </a:t>
            </a:r>
            <a:r>
              <a:rPr lang="en-US" altLang="zh-CN" b="1" dirty="0"/>
              <a:t>i2 ( a[2], b[2], </a:t>
            </a:r>
            <a:r>
              <a:rPr lang="en-US" altLang="zh-CN" b="1" dirty="0" err="1"/>
              <a:t>c_tmp</a:t>
            </a:r>
            <a:r>
              <a:rPr lang="en-US" altLang="zh-CN" b="1" dirty="0"/>
              <a:t>[1], sum[2], </a:t>
            </a:r>
            <a:r>
              <a:rPr lang="en-US" altLang="zh-CN" b="1" dirty="0" err="1"/>
              <a:t>c_tmp</a:t>
            </a:r>
            <a:r>
              <a:rPr lang="en-US" altLang="zh-CN" b="1" dirty="0"/>
              <a:t>[2] );  </a:t>
            </a:r>
          </a:p>
          <a:p>
            <a:pPr marL="0" indent="0">
              <a:buNone/>
            </a:pPr>
            <a:r>
              <a:rPr lang="en-US" altLang="zh-CN" b="1" dirty="0" smtClean="0"/>
              <a:t>     </a:t>
            </a:r>
            <a:r>
              <a:rPr lang="en-US" altLang="zh-CN" b="1" dirty="0" err="1" smtClean="0"/>
              <a:t>full_adder</a:t>
            </a:r>
            <a:r>
              <a:rPr lang="en-US" altLang="zh-CN" b="1" dirty="0" smtClean="0"/>
              <a:t> </a:t>
            </a:r>
            <a:r>
              <a:rPr lang="en-US" altLang="zh-CN" b="1" dirty="0"/>
              <a:t>i3 ( a[3], b[3], </a:t>
            </a:r>
            <a:r>
              <a:rPr lang="en-US" altLang="zh-CN" b="1" dirty="0" err="1"/>
              <a:t>c_tmp</a:t>
            </a:r>
            <a:r>
              <a:rPr lang="en-US" altLang="zh-CN" b="1" dirty="0"/>
              <a:t>[2], sum[3], </a:t>
            </a:r>
            <a:r>
              <a:rPr lang="en-US" altLang="zh-CN" b="1" dirty="0" err="1"/>
              <a:t>c_tmp</a:t>
            </a:r>
            <a:r>
              <a:rPr lang="en-US" altLang="zh-CN" b="1" dirty="0"/>
              <a:t>[3] );  </a:t>
            </a:r>
          </a:p>
          <a:p>
            <a:pPr marL="0" indent="0">
              <a:buNone/>
            </a:pPr>
            <a:r>
              <a:rPr lang="en-US" altLang="zh-CN" b="1" dirty="0" smtClean="0"/>
              <a:t>     assign </a:t>
            </a:r>
            <a:r>
              <a:rPr lang="en-US" altLang="zh-CN" b="1" dirty="0" err="1"/>
              <a:t>c_out</a:t>
            </a:r>
            <a:r>
              <a:rPr lang="en-US" altLang="zh-CN" b="1" dirty="0"/>
              <a:t> = </a:t>
            </a:r>
            <a:r>
              <a:rPr lang="en-US" altLang="zh-CN" b="1" dirty="0" err="1"/>
              <a:t>c_tmp</a:t>
            </a:r>
            <a:r>
              <a:rPr lang="en-US" altLang="zh-CN" b="1" dirty="0"/>
              <a:t>[3</a:t>
            </a:r>
            <a:r>
              <a:rPr lang="en-US" altLang="zh-CN" b="1" dirty="0" smtClean="0"/>
              <a:t>];</a:t>
            </a:r>
          </a:p>
          <a:p>
            <a:pPr marL="0" indent="0">
              <a:buNone/>
            </a:pPr>
            <a:endParaRPr lang="en-US" altLang="zh-CN" b="1" dirty="0"/>
          </a:p>
          <a:p>
            <a:pPr marL="0" indent="0">
              <a:buNone/>
            </a:pPr>
            <a:r>
              <a:rPr lang="en-US" altLang="zh-CN" b="1" dirty="0" err="1" smtClean="0"/>
              <a:t>endmodule</a:t>
            </a:r>
            <a:endParaRPr lang="en-US" altLang="zh-CN" b="1"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Verilog HDL</a:t>
            </a:r>
            <a:r>
              <a:rPr lang="zh-CN" altLang="en-US" dirty="0"/>
              <a:t>语法</a:t>
            </a:r>
          </a:p>
        </p:txBody>
      </p:sp>
      <p:sp>
        <p:nvSpPr>
          <p:cNvPr id="3" name="内容占位符 2"/>
          <p:cNvSpPr>
            <a:spLocks noGrp="1"/>
          </p:cNvSpPr>
          <p:nvPr>
            <p:ph idx="1"/>
          </p:nvPr>
        </p:nvSpPr>
        <p:spPr/>
        <p:txBody>
          <a:bodyPr/>
          <a:lstStyle/>
          <a:p>
            <a:r>
              <a:rPr lang="zh-CN" altLang="en-US" dirty="0"/>
              <a:t>模块的结构与实例化</a:t>
            </a:r>
            <a:endParaRPr lang="en-US" altLang="zh-CN" dirty="0"/>
          </a:p>
          <a:p>
            <a:r>
              <a:rPr lang="zh-CN" altLang="en-US" dirty="0" smtClean="0"/>
              <a:t>标识符</a:t>
            </a:r>
            <a:r>
              <a:rPr lang="zh-CN" altLang="en-US" dirty="0"/>
              <a:t>和数据类型</a:t>
            </a:r>
            <a:endParaRPr lang="en-US" altLang="zh-CN" dirty="0"/>
          </a:p>
          <a:p>
            <a:r>
              <a:rPr lang="zh-CN" altLang="en-US" dirty="0" smtClean="0"/>
              <a:t>运算符</a:t>
            </a:r>
            <a:r>
              <a:rPr lang="zh-CN" altLang="en-US" dirty="0"/>
              <a:t>及表达式</a:t>
            </a:r>
            <a:endParaRPr lang="en-US" altLang="zh-CN" dirty="0"/>
          </a:p>
          <a:p>
            <a:r>
              <a:rPr lang="zh-CN" altLang="en-US" dirty="0"/>
              <a:t>赋值语句和块语句</a:t>
            </a:r>
            <a:endParaRPr lang="en-US" altLang="zh-CN" dirty="0"/>
          </a:p>
          <a:p>
            <a:r>
              <a:rPr lang="zh-CN" altLang="en-US" dirty="0"/>
              <a:t>条件语句和循环</a:t>
            </a:r>
            <a:r>
              <a:rPr lang="zh-CN" altLang="en-US" dirty="0" smtClean="0"/>
              <a:t>语句</a:t>
            </a:r>
            <a:endParaRPr lang="en-US" altLang="zh-CN" dirty="0" smtClean="0"/>
          </a:p>
          <a:p>
            <a:r>
              <a:rPr lang="zh-CN" altLang="en-US" dirty="0"/>
              <a:t>模块的调用</a:t>
            </a:r>
            <a:endParaRPr lang="en-US" altLang="zh-CN" dirty="0"/>
          </a:p>
          <a:p>
            <a:r>
              <a:rPr lang="zh-CN" altLang="en-US" b="1" dirty="0">
                <a:solidFill>
                  <a:schemeClr val="accent2">
                    <a:lumMod val="75000"/>
                  </a:schemeClr>
                </a:solidFill>
              </a:rPr>
              <a:t>模块的测试</a:t>
            </a:r>
            <a:endParaRPr lang="en-US" altLang="zh-CN" b="1" dirty="0" smtClean="0">
              <a:solidFill>
                <a:schemeClr val="accent2">
                  <a:lumMod val="75000"/>
                </a:schemeClr>
              </a:solidFill>
            </a:endParaRPr>
          </a:p>
          <a:p>
            <a:endParaRPr lang="en-US" altLang="zh-CN" b="1" dirty="0">
              <a:solidFill>
                <a:schemeClr val="accent2">
                  <a:lumMod val="75000"/>
                </a:schemeClr>
              </a:solidFill>
            </a:endParaRPr>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测试平台</a:t>
            </a:r>
            <a:endParaRPr lang="zh-CN" altLang="en-US" dirty="0"/>
          </a:p>
        </p:txBody>
      </p:sp>
      <p:sp>
        <p:nvSpPr>
          <p:cNvPr id="3" name="内容占位符 2"/>
          <p:cNvSpPr>
            <a:spLocks noGrp="1"/>
          </p:cNvSpPr>
          <p:nvPr>
            <p:ph idx="1"/>
          </p:nvPr>
        </p:nvSpPr>
        <p:spPr/>
        <p:txBody>
          <a:bodyPr>
            <a:normAutofit/>
          </a:bodyPr>
          <a:lstStyle/>
          <a:p>
            <a:r>
              <a:rPr lang="zh-CN" altLang="en-US" sz="2400" dirty="0"/>
              <a:t> </a:t>
            </a:r>
            <a:r>
              <a:rPr lang="zh-CN" altLang="en-US" sz="2400" dirty="0" smtClean="0"/>
              <a:t>测试平台（</a:t>
            </a:r>
            <a:r>
              <a:rPr lang="en-US" altLang="zh-CN" sz="2400" dirty="0"/>
              <a:t>test </a:t>
            </a:r>
            <a:r>
              <a:rPr lang="en-US" altLang="zh-CN" sz="2400" dirty="0" smtClean="0"/>
              <a:t>bench</a:t>
            </a:r>
            <a:r>
              <a:rPr lang="zh-CN" altLang="en-US" sz="2400" dirty="0" smtClean="0"/>
              <a:t>）是一个无输入，有输出的顶层调用模块。</a:t>
            </a:r>
            <a:endParaRPr lang="en-US" altLang="zh-CN" sz="2400" dirty="0" smtClean="0"/>
          </a:p>
          <a:p>
            <a:r>
              <a:rPr lang="zh-CN" altLang="en-US" sz="2400" dirty="0" smtClean="0"/>
              <a:t>一个简单的测试平台</a:t>
            </a:r>
            <a:r>
              <a:rPr lang="zh-CN" altLang="en-US" sz="2400" dirty="0"/>
              <a:t>包括</a:t>
            </a:r>
            <a:r>
              <a:rPr lang="zh-CN" altLang="en-US" sz="2400" dirty="0" smtClean="0"/>
              <a:t>：</a:t>
            </a:r>
            <a:endParaRPr lang="en-US" altLang="zh-CN" sz="2400" dirty="0" smtClean="0"/>
          </a:p>
          <a:p>
            <a:pPr lvl="1"/>
            <a:r>
              <a:rPr lang="zh-CN" altLang="en-US" sz="2400" dirty="0" smtClean="0"/>
              <a:t>产生激励信号；</a:t>
            </a:r>
            <a:endParaRPr lang="en-US" altLang="zh-CN" sz="2400" dirty="0" smtClean="0"/>
          </a:p>
          <a:p>
            <a:pPr lvl="1"/>
            <a:r>
              <a:rPr lang="zh-CN" altLang="en-US" sz="2400" dirty="0" smtClean="0"/>
              <a:t>实例化待测模块，并将激励信号加入到待测模块中。</a:t>
            </a:r>
            <a:endParaRPr lang="en-US" altLang="zh-CN" dirty="0" smtClean="0"/>
          </a:p>
          <a:p>
            <a:endParaRPr lang="zh-CN" altLang="en-US" dirty="0"/>
          </a:p>
        </p:txBody>
      </p:sp>
      <p:grpSp>
        <p:nvGrpSpPr>
          <p:cNvPr id="34" name="Group 13"/>
          <p:cNvGrpSpPr/>
          <p:nvPr/>
        </p:nvGrpSpPr>
        <p:grpSpPr bwMode="auto">
          <a:xfrm>
            <a:off x="1157808" y="4149080"/>
            <a:ext cx="4648200" cy="1676400"/>
            <a:chOff x="1104" y="816"/>
            <a:chExt cx="2928" cy="1056"/>
          </a:xfrm>
        </p:grpSpPr>
        <p:sp>
          <p:nvSpPr>
            <p:cNvPr id="35" name="Oval 6"/>
            <p:cNvSpPr>
              <a:spLocks noChangeArrowheads="1"/>
            </p:cNvSpPr>
            <p:nvPr/>
          </p:nvSpPr>
          <p:spPr bwMode="auto">
            <a:xfrm>
              <a:off x="1104" y="864"/>
              <a:ext cx="816" cy="1008"/>
            </a:xfrm>
            <a:prstGeom prst="ellipse">
              <a:avLst/>
            </a:prstGeom>
            <a:solidFill>
              <a:srgbClr val="66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t>stimulus</a:t>
              </a:r>
            </a:p>
          </p:txBody>
        </p:sp>
        <p:sp>
          <p:nvSpPr>
            <p:cNvPr id="36" name="Rectangle 8"/>
            <p:cNvSpPr>
              <a:spLocks noChangeArrowheads="1"/>
            </p:cNvSpPr>
            <p:nvPr/>
          </p:nvSpPr>
          <p:spPr bwMode="auto">
            <a:xfrm>
              <a:off x="2592" y="816"/>
              <a:ext cx="1440" cy="1056"/>
            </a:xfrm>
            <a:prstGeom prst="rect">
              <a:avLst/>
            </a:prstGeom>
            <a:solidFill>
              <a:srgbClr val="66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t>要验证的设计</a:t>
              </a:r>
            </a:p>
          </p:txBody>
        </p:sp>
        <p:sp>
          <p:nvSpPr>
            <p:cNvPr id="37" name="Line 9"/>
            <p:cNvSpPr>
              <a:spLocks noChangeShapeType="1"/>
            </p:cNvSpPr>
            <p:nvPr/>
          </p:nvSpPr>
          <p:spPr bwMode="auto">
            <a:xfrm>
              <a:off x="1968" y="1344"/>
              <a:ext cx="62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 name="Text Box 14"/>
          <p:cNvSpPr txBox="1">
            <a:spLocks noChangeArrowheads="1"/>
          </p:cNvSpPr>
          <p:nvPr/>
        </p:nvSpPr>
        <p:spPr bwMode="auto">
          <a:xfrm>
            <a:off x="6022032" y="4725144"/>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t>简单</a:t>
            </a:r>
            <a:r>
              <a:rPr lang="zh-CN" altLang="en-US" sz="2400" b="1" dirty="0" smtClean="0"/>
              <a:t>的</a:t>
            </a:r>
            <a:r>
              <a:rPr lang="en-US" altLang="zh-CN" sz="2400" b="1" dirty="0" err="1"/>
              <a:t>TestBench</a:t>
            </a:r>
            <a:endParaRPr lang="en-US" altLang="zh-CN" sz="2400" b="1"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TestBench</a:t>
            </a:r>
            <a:r>
              <a:rPr lang="zh-CN" altLang="en-US" dirty="0" smtClean="0"/>
              <a:t>模块</a:t>
            </a:r>
            <a:endParaRPr lang="zh-CN" altLang="en-US" dirty="0"/>
          </a:p>
        </p:txBody>
      </p:sp>
      <p:sp>
        <p:nvSpPr>
          <p:cNvPr id="3" name="内容占位符 2"/>
          <p:cNvSpPr>
            <a:spLocks noGrp="1"/>
          </p:cNvSpPr>
          <p:nvPr>
            <p:ph idx="1"/>
          </p:nvPr>
        </p:nvSpPr>
        <p:spPr>
          <a:xfrm>
            <a:off x="457200" y="1340768"/>
            <a:ext cx="8579296" cy="5400600"/>
          </a:xfrm>
        </p:spPr>
        <p:txBody>
          <a:bodyPr>
            <a:normAutofit fontScale="77500" lnSpcReduction="20000"/>
          </a:bodyPr>
          <a:lstStyle/>
          <a:p>
            <a:r>
              <a:rPr lang="zh-CN" altLang="en-US" dirty="0"/>
              <a:t>激励</a:t>
            </a:r>
            <a:r>
              <a:rPr lang="zh-CN" altLang="en-US" dirty="0" smtClean="0"/>
              <a:t>模块通常是顶层模块</a:t>
            </a:r>
            <a:endParaRPr lang="en-US" altLang="zh-CN" dirty="0" smtClean="0"/>
          </a:p>
          <a:p>
            <a:r>
              <a:rPr lang="zh-CN" altLang="en-US" dirty="0" smtClean="0"/>
              <a:t>激励信号数据类型要求为</a:t>
            </a:r>
            <a:r>
              <a:rPr lang="en-US" altLang="zh-CN" dirty="0" err="1" smtClean="0"/>
              <a:t>reg</a:t>
            </a:r>
            <a:r>
              <a:rPr lang="zh-CN" altLang="en-US" dirty="0" smtClean="0"/>
              <a:t>，以便保持激励值不变，直至执行到吓一跳激励语句为止</a:t>
            </a:r>
            <a:endParaRPr lang="en-US" altLang="zh-CN" dirty="0" smtClean="0"/>
          </a:p>
          <a:p>
            <a:r>
              <a:rPr lang="zh-CN" altLang="en-US" dirty="0" smtClean="0"/>
              <a:t>输出信号的数据类型要求为</a:t>
            </a:r>
            <a:r>
              <a:rPr lang="en-US" altLang="zh-CN" dirty="0" smtClean="0"/>
              <a:t>wire</a:t>
            </a:r>
            <a:r>
              <a:rPr lang="zh-CN" altLang="en-US" dirty="0" smtClean="0"/>
              <a:t>，以便能随时跟踪激励信号的变化</a:t>
            </a:r>
            <a:endParaRPr lang="en-US" altLang="zh-CN" dirty="0" smtClean="0"/>
          </a:p>
          <a:p>
            <a:pPr>
              <a:lnSpc>
                <a:spcPct val="90000"/>
              </a:lnSpc>
              <a:buNone/>
            </a:pPr>
            <a:r>
              <a:rPr lang="en-US" altLang="zh-CN" sz="2800" b="1" dirty="0" smtClean="0"/>
              <a:t>  '</a:t>
            </a:r>
            <a:r>
              <a:rPr lang="en-US" altLang="zh-CN" sz="2600" b="1" dirty="0" smtClean="0"/>
              <a:t>timescale  </a:t>
            </a:r>
            <a:r>
              <a:rPr lang="en-US" altLang="zh-CN" sz="2600" b="1" dirty="0"/>
              <a:t>1ns/1ns   </a:t>
            </a:r>
            <a:r>
              <a:rPr lang="en-US" altLang="zh-CN" sz="2600" b="1" dirty="0" smtClean="0"/>
              <a:t>    //</a:t>
            </a:r>
            <a:r>
              <a:rPr lang="zh-CN" altLang="en-US" sz="2600" b="1" dirty="0"/>
              <a:t>时间单位为</a:t>
            </a:r>
            <a:r>
              <a:rPr lang="en-US" altLang="zh-CN" sz="2600" b="1" dirty="0"/>
              <a:t>1ns</a:t>
            </a:r>
            <a:r>
              <a:rPr lang="zh-CN" altLang="en-US" sz="2600" b="1" dirty="0"/>
              <a:t>，精度为</a:t>
            </a:r>
            <a:r>
              <a:rPr lang="en-US" altLang="zh-CN" sz="2600" b="1" dirty="0" smtClean="0"/>
              <a:t>1ns</a:t>
            </a:r>
          </a:p>
          <a:p>
            <a:pPr>
              <a:lnSpc>
                <a:spcPct val="90000"/>
              </a:lnSpc>
              <a:buNone/>
            </a:pPr>
            <a:r>
              <a:rPr lang="en-US" altLang="zh-CN" sz="2600" b="1" dirty="0" smtClean="0">
                <a:solidFill>
                  <a:srgbClr val="FF0000"/>
                </a:solidFill>
              </a:rPr>
              <a:t>   module</a:t>
            </a:r>
            <a:r>
              <a:rPr lang="en-US" altLang="zh-CN" sz="2600" b="1" dirty="0" smtClean="0"/>
              <a:t> </a:t>
            </a:r>
            <a:r>
              <a:rPr lang="en-US" altLang="zh-CN" sz="2600" b="1" dirty="0" err="1" smtClean="0"/>
              <a:t>module_name_sim</a:t>
            </a:r>
            <a:r>
              <a:rPr lang="en-US" altLang="zh-CN" sz="2600" b="1" dirty="0" smtClean="0"/>
              <a:t>();</a:t>
            </a:r>
            <a:r>
              <a:rPr lang="zh-CN" altLang="en-US" sz="2600" b="1" dirty="0" smtClean="0"/>
              <a:t> </a:t>
            </a:r>
            <a:r>
              <a:rPr lang="en-US" altLang="zh-CN" sz="2600" b="1" dirty="0" smtClean="0"/>
              <a:t>        //</a:t>
            </a:r>
            <a:r>
              <a:rPr lang="zh-CN" altLang="en-US" sz="2600" b="1" dirty="0"/>
              <a:t>模块名</a:t>
            </a:r>
            <a:r>
              <a:rPr lang="zh-CN" altLang="en-US" sz="2600" b="1" dirty="0" smtClean="0"/>
              <a:t>（无端口</a:t>
            </a:r>
            <a:r>
              <a:rPr lang="zh-CN" altLang="en-US" sz="2600" b="1" dirty="0"/>
              <a:t>声明列表）</a:t>
            </a:r>
          </a:p>
          <a:p>
            <a:pPr>
              <a:lnSpc>
                <a:spcPct val="90000"/>
              </a:lnSpc>
              <a:buFont typeface="Wingdings" panose="05000000000000000000" pitchFamily="2" charset="2"/>
              <a:buNone/>
            </a:pPr>
            <a:r>
              <a:rPr lang="en-US" altLang="zh-CN" sz="2600" b="1" dirty="0" smtClean="0"/>
              <a:t>         </a:t>
            </a:r>
            <a:r>
              <a:rPr lang="en-US" altLang="zh-CN" sz="2600" b="1" dirty="0" err="1" smtClean="0"/>
              <a:t>reg</a:t>
            </a:r>
            <a:r>
              <a:rPr lang="en-US" altLang="zh-CN" sz="2600" b="1" dirty="0" smtClean="0"/>
              <a:t> </a:t>
            </a:r>
            <a:r>
              <a:rPr lang="en-US" altLang="zh-CN" sz="2600" b="1" dirty="0"/>
              <a:t>[</a:t>
            </a:r>
            <a:r>
              <a:rPr lang="zh-CN" altLang="en-US" sz="2600" b="1" dirty="0"/>
              <a:t>信号位宽</a:t>
            </a:r>
            <a:r>
              <a:rPr lang="en-US" altLang="zh-CN" sz="2600" b="1" dirty="0"/>
              <a:t>] ;             </a:t>
            </a:r>
            <a:r>
              <a:rPr lang="en-US" altLang="zh-CN" sz="2600" b="1" dirty="0" smtClean="0"/>
              <a:t>//</a:t>
            </a:r>
            <a:r>
              <a:rPr lang="zh-CN" altLang="en-US" sz="2600" b="1" dirty="0" smtClean="0"/>
              <a:t>激励信号声明</a:t>
            </a:r>
            <a:endParaRPr lang="zh-CN" altLang="en-US" sz="2600" b="1" dirty="0"/>
          </a:p>
          <a:p>
            <a:pPr>
              <a:lnSpc>
                <a:spcPct val="90000"/>
              </a:lnSpc>
              <a:buFont typeface="Wingdings" panose="05000000000000000000" pitchFamily="2" charset="2"/>
              <a:buNone/>
            </a:pPr>
            <a:r>
              <a:rPr lang="en-US" altLang="zh-CN" sz="2600" b="1" dirty="0" smtClean="0"/>
              <a:t>         wire </a:t>
            </a:r>
            <a:r>
              <a:rPr lang="en-US" altLang="zh-CN" sz="2600" b="1" dirty="0"/>
              <a:t>[</a:t>
            </a:r>
            <a:r>
              <a:rPr lang="zh-CN" altLang="en-US" sz="2600" b="1" dirty="0"/>
              <a:t>信号位宽</a:t>
            </a:r>
            <a:r>
              <a:rPr lang="en-US" altLang="zh-CN" sz="2600" b="1" dirty="0"/>
              <a:t>] ;          </a:t>
            </a:r>
            <a:r>
              <a:rPr lang="en-US" altLang="zh-CN" sz="2600" b="1" dirty="0" smtClean="0"/>
              <a:t> //</a:t>
            </a:r>
            <a:r>
              <a:rPr lang="zh-CN" altLang="en-US" sz="2600" b="1" dirty="0" smtClean="0"/>
              <a:t>输出信号声明</a:t>
            </a:r>
            <a:endParaRPr lang="en-US" altLang="zh-CN" sz="2600" b="1" dirty="0" smtClean="0"/>
          </a:p>
          <a:p>
            <a:pPr marL="342900" lvl="1" indent="-342900">
              <a:lnSpc>
                <a:spcPct val="90000"/>
              </a:lnSpc>
              <a:buNone/>
            </a:pPr>
            <a:r>
              <a:rPr lang="en-US" altLang="zh-CN" sz="2600" b="1" dirty="0" smtClean="0"/>
              <a:t>         </a:t>
            </a:r>
            <a:r>
              <a:rPr lang="en-US" altLang="zh-CN" sz="2600" b="1" dirty="0" err="1" smtClean="0"/>
              <a:t>module_name</a:t>
            </a:r>
            <a:r>
              <a:rPr lang="en-US" altLang="zh-CN" sz="2600" b="1" dirty="0" smtClean="0"/>
              <a:t>    </a:t>
            </a:r>
            <a:r>
              <a:rPr lang="en-US" altLang="zh-CN" sz="2600" b="1" dirty="0" err="1" smtClean="0"/>
              <a:t>instance_name</a:t>
            </a:r>
            <a:r>
              <a:rPr lang="en-US" altLang="zh-CN" sz="2600" b="1" dirty="0" smtClean="0"/>
              <a:t> (</a:t>
            </a:r>
            <a:r>
              <a:rPr lang="en-US" altLang="zh-CN" sz="2600" b="1" dirty="0" err="1" smtClean="0"/>
              <a:t>port_associations</a:t>
            </a:r>
            <a:r>
              <a:rPr lang="en-US" altLang="zh-CN" sz="2600" b="1" dirty="0" smtClean="0"/>
              <a:t>) ;     //</a:t>
            </a:r>
            <a:r>
              <a:rPr lang="zh-CN" altLang="en-US" sz="2600" b="1" dirty="0" smtClean="0"/>
              <a:t>实例化设计模块</a:t>
            </a:r>
          </a:p>
          <a:p>
            <a:pPr>
              <a:lnSpc>
                <a:spcPct val="90000"/>
              </a:lnSpc>
              <a:buFont typeface="Wingdings" panose="05000000000000000000" pitchFamily="2" charset="2"/>
              <a:buNone/>
            </a:pPr>
            <a:r>
              <a:rPr lang="en-US" altLang="zh-CN" sz="2600" b="1" dirty="0" smtClean="0"/>
              <a:t>	   initial </a:t>
            </a:r>
          </a:p>
          <a:p>
            <a:pPr>
              <a:lnSpc>
                <a:spcPct val="90000"/>
              </a:lnSpc>
              <a:buFont typeface="Wingdings" panose="05000000000000000000" pitchFamily="2" charset="2"/>
              <a:buNone/>
            </a:pPr>
            <a:r>
              <a:rPr lang="en-US" altLang="zh-CN" sz="2600" b="1" dirty="0"/>
              <a:t>	</a:t>
            </a:r>
            <a:r>
              <a:rPr lang="en-US" altLang="zh-CN" sz="2600" b="1" dirty="0" smtClean="0"/>
              <a:t>	begin       //</a:t>
            </a:r>
            <a:r>
              <a:rPr lang="zh-CN" altLang="en-US" sz="2600" b="1" dirty="0" smtClean="0"/>
              <a:t>激励信号</a:t>
            </a:r>
            <a:endParaRPr lang="en-US" altLang="zh-CN" sz="2600" b="1" dirty="0" smtClean="0"/>
          </a:p>
          <a:p>
            <a:pPr>
              <a:lnSpc>
                <a:spcPct val="90000"/>
              </a:lnSpc>
              <a:buFont typeface="Wingdings" panose="05000000000000000000" pitchFamily="2" charset="2"/>
              <a:buNone/>
            </a:pPr>
            <a:r>
              <a:rPr lang="en-US" altLang="zh-CN" sz="2600" b="1" dirty="0"/>
              <a:t>	</a:t>
            </a:r>
            <a:r>
              <a:rPr lang="en-US" altLang="zh-CN" sz="2600" b="1" dirty="0" smtClean="0"/>
              <a:t>		PS=1’b0;PD1=1’b1;      //</a:t>
            </a:r>
            <a:r>
              <a:rPr lang="zh-CN" altLang="en-US" sz="2600" b="1" dirty="0" smtClean="0"/>
              <a:t>语句</a:t>
            </a:r>
            <a:r>
              <a:rPr lang="en-US" altLang="zh-CN" sz="2600" b="1" dirty="0" smtClean="0"/>
              <a:t>1</a:t>
            </a:r>
          </a:p>
          <a:p>
            <a:pPr>
              <a:lnSpc>
                <a:spcPct val="90000"/>
              </a:lnSpc>
              <a:buFont typeface="Wingdings" panose="05000000000000000000" pitchFamily="2" charset="2"/>
              <a:buNone/>
            </a:pPr>
            <a:r>
              <a:rPr lang="en-US" altLang="zh-CN" sz="2600" b="1" dirty="0"/>
              <a:t>		</a:t>
            </a:r>
            <a:r>
              <a:rPr lang="en-US" altLang="zh-CN" sz="2600" b="1" dirty="0" smtClean="0"/>
              <a:t>           #5 PS=1’b0;PD1=1’b1</a:t>
            </a:r>
            <a:r>
              <a:rPr lang="en-US" altLang="zh-CN" sz="2600" b="1" dirty="0"/>
              <a:t>;      //</a:t>
            </a:r>
            <a:r>
              <a:rPr lang="zh-CN" altLang="en-US" sz="2600" b="1" dirty="0" smtClean="0"/>
              <a:t>语句</a:t>
            </a:r>
            <a:r>
              <a:rPr lang="en-US" altLang="zh-CN" sz="2600" b="1" dirty="0" smtClean="0"/>
              <a:t>2</a:t>
            </a:r>
          </a:p>
          <a:p>
            <a:pPr>
              <a:lnSpc>
                <a:spcPct val="90000"/>
              </a:lnSpc>
              <a:buFont typeface="Wingdings" panose="05000000000000000000" pitchFamily="2" charset="2"/>
              <a:buNone/>
            </a:pPr>
            <a:r>
              <a:rPr lang="en-US" altLang="zh-CN" sz="2600" b="1" dirty="0"/>
              <a:t>                        </a:t>
            </a:r>
            <a:r>
              <a:rPr lang="en-US" altLang="zh-CN" sz="2600" b="1" dirty="0" smtClean="0"/>
              <a:t>        </a:t>
            </a:r>
            <a:r>
              <a:rPr lang="en-US" altLang="zh-CN" sz="2600" b="1" dirty="0"/>
              <a:t>……	</a:t>
            </a:r>
          </a:p>
          <a:p>
            <a:pPr>
              <a:lnSpc>
                <a:spcPct val="90000"/>
              </a:lnSpc>
              <a:buFont typeface="Wingdings" panose="05000000000000000000" pitchFamily="2" charset="2"/>
              <a:buNone/>
            </a:pPr>
            <a:r>
              <a:rPr lang="en-US" altLang="zh-CN" sz="2600" b="1" dirty="0"/>
              <a:t>             end</a:t>
            </a:r>
            <a:r>
              <a:rPr lang="en-US" altLang="zh-CN" sz="2600" b="1" dirty="0">
                <a:solidFill>
                  <a:srgbClr val="FF0000"/>
                </a:solidFill>
              </a:rPr>
              <a:t>	</a:t>
            </a:r>
          </a:p>
          <a:p>
            <a:pPr>
              <a:lnSpc>
                <a:spcPct val="90000"/>
              </a:lnSpc>
              <a:buFont typeface="Wingdings" panose="05000000000000000000" pitchFamily="2" charset="2"/>
              <a:buNone/>
            </a:pPr>
            <a:r>
              <a:rPr lang="en-US" altLang="zh-CN" sz="2600" b="1" dirty="0" smtClean="0">
                <a:solidFill>
                  <a:srgbClr val="FF0000"/>
                </a:solidFill>
              </a:rPr>
              <a:t>    </a:t>
            </a:r>
            <a:r>
              <a:rPr lang="en-US" altLang="zh-CN" sz="2600" b="1" dirty="0" err="1" smtClean="0">
                <a:solidFill>
                  <a:srgbClr val="FF0000"/>
                </a:solidFill>
              </a:rPr>
              <a:t>endmodule</a:t>
            </a:r>
            <a:endParaRPr lang="en-US" altLang="zh-CN" sz="2600" b="1" dirty="0">
              <a:solidFill>
                <a:srgbClr val="FF0000"/>
              </a:solidFill>
            </a:endParaRPr>
          </a:p>
          <a:p>
            <a:endParaRPr lang="zh-CN" altLang="en-US" dirty="0"/>
          </a:p>
        </p:txBody>
      </p:sp>
      <p:sp>
        <p:nvSpPr>
          <p:cNvPr id="4" name="灯片编号占位符 3"/>
          <p:cNvSpPr>
            <a:spLocks noGrp="1"/>
          </p:cNvSpPr>
          <p:nvPr>
            <p:ph type="sldNum" sz="quarter" idx="12"/>
          </p:nvPr>
        </p:nvSpPr>
        <p:spPr/>
        <p:txBody>
          <a:bodyPr/>
          <a:lstStyle/>
          <a:p>
            <a:fld id="{351A2F54-C19B-4022-AC36-B7CACD2E530A}" type="slidenum">
              <a:rPr lang="zh-CN" altLang="en-US" smtClean="0"/>
              <a:t>76</a:t>
            </a:fld>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pPr algn="l"/>
            <a:r>
              <a:rPr lang="en-US" altLang="zh-CN" dirty="0"/>
              <a:t>4</a:t>
            </a:r>
            <a:r>
              <a:rPr lang="zh-CN" altLang="en-US" dirty="0"/>
              <a:t>位</a:t>
            </a:r>
            <a:r>
              <a:rPr lang="zh-CN" altLang="en-US" dirty="0" smtClean="0"/>
              <a:t>全加器模块测试</a:t>
            </a:r>
            <a:endParaRPr lang="zh-CN" altLang="en-US" dirty="0"/>
          </a:p>
        </p:txBody>
      </p:sp>
      <p:sp>
        <p:nvSpPr>
          <p:cNvPr id="3" name="内容占位符 2"/>
          <p:cNvSpPr>
            <a:spLocks noGrp="1"/>
          </p:cNvSpPr>
          <p:nvPr>
            <p:ph idx="1"/>
          </p:nvPr>
        </p:nvSpPr>
        <p:spPr>
          <a:xfrm>
            <a:off x="107504" y="980728"/>
            <a:ext cx="4104456" cy="5246043"/>
          </a:xfrm>
        </p:spPr>
        <p:txBody>
          <a:bodyPr>
            <a:noAutofit/>
          </a:bodyPr>
          <a:lstStyle/>
          <a:p>
            <a:pPr marL="0" indent="0">
              <a:buNone/>
            </a:pPr>
            <a:r>
              <a:rPr lang="en-US" altLang="zh-CN" sz="2000" b="1" dirty="0"/>
              <a:t>`timescale 1ns / 1ps </a:t>
            </a:r>
            <a:endParaRPr lang="en-US" altLang="zh-CN" sz="2000" b="1" dirty="0" smtClean="0"/>
          </a:p>
          <a:p>
            <a:pPr marL="0" indent="0">
              <a:buNone/>
            </a:pPr>
            <a:r>
              <a:rPr lang="en-US" altLang="zh-CN" sz="2000" b="1" dirty="0" smtClean="0"/>
              <a:t>module add_4_sim();</a:t>
            </a:r>
            <a:endParaRPr lang="zh-CN" altLang="zh-CN" sz="2000" b="1" dirty="0"/>
          </a:p>
          <a:p>
            <a:pPr marL="0" indent="0">
              <a:buNone/>
            </a:pPr>
            <a:r>
              <a:rPr lang="en-US" altLang="zh-CN" sz="2000" b="1" dirty="0"/>
              <a:t> </a:t>
            </a:r>
            <a:r>
              <a:rPr lang="en-US" altLang="zh-CN" sz="2000" b="1" dirty="0" smtClean="0"/>
              <a:t>        </a:t>
            </a:r>
            <a:r>
              <a:rPr lang="en-US" altLang="zh-CN" sz="2000" b="1" dirty="0" err="1" smtClean="0"/>
              <a:t>reg</a:t>
            </a:r>
            <a:r>
              <a:rPr lang="en-US" altLang="zh-CN" sz="2000" b="1" dirty="0" smtClean="0"/>
              <a:t> </a:t>
            </a:r>
            <a:r>
              <a:rPr lang="en-US" altLang="zh-CN" sz="2000" b="1" dirty="0"/>
              <a:t>[3:0] A,B;</a:t>
            </a:r>
            <a:endParaRPr lang="zh-CN" altLang="zh-CN" sz="2000" b="1" dirty="0"/>
          </a:p>
          <a:p>
            <a:pPr marL="0" lvl="1" indent="0">
              <a:buNone/>
            </a:pPr>
            <a:r>
              <a:rPr lang="en-US" altLang="zh-CN" sz="2000" b="1" dirty="0"/>
              <a:t> </a:t>
            </a:r>
            <a:r>
              <a:rPr lang="en-US" altLang="zh-CN" sz="2000" b="1" dirty="0" smtClean="0"/>
              <a:t>        </a:t>
            </a:r>
            <a:r>
              <a:rPr lang="en-US" altLang="zh-CN" sz="2000" b="1" dirty="0" err="1" smtClean="0"/>
              <a:t>reg</a:t>
            </a:r>
            <a:r>
              <a:rPr lang="en-US" altLang="zh-CN" sz="2000" b="1" dirty="0" smtClean="0"/>
              <a:t> </a:t>
            </a:r>
            <a:r>
              <a:rPr lang="en-US" altLang="zh-CN" sz="2000" b="1" dirty="0"/>
              <a:t>CI;</a:t>
            </a:r>
            <a:endParaRPr lang="zh-CN" altLang="zh-CN" sz="2000" b="1" dirty="0"/>
          </a:p>
          <a:p>
            <a:pPr marL="0" indent="0">
              <a:buNone/>
            </a:pPr>
            <a:r>
              <a:rPr lang="en-US" altLang="zh-CN" sz="2000" b="1" dirty="0" smtClean="0"/>
              <a:t>         </a:t>
            </a:r>
            <a:r>
              <a:rPr lang="en-US" altLang="zh-CN" sz="2000" b="1" dirty="0"/>
              <a:t>wire [3:0] S;</a:t>
            </a:r>
            <a:endParaRPr lang="zh-CN" altLang="zh-CN" sz="2000" b="1" dirty="0"/>
          </a:p>
          <a:p>
            <a:pPr marL="0" indent="0">
              <a:buNone/>
            </a:pPr>
            <a:r>
              <a:rPr lang="en-US" altLang="zh-CN" sz="2000" b="1" dirty="0"/>
              <a:t> </a:t>
            </a:r>
            <a:r>
              <a:rPr lang="en-US" altLang="zh-CN" sz="2000" b="1" dirty="0" smtClean="0"/>
              <a:t>        </a:t>
            </a:r>
            <a:r>
              <a:rPr lang="en-US" altLang="zh-CN" sz="2000" b="1" dirty="0"/>
              <a:t>wire CO;</a:t>
            </a:r>
            <a:endParaRPr lang="zh-CN" altLang="zh-CN" sz="2000" b="1" dirty="0"/>
          </a:p>
          <a:p>
            <a:pPr marL="0" indent="0">
              <a:buNone/>
            </a:pPr>
            <a:r>
              <a:rPr lang="en-US" altLang="zh-CN" sz="2000" b="1" dirty="0"/>
              <a:t> </a:t>
            </a:r>
            <a:r>
              <a:rPr lang="en-US" altLang="zh-CN" sz="2000" b="1" dirty="0" smtClean="0"/>
              <a:t>        </a:t>
            </a:r>
            <a:r>
              <a:rPr lang="en-US" altLang="zh-CN" sz="2000" b="1" dirty="0"/>
              <a:t>add_4</a:t>
            </a:r>
            <a:r>
              <a:rPr lang="en-US" altLang="zh-CN" sz="2000" b="1" dirty="0" smtClean="0"/>
              <a:t> A1(A,B,CI,S,CO);</a:t>
            </a:r>
            <a:endParaRPr lang="zh-CN" altLang="zh-CN" sz="2000" b="1" dirty="0"/>
          </a:p>
          <a:p>
            <a:pPr marL="0" indent="0">
              <a:buNone/>
            </a:pPr>
            <a:r>
              <a:rPr lang="en-US" altLang="zh-CN" sz="2000" b="1" dirty="0" smtClean="0"/>
              <a:t>         initial</a:t>
            </a:r>
            <a:endParaRPr lang="zh-CN" altLang="zh-CN" sz="2000" b="1" dirty="0"/>
          </a:p>
          <a:p>
            <a:pPr marL="0" indent="0">
              <a:buNone/>
            </a:pPr>
            <a:r>
              <a:rPr lang="en-US" altLang="zh-CN" sz="2000" b="1" dirty="0" smtClean="0"/>
              <a:t>              begin</a:t>
            </a:r>
            <a:endParaRPr lang="zh-CN" altLang="zh-CN" sz="2000" b="1" dirty="0"/>
          </a:p>
          <a:p>
            <a:pPr marL="0" indent="0">
              <a:buNone/>
            </a:pPr>
            <a:r>
              <a:rPr lang="en-US" altLang="zh-CN" sz="2000" b="1" dirty="0" smtClean="0"/>
              <a:t>                   A=4'd0;B=4'd0;CI=1'b0</a:t>
            </a:r>
            <a:r>
              <a:rPr lang="en-US" altLang="zh-CN" sz="2000" b="1" dirty="0"/>
              <a:t>;</a:t>
            </a:r>
            <a:endParaRPr lang="zh-CN" altLang="zh-CN" sz="2000" b="1" dirty="0"/>
          </a:p>
          <a:p>
            <a:pPr marL="0" indent="0">
              <a:buNone/>
            </a:pPr>
            <a:r>
              <a:rPr lang="en-US" altLang="zh-CN" sz="2000" b="1" dirty="0"/>
              <a:t> </a:t>
            </a:r>
            <a:r>
              <a:rPr lang="en-US" altLang="zh-CN" sz="2000" b="1" dirty="0" smtClean="0"/>
              <a:t>                  </a:t>
            </a:r>
            <a:r>
              <a:rPr lang="en-US" altLang="zh-CN" sz="2000" b="1" dirty="0"/>
              <a:t>#5 </a:t>
            </a:r>
            <a:r>
              <a:rPr lang="en-US" altLang="zh-CN" sz="2000" b="1" dirty="0" smtClean="0"/>
              <a:t>A=4'd3;B=4'd4;CI=1'B0</a:t>
            </a:r>
            <a:r>
              <a:rPr lang="en-US" altLang="zh-CN" sz="2000" b="1" dirty="0"/>
              <a:t>;</a:t>
            </a:r>
            <a:endParaRPr lang="zh-CN" altLang="zh-CN" sz="2000" b="1" dirty="0"/>
          </a:p>
          <a:p>
            <a:pPr marL="0" indent="0">
              <a:buNone/>
            </a:pPr>
            <a:r>
              <a:rPr lang="en-US" altLang="zh-CN" sz="2000" b="1" dirty="0"/>
              <a:t>  </a:t>
            </a:r>
            <a:r>
              <a:rPr lang="en-US" altLang="zh-CN" sz="2000" b="1" dirty="0" smtClean="0"/>
              <a:t>                 #</a:t>
            </a:r>
            <a:r>
              <a:rPr lang="en-US" altLang="zh-CN" sz="2000" b="1" dirty="0"/>
              <a:t>5 </a:t>
            </a:r>
            <a:r>
              <a:rPr lang="en-US" altLang="zh-CN" sz="2000" b="1" dirty="0" smtClean="0"/>
              <a:t>A=4'd2;B=4'd5;CI=1'b1;</a:t>
            </a:r>
            <a:endParaRPr lang="zh-CN" altLang="zh-CN" sz="2000" b="1" dirty="0"/>
          </a:p>
          <a:p>
            <a:pPr marL="0" indent="0">
              <a:buNone/>
            </a:pPr>
            <a:r>
              <a:rPr lang="en-US" altLang="zh-CN" sz="2000" b="1" dirty="0" smtClean="0"/>
              <a:t>                   </a:t>
            </a:r>
            <a:r>
              <a:rPr lang="en-US" altLang="zh-CN" sz="2000" b="1" dirty="0"/>
              <a:t>#5 </a:t>
            </a:r>
            <a:r>
              <a:rPr lang="en-US" altLang="zh-CN" sz="2000" b="1" dirty="0" smtClean="0"/>
              <a:t>A=4'd9;B=4'd9;CI=1'b1;</a:t>
            </a:r>
          </a:p>
          <a:p>
            <a:pPr marL="0" indent="0">
              <a:buNone/>
            </a:pPr>
            <a:r>
              <a:rPr lang="en-US" altLang="zh-CN" sz="2000" b="1" dirty="0"/>
              <a:t> </a:t>
            </a:r>
            <a:r>
              <a:rPr lang="en-US" altLang="zh-CN" sz="2000" b="1" dirty="0" smtClean="0"/>
              <a:t>                  </a:t>
            </a:r>
            <a:r>
              <a:rPr lang="en-US" altLang="zh-CN" sz="2000" b="1" dirty="0"/>
              <a:t>#5 </a:t>
            </a:r>
            <a:r>
              <a:rPr lang="en-US" altLang="zh-CN" sz="2000" b="1" dirty="0" smtClean="0"/>
              <a:t>A=4'd0;B=4'd0;CI=1'b0;</a:t>
            </a:r>
            <a:endParaRPr lang="zh-CN" altLang="zh-CN" sz="2000" b="1" dirty="0"/>
          </a:p>
          <a:p>
            <a:pPr marL="0" indent="0">
              <a:buNone/>
            </a:pPr>
            <a:r>
              <a:rPr lang="en-US" altLang="zh-CN" sz="2000" b="1" dirty="0" smtClean="0"/>
              <a:t>              end</a:t>
            </a:r>
            <a:endParaRPr lang="zh-CN" altLang="zh-CN" sz="2000" b="1" dirty="0"/>
          </a:p>
          <a:p>
            <a:pPr marL="0" indent="0">
              <a:buNone/>
            </a:pPr>
            <a:r>
              <a:rPr lang="en-US" altLang="zh-CN" sz="2000" b="1" dirty="0" err="1" smtClean="0"/>
              <a:t>endmodule</a:t>
            </a:r>
            <a:endParaRPr lang="zh-CN" altLang="en-US" sz="2000" b="1" dirty="0"/>
          </a:p>
        </p:txBody>
      </p:sp>
      <p:sp>
        <p:nvSpPr>
          <p:cNvPr id="4" name="内容占位符 2"/>
          <p:cNvSpPr txBox="1"/>
          <p:nvPr/>
        </p:nvSpPr>
        <p:spPr>
          <a:xfrm>
            <a:off x="4211960" y="991269"/>
            <a:ext cx="4896544" cy="52460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000" b="1" dirty="0"/>
              <a:t>module add_4 ( input [3:0] a, input [3:0]b, </a:t>
            </a:r>
            <a:r>
              <a:rPr lang="en-US" altLang="zh-CN" sz="2000" b="1" dirty="0" smtClean="0"/>
              <a:t>		              input </a:t>
            </a:r>
            <a:r>
              <a:rPr lang="en-US" altLang="zh-CN" sz="2000" b="1" dirty="0" err="1"/>
              <a:t>c_in</a:t>
            </a:r>
            <a:r>
              <a:rPr lang="en-US" altLang="zh-CN" sz="2000" b="1" dirty="0"/>
              <a:t>, </a:t>
            </a:r>
            <a:r>
              <a:rPr lang="en-US" altLang="zh-CN" sz="2000" b="1" dirty="0" smtClean="0"/>
              <a:t>output </a:t>
            </a:r>
            <a:r>
              <a:rPr lang="en-US" altLang="zh-CN" sz="2000" b="1" dirty="0"/>
              <a:t>[3:0] sum, </a:t>
            </a:r>
            <a:endParaRPr lang="en-US" altLang="zh-CN" sz="2000" b="1" dirty="0" smtClean="0"/>
          </a:p>
          <a:p>
            <a:pPr marL="0" indent="0">
              <a:buNone/>
            </a:pPr>
            <a:r>
              <a:rPr lang="en-US" altLang="zh-CN" sz="2000" b="1" dirty="0"/>
              <a:t> </a:t>
            </a:r>
            <a:r>
              <a:rPr lang="en-US" altLang="zh-CN" sz="2000" b="1" dirty="0" smtClean="0"/>
              <a:t>                             output </a:t>
            </a:r>
            <a:r>
              <a:rPr lang="en-US" altLang="zh-CN" sz="2000" b="1" dirty="0" err="1"/>
              <a:t>c_out</a:t>
            </a:r>
            <a:r>
              <a:rPr lang="en-US" altLang="zh-CN" sz="2000" b="1" dirty="0"/>
              <a:t> ); </a:t>
            </a:r>
            <a:r>
              <a:rPr lang="en-US" altLang="zh-CN" sz="2000" b="1" dirty="0" smtClean="0"/>
              <a:t>   </a:t>
            </a:r>
            <a:endParaRPr lang="en-US" altLang="zh-CN" sz="2000" b="1" dirty="0"/>
          </a:p>
          <a:p>
            <a:pPr marL="0" indent="0">
              <a:buNone/>
            </a:pPr>
            <a:r>
              <a:rPr lang="en-US" altLang="zh-CN" sz="2000" b="1" dirty="0"/>
              <a:t>     wire [3:0] </a:t>
            </a:r>
            <a:r>
              <a:rPr lang="en-US" altLang="zh-CN" sz="2000" b="1" dirty="0" err="1"/>
              <a:t>c_tmp</a:t>
            </a:r>
            <a:r>
              <a:rPr lang="en-US" altLang="zh-CN" sz="2000" b="1" dirty="0"/>
              <a:t>; </a:t>
            </a:r>
          </a:p>
          <a:p>
            <a:pPr marL="0" indent="0">
              <a:buNone/>
            </a:pPr>
            <a:r>
              <a:rPr lang="en-US" altLang="zh-CN" sz="2000" b="1" dirty="0"/>
              <a:t>     </a:t>
            </a:r>
            <a:r>
              <a:rPr lang="en-US" altLang="zh-CN" sz="2000" b="1" dirty="0" err="1"/>
              <a:t>full_adder</a:t>
            </a:r>
            <a:r>
              <a:rPr lang="en-US" altLang="zh-CN" sz="2000" b="1" dirty="0"/>
              <a:t> i0 ( a[0], b[0], </a:t>
            </a:r>
            <a:r>
              <a:rPr lang="en-US" altLang="zh-CN" sz="2000" b="1" dirty="0" err="1"/>
              <a:t>c_in</a:t>
            </a:r>
            <a:r>
              <a:rPr lang="en-US" altLang="zh-CN" sz="2000" b="1" dirty="0"/>
              <a:t>, sum[0], </a:t>
            </a:r>
            <a:r>
              <a:rPr lang="en-US" altLang="zh-CN" sz="2000" b="1" dirty="0" smtClean="0"/>
              <a:t>			</a:t>
            </a:r>
            <a:r>
              <a:rPr lang="en-US" altLang="zh-CN" sz="2000" b="1" dirty="0" err="1" smtClean="0"/>
              <a:t>c_tmp</a:t>
            </a:r>
            <a:r>
              <a:rPr lang="en-US" altLang="zh-CN" sz="2000" b="1" dirty="0" smtClean="0"/>
              <a:t>[0</a:t>
            </a:r>
            <a:r>
              <a:rPr lang="en-US" altLang="zh-CN" sz="2000" b="1" dirty="0"/>
              <a:t>]); </a:t>
            </a:r>
          </a:p>
          <a:p>
            <a:pPr marL="0" indent="0">
              <a:buNone/>
            </a:pPr>
            <a:r>
              <a:rPr lang="en-US" altLang="zh-CN" sz="2000" b="1" dirty="0"/>
              <a:t>     </a:t>
            </a:r>
            <a:r>
              <a:rPr lang="en-US" altLang="zh-CN" sz="2000" b="1" dirty="0" err="1"/>
              <a:t>full_adder</a:t>
            </a:r>
            <a:r>
              <a:rPr lang="en-US" altLang="zh-CN" sz="2000" b="1" dirty="0"/>
              <a:t> i1 ( a[1], b[1], </a:t>
            </a:r>
            <a:r>
              <a:rPr lang="en-US" altLang="zh-CN" sz="2000" b="1" dirty="0" err="1"/>
              <a:t>c_tmp</a:t>
            </a:r>
            <a:r>
              <a:rPr lang="en-US" altLang="zh-CN" sz="2000" b="1" dirty="0"/>
              <a:t>[0], </a:t>
            </a:r>
            <a:r>
              <a:rPr lang="en-US" altLang="zh-CN" sz="2000" b="1" dirty="0" smtClean="0"/>
              <a:t>			sum[1</a:t>
            </a:r>
            <a:r>
              <a:rPr lang="en-US" altLang="zh-CN" sz="2000" b="1" dirty="0"/>
              <a:t>], </a:t>
            </a:r>
            <a:r>
              <a:rPr lang="en-US" altLang="zh-CN" sz="2000" b="1" dirty="0" err="1"/>
              <a:t>c_tmp</a:t>
            </a:r>
            <a:r>
              <a:rPr lang="en-US" altLang="zh-CN" sz="2000" b="1" dirty="0"/>
              <a:t>[1] );  </a:t>
            </a:r>
          </a:p>
          <a:p>
            <a:pPr marL="0" indent="0">
              <a:buNone/>
            </a:pPr>
            <a:r>
              <a:rPr lang="en-US" altLang="zh-CN" sz="2000" b="1" dirty="0"/>
              <a:t>     </a:t>
            </a:r>
            <a:r>
              <a:rPr lang="en-US" altLang="zh-CN" sz="2000" b="1" dirty="0" err="1"/>
              <a:t>full_adder</a:t>
            </a:r>
            <a:r>
              <a:rPr lang="en-US" altLang="zh-CN" sz="2000" b="1" dirty="0"/>
              <a:t> i2 ( a[2], b[2], </a:t>
            </a:r>
            <a:r>
              <a:rPr lang="en-US" altLang="zh-CN" sz="2000" b="1" dirty="0" err="1"/>
              <a:t>c_tmp</a:t>
            </a:r>
            <a:r>
              <a:rPr lang="en-US" altLang="zh-CN" sz="2000" b="1" dirty="0"/>
              <a:t>[1], </a:t>
            </a:r>
            <a:r>
              <a:rPr lang="en-US" altLang="zh-CN" sz="2000" b="1" dirty="0" smtClean="0"/>
              <a:t>			sum[2</a:t>
            </a:r>
            <a:r>
              <a:rPr lang="en-US" altLang="zh-CN" sz="2000" b="1" dirty="0"/>
              <a:t>], </a:t>
            </a:r>
            <a:r>
              <a:rPr lang="en-US" altLang="zh-CN" sz="2000" b="1" dirty="0" err="1"/>
              <a:t>c_tmp</a:t>
            </a:r>
            <a:r>
              <a:rPr lang="en-US" altLang="zh-CN" sz="2000" b="1" dirty="0"/>
              <a:t>[2] );  </a:t>
            </a:r>
          </a:p>
          <a:p>
            <a:pPr marL="0" indent="0">
              <a:buNone/>
            </a:pPr>
            <a:r>
              <a:rPr lang="en-US" altLang="zh-CN" sz="2000" b="1" dirty="0"/>
              <a:t>     </a:t>
            </a:r>
            <a:r>
              <a:rPr lang="en-US" altLang="zh-CN" sz="2000" b="1" dirty="0" err="1"/>
              <a:t>full_adder</a:t>
            </a:r>
            <a:r>
              <a:rPr lang="en-US" altLang="zh-CN" sz="2000" b="1" dirty="0"/>
              <a:t> i3 ( a[3], b[3], </a:t>
            </a:r>
            <a:r>
              <a:rPr lang="en-US" altLang="zh-CN" sz="2000" b="1" dirty="0" err="1"/>
              <a:t>c_tmp</a:t>
            </a:r>
            <a:r>
              <a:rPr lang="en-US" altLang="zh-CN" sz="2000" b="1" dirty="0"/>
              <a:t>[2], </a:t>
            </a:r>
            <a:r>
              <a:rPr lang="en-US" altLang="zh-CN" sz="2000" b="1" dirty="0" smtClean="0"/>
              <a:t>			sum[3</a:t>
            </a:r>
            <a:r>
              <a:rPr lang="en-US" altLang="zh-CN" sz="2000" b="1" dirty="0"/>
              <a:t>], </a:t>
            </a:r>
            <a:r>
              <a:rPr lang="en-US" altLang="zh-CN" sz="2000" b="1" dirty="0" err="1"/>
              <a:t>c_tmp</a:t>
            </a:r>
            <a:r>
              <a:rPr lang="en-US" altLang="zh-CN" sz="2000" b="1" dirty="0"/>
              <a:t>[3] );  </a:t>
            </a:r>
          </a:p>
          <a:p>
            <a:pPr marL="0" indent="0">
              <a:buNone/>
            </a:pPr>
            <a:r>
              <a:rPr lang="en-US" altLang="zh-CN" sz="2000" b="1" dirty="0"/>
              <a:t>     assign </a:t>
            </a:r>
            <a:r>
              <a:rPr lang="en-US" altLang="zh-CN" sz="2000" b="1" dirty="0" err="1"/>
              <a:t>c_out</a:t>
            </a:r>
            <a:r>
              <a:rPr lang="en-US" altLang="zh-CN" sz="2000" b="1" dirty="0"/>
              <a:t> = </a:t>
            </a:r>
            <a:r>
              <a:rPr lang="en-US" altLang="zh-CN" sz="2000" b="1" dirty="0" err="1"/>
              <a:t>c_tmp</a:t>
            </a:r>
            <a:r>
              <a:rPr lang="en-US" altLang="zh-CN" sz="2000" b="1" dirty="0"/>
              <a:t>[3</a:t>
            </a:r>
            <a:r>
              <a:rPr lang="en-US" altLang="zh-CN" sz="2000" b="1" dirty="0" smtClean="0"/>
              <a:t>];</a:t>
            </a:r>
            <a:endParaRPr lang="en-US" altLang="zh-CN" sz="2000" b="1" dirty="0"/>
          </a:p>
          <a:p>
            <a:pPr marL="0" indent="0">
              <a:buNone/>
            </a:pPr>
            <a:r>
              <a:rPr lang="en-US" altLang="zh-CN" sz="2000" b="1" dirty="0" err="1"/>
              <a:t>endmodule</a:t>
            </a:r>
            <a:endParaRPr lang="en-US" altLang="zh-CN" sz="2000" b="1" dirty="0"/>
          </a:p>
        </p:txBody>
      </p:sp>
      <p:sp>
        <p:nvSpPr>
          <p:cNvPr id="5" name="灯片编号占位符 4"/>
          <p:cNvSpPr>
            <a:spLocks noGrp="1"/>
          </p:cNvSpPr>
          <p:nvPr>
            <p:ph type="sldNum" sz="quarter" idx="12"/>
          </p:nvPr>
        </p:nvSpPr>
        <p:spPr/>
        <p:txBody>
          <a:bodyPr/>
          <a:lstStyle/>
          <a:p>
            <a:fld id="{351A2F54-C19B-4022-AC36-B7CACD2E530A}" type="slidenum">
              <a:rPr lang="zh-CN" altLang="en-US" smtClean="0"/>
              <a:t>77</a:t>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4</a:t>
            </a:r>
            <a:r>
              <a:rPr lang="zh-CN" altLang="en-US" dirty="0"/>
              <a:t>位</a:t>
            </a:r>
            <a:r>
              <a:rPr lang="zh-CN" altLang="en-US" dirty="0" smtClean="0"/>
              <a:t>全加器结果</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2780928"/>
            <a:ext cx="6791325" cy="316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fld id="{351A2F54-C19B-4022-AC36-B7CACD2E530A}" type="slidenum">
              <a:rPr lang="zh-CN" altLang="en-US" smtClean="0"/>
              <a:t>78</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5"/>
          <p:cNvSpPr>
            <a:spLocks noChangeArrowheads="1"/>
          </p:cNvSpPr>
          <p:nvPr/>
        </p:nvSpPr>
        <p:spPr bwMode="auto">
          <a:xfrm>
            <a:off x="228600" y="1371600"/>
            <a:ext cx="473206" cy="400110"/>
          </a:xfrm>
          <a:prstGeom prst="rect">
            <a:avLst/>
          </a:prstGeom>
          <a:noFill/>
          <a:ln w="9525">
            <a:noFill/>
            <a:miter lim="800000"/>
          </a:ln>
          <a:effectLst/>
        </p:spPr>
        <p:txBody>
          <a:bodyPr wrap="none">
            <a:spAutoFit/>
          </a:bodyPr>
          <a:lstStyle/>
          <a:p>
            <a:pPr>
              <a:spcBef>
                <a:spcPct val="50000"/>
              </a:spcBef>
            </a:pPr>
            <a:r>
              <a:rPr lang="en-US" altLang="zh-CN" sz="2000" b="1" dirty="0">
                <a:solidFill>
                  <a:srgbClr val="FF0000"/>
                </a:solidFill>
              </a:rPr>
              <a:t>     </a:t>
            </a:r>
            <a:endParaRPr lang="zh-CN" altLang="en-US" sz="2000" b="1" dirty="0"/>
          </a:p>
        </p:txBody>
      </p:sp>
      <p:sp>
        <p:nvSpPr>
          <p:cNvPr id="16391" name="Rectangle 10"/>
          <p:cNvSpPr>
            <a:spLocks noChangeArrowheads="1"/>
          </p:cNvSpPr>
          <p:nvPr/>
        </p:nvSpPr>
        <p:spPr bwMode="auto">
          <a:xfrm>
            <a:off x="7848600" y="0"/>
            <a:ext cx="1295400" cy="1828800"/>
          </a:xfrm>
          <a:prstGeom prst="rect">
            <a:avLst/>
          </a:prstGeom>
          <a:solidFill>
            <a:schemeClr val="bg1"/>
          </a:solidFill>
          <a:ln w="9525">
            <a:noFill/>
            <a:miter lim="800000"/>
          </a:ln>
          <a:effectLst/>
        </p:spPr>
        <p:txBody>
          <a:bodyPr wrap="none" anchor="ctr"/>
          <a:lstStyle/>
          <a:p>
            <a:endParaRPr lang="zh-CN" altLang="en-US"/>
          </a:p>
        </p:txBody>
      </p:sp>
      <p:sp>
        <p:nvSpPr>
          <p:cNvPr id="18" name="Rectangle 6"/>
          <p:cNvSpPr txBox="1">
            <a:spLocks noRot="1" noChangeArrowheads="1"/>
          </p:cNvSpPr>
          <p:nvPr/>
        </p:nvSpPr>
        <p:spPr>
          <a:xfrm>
            <a:off x="428596" y="1252558"/>
            <a:ext cx="8305800" cy="5105400"/>
          </a:xfrm>
          <a:prstGeom prst="rect">
            <a:avLst/>
          </a:prstGeom>
          <a:noFill/>
        </p:spPr>
        <p:txBody>
          <a:bodyPr/>
          <a:lstStyle/>
          <a:p>
            <a:pPr marL="342900" indent="-342900">
              <a:spcBef>
                <a:spcPct val="20000"/>
              </a:spcBef>
              <a:buFont typeface="Arial" panose="020B0604020202020204" pitchFamily="34" charset="0"/>
              <a:buChar char="•"/>
            </a:pPr>
            <a:r>
              <a:rPr lang="en-US" altLang="zh-CN" sz="2800" b="1" dirty="0" smtClean="0">
                <a:solidFill>
                  <a:schemeClr val="accent2">
                    <a:lumMod val="75000"/>
                  </a:schemeClr>
                </a:solidFill>
              </a:rPr>
              <a:t>EDA</a:t>
            </a:r>
            <a:r>
              <a:rPr lang="zh-CN" altLang="en-US" sz="2800" b="1" dirty="0" smtClean="0">
                <a:solidFill>
                  <a:schemeClr val="accent2">
                    <a:lumMod val="75000"/>
                  </a:schemeClr>
                </a:solidFill>
              </a:rPr>
              <a:t>（</a:t>
            </a:r>
            <a:r>
              <a:rPr lang="en-US" altLang="zh-CN" sz="2800" b="1" dirty="0" smtClean="0">
                <a:solidFill>
                  <a:schemeClr val="accent2">
                    <a:lumMod val="75000"/>
                  </a:schemeClr>
                </a:solidFill>
              </a:rPr>
              <a:t>Electronic Design Automation</a:t>
            </a:r>
            <a:r>
              <a:rPr lang="zh-CN" altLang="en-US" sz="2800" b="1" dirty="0" smtClean="0">
                <a:solidFill>
                  <a:schemeClr val="accent2">
                    <a:lumMod val="75000"/>
                  </a:schemeClr>
                </a:solidFill>
              </a:rPr>
              <a:t>）</a:t>
            </a:r>
            <a:r>
              <a:rPr lang="zh-CN" altLang="en-US" sz="2800" b="1" dirty="0" smtClean="0"/>
              <a:t>电子设计自动化</a:t>
            </a:r>
            <a:endParaRPr lang="en-US" altLang="zh-CN" sz="2800" dirty="0" smtClean="0"/>
          </a:p>
          <a:p>
            <a:pPr marL="342900" lvl="0" indent="-342900">
              <a:lnSpc>
                <a:spcPts val="3200"/>
              </a:lnSpc>
              <a:spcBef>
                <a:spcPct val="20000"/>
              </a:spcBef>
              <a:buFont typeface="Arial" panose="020B0604020202020204" pitchFamily="34" charset="0"/>
              <a:buChar char="•"/>
            </a:pPr>
            <a:r>
              <a:rPr lang="zh-CN" altLang="en-US" sz="2400" dirty="0" smtClean="0"/>
              <a:t>以计算机为工具，在</a:t>
            </a:r>
            <a:r>
              <a:rPr lang="en-US" altLang="zh-CN" sz="2400" dirty="0" smtClean="0"/>
              <a:t>EDA</a:t>
            </a:r>
            <a:r>
              <a:rPr lang="zh-CN" altLang="en-US" sz="2400" dirty="0" smtClean="0"/>
              <a:t>软件平台上，用</a:t>
            </a:r>
            <a:r>
              <a:rPr lang="zh-CN" altLang="en-US" sz="2400" b="1" dirty="0" smtClean="0">
                <a:solidFill>
                  <a:schemeClr val="accent2">
                    <a:lumMod val="75000"/>
                  </a:schemeClr>
                </a:solidFill>
              </a:rPr>
              <a:t>硬件描述语言</a:t>
            </a:r>
            <a:r>
              <a:rPr lang="zh-CN" altLang="en-US" sz="2400" dirty="0" smtClean="0"/>
              <a:t>完成设计文件，然后由</a:t>
            </a:r>
            <a:r>
              <a:rPr lang="zh-CN" altLang="en-US" sz="2400" b="1" dirty="0" smtClean="0">
                <a:solidFill>
                  <a:schemeClr val="accent2">
                    <a:lumMod val="75000"/>
                  </a:schemeClr>
                </a:solidFill>
              </a:rPr>
              <a:t>计算机</a:t>
            </a:r>
            <a:r>
              <a:rPr lang="zh-CN" altLang="en-US" sz="2400" dirty="0" smtClean="0"/>
              <a:t>自动地完成逻辑编译、化简、分割、综合、优化、布局、布线和仿真，直至对于特定目标芯片的适配编译、逻辑映射和编程下载等工作。</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标题 1"/>
          <p:cNvSpPr txBox="1"/>
          <p:nvPr/>
        </p:nvSpPr>
        <p:spPr>
          <a:xfrm>
            <a:off x="457200" y="214290"/>
            <a:ext cx="8229600" cy="11430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400" i="0" u="none" strike="noStrike" kern="1200" cap="none" spc="0" normalizeH="0" baseline="0" noProof="0" dirty="0" smtClean="0">
                <a:ln>
                  <a:noFill/>
                </a:ln>
                <a:solidFill>
                  <a:schemeClr val="tx1"/>
                </a:solidFill>
                <a:effectLst/>
                <a:uLnTx/>
                <a:uFillTx/>
                <a:latin typeface="+mj-lt"/>
                <a:ea typeface="+mj-ea"/>
                <a:cs typeface="+mj-cs"/>
              </a:rPr>
              <a:t>EDA</a:t>
            </a:r>
            <a:r>
              <a:rPr kumimoji="0" lang="zh-CN" altLang="en-US" sz="4400" i="0" u="none" strike="noStrike" kern="1200" cap="none" spc="0" normalizeH="0" baseline="0" noProof="0" dirty="0" smtClean="0">
                <a:ln>
                  <a:noFill/>
                </a:ln>
                <a:solidFill>
                  <a:schemeClr val="tx1"/>
                </a:solidFill>
                <a:effectLst/>
                <a:uLnTx/>
                <a:uFillTx/>
                <a:latin typeface="+mj-lt"/>
                <a:ea typeface="+mj-ea"/>
                <a:cs typeface="+mj-cs"/>
              </a:rPr>
              <a:t>技术</a:t>
            </a:r>
            <a:endParaRPr kumimoji="0" lang="zh-CN" altLang="en-US" sz="4400" i="0" u="none" strike="noStrike" kern="1200" cap="none" spc="0" normalizeH="0" baseline="0" noProof="0" dirty="0">
              <a:ln>
                <a:noFill/>
              </a:ln>
              <a:solidFill>
                <a:schemeClr val="tx1"/>
              </a:solidFill>
              <a:effectLst/>
              <a:uLnTx/>
              <a:uFillTx/>
              <a:latin typeface="+mj-lt"/>
              <a:ea typeface="+mj-ea"/>
              <a:cs typeface="+mj-cs"/>
            </a:endParaRPr>
          </a:p>
        </p:txBody>
      </p:sp>
      <p:cxnSp>
        <p:nvCxnSpPr>
          <p:cNvPr id="7" name="直接连接符 6"/>
          <p:cNvCxnSpPr/>
          <p:nvPr/>
        </p:nvCxnSpPr>
        <p:spPr>
          <a:xfrm>
            <a:off x="6357950" y="2641594"/>
            <a:ext cx="2071702"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6"/>
          <p:cNvSpPr txBox="1">
            <a:spLocks noRot="1" noChangeArrowheads="1"/>
          </p:cNvSpPr>
          <p:nvPr/>
        </p:nvSpPr>
        <p:spPr>
          <a:xfrm>
            <a:off x="428596" y="3967202"/>
            <a:ext cx="8305800" cy="2605070"/>
          </a:xfrm>
          <a:prstGeom prst="rect">
            <a:avLst/>
          </a:prstGeom>
          <a:noFill/>
        </p:spPr>
        <p:txBody>
          <a:bodyPr/>
          <a:lstStyle/>
          <a:p>
            <a:pPr marL="342900" lvl="0" indent="-342900">
              <a:spcBef>
                <a:spcPct val="20000"/>
              </a:spcBef>
              <a:buFont typeface="Arial" panose="020B0604020202020204" pitchFamily="34" charset="0"/>
              <a:buChar char="•"/>
            </a:pPr>
            <a:r>
              <a:rPr lang="zh-CN" altLang="en-US" sz="2400" dirty="0" smtClean="0"/>
              <a:t>在可编程逻辑器件（如</a:t>
            </a:r>
            <a:r>
              <a:rPr lang="en-US" altLang="zh-CN" sz="2400" dirty="0" smtClean="0"/>
              <a:t>CPLD</a:t>
            </a:r>
            <a:r>
              <a:rPr lang="zh-CN" altLang="en-US" sz="2400" dirty="0" smtClean="0"/>
              <a:t>、</a:t>
            </a:r>
            <a:r>
              <a:rPr lang="en-US" altLang="zh-CN" sz="2400" dirty="0" smtClean="0"/>
              <a:t>FPGA</a:t>
            </a:r>
            <a:r>
              <a:rPr lang="zh-CN" altLang="en-US" sz="2400" dirty="0" smtClean="0"/>
              <a:t>）的应用</a:t>
            </a:r>
            <a:endParaRPr lang="en-US" altLang="zh-CN" sz="2400" dirty="0" smtClean="0"/>
          </a:p>
          <a:p>
            <a:pPr marL="742950" lvl="1" indent="-285750">
              <a:spcBef>
                <a:spcPct val="20000"/>
              </a:spcBef>
              <a:buFont typeface="Arial" panose="020B0604020202020204" pitchFamily="34" charset="0"/>
              <a:buChar char="•"/>
            </a:pPr>
            <a:r>
              <a:rPr lang="zh-CN" altLang="en-US" sz="2400" dirty="0" smtClean="0"/>
              <a:t>设计者完成的事情：</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1200150" lvl="2" indent="-285750">
              <a:spcBef>
                <a:spcPct val="20000"/>
              </a:spcBef>
              <a:buFont typeface="Arial" panose="020B0604020202020204" pitchFamily="34" charset="0"/>
              <a:buChar cha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从概念、算法、协议等设计电子系统</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计算机完成的事情：</a:t>
            </a: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1200150" lvl="2" indent="-285750">
              <a:spcBef>
                <a:spcPct val="20000"/>
              </a:spcBef>
              <a:buFont typeface="Arial" panose="020B0604020202020204" pitchFamily="34" charset="0"/>
              <a:buChar char="–"/>
              <a:defRPr/>
            </a:pP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电路设计、性能分析到设计出</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IC</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版图或</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PCB</a:t>
            </a:r>
            <a:r>
              <a:rPr kumimoji="0" lang="zh-CN" altLang="en-US" sz="2400" b="0" i="0" u="none" strike="noStrike" kern="1200" cap="none" spc="0" normalizeH="0" baseline="0" noProof="0" dirty="0" smtClean="0">
                <a:ln>
                  <a:noFill/>
                </a:ln>
                <a:solidFill>
                  <a:schemeClr val="tx1"/>
                </a:solidFill>
                <a:effectLst/>
                <a:uLnTx/>
                <a:uFillTx/>
                <a:latin typeface="+mn-lt"/>
                <a:ea typeface="+mn-ea"/>
                <a:cs typeface="+mn-cs"/>
              </a:rPr>
              <a:t>版图</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1" name="直接连接符 10"/>
          <p:cNvCxnSpPr/>
          <p:nvPr/>
        </p:nvCxnSpPr>
        <p:spPr>
          <a:xfrm>
            <a:off x="857224" y="3000372"/>
            <a:ext cx="1571636"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86116" y="3000372"/>
            <a:ext cx="5072098"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857224" y="3429000"/>
            <a:ext cx="750099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57224" y="3857628"/>
            <a:ext cx="642942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351A2F54-C19B-4022-AC36-B7CACD2E530A}"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ppt_x</p:attrName>
                                        </p:attrNameLst>
                                      </p:cBhvr>
                                      <p:tavLst>
                                        <p:tav tm="0">
                                          <p:val>
                                            <p:strVal val="#ppt_x-#ppt_w/2"/>
                                          </p:val>
                                        </p:tav>
                                        <p:tav tm="100000">
                                          <p:val>
                                            <p:strVal val="#ppt_x"/>
                                          </p:val>
                                        </p:tav>
                                      </p:tavLst>
                                    </p:anim>
                                    <p:anim calcmode="lin" valueType="num">
                                      <p:cBhvr>
                                        <p:cTn id="8" dur="1000" fill="hold"/>
                                        <p:tgtEl>
                                          <p:spTgt spid="7"/>
                                        </p:tgtEl>
                                        <p:attrNameLst>
                                          <p:attrName>ppt_y</p:attrName>
                                        </p:attrNameLst>
                                      </p:cBhvr>
                                      <p:tavLst>
                                        <p:tav tm="0">
                                          <p:val>
                                            <p:strVal val="#ppt_y"/>
                                          </p:val>
                                        </p:tav>
                                        <p:tav tm="100000">
                                          <p:val>
                                            <p:strVal val="#ppt_y"/>
                                          </p:val>
                                        </p:tav>
                                      </p:tavLst>
                                    </p:anim>
                                    <p:anim calcmode="lin" valueType="num">
                                      <p:cBhvr>
                                        <p:cTn id="9" dur="1000" fill="hold"/>
                                        <p:tgtEl>
                                          <p:spTgt spid="7"/>
                                        </p:tgtEl>
                                        <p:attrNameLst>
                                          <p:attrName>ppt_w</p:attrName>
                                        </p:attrNameLst>
                                      </p:cBhvr>
                                      <p:tavLst>
                                        <p:tav tm="0">
                                          <p:val>
                                            <p:fltVal val="0"/>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childTnLst>
                                </p:cTn>
                              </p:par>
                            </p:childTnLst>
                          </p:cTn>
                        </p:par>
                        <p:par>
                          <p:cTn id="11" fill="hold">
                            <p:stCondLst>
                              <p:cond delay="1000"/>
                            </p:stCondLst>
                            <p:childTnLst>
                              <p:par>
                                <p:cTn id="12" presetID="17" presetClass="entr" presetSubtype="8"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ppt_x</p:attrName>
                                        </p:attrNameLst>
                                      </p:cBhvr>
                                      <p:tavLst>
                                        <p:tav tm="0">
                                          <p:val>
                                            <p:strVal val="#ppt_x-#ppt_w/2"/>
                                          </p:val>
                                        </p:tav>
                                        <p:tav tm="100000">
                                          <p:val>
                                            <p:strVal val="#ppt_x"/>
                                          </p:val>
                                        </p:tav>
                                      </p:tavLst>
                                    </p:anim>
                                    <p:anim calcmode="lin" valueType="num">
                                      <p:cBhvr>
                                        <p:cTn id="15" dur="1000" fill="hold"/>
                                        <p:tgtEl>
                                          <p:spTgt spid="11"/>
                                        </p:tgtEl>
                                        <p:attrNameLst>
                                          <p:attrName>ppt_y</p:attrName>
                                        </p:attrNameLst>
                                      </p:cBhvr>
                                      <p:tavLst>
                                        <p:tav tm="0">
                                          <p:val>
                                            <p:strVal val="#ppt_y"/>
                                          </p:val>
                                        </p:tav>
                                        <p:tav tm="100000">
                                          <p:val>
                                            <p:strVal val="#ppt_y"/>
                                          </p:val>
                                        </p:tav>
                                      </p:tavLst>
                                    </p:anim>
                                    <p:anim calcmode="lin" valueType="num">
                                      <p:cBhvr>
                                        <p:cTn id="16" dur="1000" fill="hold"/>
                                        <p:tgtEl>
                                          <p:spTgt spid="11"/>
                                        </p:tgtEl>
                                        <p:attrNameLst>
                                          <p:attrName>ppt_w</p:attrName>
                                        </p:attrNameLst>
                                      </p:cBhvr>
                                      <p:tavLst>
                                        <p:tav tm="0">
                                          <p:val>
                                            <p:fltVal val="0"/>
                                          </p:val>
                                        </p:tav>
                                        <p:tav tm="100000">
                                          <p:val>
                                            <p:strVal val="#ppt_w"/>
                                          </p:val>
                                        </p:tav>
                                      </p:tavLst>
                                    </p:anim>
                                    <p:anim calcmode="lin" valueType="num">
                                      <p:cBhvr>
                                        <p:cTn id="17" dur="1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2000" fill="hold"/>
                                        <p:tgtEl>
                                          <p:spTgt spid="14"/>
                                        </p:tgtEl>
                                        <p:attrNameLst>
                                          <p:attrName>ppt_x</p:attrName>
                                        </p:attrNameLst>
                                      </p:cBhvr>
                                      <p:tavLst>
                                        <p:tav tm="0">
                                          <p:val>
                                            <p:strVal val="#ppt_x-#ppt_w/2"/>
                                          </p:val>
                                        </p:tav>
                                        <p:tav tm="100000">
                                          <p:val>
                                            <p:strVal val="#ppt_x"/>
                                          </p:val>
                                        </p:tav>
                                      </p:tavLst>
                                    </p:anim>
                                    <p:anim calcmode="lin" valueType="num">
                                      <p:cBhvr>
                                        <p:cTn id="23" dur="2000" fill="hold"/>
                                        <p:tgtEl>
                                          <p:spTgt spid="14"/>
                                        </p:tgtEl>
                                        <p:attrNameLst>
                                          <p:attrName>ppt_y</p:attrName>
                                        </p:attrNameLst>
                                      </p:cBhvr>
                                      <p:tavLst>
                                        <p:tav tm="0">
                                          <p:val>
                                            <p:strVal val="#ppt_y"/>
                                          </p:val>
                                        </p:tav>
                                        <p:tav tm="100000">
                                          <p:val>
                                            <p:strVal val="#ppt_y"/>
                                          </p:val>
                                        </p:tav>
                                      </p:tavLst>
                                    </p:anim>
                                    <p:anim calcmode="lin" valueType="num">
                                      <p:cBhvr>
                                        <p:cTn id="24" dur="2000" fill="hold"/>
                                        <p:tgtEl>
                                          <p:spTgt spid="14"/>
                                        </p:tgtEl>
                                        <p:attrNameLst>
                                          <p:attrName>ppt_w</p:attrName>
                                        </p:attrNameLst>
                                      </p:cBhvr>
                                      <p:tavLst>
                                        <p:tav tm="0">
                                          <p:val>
                                            <p:fltVal val="0"/>
                                          </p:val>
                                        </p:tav>
                                        <p:tav tm="100000">
                                          <p:val>
                                            <p:strVal val="#ppt_w"/>
                                          </p:val>
                                        </p:tav>
                                      </p:tavLst>
                                    </p:anim>
                                    <p:anim calcmode="lin" valueType="num">
                                      <p:cBhvr>
                                        <p:cTn id="25" dur="2000" fill="hold"/>
                                        <p:tgtEl>
                                          <p:spTgt spid="14"/>
                                        </p:tgtEl>
                                        <p:attrNameLst>
                                          <p:attrName>ppt_h</p:attrName>
                                        </p:attrNameLst>
                                      </p:cBhvr>
                                      <p:tavLst>
                                        <p:tav tm="0">
                                          <p:val>
                                            <p:strVal val="#ppt_h"/>
                                          </p:val>
                                        </p:tav>
                                        <p:tav tm="100000">
                                          <p:val>
                                            <p:strVal val="#ppt_h"/>
                                          </p:val>
                                        </p:tav>
                                      </p:tavLst>
                                    </p:anim>
                                  </p:childTnLst>
                                </p:cTn>
                              </p:par>
                            </p:childTnLst>
                          </p:cTn>
                        </p:par>
                        <p:par>
                          <p:cTn id="26" fill="hold">
                            <p:stCondLst>
                              <p:cond delay="2000"/>
                            </p:stCondLst>
                            <p:childTnLst>
                              <p:par>
                                <p:cTn id="27" presetID="17"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p:cTn id="29" dur="2000" fill="hold"/>
                                        <p:tgtEl>
                                          <p:spTgt spid="17"/>
                                        </p:tgtEl>
                                        <p:attrNameLst>
                                          <p:attrName>ppt_x</p:attrName>
                                        </p:attrNameLst>
                                      </p:cBhvr>
                                      <p:tavLst>
                                        <p:tav tm="0">
                                          <p:val>
                                            <p:strVal val="#ppt_x-#ppt_w/2"/>
                                          </p:val>
                                        </p:tav>
                                        <p:tav tm="100000">
                                          <p:val>
                                            <p:strVal val="#ppt_x"/>
                                          </p:val>
                                        </p:tav>
                                      </p:tavLst>
                                    </p:anim>
                                    <p:anim calcmode="lin" valueType="num">
                                      <p:cBhvr>
                                        <p:cTn id="30" dur="2000" fill="hold"/>
                                        <p:tgtEl>
                                          <p:spTgt spid="17"/>
                                        </p:tgtEl>
                                        <p:attrNameLst>
                                          <p:attrName>ppt_y</p:attrName>
                                        </p:attrNameLst>
                                      </p:cBhvr>
                                      <p:tavLst>
                                        <p:tav tm="0">
                                          <p:val>
                                            <p:strVal val="#ppt_y"/>
                                          </p:val>
                                        </p:tav>
                                        <p:tav tm="100000">
                                          <p:val>
                                            <p:strVal val="#ppt_y"/>
                                          </p:val>
                                        </p:tav>
                                      </p:tavLst>
                                    </p:anim>
                                    <p:anim calcmode="lin" valueType="num">
                                      <p:cBhvr>
                                        <p:cTn id="31" dur="2000" fill="hold"/>
                                        <p:tgtEl>
                                          <p:spTgt spid="17"/>
                                        </p:tgtEl>
                                        <p:attrNameLst>
                                          <p:attrName>ppt_w</p:attrName>
                                        </p:attrNameLst>
                                      </p:cBhvr>
                                      <p:tavLst>
                                        <p:tav tm="0">
                                          <p:val>
                                            <p:fltVal val="0"/>
                                          </p:val>
                                        </p:tav>
                                        <p:tav tm="100000">
                                          <p:val>
                                            <p:strVal val="#ppt_w"/>
                                          </p:val>
                                        </p:tav>
                                      </p:tavLst>
                                    </p:anim>
                                    <p:anim calcmode="lin" valueType="num">
                                      <p:cBhvr>
                                        <p:cTn id="32" dur="2000" fill="hold"/>
                                        <p:tgtEl>
                                          <p:spTgt spid="17"/>
                                        </p:tgtEl>
                                        <p:attrNameLst>
                                          <p:attrName>ppt_h</p:attrName>
                                        </p:attrNameLst>
                                      </p:cBhvr>
                                      <p:tavLst>
                                        <p:tav tm="0">
                                          <p:val>
                                            <p:strVal val="#ppt_h"/>
                                          </p:val>
                                        </p:tav>
                                        <p:tav tm="100000">
                                          <p:val>
                                            <p:strVal val="#ppt_h"/>
                                          </p:val>
                                        </p:tav>
                                      </p:tavLst>
                                    </p:anim>
                                  </p:childTnLst>
                                </p:cTn>
                              </p:par>
                            </p:childTnLst>
                          </p:cTn>
                        </p:par>
                        <p:par>
                          <p:cTn id="33" fill="hold">
                            <p:stCondLst>
                              <p:cond delay="4000"/>
                            </p:stCondLst>
                            <p:childTnLst>
                              <p:par>
                                <p:cTn id="34" presetID="17" presetClass="entr" presetSubtype="8"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2000" fill="hold"/>
                                        <p:tgtEl>
                                          <p:spTgt spid="21"/>
                                        </p:tgtEl>
                                        <p:attrNameLst>
                                          <p:attrName>ppt_x</p:attrName>
                                        </p:attrNameLst>
                                      </p:cBhvr>
                                      <p:tavLst>
                                        <p:tav tm="0">
                                          <p:val>
                                            <p:strVal val="#ppt_x-#ppt_w/2"/>
                                          </p:val>
                                        </p:tav>
                                        <p:tav tm="100000">
                                          <p:val>
                                            <p:strVal val="#ppt_x"/>
                                          </p:val>
                                        </p:tav>
                                      </p:tavLst>
                                    </p:anim>
                                    <p:anim calcmode="lin" valueType="num">
                                      <p:cBhvr>
                                        <p:cTn id="37" dur="2000" fill="hold"/>
                                        <p:tgtEl>
                                          <p:spTgt spid="21"/>
                                        </p:tgtEl>
                                        <p:attrNameLst>
                                          <p:attrName>ppt_y</p:attrName>
                                        </p:attrNameLst>
                                      </p:cBhvr>
                                      <p:tavLst>
                                        <p:tav tm="0">
                                          <p:val>
                                            <p:strVal val="#ppt_y"/>
                                          </p:val>
                                        </p:tav>
                                        <p:tav tm="100000">
                                          <p:val>
                                            <p:strVal val="#ppt_y"/>
                                          </p:val>
                                        </p:tav>
                                      </p:tavLst>
                                    </p:anim>
                                    <p:anim calcmode="lin" valueType="num">
                                      <p:cBhvr>
                                        <p:cTn id="38" dur="2000" fill="hold"/>
                                        <p:tgtEl>
                                          <p:spTgt spid="21"/>
                                        </p:tgtEl>
                                        <p:attrNameLst>
                                          <p:attrName>ppt_w</p:attrName>
                                        </p:attrNameLst>
                                      </p:cBhvr>
                                      <p:tavLst>
                                        <p:tav tm="0">
                                          <p:val>
                                            <p:fltVal val="0"/>
                                          </p:val>
                                        </p:tav>
                                        <p:tav tm="100000">
                                          <p:val>
                                            <p:strVal val="#ppt_w"/>
                                          </p:val>
                                        </p:tav>
                                      </p:tavLst>
                                    </p:anim>
                                    <p:anim calcmode="lin" valueType="num">
                                      <p:cBhvr>
                                        <p:cTn id="39" dur="20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4362" y="2130425"/>
            <a:ext cx="8029604" cy="1470025"/>
          </a:xfrm>
        </p:spPr>
        <p:txBody>
          <a:bodyPr/>
          <a:lstStyle/>
          <a:p>
            <a:r>
              <a:rPr lang="en-US" altLang="zh-CN" dirty="0"/>
              <a:t>Verilog </a:t>
            </a:r>
            <a:r>
              <a:rPr lang="en-US" altLang="zh-CN" dirty="0" smtClean="0"/>
              <a:t>HDL</a:t>
            </a:r>
            <a:r>
              <a:rPr lang="zh-CN" altLang="en-US" dirty="0" smtClean="0"/>
              <a:t>基本知识</a:t>
            </a:r>
            <a:endParaRPr lang="en-US" altLang="zh-CN" dirty="0"/>
          </a:p>
        </p:txBody>
      </p:sp>
      <p:sp>
        <p:nvSpPr>
          <p:cNvPr id="3" name="副标题 2"/>
          <p:cNvSpPr>
            <a:spLocks noGrp="1"/>
          </p:cNvSpPr>
          <p:nvPr>
            <p:ph type="subTitle" idx="1"/>
          </p:nvPr>
        </p:nvSpPr>
        <p:spPr>
          <a:xfrm>
            <a:off x="785786" y="4000504"/>
            <a:ext cx="7786742" cy="1752600"/>
          </a:xfrm>
        </p:spPr>
        <p:txBody>
          <a:bodyPr/>
          <a:lstStyle/>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5697</Words>
  <Application>Microsoft Office PowerPoint</Application>
  <PresentationFormat>全屏显示(4:3)</PresentationFormat>
  <Paragraphs>1151</Paragraphs>
  <Slides>78</Slides>
  <Notes>41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91" baseType="lpstr">
      <vt:lpstr>Courier-Bold</vt:lpstr>
      <vt:lpstr>Droid Serif</vt:lpstr>
      <vt:lpstr>黑体</vt:lpstr>
      <vt:lpstr>华文中宋</vt:lpstr>
      <vt:lpstr>隶书</vt:lpstr>
      <vt:lpstr>宋体</vt:lpstr>
      <vt:lpstr>Arial</vt:lpstr>
      <vt:lpstr>Calibri</vt:lpstr>
      <vt:lpstr>Tahoma</vt:lpstr>
      <vt:lpstr>Times New Roman</vt:lpstr>
      <vt:lpstr>Wingdings</vt:lpstr>
      <vt:lpstr>Office 主题</vt:lpstr>
      <vt:lpstr>BMP 图象</vt:lpstr>
      <vt:lpstr>Verilog HDL数字系统设计基础</vt:lpstr>
      <vt:lpstr>主要内容</vt:lpstr>
      <vt:lpstr>参考书目</vt:lpstr>
      <vt:lpstr>数字系统设计</vt:lpstr>
      <vt:lpstr>PowerPoint 演示文稿</vt:lpstr>
      <vt:lpstr>PowerPoint 演示文稿</vt:lpstr>
      <vt:lpstr>PowerPoint 演示文稿</vt:lpstr>
      <vt:lpstr>PowerPoint 演示文稿</vt:lpstr>
      <vt:lpstr>Verilog HDL基本知识</vt:lpstr>
      <vt:lpstr>什么是硬件描述语言</vt:lpstr>
      <vt:lpstr>PowerPoint 演示文稿</vt:lpstr>
      <vt:lpstr>PowerPoint 演示文稿</vt:lpstr>
      <vt:lpstr>PowerPoint 演示文稿</vt:lpstr>
      <vt:lpstr>Verilog HDL的抽象级别</vt:lpstr>
      <vt:lpstr>行为级Verilog HDL</vt:lpstr>
      <vt:lpstr>PowerPoint 演示文稿</vt:lpstr>
      <vt:lpstr>学习Verilog HDL的要点</vt:lpstr>
      <vt:lpstr> Verilog 与 C 的主要不同点</vt:lpstr>
      <vt:lpstr>Verilog HDL语法</vt:lpstr>
      <vt:lpstr>Verilog HDL语法</vt:lpstr>
      <vt:lpstr>PowerPoint 演示文稿</vt:lpstr>
      <vt:lpstr>模块基本结构</vt:lpstr>
      <vt:lpstr>PowerPoint 演示文稿</vt:lpstr>
      <vt:lpstr>PowerPoint 演示文稿</vt:lpstr>
      <vt:lpstr>PowerPoint 演示文稿</vt:lpstr>
      <vt:lpstr>模块基本结构</vt:lpstr>
      <vt:lpstr>Verilog HDL语法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Verilog HDL语法</vt:lpstr>
      <vt:lpstr>PowerPoint 演示文稿</vt:lpstr>
      <vt:lpstr>PowerPoint 演示文稿</vt:lpstr>
      <vt:lpstr>PowerPoint 演示文稿</vt:lpstr>
      <vt:lpstr>PowerPoint 演示文稿</vt:lpstr>
      <vt:lpstr>PowerPoint 演示文稿</vt:lpstr>
      <vt:lpstr>PowerPoint 演示文稿</vt:lpstr>
      <vt:lpstr>Verilog HDL语法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Verilog HDL语法</vt:lpstr>
      <vt:lpstr>条件语句和循环语句</vt:lpstr>
      <vt:lpstr>条件语句-if语句</vt:lpstr>
      <vt:lpstr>条件语句-case语句</vt:lpstr>
      <vt:lpstr>条件语句if与case的区别</vt:lpstr>
      <vt:lpstr>循环语句</vt:lpstr>
      <vt:lpstr>Verilog HDL语法</vt:lpstr>
      <vt:lpstr>模块的调用</vt:lpstr>
      <vt:lpstr>模块基本结构</vt:lpstr>
      <vt:lpstr>模块实例化方法</vt:lpstr>
      <vt:lpstr>模块实例化</vt:lpstr>
      <vt:lpstr>4位全加器设计实例</vt:lpstr>
      <vt:lpstr>4位全加器设计实例</vt:lpstr>
      <vt:lpstr>4位全加器设计实例</vt:lpstr>
      <vt:lpstr>Verilog HDL语法</vt:lpstr>
      <vt:lpstr>测试平台</vt:lpstr>
      <vt:lpstr>TestBench模块</vt:lpstr>
      <vt:lpstr>4位全加器模块测试</vt:lpstr>
      <vt:lpstr>4位全加器结果</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组合电路的Verilog语言描述</dc:title>
  <dc:creator>XUERUI</dc:creator>
  <cp:lastModifiedBy>Lenovo</cp:lastModifiedBy>
  <cp:revision>347</cp:revision>
  <dcterms:created xsi:type="dcterms:W3CDTF">2017-10-06T11:10:00Z</dcterms:created>
  <dcterms:modified xsi:type="dcterms:W3CDTF">2019-10-22T12:03:19Z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