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343" autoAdjust="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395FF-2508-418C-BA77-BBC123B9776E}" type="doc">
      <dgm:prSet loTypeId="urn:microsoft.com/office/officeart/2005/8/layout/arrow2" loCatId="process" qsTypeId="urn:microsoft.com/office/officeart/2005/8/quickstyle/simple2" qsCatId="simple" csTypeId="urn:microsoft.com/office/officeart/2005/8/colors/accent2_1" csCatId="accent2" phldr="1"/>
      <dgm:spPr/>
    </dgm:pt>
    <dgm:pt modelId="{3CA917ED-4921-4FC3-9E46-39B9916F8ECC}">
      <dgm:prSet phldrT="[Текст]"/>
      <dgm:spPr/>
      <dgm:t>
        <a:bodyPr/>
        <a:lstStyle/>
        <a:p>
          <a:r>
            <a:rPr lang="ru-RU" dirty="0" smtClean="0"/>
            <a:t>Увеличивает количество клиентов</a:t>
          </a:r>
          <a:endParaRPr lang="ru-RU" dirty="0"/>
        </a:p>
      </dgm:t>
    </dgm:pt>
    <dgm:pt modelId="{9E859639-14B1-4D75-BE98-B6045A8F2ABE}" type="parTrans" cxnId="{00F013FF-DDE6-4AD5-8365-600A1266FEF6}">
      <dgm:prSet/>
      <dgm:spPr/>
      <dgm:t>
        <a:bodyPr/>
        <a:lstStyle/>
        <a:p>
          <a:endParaRPr lang="ru-RU"/>
        </a:p>
      </dgm:t>
    </dgm:pt>
    <dgm:pt modelId="{AFF44628-5A3D-403F-A694-6213D3567404}" type="sibTrans" cxnId="{00F013FF-DDE6-4AD5-8365-600A1266FEF6}">
      <dgm:prSet/>
      <dgm:spPr/>
      <dgm:t>
        <a:bodyPr/>
        <a:lstStyle/>
        <a:p>
          <a:endParaRPr lang="ru-RU"/>
        </a:p>
      </dgm:t>
    </dgm:pt>
    <dgm:pt modelId="{D52FC7A0-1DA0-491D-B1BE-9FCC22AFF31C}">
      <dgm:prSet phldrT="[Текст]"/>
      <dgm:spPr/>
      <dgm:t>
        <a:bodyPr/>
        <a:lstStyle/>
        <a:p>
          <a:r>
            <a:rPr lang="ru-RU" dirty="0" smtClean="0"/>
            <a:t>Минимизирует риски</a:t>
          </a:r>
          <a:endParaRPr lang="ru-RU" dirty="0"/>
        </a:p>
      </dgm:t>
    </dgm:pt>
    <dgm:pt modelId="{D8BCEF47-5B64-44CB-B792-D7D1EB794CA1}" type="parTrans" cxnId="{8FF383FB-B7C7-4F65-B89B-5A22FA7EE7FF}">
      <dgm:prSet/>
      <dgm:spPr/>
      <dgm:t>
        <a:bodyPr/>
        <a:lstStyle/>
        <a:p>
          <a:endParaRPr lang="ru-RU"/>
        </a:p>
      </dgm:t>
    </dgm:pt>
    <dgm:pt modelId="{314AB4EA-AFAF-4B56-99AF-ACBBAFE53CD0}" type="sibTrans" cxnId="{8FF383FB-B7C7-4F65-B89B-5A22FA7EE7FF}">
      <dgm:prSet/>
      <dgm:spPr/>
      <dgm:t>
        <a:bodyPr/>
        <a:lstStyle/>
        <a:p>
          <a:endParaRPr lang="ru-RU"/>
        </a:p>
      </dgm:t>
    </dgm:pt>
    <dgm:pt modelId="{C480F3F3-B02F-4A30-929F-FF743AA42570}">
      <dgm:prSet phldrT="[Текст]"/>
      <dgm:spPr/>
      <dgm:t>
        <a:bodyPr/>
        <a:lstStyle/>
        <a:p>
          <a:r>
            <a:rPr lang="ru-RU" dirty="0" smtClean="0"/>
            <a:t>Увеличивает прибыль</a:t>
          </a:r>
          <a:endParaRPr lang="ru-RU" dirty="0"/>
        </a:p>
      </dgm:t>
    </dgm:pt>
    <dgm:pt modelId="{D0D9612B-99DF-4B16-9376-714C2E4D7622}" type="parTrans" cxnId="{E296EE37-6E50-4BEB-BC34-0816ABAA2852}">
      <dgm:prSet/>
      <dgm:spPr/>
      <dgm:t>
        <a:bodyPr/>
        <a:lstStyle/>
        <a:p>
          <a:endParaRPr lang="ru-RU"/>
        </a:p>
      </dgm:t>
    </dgm:pt>
    <dgm:pt modelId="{4FB1EC2B-C196-43F2-88D8-1C2C0071EA89}" type="sibTrans" cxnId="{E296EE37-6E50-4BEB-BC34-0816ABAA2852}">
      <dgm:prSet/>
      <dgm:spPr/>
      <dgm:t>
        <a:bodyPr/>
        <a:lstStyle/>
        <a:p>
          <a:endParaRPr lang="ru-RU"/>
        </a:p>
      </dgm:t>
    </dgm:pt>
    <dgm:pt modelId="{34E97E69-E5CC-4EBC-8AC1-C59FFFC7FEB3}">
      <dgm:prSet phldrT="[Текст]"/>
      <dgm:spPr/>
      <dgm:t>
        <a:bodyPr/>
        <a:lstStyle/>
        <a:p>
          <a:r>
            <a:rPr lang="ru-RU" dirty="0" smtClean="0"/>
            <a:t>Правильная логистика и закупка товаров на </a:t>
          </a:r>
          <a:r>
            <a:rPr lang="ru-RU" dirty="0" smtClean="0"/>
            <a:t>складе</a:t>
          </a:r>
          <a:endParaRPr lang="ru-RU" dirty="0"/>
        </a:p>
      </dgm:t>
    </dgm:pt>
    <dgm:pt modelId="{FE430BB9-FBB1-41EB-BF6F-40D98E5394B9}" type="parTrans" cxnId="{37FCA7C0-2543-4D81-AF58-96276F5CBD9C}">
      <dgm:prSet/>
      <dgm:spPr/>
      <dgm:t>
        <a:bodyPr/>
        <a:lstStyle/>
        <a:p>
          <a:endParaRPr lang="ru-RU"/>
        </a:p>
      </dgm:t>
    </dgm:pt>
    <dgm:pt modelId="{0423D742-5C2A-415A-AC79-133D7E726448}" type="sibTrans" cxnId="{37FCA7C0-2543-4D81-AF58-96276F5CBD9C}">
      <dgm:prSet/>
      <dgm:spPr/>
      <dgm:t>
        <a:bodyPr/>
        <a:lstStyle/>
        <a:p>
          <a:endParaRPr lang="ru-RU"/>
        </a:p>
      </dgm:t>
    </dgm:pt>
    <dgm:pt modelId="{EF7BCF63-1423-4793-94B4-83EDFCDB3F71}" type="pres">
      <dgm:prSet presAssocID="{ACE395FF-2508-418C-BA77-BBC123B9776E}" presName="arrowDiagram" presStyleCnt="0">
        <dgm:presLayoutVars>
          <dgm:chMax val="5"/>
          <dgm:dir/>
          <dgm:resizeHandles val="exact"/>
        </dgm:presLayoutVars>
      </dgm:prSet>
      <dgm:spPr/>
    </dgm:pt>
    <dgm:pt modelId="{64D61B90-642C-42A0-925A-6815D5BAF684}" type="pres">
      <dgm:prSet presAssocID="{ACE395FF-2508-418C-BA77-BBC123B9776E}" presName="arrow" presStyleLbl="bgShp" presStyleIdx="0" presStyleCnt="1" custScaleY="106667"/>
      <dgm:spPr/>
    </dgm:pt>
    <dgm:pt modelId="{2509DCB7-1552-47EC-9D23-41F46E628A9D}" type="pres">
      <dgm:prSet presAssocID="{ACE395FF-2508-418C-BA77-BBC123B9776E}" presName="arrowDiagram4" presStyleCnt="0"/>
      <dgm:spPr/>
    </dgm:pt>
    <dgm:pt modelId="{4D3BE4E4-D237-4C73-A4E5-C5D651C041E8}" type="pres">
      <dgm:prSet presAssocID="{3CA917ED-4921-4FC3-9E46-39B9916F8ECC}" presName="bullet4a" presStyleLbl="node1" presStyleIdx="0" presStyleCnt="4"/>
      <dgm:spPr/>
    </dgm:pt>
    <dgm:pt modelId="{71E99896-6A48-4A33-8668-4FA308CB953C}" type="pres">
      <dgm:prSet presAssocID="{3CA917ED-4921-4FC3-9E46-39B9916F8ECC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6297E8-E88B-4229-A673-FE0291953DB5}" type="pres">
      <dgm:prSet presAssocID="{D52FC7A0-1DA0-491D-B1BE-9FCC22AFF31C}" presName="bullet4b" presStyleLbl="node1" presStyleIdx="1" presStyleCnt="4"/>
      <dgm:spPr/>
    </dgm:pt>
    <dgm:pt modelId="{40F835F7-053F-4BB3-8255-3F66C28997B8}" type="pres">
      <dgm:prSet presAssocID="{D52FC7A0-1DA0-491D-B1BE-9FCC22AFF31C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869FFA-BF7B-4B36-A443-4AB95666BF94}" type="pres">
      <dgm:prSet presAssocID="{C480F3F3-B02F-4A30-929F-FF743AA42570}" presName="bullet4c" presStyleLbl="node1" presStyleIdx="2" presStyleCnt="4"/>
      <dgm:spPr/>
    </dgm:pt>
    <dgm:pt modelId="{B115690F-D8AB-4CD7-97EF-62839BB28347}" type="pres">
      <dgm:prSet presAssocID="{C480F3F3-B02F-4A30-929F-FF743AA42570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C0EEB5-4AF8-4508-900C-699630794833}" type="pres">
      <dgm:prSet presAssocID="{34E97E69-E5CC-4EBC-8AC1-C59FFFC7FEB3}" presName="bullet4d" presStyleLbl="node1" presStyleIdx="3" presStyleCnt="4"/>
      <dgm:spPr/>
    </dgm:pt>
    <dgm:pt modelId="{D0FD75D0-AF8A-4B96-82B7-E4966E8E7CF1}" type="pres">
      <dgm:prSet presAssocID="{34E97E69-E5CC-4EBC-8AC1-C59FFFC7FEB3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55AEC66-6988-4885-85C4-6D2DCDD998B6}" type="presOf" srcId="{34E97E69-E5CC-4EBC-8AC1-C59FFFC7FEB3}" destId="{D0FD75D0-AF8A-4B96-82B7-E4966E8E7CF1}" srcOrd="0" destOrd="0" presId="urn:microsoft.com/office/officeart/2005/8/layout/arrow2"/>
    <dgm:cxn modelId="{E296EE37-6E50-4BEB-BC34-0816ABAA2852}" srcId="{ACE395FF-2508-418C-BA77-BBC123B9776E}" destId="{C480F3F3-B02F-4A30-929F-FF743AA42570}" srcOrd="2" destOrd="0" parTransId="{D0D9612B-99DF-4B16-9376-714C2E4D7622}" sibTransId="{4FB1EC2B-C196-43F2-88D8-1C2C0071EA89}"/>
    <dgm:cxn modelId="{786641AF-93AA-4F40-B3CD-B1906622FD02}" type="presOf" srcId="{C480F3F3-B02F-4A30-929F-FF743AA42570}" destId="{B115690F-D8AB-4CD7-97EF-62839BB28347}" srcOrd="0" destOrd="0" presId="urn:microsoft.com/office/officeart/2005/8/layout/arrow2"/>
    <dgm:cxn modelId="{64FCA6B0-217A-4D7B-B463-9B4298D09F49}" type="presOf" srcId="{D52FC7A0-1DA0-491D-B1BE-9FCC22AFF31C}" destId="{40F835F7-053F-4BB3-8255-3F66C28997B8}" srcOrd="0" destOrd="0" presId="urn:microsoft.com/office/officeart/2005/8/layout/arrow2"/>
    <dgm:cxn modelId="{D6117451-782C-490A-8B75-8FFA4D684002}" type="presOf" srcId="{3CA917ED-4921-4FC3-9E46-39B9916F8ECC}" destId="{71E99896-6A48-4A33-8668-4FA308CB953C}" srcOrd="0" destOrd="0" presId="urn:microsoft.com/office/officeart/2005/8/layout/arrow2"/>
    <dgm:cxn modelId="{00F013FF-DDE6-4AD5-8365-600A1266FEF6}" srcId="{ACE395FF-2508-418C-BA77-BBC123B9776E}" destId="{3CA917ED-4921-4FC3-9E46-39B9916F8ECC}" srcOrd="0" destOrd="0" parTransId="{9E859639-14B1-4D75-BE98-B6045A8F2ABE}" sibTransId="{AFF44628-5A3D-403F-A694-6213D3567404}"/>
    <dgm:cxn modelId="{8FF383FB-B7C7-4F65-B89B-5A22FA7EE7FF}" srcId="{ACE395FF-2508-418C-BA77-BBC123B9776E}" destId="{D52FC7A0-1DA0-491D-B1BE-9FCC22AFF31C}" srcOrd="1" destOrd="0" parTransId="{D8BCEF47-5B64-44CB-B792-D7D1EB794CA1}" sibTransId="{314AB4EA-AFAF-4B56-99AF-ACBBAFE53CD0}"/>
    <dgm:cxn modelId="{48C177A1-81B4-4C36-81CD-48F2EC1C9095}" type="presOf" srcId="{ACE395FF-2508-418C-BA77-BBC123B9776E}" destId="{EF7BCF63-1423-4793-94B4-83EDFCDB3F71}" srcOrd="0" destOrd="0" presId="urn:microsoft.com/office/officeart/2005/8/layout/arrow2"/>
    <dgm:cxn modelId="{37FCA7C0-2543-4D81-AF58-96276F5CBD9C}" srcId="{ACE395FF-2508-418C-BA77-BBC123B9776E}" destId="{34E97E69-E5CC-4EBC-8AC1-C59FFFC7FEB3}" srcOrd="3" destOrd="0" parTransId="{FE430BB9-FBB1-41EB-BF6F-40D98E5394B9}" sibTransId="{0423D742-5C2A-415A-AC79-133D7E726448}"/>
    <dgm:cxn modelId="{300204C2-8E9D-45CF-A3E1-1CABB4CBD25B}" type="presParOf" srcId="{EF7BCF63-1423-4793-94B4-83EDFCDB3F71}" destId="{64D61B90-642C-42A0-925A-6815D5BAF684}" srcOrd="0" destOrd="0" presId="urn:microsoft.com/office/officeart/2005/8/layout/arrow2"/>
    <dgm:cxn modelId="{2A3E4A0E-FFBD-425F-9E97-21E896C5C439}" type="presParOf" srcId="{EF7BCF63-1423-4793-94B4-83EDFCDB3F71}" destId="{2509DCB7-1552-47EC-9D23-41F46E628A9D}" srcOrd="1" destOrd="0" presId="urn:microsoft.com/office/officeart/2005/8/layout/arrow2"/>
    <dgm:cxn modelId="{F05E62C3-7788-4C78-9585-B51304AF27F1}" type="presParOf" srcId="{2509DCB7-1552-47EC-9D23-41F46E628A9D}" destId="{4D3BE4E4-D237-4C73-A4E5-C5D651C041E8}" srcOrd="0" destOrd="0" presId="urn:microsoft.com/office/officeart/2005/8/layout/arrow2"/>
    <dgm:cxn modelId="{9FB64E87-6DE2-4B9F-A82C-24F14A3DB6D4}" type="presParOf" srcId="{2509DCB7-1552-47EC-9D23-41F46E628A9D}" destId="{71E99896-6A48-4A33-8668-4FA308CB953C}" srcOrd="1" destOrd="0" presId="urn:microsoft.com/office/officeart/2005/8/layout/arrow2"/>
    <dgm:cxn modelId="{F8B6390E-C812-4A9B-8E4E-3C19C4D509CC}" type="presParOf" srcId="{2509DCB7-1552-47EC-9D23-41F46E628A9D}" destId="{2A6297E8-E88B-4229-A673-FE0291953DB5}" srcOrd="2" destOrd="0" presId="urn:microsoft.com/office/officeart/2005/8/layout/arrow2"/>
    <dgm:cxn modelId="{7BA232B7-24DF-44A8-AFBF-30E6C8921012}" type="presParOf" srcId="{2509DCB7-1552-47EC-9D23-41F46E628A9D}" destId="{40F835F7-053F-4BB3-8255-3F66C28997B8}" srcOrd="3" destOrd="0" presId="urn:microsoft.com/office/officeart/2005/8/layout/arrow2"/>
    <dgm:cxn modelId="{CFF950B0-B58A-421A-A4F7-5B6DC57B273C}" type="presParOf" srcId="{2509DCB7-1552-47EC-9D23-41F46E628A9D}" destId="{C4869FFA-BF7B-4B36-A443-4AB95666BF94}" srcOrd="4" destOrd="0" presId="urn:microsoft.com/office/officeart/2005/8/layout/arrow2"/>
    <dgm:cxn modelId="{B930BA09-E5C5-46A6-AFA5-0B9074F149F1}" type="presParOf" srcId="{2509DCB7-1552-47EC-9D23-41F46E628A9D}" destId="{B115690F-D8AB-4CD7-97EF-62839BB28347}" srcOrd="5" destOrd="0" presId="urn:microsoft.com/office/officeart/2005/8/layout/arrow2"/>
    <dgm:cxn modelId="{003EFEC3-FB4A-4E0A-8AFE-68CCE1945293}" type="presParOf" srcId="{2509DCB7-1552-47EC-9D23-41F46E628A9D}" destId="{2DC0EEB5-4AF8-4508-900C-699630794833}" srcOrd="6" destOrd="0" presId="urn:microsoft.com/office/officeart/2005/8/layout/arrow2"/>
    <dgm:cxn modelId="{CB7F2DEE-0A7D-4096-9D46-D171C939D3DD}" type="presParOf" srcId="{2509DCB7-1552-47EC-9D23-41F46E628A9D}" destId="{D0FD75D0-AF8A-4B96-82B7-E4966E8E7CF1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1B3D83-BDB8-464C-9D8A-238B0BBDD75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0DB87E9-96CF-460A-BB43-A76A45F4E488}">
      <dgm:prSet phldrT="[Текст]" custT="1"/>
      <dgm:spPr/>
      <dgm:t>
        <a:bodyPr/>
        <a:lstStyle/>
        <a:p>
          <a:pPr algn="ctr">
            <a:lnSpc>
              <a:spcPct val="100000"/>
            </a:lnSpc>
          </a:pPr>
          <a:r>
            <a:rPr lang="ru-RU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Кучеренко </a:t>
          </a:r>
          <a:r>
            <a:rPr lang="ru-RU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Анна</a:t>
          </a:r>
          <a:r>
            <a:rPr lang="ru-RU" sz="1800" dirty="0" smtClean="0"/>
            <a:t>.</a:t>
          </a:r>
          <a:endParaRPr lang="ru-RU" sz="1800" dirty="0" smtClean="0"/>
        </a:p>
        <a:p>
          <a:pPr algn="ctr">
            <a:lnSpc>
              <a:spcPct val="100000"/>
            </a:lnSpc>
          </a:pPr>
          <a:r>
            <a:rPr lang="ru-RU" sz="1600" dirty="0" smtClean="0"/>
            <a:t>Руководитель проекта </a:t>
          </a:r>
          <a:endParaRPr lang="ru-RU" sz="1600" dirty="0" smtClean="0"/>
        </a:p>
        <a:p>
          <a:pPr algn="ctr">
            <a:lnSpc>
              <a:spcPct val="100000"/>
            </a:lnSpc>
          </a:pPr>
          <a:r>
            <a:rPr lang="ru-RU" sz="1800" dirty="0" smtClean="0"/>
            <a:t>Аналитик</a:t>
          </a:r>
          <a:endParaRPr lang="ru-RU" sz="1800" dirty="0"/>
        </a:p>
      </dgm:t>
    </dgm:pt>
    <dgm:pt modelId="{137DD938-1EE2-4FFB-BF97-F3FBD01D5CA0}" type="parTrans" cxnId="{EBDA0AD5-18EA-4380-AFED-E3106033474E}">
      <dgm:prSet/>
      <dgm:spPr/>
      <dgm:t>
        <a:bodyPr/>
        <a:lstStyle/>
        <a:p>
          <a:endParaRPr lang="ru-RU"/>
        </a:p>
      </dgm:t>
    </dgm:pt>
    <dgm:pt modelId="{0FF65B55-4D4F-4DFA-90A5-2875C5563E42}" type="sibTrans" cxnId="{EBDA0AD5-18EA-4380-AFED-E3106033474E}">
      <dgm:prSet/>
      <dgm:spPr/>
      <dgm:t>
        <a:bodyPr/>
        <a:lstStyle/>
        <a:p>
          <a:endParaRPr lang="ru-RU"/>
        </a:p>
      </dgm:t>
    </dgm:pt>
    <dgm:pt modelId="{7A5098D3-B717-48D2-B0E8-E0D4E7C76BA6}">
      <dgm:prSet phldrT="[Текст]" custT="1"/>
      <dgm:spPr/>
      <dgm:t>
        <a:bodyPr/>
        <a:lstStyle/>
        <a:p>
          <a:r>
            <a:rPr lang="ru-RU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Гуляева </a:t>
          </a:r>
          <a:r>
            <a:rPr lang="ru-RU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Диана.</a:t>
          </a:r>
          <a:endParaRPr lang="ru-RU" sz="18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ru-RU" sz="1800" dirty="0" smtClean="0"/>
            <a:t>Аналитик</a:t>
          </a:r>
          <a:endParaRPr lang="ru-RU" sz="1800" dirty="0"/>
        </a:p>
      </dgm:t>
    </dgm:pt>
    <dgm:pt modelId="{C91B6D65-C489-4698-BE50-A5AE19498AE0}" type="parTrans" cxnId="{FBC4B9DB-B88A-4EE9-8F0F-03EF8D1CE4C5}">
      <dgm:prSet/>
      <dgm:spPr/>
      <dgm:t>
        <a:bodyPr/>
        <a:lstStyle/>
        <a:p>
          <a:endParaRPr lang="ru-RU"/>
        </a:p>
      </dgm:t>
    </dgm:pt>
    <dgm:pt modelId="{398D6B70-1EFB-4BBF-9B47-0A33DA4DEAAB}" type="sibTrans" cxnId="{FBC4B9DB-B88A-4EE9-8F0F-03EF8D1CE4C5}">
      <dgm:prSet/>
      <dgm:spPr/>
      <dgm:t>
        <a:bodyPr/>
        <a:lstStyle/>
        <a:p>
          <a:endParaRPr lang="ru-RU"/>
        </a:p>
      </dgm:t>
    </dgm:pt>
    <dgm:pt modelId="{A600D0BA-7057-42EC-B5BD-BA99DD47F549}">
      <dgm:prSet phldrT="[Текст]" custT="1"/>
      <dgm:spPr/>
      <dgm:t>
        <a:bodyPr/>
        <a:lstStyle/>
        <a:p>
          <a:r>
            <a:rPr lang="ru-RU" sz="18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Саранди</a:t>
          </a:r>
          <a:r>
            <a:rPr lang="ru-RU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Игорь.</a:t>
          </a:r>
          <a:endParaRPr lang="ru-RU" sz="18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ru-RU" sz="1800" dirty="0" smtClean="0"/>
            <a:t>Разработчик</a:t>
          </a:r>
          <a:endParaRPr lang="ru-RU" sz="1800" dirty="0"/>
        </a:p>
      </dgm:t>
    </dgm:pt>
    <dgm:pt modelId="{3A8C1E78-248A-49AE-B315-F638B6E3A3F6}" type="parTrans" cxnId="{8AACD1F7-68DC-402D-95D4-F06CF65EF55E}">
      <dgm:prSet/>
      <dgm:spPr/>
      <dgm:t>
        <a:bodyPr/>
        <a:lstStyle/>
        <a:p>
          <a:endParaRPr lang="ru-RU"/>
        </a:p>
      </dgm:t>
    </dgm:pt>
    <dgm:pt modelId="{371D7564-BCF4-4989-8B6C-3DD0C12D14A1}" type="sibTrans" cxnId="{8AACD1F7-68DC-402D-95D4-F06CF65EF55E}">
      <dgm:prSet/>
      <dgm:spPr/>
      <dgm:t>
        <a:bodyPr/>
        <a:lstStyle/>
        <a:p>
          <a:endParaRPr lang="ru-RU"/>
        </a:p>
      </dgm:t>
    </dgm:pt>
    <dgm:pt modelId="{F660F60C-1FE2-43EC-B99B-85FD22C965B2}">
      <dgm:prSet phldrT="[Текст]" custT="1"/>
      <dgm:spPr/>
      <dgm:t>
        <a:bodyPr/>
        <a:lstStyle/>
        <a:p>
          <a:r>
            <a:rPr lang="ru-RU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Чабан </a:t>
          </a:r>
          <a:r>
            <a:rPr lang="ru-RU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Станислав</a:t>
          </a:r>
          <a:r>
            <a:rPr lang="ru-RU" sz="1800" dirty="0" smtClean="0"/>
            <a:t>.</a:t>
          </a:r>
          <a:endParaRPr lang="ru-RU" sz="1800" dirty="0" smtClean="0"/>
        </a:p>
        <a:p>
          <a:r>
            <a:rPr lang="ru-RU" sz="1800" dirty="0" err="1" smtClean="0"/>
            <a:t>Тестировщик</a:t>
          </a:r>
          <a:endParaRPr lang="ru-RU" sz="1800" dirty="0"/>
        </a:p>
      </dgm:t>
    </dgm:pt>
    <dgm:pt modelId="{00C81E4C-F56B-45F8-A472-607DB338E389}" type="parTrans" cxnId="{9DD9E415-93A9-40F1-B00E-AF7983FD3A11}">
      <dgm:prSet/>
      <dgm:spPr/>
      <dgm:t>
        <a:bodyPr/>
        <a:lstStyle/>
        <a:p>
          <a:endParaRPr lang="ru-RU"/>
        </a:p>
      </dgm:t>
    </dgm:pt>
    <dgm:pt modelId="{914CE1EF-E3D3-488C-9A7C-FA92FAD97583}" type="sibTrans" cxnId="{9DD9E415-93A9-40F1-B00E-AF7983FD3A11}">
      <dgm:prSet/>
      <dgm:spPr/>
      <dgm:t>
        <a:bodyPr/>
        <a:lstStyle/>
        <a:p>
          <a:endParaRPr lang="ru-RU"/>
        </a:p>
      </dgm:t>
    </dgm:pt>
    <dgm:pt modelId="{B7FABAED-84AD-4ACC-9796-F9E466633617}" type="pres">
      <dgm:prSet presAssocID="{631B3D83-BDB8-464C-9D8A-238B0BBDD7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2834A3E-C06A-4ED7-ADDD-832DA6BD3BB3}" type="pres">
      <dgm:prSet presAssocID="{60DB87E9-96CF-460A-BB43-A76A45F4E488}" presName="node" presStyleLbl="node1" presStyleIdx="0" presStyleCnt="4" custScaleX="130623" custScaleY="134607" custRadScaleRad="88414" custRadScaleInc="51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84E2B9-2AAD-4782-8879-5697F270BD40}" type="pres">
      <dgm:prSet presAssocID="{60DB87E9-96CF-460A-BB43-A76A45F4E488}" presName="spNode" presStyleCnt="0"/>
      <dgm:spPr/>
    </dgm:pt>
    <dgm:pt modelId="{44AECE7F-3B4C-4B08-99C2-E30589B123DD}" type="pres">
      <dgm:prSet presAssocID="{0FF65B55-4D4F-4DFA-90A5-2875C5563E42}" presName="sibTrans" presStyleLbl="sibTrans1D1" presStyleIdx="0" presStyleCnt="4"/>
      <dgm:spPr/>
      <dgm:t>
        <a:bodyPr/>
        <a:lstStyle/>
        <a:p>
          <a:endParaRPr lang="ru-RU"/>
        </a:p>
      </dgm:t>
    </dgm:pt>
    <dgm:pt modelId="{F8C980BF-91B7-4DD0-9331-572325280BFB}" type="pres">
      <dgm:prSet presAssocID="{7A5098D3-B717-48D2-B0E8-E0D4E7C76BA6}" presName="node" presStyleLbl="node1" presStyleIdx="1" presStyleCnt="4" custScaleX="128589" custRadScaleRad="130882" custRadScaleInc="-111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A06DA6-5CB1-4C5A-A5E7-F951FFEA78FE}" type="pres">
      <dgm:prSet presAssocID="{7A5098D3-B717-48D2-B0E8-E0D4E7C76BA6}" presName="spNode" presStyleCnt="0"/>
      <dgm:spPr/>
    </dgm:pt>
    <dgm:pt modelId="{50F70E9F-B506-4C9F-BEBF-604F112A7DB3}" type="pres">
      <dgm:prSet presAssocID="{398D6B70-1EFB-4BBF-9B47-0A33DA4DEAAB}" presName="sibTrans" presStyleLbl="sibTrans1D1" presStyleIdx="1" presStyleCnt="4"/>
      <dgm:spPr/>
      <dgm:t>
        <a:bodyPr/>
        <a:lstStyle/>
        <a:p>
          <a:endParaRPr lang="ru-RU"/>
        </a:p>
      </dgm:t>
    </dgm:pt>
    <dgm:pt modelId="{C995EFC5-5868-460C-A235-0958739CD9B9}" type="pres">
      <dgm:prSet presAssocID="{A600D0BA-7057-42EC-B5BD-BA99DD47F549}" presName="node" presStyleLbl="node1" presStyleIdx="2" presStyleCnt="4" custScaleX="122459" custRadScaleRad="87393" custRadScaleInc="31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81305C-79EE-4348-B105-7CBD76961CB4}" type="pres">
      <dgm:prSet presAssocID="{A600D0BA-7057-42EC-B5BD-BA99DD47F549}" presName="spNode" presStyleCnt="0"/>
      <dgm:spPr/>
    </dgm:pt>
    <dgm:pt modelId="{767E1586-7503-43E0-B622-6766B011049A}" type="pres">
      <dgm:prSet presAssocID="{371D7564-BCF4-4989-8B6C-3DD0C12D14A1}" presName="sibTrans" presStyleLbl="sibTrans1D1" presStyleIdx="2" presStyleCnt="4"/>
      <dgm:spPr/>
      <dgm:t>
        <a:bodyPr/>
        <a:lstStyle/>
        <a:p>
          <a:endParaRPr lang="ru-RU"/>
        </a:p>
      </dgm:t>
    </dgm:pt>
    <dgm:pt modelId="{4989A418-4313-4FDF-8305-E5E6A40CA42F}" type="pres">
      <dgm:prSet presAssocID="{F660F60C-1FE2-43EC-B99B-85FD22C965B2}" presName="node" presStyleLbl="node1" presStyleIdx="3" presStyleCnt="4" custScaleX="118361" custRadScaleRad="144157" custRadScaleInc="101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D343D8-12AC-4715-B684-9872DE4835A8}" type="pres">
      <dgm:prSet presAssocID="{F660F60C-1FE2-43EC-B99B-85FD22C965B2}" presName="spNode" presStyleCnt="0"/>
      <dgm:spPr/>
    </dgm:pt>
    <dgm:pt modelId="{5B0A33FF-989D-4523-870D-030BEEEA144F}" type="pres">
      <dgm:prSet presAssocID="{914CE1EF-E3D3-488C-9A7C-FA92FAD97583}" presName="sibTrans" presStyleLbl="sibTrans1D1" presStyleIdx="3" presStyleCnt="4"/>
      <dgm:spPr/>
      <dgm:t>
        <a:bodyPr/>
        <a:lstStyle/>
        <a:p>
          <a:endParaRPr lang="ru-RU"/>
        </a:p>
      </dgm:t>
    </dgm:pt>
  </dgm:ptLst>
  <dgm:cxnLst>
    <dgm:cxn modelId="{AA84EC8C-29A2-40E5-AD1A-D8588FABA233}" type="presOf" srcId="{7A5098D3-B717-48D2-B0E8-E0D4E7C76BA6}" destId="{F8C980BF-91B7-4DD0-9331-572325280BFB}" srcOrd="0" destOrd="0" presId="urn:microsoft.com/office/officeart/2005/8/layout/cycle5"/>
    <dgm:cxn modelId="{03FAF5CC-A1A2-4ED3-B35E-E51916097FF5}" type="presOf" srcId="{F660F60C-1FE2-43EC-B99B-85FD22C965B2}" destId="{4989A418-4313-4FDF-8305-E5E6A40CA42F}" srcOrd="0" destOrd="0" presId="urn:microsoft.com/office/officeart/2005/8/layout/cycle5"/>
    <dgm:cxn modelId="{EBDA0AD5-18EA-4380-AFED-E3106033474E}" srcId="{631B3D83-BDB8-464C-9D8A-238B0BBDD755}" destId="{60DB87E9-96CF-460A-BB43-A76A45F4E488}" srcOrd="0" destOrd="0" parTransId="{137DD938-1EE2-4FFB-BF97-F3FBD01D5CA0}" sibTransId="{0FF65B55-4D4F-4DFA-90A5-2875C5563E42}"/>
    <dgm:cxn modelId="{47F2FB26-F235-4663-86CA-CC56BC6CAD27}" type="presOf" srcId="{60DB87E9-96CF-460A-BB43-A76A45F4E488}" destId="{12834A3E-C06A-4ED7-ADDD-832DA6BD3BB3}" srcOrd="0" destOrd="0" presId="urn:microsoft.com/office/officeart/2005/8/layout/cycle5"/>
    <dgm:cxn modelId="{C15CC9CA-2357-48BB-B2E4-97F12876CA64}" type="presOf" srcId="{0FF65B55-4D4F-4DFA-90A5-2875C5563E42}" destId="{44AECE7F-3B4C-4B08-99C2-E30589B123DD}" srcOrd="0" destOrd="0" presId="urn:microsoft.com/office/officeart/2005/8/layout/cycle5"/>
    <dgm:cxn modelId="{0FC0906F-ECE8-47E4-8D39-3A3E90AF4CA6}" type="presOf" srcId="{398D6B70-1EFB-4BBF-9B47-0A33DA4DEAAB}" destId="{50F70E9F-B506-4C9F-BEBF-604F112A7DB3}" srcOrd="0" destOrd="0" presId="urn:microsoft.com/office/officeart/2005/8/layout/cycle5"/>
    <dgm:cxn modelId="{2F86D2DC-41E1-4FE3-9886-C0FD8F63BA96}" type="presOf" srcId="{914CE1EF-E3D3-488C-9A7C-FA92FAD97583}" destId="{5B0A33FF-989D-4523-870D-030BEEEA144F}" srcOrd="0" destOrd="0" presId="urn:microsoft.com/office/officeart/2005/8/layout/cycle5"/>
    <dgm:cxn modelId="{FBC4B9DB-B88A-4EE9-8F0F-03EF8D1CE4C5}" srcId="{631B3D83-BDB8-464C-9D8A-238B0BBDD755}" destId="{7A5098D3-B717-48D2-B0E8-E0D4E7C76BA6}" srcOrd="1" destOrd="0" parTransId="{C91B6D65-C489-4698-BE50-A5AE19498AE0}" sibTransId="{398D6B70-1EFB-4BBF-9B47-0A33DA4DEAAB}"/>
    <dgm:cxn modelId="{9DD9E415-93A9-40F1-B00E-AF7983FD3A11}" srcId="{631B3D83-BDB8-464C-9D8A-238B0BBDD755}" destId="{F660F60C-1FE2-43EC-B99B-85FD22C965B2}" srcOrd="3" destOrd="0" parTransId="{00C81E4C-F56B-45F8-A472-607DB338E389}" sibTransId="{914CE1EF-E3D3-488C-9A7C-FA92FAD97583}"/>
    <dgm:cxn modelId="{C77A0370-D28E-4BFA-8E90-A5985439FFBE}" type="presOf" srcId="{371D7564-BCF4-4989-8B6C-3DD0C12D14A1}" destId="{767E1586-7503-43E0-B622-6766B011049A}" srcOrd="0" destOrd="0" presId="urn:microsoft.com/office/officeart/2005/8/layout/cycle5"/>
    <dgm:cxn modelId="{8AACD1F7-68DC-402D-95D4-F06CF65EF55E}" srcId="{631B3D83-BDB8-464C-9D8A-238B0BBDD755}" destId="{A600D0BA-7057-42EC-B5BD-BA99DD47F549}" srcOrd="2" destOrd="0" parTransId="{3A8C1E78-248A-49AE-B315-F638B6E3A3F6}" sibTransId="{371D7564-BCF4-4989-8B6C-3DD0C12D14A1}"/>
    <dgm:cxn modelId="{BC203744-122F-4E4E-BF03-1D57794F083A}" type="presOf" srcId="{A600D0BA-7057-42EC-B5BD-BA99DD47F549}" destId="{C995EFC5-5868-460C-A235-0958739CD9B9}" srcOrd="0" destOrd="0" presId="urn:microsoft.com/office/officeart/2005/8/layout/cycle5"/>
    <dgm:cxn modelId="{D4B748EF-C507-4E75-B10B-B8D3B3D22DAD}" type="presOf" srcId="{631B3D83-BDB8-464C-9D8A-238B0BBDD755}" destId="{B7FABAED-84AD-4ACC-9796-F9E466633617}" srcOrd="0" destOrd="0" presId="urn:microsoft.com/office/officeart/2005/8/layout/cycle5"/>
    <dgm:cxn modelId="{C6739459-BF1D-4BD0-BE05-37E2D1C93E9D}" type="presParOf" srcId="{B7FABAED-84AD-4ACC-9796-F9E466633617}" destId="{12834A3E-C06A-4ED7-ADDD-832DA6BD3BB3}" srcOrd="0" destOrd="0" presId="urn:microsoft.com/office/officeart/2005/8/layout/cycle5"/>
    <dgm:cxn modelId="{1C9D6A68-17B6-4EDB-82A2-80C51D8B7E08}" type="presParOf" srcId="{B7FABAED-84AD-4ACC-9796-F9E466633617}" destId="{DE84E2B9-2AAD-4782-8879-5697F270BD40}" srcOrd="1" destOrd="0" presId="urn:microsoft.com/office/officeart/2005/8/layout/cycle5"/>
    <dgm:cxn modelId="{FF89A7B4-EA0F-42B1-B7BF-D279E5C83BD0}" type="presParOf" srcId="{B7FABAED-84AD-4ACC-9796-F9E466633617}" destId="{44AECE7F-3B4C-4B08-99C2-E30589B123DD}" srcOrd="2" destOrd="0" presId="urn:microsoft.com/office/officeart/2005/8/layout/cycle5"/>
    <dgm:cxn modelId="{9716046B-497A-4F76-ABE0-5C0E104F0F79}" type="presParOf" srcId="{B7FABAED-84AD-4ACC-9796-F9E466633617}" destId="{F8C980BF-91B7-4DD0-9331-572325280BFB}" srcOrd="3" destOrd="0" presId="urn:microsoft.com/office/officeart/2005/8/layout/cycle5"/>
    <dgm:cxn modelId="{5D99A502-6FAC-42B4-A8B6-7DC8B7609494}" type="presParOf" srcId="{B7FABAED-84AD-4ACC-9796-F9E466633617}" destId="{88A06DA6-5CB1-4C5A-A5E7-F951FFEA78FE}" srcOrd="4" destOrd="0" presId="urn:microsoft.com/office/officeart/2005/8/layout/cycle5"/>
    <dgm:cxn modelId="{AEF83905-E3F6-4BFE-91C7-FF6619934599}" type="presParOf" srcId="{B7FABAED-84AD-4ACC-9796-F9E466633617}" destId="{50F70E9F-B506-4C9F-BEBF-604F112A7DB3}" srcOrd="5" destOrd="0" presId="urn:microsoft.com/office/officeart/2005/8/layout/cycle5"/>
    <dgm:cxn modelId="{E0BCB79B-D949-4149-AD6A-8FC85D1CBF76}" type="presParOf" srcId="{B7FABAED-84AD-4ACC-9796-F9E466633617}" destId="{C995EFC5-5868-460C-A235-0958739CD9B9}" srcOrd="6" destOrd="0" presId="urn:microsoft.com/office/officeart/2005/8/layout/cycle5"/>
    <dgm:cxn modelId="{A02375B8-595D-4E8A-BF1F-23BC4683941E}" type="presParOf" srcId="{B7FABAED-84AD-4ACC-9796-F9E466633617}" destId="{1081305C-79EE-4348-B105-7CBD76961CB4}" srcOrd="7" destOrd="0" presId="urn:microsoft.com/office/officeart/2005/8/layout/cycle5"/>
    <dgm:cxn modelId="{91690D87-12D0-4994-987F-1BBAA1DEFDAB}" type="presParOf" srcId="{B7FABAED-84AD-4ACC-9796-F9E466633617}" destId="{767E1586-7503-43E0-B622-6766B011049A}" srcOrd="8" destOrd="0" presId="urn:microsoft.com/office/officeart/2005/8/layout/cycle5"/>
    <dgm:cxn modelId="{D398F9EB-CEE6-4C98-A989-1177DFA6448D}" type="presParOf" srcId="{B7FABAED-84AD-4ACC-9796-F9E466633617}" destId="{4989A418-4313-4FDF-8305-E5E6A40CA42F}" srcOrd="9" destOrd="0" presId="urn:microsoft.com/office/officeart/2005/8/layout/cycle5"/>
    <dgm:cxn modelId="{5B6325E4-3D4D-4A41-A798-E784FDC0CF20}" type="presParOf" srcId="{B7FABAED-84AD-4ACC-9796-F9E466633617}" destId="{69D343D8-12AC-4715-B684-9872DE4835A8}" srcOrd="10" destOrd="0" presId="urn:microsoft.com/office/officeart/2005/8/layout/cycle5"/>
    <dgm:cxn modelId="{A575396D-86D3-43F9-91BA-232699307107}" type="presParOf" srcId="{B7FABAED-84AD-4ACC-9796-F9E466633617}" destId="{5B0A33FF-989D-4523-870D-030BEEEA144F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61B90-642C-42A0-925A-6815D5BAF684}">
      <dsp:nvSpPr>
        <dsp:cNvPr id="0" name=""/>
        <dsp:cNvSpPr/>
      </dsp:nvSpPr>
      <dsp:spPr>
        <a:xfrm>
          <a:off x="136815" y="-160825"/>
          <a:ext cx="7719257" cy="514618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BE4E4-D237-4C73-A4E5-C5D651C041E8}">
      <dsp:nvSpPr>
        <dsp:cNvPr id="0" name=""/>
        <dsp:cNvSpPr/>
      </dsp:nvSpPr>
      <dsp:spPr>
        <a:xfrm>
          <a:off x="897162" y="3587524"/>
          <a:ext cx="177542" cy="177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E99896-6A48-4A33-8668-4FA308CB953C}">
      <dsp:nvSpPr>
        <dsp:cNvPr id="0" name=""/>
        <dsp:cNvSpPr/>
      </dsp:nvSpPr>
      <dsp:spPr>
        <a:xfrm>
          <a:off x="985933" y="3676296"/>
          <a:ext cx="1319993" cy="114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76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Увеличивает количество клиентов</a:t>
          </a:r>
          <a:endParaRPr lang="ru-RU" sz="1700" kern="1200" dirty="0"/>
        </a:p>
      </dsp:txBody>
      <dsp:txXfrm>
        <a:off x="985933" y="3676296"/>
        <a:ext cx="1319993" cy="1148239"/>
      </dsp:txXfrm>
    </dsp:sp>
    <dsp:sp modelId="{2A6297E8-E88B-4229-A673-FE0291953DB5}">
      <dsp:nvSpPr>
        <dsp:cNvPr id="0" name=""/>
        <dsp:cNvSpPr/>
      </dsp:nvSpPr>
      <dsp:spPr>
        <a:xfrm>
          <a:off x="2151541" y="2465337"/>
          <a:ext cx="308770" cy="308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F835F7-053F-4BB3-8255-3F66C28997B8}">
      <dsp:nvSpPr>
        <dsp:cNvPr id="0" name=""/>
        <dsp:cNvSpPr/>
      </dsp:nvSpPr>
      <dsp:spPr>
        <a:xfrm>
          <a:off x="2305926" y="2619723"/>
          <a:ext cx="1621044" cy="2204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11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Минимизирует риски</a:t>
          </a:r>
          <a:endParaRPr lang="ru-RU" sz="1700" kern="1200" dirty="0"/>
        </a:p>
      </dsp:txBody>
      <dsp:txXfrm>
        <a:off x="2305926" y="2619723"/>
        <a:ext cx="1621044" cy="2204812"/>
      </dsp:txXfrm>
    </dsp:sp>
    <dsp:sp modelId="{C4869FFA-BF7B-4B36-A443-4AB95666BF94}">
      <dsp:nvSpPr>
        <dsp:cNvPr id="0" name=""/>
        <dsp:cNvSpPr/>
      </dsp:nvSpPr>
      <dsp:spPr>
        <a:xfrm>
          <a:off x="3753287" y="1638412"/>
          <a:ext cx="409120" cy="4091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15690F-D8AB-4CD7-97EF-62839BB28347}">
      <dsp:nvSpPr>
        <dsp:cNvPr id="0" name=""/>
        <dsp:cNvSpPr/>
      </dsp:nvSpPr>
      <dsp:spPr>
        <a:xfrm>
          <a:off x="3957847" y="1842972"/>
          <a:ext cx="1621044" cy="2981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785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Увеличивает прибыль</a:t>
          </a:r>
          <a:endParaRPr lang="ru-RU" sz="1700" kern="1200" dirty="0"/>
        </a:p>
      </dsp:txBody>
      <dsp:txXfrm>
        <a:off x="3957847" y="1842972"/>
        <a:ext cx="1621044" cy="2981563"/>
      </dsp:txXfrm>
    </dsp:sp>
    <dsp:sp modelId="{2DC0EEB5-4AF8-4508-900C-699630794833}">
      <dsp:nvSpPr>
        <dsp:cNvPr id="0" name=""/>
        <dsp:cNvSpPr/>
      </dsp:nvSpPr>
      <dsp:spPr>
        <a:xfrm>
          <a:off x="5497839" y="1091310"/>
          <a:ext cx="548067" cy="54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FD75D0-AF8A-4B96-82B7-E4966E8E7CF1}">
      <dsp:nvSpPr>
        <dsp:cNvPr id="0" name=""/>
        <dsp:cNvSpPr/>
      </dsp:nvSpPr>
      <dsp:spPr>
        <a:xfrm>
          <a:off x="5771873" y="1365343"/>
          <a:ext cx="1621044" cy="3459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40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Правильная логистика и закупка товаров на </a:t>
          </a:r>
          <a:r>
            <a:rPr lang="ru-RU" sz="1700" kern="1200" dirty="0" smtClean="0"/>
            <a:t>складе</a:t>
          </a:r>
          <a:endParaRPr lang="ru-RU" sz="1700" kern="1200" dirty="0"/>
        </a:p>
      </dsp:txBody>
      <dsp:txXfrm>
        <a:off x="5771873" y="1365343"/>
        <a:ext cx="1621044" cy="3459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34A3E-C06A-4ED7-ADDD-832DA6BD3BB3}">
      <dsp:nvSpPr>
        <dsp:cNvPr id="0" name=""/>
        <dsp:cNvSpPr/>
      </dsp:nvSpPr>
      <dsp:spPr>
        <a:xfrm>
          <a:off x="2962670" y="121568"/>
          <a:ext cx="2304267" cy="1543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Кучеренко </a:t>
          </a:r>
          <a:r>
            <a:rPr lang="ru-RU" sz="18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Анна</a:t>
          </a:r>
          <a:r>
            <a:rPr lang="ru-RU" sz="1800" kern="1200" dirty="0" smtClean="0"/>
            <a:t>.</a:t>
          </a:r>
          <a:endParaRPr lang="ru-RU" sz="1800" kern="1200" dirty="0" smtClean="0"/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Руководитель проекта </a:t>
          </a:r>
          <a:endParaRPr lang="ru-RU" sz="1600" kern="1200" dirty="0" smtClean="0"/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Аналитик</a:t>
          </a:r>
          <a:endParaRPr lang="ru-RU" sz="1800" kern="1200" dirty="0"/>
        </a:p>
      </dsp:txBody>
      <dsp:txXfrm>
        <a:off x="3038015" y="196913"/>
        <a:ext cx="2153577" cy="1392766"/>
      </dsp:txXfrm>
    </dsp:sp>
    <dsp:sp modelId="{44AECE7F-3B4C-4B08-99C2-E30589B123DD}">
      <dsp:nvSpPr>
        <dsp:cNvPr id="0" name=""/>
        <dsp:cNvSpPr/>
      </dsp:nvSpPr>
      <dsp:spPr>
        <a:xfrm>
          <a:off x="3317663" y="1395444"/>
          <a:ext cx="3789168" cy="3789168"/>
        </a:xfrm>
        <a:custGeom>
          <a:avLst/>
          <a:gdLst/>
          <a:ahLst/>
          <a:cxnLst/>
          <a:rect l="0" t="0" r="0" b="0"/>
          <a:pathLst>
            <a:path>
              <a:moveTo>
                <a:pt x="2200063" y="24789"/>
              </a:moveTo>
              <a:arcTo wR="1894584" hR="1894584" stAng="16756727" swAng="141687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980BF-91B7-4DD0-9331-572325280BFB}">
      <dsp:nvSpPr>
        <dsp:cNvPr id="0" name=""/>
        <dsp:cNvSpPr/>
      </dsp:nvSpPr>
      <dsp:spPr>
        <a:xfrm>
          <a:off x="5410944" y="1849763"/>
          <a:ext cx="2268386" cy="11466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Гуляева </a:t>
          </a:r>
          <a:r>
            <a:rPr lang="ru-RU" sz="18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Диана.</a:t>
          </a:r>
          <a:endParaRPr lang="ru-RU" sz="18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Аналитик</a:t>
          </a:r>
          <a:endParaRPr lang="ru-RU" sz="1800" kern="1200" dirty="0"/>
        </a:p>
      </dsp:txBody>
      <dsp:txXfrm>
        <a:off x="5466918" y="1905737"/>
        <a:ext cx="2156438" cy="1034690"/>
      </dsp:txXfrm>
    </dsp:sp>
    <dsp:sp modelId="{50F70E9F-B506-4C9F-BEBF-604F112A7DB3}">
      <dsp:nvSpPr>
        <dsp:cNvPr id="0" name=""/>
        <dsp:cNvSpPr/>
      </dsp:nvSpPr>
      <dsp:spPr>
        <a:xfrm>
          <a:off x="3030771" y="66492"/>
          <a:ext cx="3789168" cy="3789168"/>
        </a:xfrm>
        <a:custGeom>
          <a:avLst/>
          <a:gdLst/>
          <a:ahLst/>
          <a:cxnLst/>
          <a:rect l="0" t="0" r="0" b="0"/>
          <a:pathLst>
            <a:path>
              <a:moveTo>
                <a:pt x="3280836" y="3185999"/>
              </a:moveTo>
              <a:arcTo wR="1894584" hR="1894584" stAng="2578293" swAng="18717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5EFC5-5868-460C-A235-0958739CD9B9}">
      <dsp:nvSpPr>
        <dsp:cNvPr id="0" name=""/>
        <dsp:cNvSpPr/>
      </dsp:nvSpPr>
      <dsp:spPr>
        <a:xfrm>
          <a:off x="2962668" y="3649962"/>
          <a:ext cx="2160249" cy="11466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Саранди</a:t>
          </a:r>
          <a:r>
            <a:rPr lang="ru-RU" sz="18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8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Игорь.</a:t>
          </a:r>
          <a:endParaRPr lang="ru-RU" sz="18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Разработчик</a:t>
          </a:r>
          <a:endParaRPr lang="ru-RU" sz="1800" kern="1200" dirty="0"/>
        </a:p>
      </dsp:txBody>
      <dsp:txXfrm>
        <a:off x="3018642" y="3705936"/>
        <a:ext cx="2048301" cy="1034690"/>
      </dsp:txXfrm>
    </dsp:sp>
    <dsp:sp modelId="{767E1586-7503-43E0-B622-6766B011049A}">
      <dsp:nvSpPr>
        <dsp:cNvPr id="0" name=""/>
        <dsp:cNvSpPr/>
      </dsp:nvSpPr>
      <dsp:spPr>
        <a:xfrm>
          <a:off x="1026335" y="10298"/>
          <a:ext cx="3789168" cy="3789168"/>
        </a:xfrm>
        <a:custGeom>
          <a:avLst/>
          <a:gdLst/>
          <a:ahLst/>
          <a:cxnLst/>
          <a:rect l="0" t="0" r="0" b="0"/>
          <a:pathLst>
            <a:path>
              <a:moveTo>
                <a:pt x="1581507" y="3763121"/>
              </a:moveTo>
              <a:arcTo wR="1894584" hR="1894584" stAng="5970699" swAng="20721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9A418-4313-4FDF-8305-E5E6A40CA42F}">
      <dsp:nvSpPr>
        <dsp:cNvPr id="0" name=""/>
        <dsp:cNvSpPr/>
      </dsp:nvSpPr>
      <dsp:spPr>
        <a:xfrm>
          <a:off x="298372" y="1849766"/>
          <a:ext cx="2087958" cy="11466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Чабан </a:t>
          </a:r>
          <a:r>
            <a:rPr lang="ru-RU" sz="18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Станислав</a:t>
          </a:r>
          <a:r>
            <a:rPr lang="ru-RU" sz="1800" kern="1200" dirty="0" smtClean="0"/>
            <a:t>.</a:t>
          </a:r>
          <a:endParaRPr lang="ru-RU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Тестировщик</a:t>
          </a:r>
          <a:endParaRPr lang="ru-RU" sz="1800" kern="1200" dirty="0"/>
        </a:p>
      </dsp:txBody>
      <dsp:txXfrm>
        <a:off x="354346" y="1905740"/>
        <a:ext cx="1976010" cy="1034690"/>
      </dsp:txXfrm>
    </dsp:sp>
    <dsp:sp modelId="{5B0A33FF-989D-4523-870D-030BEEEA144F}">
      <dsp:nvSpPr>
        <dsp:cNvPr id="0" name=""/>
        <dsp:cNvSpPr/>
      </dsp:nvSpPr>
      <dsp:spPr>
        <a:xfrm>
          <a:off x="873853" y="1300650"/>
          <a:ext cx="3789168" cy="3789168"/>
        </a:xfrm>
        <a:custGeom>
          <a:avLst/>
          <a:gdLst/>
          <a:ahLst/>
          <a:cxnLst/>
          <a:rect l="0" t="0" r="0" b="0"/>
          <a:pathLst>
            <a:path>
              <a:moveTo>
                <a:pt x="809228" y="341699"/>
              </a:moveTo>
              <a:arcTo wR="1894584" hR="1894584" stAng="14102952" swAng="186205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D1B85-D6A3-41D2-B487-498F5A9FDF4F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F3988-E2D0-4E82-927D-F3CAB511B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2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F3988-E2D0-4E82-927D-F3CAB511B93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36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Наша программа решает данную проблему- созданием базы данных клиентов. С помощью этой БД, компания не только будет знать всех своих постоянных клиентов, но и увеличивать их кол-во. Так же есть возможность улучшать отношения с ними так как можно рассылать уведомление о новой продукции и прочее.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F3988-E2D0-4E82-927D-F3CAB511B93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34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cs typeface="Arial" pitchFamily="34" charset="0"/>
              </a:rPr>
              <a:t>Наша программа решает возникшие проблемы.  По удобному поиску можно найти товар интересующей категории, определить какой товар пользуется спросом какой нет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F3988-E2D0-4E82-927D-F3CAB511B93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62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Позиционирование продукта – причина почему люди покупают тот или иной товар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F3988-E2D0-4E82-927D-F3CAB511B93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6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 smtClean="0"/>
              <a:t>Программа</a:t>
            </a:r>
            <a:r>
              <a:rPr lang="uk-UA" dirty="0" smtClean="0"/>
              <a:t>.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Игорь</a:t>
            </a:r>
            <a:r>
              <a:rPr lang="uk-UA" baseline="0" dirty="0" smtClean="0"/>
              <a:t> опис</a:t>
            </a:r>
            <a:r>
              <a:rPr lang="ru-RU" baseline="0" dirty="0" err="1" smtClean="0"/>
              <a:t>ывает</a:t>
            </a:r>
            <a:r>
              <a:rPr lang="ru-RU" baseline="0" dirty="0" smtClean="0"/>
              <a:t> какие методы использовал и технологии в создании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F3988-E2D0-4E82-927D-F3CAB511B93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50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программы.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Скрины</a:t>
            </a:r>
            <a:r>
              <a:rPr lang="ru-RU" baseline="0" dirty="0" smtClean="0"/>
              <a:t> программы и сама демонстрация.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F3988-E2D0-4E82-927D-F3CAB511B93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8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C569221-846C-447D-A5A1-5BD3972AA4E5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CC9C5E5-0CB5-4E2E-8E5A-FC416D5B1D49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221-846C-447D-A5A1-5BD3972AA4E5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C5E5-0CB5-4E2E-8E5A-FC416D5B1D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221-846C-447D-A5A1-5BD3972AA4E5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C5E5-0CB5-4E2E-8E5A-FC416D5B1D4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221-846C-447D-A5A1-5BD3972AA4E5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C5E5-0CB5-4E2E-8E5A-FC416D5B1D4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C569221-846C-447D-A5A1-5BD3972AA4E5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CC9C5E5-0CB5-4E2E-8E5A-FC416D5B1D4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221-846C-447D-A5A1-5BD3972AA4E5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C5E5-0CB5-4E2E-8E5A-FC416D5B1D4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221-846C-447D-A5A1-5BD3972AA4E5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C5E5-0CB5-4E2E-8E5A-FC416D5B1D4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221-846C-447D-A5A1-5BD3972AA4E5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C5E5-0CB5-4E2E-8E5A-FC416D5B1D4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221-846C-447D-A5A1-5BD3972AA4E5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C5E5-0CB5-4E2E-8E5A-FC416D5B1D4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221-846C-447D-A5A1-5BD3972AA4E5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C5E5-0CB5-4E2E-8E5A-FC416D5B1D4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9221-846C-447D-A5A1-5BD3972AA4E5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C5E5-0CB5-4E2E-8E5A-FC416D5B1D4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569221-846C-447D-A5A1-5BD3972AA4E5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C9C5E5-0CB5-4E2E-8E5A-FC416D5B1D49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3789040"/>
            <a:ext cx="7200800" cy="152400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«</a:t>
            </a:r>
            <a:r>
              <a:rPr lang="en-US" sz="4000" dirty="0"/>
              <a:t>Zoo </a:t>
            </a:r>
            <a:r>
              <a:rPr lang="en-US" sz="4000" dirty="0" err="1"/>
              <a:t>Sklad</a:t>
            </a:r>
            <a:r>
              <a:rPr lang="ru-RU" sz="40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41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базы данных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036496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69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ru-RU" altLang="ru-RU" dirty="0"/>
              <a:t>Для корректной работы программы необходимо</a:t>
            </a:r>
            <a:r>
              <a:rPr lang="ru-RU" altLang="ru-RU" dirty="0" smtClean="0"/>
              <a:t>:</a:t>
            </a:r>
          </a:p>
          <a:p>
            <a:r>
              <a:rPr lang="ru-RU" altLang="ru-RU" dirty="0"/>
              <a:t>Установить </a:t>
            </a:r>
            <a:r>
              <a:rPr lang="en-US" altLang="ru-RU" dirty="0"/>
              <a:t>.NET Framework 4.5</a:t>
            </a:r>
            <a:r>
              <a:rPr lang="ru-RU" altLang="ru-RU" dirty="0"/>
              <a:t>;</a:t>
            </a:r>
          </a:p>
          <a:p>
            <a:r>
              <a:rPr lang="ru-RU" altLang="ru-RU" dirty="0"/>
              <a:t>Установить </a:t>
            </a:r>
            <a:r>
              <a:rPr lang="en-US" altLang="ru-RU" dirty="0"/>
              <a:t>Microsoft SQL Server</a:t>
            </a:r>
            <a:r>
              <a:rPr lang="ru-RU" altLang="ru-RU" dirty="0"/>
              <a:t> </a:t>
            </a:r>
            <a:r>
              <a:rPr lang="ru-RU" altLang="ru-RU" dirty="0" smtClean="0"/>
              <a:t>2014</a:t>
            </a:r>
            <a:endParaRPr lang="ru-RU" dirty="0" smtClean="0"/>
          </a:p>
          <a:p>
            <a:r>
              <a:rPr lang="ru-RU" altLang="ru-RU" dirty="0" smtClean="0"/>
              <a:t>2Гб оперативной памяти</a:t>
            </a:r>
          </a:p>
          <a:p>
            <a:r>
              <a:rPr lang="ru-RU" altLang="ru-RU" dirty="0" smtClean="0"/>
              <a:t>1Гб </a:t>
            </a:r>
            <a:r>
              <a:rPr lang="ru-RU" altLang="ru-RU" dirty="0"/>
              <a:t>с</a:t>
            </a:r>
            <a:r>
              <a:rPr lang="ru-RU" altLang="ru-RU" dirty="0" smtClean="0"/>
              <a:t>вободного места</a:t>
            </a:r>
          </a:p>
          <a:p>
            <a:r>
              <a:rPr lang="ru-RU" altLang="ru-RU" dirty="0" smtClean="0"/>
              <a:t>Любая операционная система</a:t>
            </a:r>
          </a:p>
          <a:p>
            <a:endParaRPr lang="ru-RU" dirty="0"/>
          </a:p>
        </p:txBody>
      </p:sp>
      <p:pic>
        <p:nvPicPr>
          <p:cNvPr id="4" name="Picture 20" descr="Картинки по запросу microsoft sql serv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63916"/>
            <a:ext cx="3823286" cy="9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Картинки по запросу entity framewor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19704"/>
            <a:ext cx="1662112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2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риски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8975416"/>
              </p:ext>
            </p:extLst>
          </p:nvPr>
        </p:nvGraphicFramePr>
        <p:xfrm>
          <a:off x="179512" y="1340768"/>
          <a:ext cx="8784976" cy="4896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2849"/>
                <a:gridCol w="3401607"/>
                <a:gridCol w="4680520"/>
              </a:tblGrid>
              <a:tr h="43789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Ранг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Риск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Стратегия</a:t>
                      </a:r>
                      <a:endParaRPr lang="ru-RU" dirty="0"/>
                    </a:p>
                  </a:txBody>
                  <a:tcPr/>
                </a:tc>
              </a:tr>
              <a:tr h="14327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kern="1200" dirty="0" smtClean="0">
                          <a:effectLst/>
                        </a:rPr>
                        <a:t>Низкая производительность 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ru-RU" sz="1800" kern="1200" dirty="0" smtClean="0">
                          <a:effectLst/>
                        </a:rPr>
                        <a:t>Обсуждать цели каждого участника проекта, на основе этого эффективно распределить роли участников в зависимости от желания и умение. </a:t>
                      </a:r>
                      <a:endParaRPr lang="ru-RU" dirty="0"/>
                    </a:p>
                  </a:txBody>
                  <a:tcPr/>
                </a:tc>
              </a:tr>
              <a:tr h="119038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Перфекционизм, ненужное оттачивание деталей</a:t>
                      </a:r>
                      <a:endParaRPr lang="uk-UA" sz="1800" dirty="0" smtClean="0">
                        <a:effectLst/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первую очередь роботу выполнять согласно задачи, а не личным требованиям исполнителем.</a:t>
                      </a:r>
                    </a:p>
                  </a:txBody>
                  <a:tcPr/>
                </a:tc>
              </a:tr>
              <a:tr h="75581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Частые изменения в проекте</a:t>
                      </a:r>
                      <a:endParaRPr lang="uk-UA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Определить общее видение результата проекта</a:t>
                      </a:r>
                      <a:endParaRPr lang="ru-RU" dirty="0"/>
                    </a:p>
                  </a:txBody>
                  <a:tcPr/>
                </a:tc>
              </a:tr>
              <a:tr h="10797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Неправильно </a:t>
                      </a: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определенные </a:t>
                      </a: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системные 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Обсуждение с заказчиком и командой общее видения финального результата проекта.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20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Технологии, которые использовались: </a:t>
            </a:r>
          </a:p>
        </p:txBody>
      </p:sp>
      <p:pic>
        <p:nvPicPr>
          <p:cNvPr id="4" name="Picture 2" descr="Картинки по запросу c#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25604"/>
            <a:ext cx="1963614" cy="19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Картинки по запросу визио икон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198"/>
            <a:ext cx="180256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 descr="Картинки по запросу microsoft sql serve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01" y="2250694"/>
            <a:ext cx="3823286" cy="9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Картинки по запросу entity framewor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57825"/>
            <a:ext cx="1662112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9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Архитектура - какие методы использовались.</a:t>
            </a:r>
          </a:p>
        </p:txBody>
      </p:sp>
    </p:spTree>
    <p:extLst>
      <p:ext uri="{BB962C8B-B14F-4D97-AF65-F5344CB8AC3E}">
        <p14:creationId xmlns:p14="http://schemas.microsoft.com/office/powerpoint/2010/main" val="362095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</a:t>
            </a:r>
            <a:r>
              <a:rPr lang="ru-RU" dirty="0"/>
              <a:t>система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04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</a:t>
            </a:r>
            <a:r>
              <a:rPr lang="ru-RU" dirty="0"/>
              <a:t>команда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5540372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14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68094" y="2541119"/>
            <a:ext cx="7164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Спасибо за внимание!</a:t>
            </a:r>
            <a:endParaRPr lang="ru-RU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43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нужен наш продукт: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4248472" cy="4658072"/>
          </a:xfrm>
        </p:spPr>
        <p:txBody>
          <a:bodyPr>
            <a:normAutofit/>
          </a:bodyPr>
          <a:lstStyle/>
          <a:p>
            <a:r>
              <a:rPr lang="ru-RU" dirty="0" smtClean="0"/>
              <a:t>Работа с клиентами :</a:t>
            </a:r>
          </a:p>
          <a:p>
            <a:pPr lvl="1"/>
            <a:r>
              <a:rPr lang="ru-RU" dirty="0" smtClean="0"/>
              <a:t>Знать своих клиентов</a:t>
            </a:r>
          </a:p>
          <a:p>
            <a:pPr lvl="1"/>
            <a:r>
              <a:rPr lang="ru-RU" dirty="0" smtClean="0"/>
              <a:t>Количество заказов</a:t>
            </a:r>
          </a:p>
          <a:p>
            <a:pPr lvl="1"/>
            <a:r>
              <a:rPr lang="ru-RU" dirty="0" smtClean="0"/>
              <a:t>Средний чек</a:t>
            </a:r>
          </a:p>
          <a:p>
            <a:pPr lvl="1"/>
            <a:r>
              <a:rPr lang="ru-RU" dirty="0" smtClean="0"/>
              <a:t>Популярные товары</a:t>
            </a:r>
          </a:p>
          <a:p>
            <a:pPr lvl="1"/>
            <a:r>
              <a:rPr lang="ru-RU" dirty="0" smtClean="0"/>
              <a:t>Бонусная программа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427984" y="1188463"/>
            <a:ext cx="4402832" cy="468052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Управление складом</a:t>
            </a:r>
            <a:r>
              <a:rPr lang="ru-RU" sz="2300" dirty="0" smtClean="0"/>
              <a:t>: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пределение остатков продуктов</a:t>
            </a:r>
          </a:p>
          <a:p>
            <a:pPr lvl="1"/>
            <a:r>
              <a:rPr lang="ru-RU" dirty="0">
                <a:cs typeface="Arial" pitchFamily="34" charset="0"/>
              </a:rPr>
              <a:t>Каталог ассортимента предлагаемых </a:t>
            </a:r>
            <a:r>
              <a:rPr lang="ru-RU" dirty="0" smtClean="0">
                <a:cs typeface="Arial" pitchFamily="34" charset="0"/>
              </a:rPr>
              <a:t>товаров</a:t>
            </a:r>
            <a:endParaRPr lang="ru-RU" dirty="0" smtClean="0"/>
          </a:p>
          <a:p>
            <a:pPr lvl="1"/>
            <a:r>
              <a:rPr lang="ru-RU" dirty="0">
                <a:cs typeface="Arial" pitchFamily="34" charset="0"/>
              </a:rPr>
              <a:t>Н</a:t>
            </a:r>
            <a:r>
              <a:rPr lang="ru-RU" dirty="0" smtClean="0">
                <a:cs typeface="Arial" pitchFamily="34" charset="0"/>
              </a:rPr>
              <a:t>есложная </a:t>
            </a:r>
            <a:r>
              <a:rPr lang="ru-RU" dirty="0">
                <a:cs typeface="Arial" pitchFamily="34" charset="0"/>
              </a:rPr>
              <a:t>система поиска продукции</a:t>
            </a:r>
          </a:p>
          <a:p>
            <a:pPr lvl="1"/>
            <a:r>
              <a:rPr lang="ru-RU" dirty="0"/>
              <a:t>Учет сроков годности товаров</a:t>
            </a:r>
          </a:p>
          <a:p>
            <a:pPr lvl="1"/>
            <a:r>
              <a:rPr lang="ru-RU" dirty="0">
                <a:cs typeface="Arial" pitchFamily="34" charset="0"/>
              </a:rPr>
              <a:t>Анализ эффективности логистики </a:t>
            </a:r>
            <a:r>
              <a:rPr lang="ru-RU" dirty="0" smtClean="0">
                <a:cs typeface="Arial" pitchFamily="34" charset="0"/>
              </a:rPr>
              <a:t>товаров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544" y="4077072"/>
            <a:ext cx="4402832" cy="44644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Работа с заказами:</a:t>
            </a:r>
          </a:p>
          <a:p>
            <a:pPr lvl="1"/>
            <a:r>
              <a:rPr lang="ru-RU" dirty="0" smtClean="0"/>
              <a:t>История заказов</a:t>
            </a:r>
          </a:p>
          <a:p>
            <a:pPr lvl="1"/>
            <a:r>
              <a:rPr lang="ru-RU" dirty="0"/>
              <a:t>Получение статуса </a:t>
            </a:r>
            <a:r>
              <a:rPr lang="ru-RU" dirty="0" smtClean="0"/>
              <a:t>заказа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21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клиентами 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600" dirty="0" smtClean="0">
                <a:solidFill>
                  <a:schemeClr val="tx1"/>
                </a:solidFill>
              </a:rPr>
              <a:t>Знать </a:t>
            </a:r>
            <a:r>
              <a:rPr lang="ru-RU" sz="2600" dirty="0">
                <a:solidFill>
                  <a:schemeClr val="tx1"/>
                </a:solidFill>
              </a:rPr>
              <a:t>своих </a:t>
            </a:r>
            <a:r>
              <a:rPr lang="ru-RU" sz="2600" dirty="0" smtClean="0">
                <a:solidFill>
                  <a:schemeClr val="tx1"/>
                </a:solidFill>
              </a:rPr>
              <a:t>клиентов</a:t>
            </a:r>
          </a:p>
          <a:p>
            <a:pPr marL="274320" lvl="1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(База данных в которой хранится информация о клиентах)</a:t>
            </a:r>
            <a:endParaRPr lang="ru-RU" sz="2000" dirty="0">
              <a:solidFill>
                <a:schemeClr val="tx1"/>
              </a:solidFill>
            </a:endParaRPr>
          </a:p>
          <a:p>
            <a:pPr lvl="1"/>
            <a:r>
              <a:rPr lang="ru-RU" sz="2600" dirty="0">
                <a:solidFill>
                  <a:schemeClr val="tx1"/>
                </a:solidFill>
              </a:rPr>
              <a:t>Количество </a:t>
            </a:r>
            <a:r>
              <a:rPr lang="ru-RU" sz="2600" dirty="0" smtClean="0">
                <a:solidFill>
                  <a:schemeClr val="tx1"/>
                </a:solidFill>
              </a:rPr>
              <a:t>заказов</a:t>
            </a:r>
          </a:p>
          <a:p>
            <a:pPr marL="274320" lvl="1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(Краткая сводка по всем заказам компании)</a:t>
            </a:r>
            <a:endParaRPr lang="ru-RU" sz="2000" dirty="0">
              <a:solidFill>
                <a:schemeClr val="tx1"/>
              </a:solidFill>
            </a:endParaRPr>
          </a:p>
          <a:p>
            <a:pPr lvl="1"/>
            <a:r>
              <a:rPr lang="ru-RU" sz="2600" dirty="0">
                <a:solidFill>
                  <a:schemeClr val="tx1"/>
                </a:solidFill>
              </a:rPr>
              <a:t>Средний </a:t>
            </a:r>
            <a:r>
              <a:rPr lang="ru-RU" sz="2600" dirty="0" smtClean="0">
                <a:solidFill>
                  <a:schemeClr val="tx1"/>
                </a:solidFill>
              </a:rPr>
              <a:t>чек</a:t>
            </a:r>
          </a:p>
          <a:p>
            <a:pPr marL="274320" lvl="1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(</a:t>
            </a:r>
            <a:r>
              <a:rPr lang="ru-RU" sz="2000" dirty="0">
                <a:solidFill>
                  <a:schemeClr val="tx1"/>
                </a:solidFill>
              </a:rPr>
              <a:t>Р</a:t>
            </a:r>
            <a:r>
              <a:rPr lang="ru-RU" sz="2000" dirty="0" smtClean="0">
                <a:solidFill>
                  <a:schemeClr val="tx1"/>
                </a:solidFill>
              </a:rPr>
              <a:t>ассчитывается средний чек клиента)</a:t>
            </a:r>
            <a:endParaRPr lang="ru-RU" sz="2000" dirty="0">
              <a:solidFill>
                <a:schemeClr val="tx1"/>
              </a:solidFill>
            </a:endParaRPr>
          </a:p>
          <a:p>
            <a:pPr lvl="1"/>
            <a:r>
              <a:rPr lang="ru-RU" sz="2600" dirty="0">
                <a:solidFill>
                  <a:schemeClr val="tx1"/>
                </a:solidFill>
              </a:rPr>
              <a:t>Популярные </a:t>
            </a:r>
            <a:r>
              <a:rPr lang="ru-RU" sz="2600" dirty="0" smtClean="0">
                <a:solidFill>
                  <a:schemeClr val="tx1"/>
                </a:solidFill>
              </a:rPr>
              <a:t>товары</a:t>
            </a:r>
          </a:p>
          <a:p>
            <a:pPr marL="274320" lvl="1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(Рассчитываются товары которые больше всего покупают)</a:t>
            </a:r>
            <a:endParaRPr lang="ru-RU" sz="2000" dirty="0">
              <a:solidFill>
                <a:schemeClr val="tx1"/>
              </a:solidFill>
            </a:endParaRPr>
          </a:p>
          <a:p>
            <a:pPr lvl="1"/>
            <a:r>
              <a:rPr lang="ru-RU" sz="2600" dirty="0">
                <a:solidFill>
                  <a:schemeClr val="tx1"/>
                </a:solidFill>
              </a:rPr>
              <a:t>Бонусная </a:t>
            </a:r>
            <a:r>
              <a:rPr lang="ru-RU" sz="2600" dirty="0" smtClean="0">
                <a:solidFill>
                  <a:schemeClr val="tx1"/>
                </a:solidFill>
              </a:rPr>
              <a:t>программа</a:t>
            </a:r>
          </a:p>
          <a:p>
            <a:pPr marL="274320" lvl="1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(Учет скидок клиентам)</a:t>
            </a:r>
          </a:p>
          <a:p>
            <a:pPr lvl="1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25510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Управление складом 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Arial" pitchFamily="34" charset="0"/>
              </a:rPr>
              <a:t>О</a:t>
            </a:r>
            <a:r>
              <a:rPr lang="ru-RU" dirty="0" smtClean="0">
                <a:cs typeface="Arial" pitchFamily="34" charset="0"/>
              </a:rPr>
              <a:t>пределение </a:t>
            </a:r>
            <a:r>
              <a:rPr lang="ru-RU" dirty="0">
                <a:cs typeface="Arial" pitchFamily="34" charset="0"/>
              </a:rPr>
              <a:t>остатков </a:t>
            </a:r>
            <a:r>
              <a:rPr lang="ru-RU" dirty="0" smtClean="0">
                <a:cs typeface="Arial" pitchFamily="34" charset="0"/>
              </a:rPr>
              <a:t>товара</a:t>
            </a:r>
          </a:p>
          <a:p>
            <a:pPr marL="0" indent="0">
              <a:buNone/>
            </a:pPr>
            <a:r>
              <a:rPr lang="ru-RU" sz="2000" dirty="0" smtClean="0">
                <a:cs typeface="Arial" pitchFamily="34" charset="0"/>
              </a:rPr>
              <a:t>(</a:t>
            </a:r>
            <a:r>
              <a:rPr lang="ru-RU" sz="2000" dirty="0">
                <a:cs typeface="Arial" pitchFamily="34" charset="0"/>
              </a:rPr>
              <a:t>П</a:t>
            </a:r>
            <a:r>
              <a:rPr lang="ru-RU" sz="2000" dirty="0" smtClean="0">
                <a:cs typeface="Arial" pitchFamily="34" charset="0"/>
              </a:rPr>
              <a:t>одсчет </a:t>
            </a:r>
            <a:r>
              <a:rPr lang="ru-RU" sz="2000" dirty="0" smtClean="0">
                <a:cs typeface="Arial" pitchFamily="34" charset="0"/>
              </a:rPr>
              <a:t>товаров, сколько </a:t>
            </a:r>
            <a:r>
              <a:rPr lang="ru-RU" sz="2000" dirty="0" smtClean="0">
                <a:cs typeface="Arial" pitchFamily="34" charset="0"/>
              </a:rPr>
              <a:t>есть в </a:t>
            </a:r>
            <a:r>
              <a:rPr lang="ru-RU" sz="2000" dirty="0" smtClean="0">
                <a:cs typeface="Arial" pitchFamily="34" charset="0"/>
              </a:rPr>
              <a:t>наличии)</a:t>
            </a:r>
          </a:p>
          <a:p>
            <a:r>
              <a:rPr lang="ru-RU" dirty="0">
                <a:cs typeface="Arial" pitchFamily="34" charset="0"/>
              </a:rPr>
              <a:t>Каталог ассортимента предлагаемых </a:t>
            </a:r>
            <a:r>
              <a:rPr lang="ru-RU" dirty="0" smtClean="0">
                <a:cs typeface="Arial" pitchFamily="34" charset="0"/>
              </a:rPr>
              <a:t>товаров</a:t>
            </a:r>
            <a:endParaRPr lang="en-US" dirty="0" smtClean="0"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Arial" pitchFamily="34" charset="0"/>
              </a:rPr>
              <a:t>(</a:t>
            </a:r>
            <a:r>
              <a:rPr lang="ru-RU" sz="2000" dirty="0" smtClean="0">
                <a:cs typeface="Arial" pitchFamily="34" charset="0"/>
              </a:rPr>
              <a:t>Просмотр </a:t>
            </a:r>
            <a:r>
              <a:rPr lang="ru-RU" sz="2000" dirty="0" smtClean="0">
                <a:cs typeface="Arial" pitchFamily="34" charset="0"/>
              </a:rPr>
              <a:t>каталога товаров, что находятся в базе данных)</a:t>
            </a:r>
          </a:p>
          <a:p>
            <a:r>
              <a:rPr lang="ru-RU" dirty="0" smtClean="0">
                <a:cs typeface="Arial" pitchFamily="34" charset="0"/>
              </a:rPr>
              <a:t>Удобная и несложная система поиска продукции</a:t>
            </a:r>
          </a:p>
          <a:p>
            <a:pPr marL="0" indent="0">
              <a:buNone/>
            </a:pPr>
            <a:r>
              <a:rPr lang="ru-RU" sz="2000" dirty="0" smtClean="0">
                <a:cs typeface="Arial" pitchFamily="34" charset="0"/>
              </a:rPr>
              <a:t>(</a:t>
            </a:r>
            <a:r>
              <a:rPr lang="ru-RU" sz="2000" dirty="0">
                <a:cs typeface="Arial" pitchFamily="34" charset="0"/>
              </a:rPr>
              <a:t>П</a:t>
            </a:r>
            <a:r>
              <a:rPr lang="ru-RU" sz="2000" dirty="0" smtClean="0">
                <a:cs typeface="Arial" pitchFamily="34" charset="0"/>
              </a:rPr>
              <a:t>оиск </a:t>
            </a:r>
            <a:r>
              <a:rPr lang="ru-RU" sz="2000" dirty="0" smtClean="0">
                <a:cs typeface="Arial" pitchFamily="34" charset="0"/>
              </a:rPr>
              <a:t>по категории товара)</a:t>
            </a:r>
          </a:p>
          <a:p>
            <a:r>
              <a:rPr lang="ru-RU" dirty="0" smtClean="0"/>
              <a:t>Учет сроков </a:t>
            </a:r>
            <a:r>
              <a:rPr lang="ru-RU" dirty="0"/>
              <a:t>годности </a:t>
            </a:r>
            <a:r>
              <a:rPr lang="ru-RU" dirty="0" smtClean="0"/>
              <a:t>товаров</a:t>
            </a:r>
          </a:p>
          <a:p>
            <a:pPr marL="0" indent="0">
              <a:buNone/>
            </a:pPr>
            <a:r>
              <a:rPr lang="ru-RU" sz="2000" dirty="0" smtClean="0"/>
              <a:t>(Отображение всех товаров </a:t>
            </a:r>
            <a:r>
              <a:rPr lang="ru-RU" sz="2000" dirty="0" smtClean="0"/>
              <a:t>в которых вышел срок годности)</a:t>
            </a:r>
            <a:endParaRPr lang="ru-RU" sz="2000" dirty="0"/>
          </a:p>
          <a:p>
            <a:r>
              <a:rPr lang="ru-RU" dirty="0" smtClean="0">
                <a:cs typeface="Arial" pitchFamily="34" charset="0"/>
              </a:rPr>
              <a:t>Анализ эффективности логистики товаров</a:t>
            </a:r>
          </a:p>
          <a:p>
            <a:pPr marL="0" indent="0">
              <a:buNone/>
            </a:pPr>
            <a:r>
              <a:rPr lang="ru-RU" sz="2000" dirty="0" smtClean="0">
                <a:cs typeface="Arial" pitchFamily="34" charset="0"/>
              </a:rPr>
              <a:t>(</a:t>
            </a:r>
            <a:r>
              <a:rPr lang="ru-RU" sz="2000" dirty="0">
                <a:cs typeface="Arial" pitchFamily="34" charset="0"/>
              </a:rPr>
              <a:t>А</a:t>
            </a:r>
            <a:r>
              <a:rPr lang="ru-RU" sz="2000" dirty="0" smtClean="0">
                <a:cs typeface="Arial" pitchFamily="34" charset="0"/>
              </a:rPr>
              <a:t>нализ </a:t>
            </a:r>
            <a:r>
              <a:rPr lang="ru-RU" sz="2000" dirty="0" smtClean="0">
                <a:cs typeface="Arial" pitchFamily="34" charset="0"/>
              </a:rPr>
              <a:t>и обработка статистики)</a:t>
            </a:r>
            <a:endParaRPr lang="ru-RU" sz="2000" dirty="0">
              <a:cs typeface="Arial" pitchFamily="34" charset="0"/>
            </a:endParaRPr>
          </a:p>
          <a:p>
            <a:pPr marL="0" indent="0">
              <a:buNone/>
            </a:pPr>
            <a:endParaRPr lang="ru-RU" dirty="0">
              <a:cs typeface="Arial" pitchFamily="34" charset="0"/>
            </a:endParaRPr>
          </a:p>
          <a:p>
            <a:endParaRPr lang="ru-RU" dirty="0">
              <a:cs typeface="Arial" pitchFamily="34" charset="0"/>
            </a:endParaRPr>
          </a:p>
          <a:p>
            <a:endParaRPr lang="ru-RU" dirty="0">
              <a:cs typeface="Arial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52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ru-RU" dirty="0" smtClean="0"/>
              <a:t>заказами: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Наличие хранения заказов</a:t>
            </a:r>
          </a:p>
          <a:p>
            <a:pPr marL="0" indent="0">
              <a:buNone/>
            </a:pPr>
            <a:r>
              <a:rPr lang="ru-RU" sz="2000" dirty="0" smtClean="0"/>
              <a:t>(Все заказы остаются в базе данных и в любой момент можно открыть тот или иной заказ)</a:t>
            </a:r>
          </a:p>
          <a:p>
            <a:r>
              <a:rPr lang="ru-RU" dirty="0"/>
              <a:t>Получение статуса </a:t>
            </a:r>
            <a:r>
              <a:rPr lang="ru-RU" dirty="0" smtClean="0"/>
              <a:t>заказа</a:t>
            </a:r>
          </a:p>
          <a:p>
            <a:pPr marL="0" indent="0">
              <a:buNone/>
            </a:pPr>
            <a:r>
              <a:rPr lang="ru-RU" sz="2000" dirty="0" smtClean="0"/>
              <a:t>(После создания заказа его статус – «в процессе», после уведомление курьера, что заказ доставлен его статус изменяется на «доставлен</a:t>
            </a:r>
            <a:r>
              <a:rPr lang="ru-RU" sz="2000" dirty="0"/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65323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Развитие компании которое дает наш продукт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137354525"/>
              </p:ext>
            </p:extLst>
          </p:nvPr>
        </p:nvGraphicFramePr>
        <p:xfrm>
          <a:off x="611560" y="1268760"/>
          <a:ext cx="799288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05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развития нашего </a:t>
            </a:r>
            <a:r>
              <a:rPr lang="ru-RU" dirty="0"/>
              <a:t>продукта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Добавить базу данных по поставщикам и их работе, на основе этого строить статистику </a:t>
            </a:r>
          </a:p>
          <a:p>
            <a:r>
              <a:rPr lang="ru-RU" dirty="0" smtClean="0"/>
              <a:t>Снижение времени, необходимого для поиска и составления заказа</a:t>
            </a:r>
          </a:p>
          <a:p>
            <a:r>
              <a:rPr lang="ru-RU" dirty="0" smtClean="0"/>
              <a:t>Оценка рынка</a:t>
            </a:r>
          </a:p>
          <a:p>
            <a:r>
              <a:rPr lang="ru-RU" dirty="0"/>
              <a:t>Позиционирование продукта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Ввести </a:t>
            </a:r>
            <a:r>
              <a:rPr lang="ru-RU" dirty="0" smtClean="0"/>
              <a:t>систему прогнозирования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45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Действующие лица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3" y="1219200"/>
            <a:ext cx="8076113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altLang="ru-RU" dirty="0"/>
              <a:t>Управление отношениями с клиентами </a:t>
            </a:r>
            <a:endParaRPr lang="ru-RU" altLang="ru-RU" dirty="0" smtClean="0"/>
          </a:p>
          <a:p>
            <a:r>
              <a:rPr lang="ru-RU" dirty="0" smtClean="0"/>
              <a:t>Хранения данных о клиентах</a:t>
            </a:r>
          </a:p>
          <a:p>
            <a:r>
              <a:rPr lang="ru-RU" dirty="0"/>
              <a:t>История заказов</a:t>
            </a:r>
          </a:p>
          <a:p>
            <a:r>
              <a:rPr lang="ru-RU" dirty="0" smtClean="0"/>
              <a:t>Получение </a:t>
            </a:r>
            <a:r>
              <a:rPr lang="ru-RU" dirty="0"/>
              <a:t>статуса заказа</a:t>
            </a:r>
          </a:p>
          <a:p>
            <a:r>
              <a:rPr lang="ru-RU" dirty="0" smtClean="0">
                <a:cs typeface="Arial" pitchFamily="34" charset="0"/>
              </a:rPr>
              <a:t>Определение </a:t>
            </a:r>
            <a:r>
              <a:rPr lang="ru-RU" dirty="0">
                <a:cs typeface="Arial" pitchFamily="34" charset="0"/>
              </a:rPr>
              <a:t>остатков </a:t>
            </a:r>
            <a:r>
              <a:rPr lang="ru-RU" dirty="0" smtClean="0">
                <a:cs typeface="Arial" pitchFamily="34" charset="0"/>
              </a:rPr>
              <a:t>товара</a:t>
            </a:r>
          </a:p>
          <a:p>
            <a:r>
              <a:rPr lang="ru-RU" dirty="0" smtClean="0">
                <a:cs typeface="Arial" pitchFamily="34" charset="0"/>
              </a:rPr>
              <a:t>Каталог </a:t>
            </a:r>
            <a:r>
              <a:rPr lang="ru-RU" dirty="0">
                <a:cs typeface="Arial" pitchFamily="34" charset="0"/>
              </a:rPr>
              <a:t>ассортимента предлагаемых товаров</a:t>
            </a:r>
          </a:p>
          <a:p>
            <a:r>
              <a:rPr lang="ru-RU" dirty="0">
                <a:cs typeface="Arial" pitchFamily="34" charset="0"/>
              </a:rPr>
              <a:t>Несложная система поиска </a:t>
            </a:r>
            <a:r>
              <a:rPr lang="ru-RU" dirty="0" smtClean="0">
                <a:cs typeface="Arial" pitchFamily="34" charset="0"/>
              </a:rPr>
              <a:t>продукции</a:t>
            </a:r>
          </a:p>
          <a:p>
            <a:r>
              <a:rPr lang="ru-RU" dirty="0" smtClean="0">
                <a:cs typeface="Arial" pitchFamily="34" charset="0"/>
              </a:rPr>
              <a:t>Анализ </a:t>
            </a:r>
            <a:r>
              <a:rPr lang="ru-RU" dirty="0">
                <a:cs typeface="Arial" pitchFamily="34" charset="0"/>
              </a:rPr>
              <a:t>и обработка статистики</a:t>
            </a:r>
          </a:p>
          <a:p>
            <a:r>
              <a:rPr lang="ru-RU" dirty="0"/>
              <a:t>Учет срока годности </a:t>
            </a:r>
            <a:r>
              <a:rPr lang="ru-RU" dirty="0" smtClean="0"/>
              <a:t>товара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983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222</TotalTime>
  <Words>571</Words>
  <Application>Microsoft Office PowerPoint</Application>
  <PresentationFormat>Экран (4:3)</PresentationFormat>
  <Paragraphs>117</Paragraphs>
  <Slides>17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Начальная</vt:lpstr>
      <vt:lpstr>«Zoo Sklad»</vt:lpstr>
      <vt:lpstr>Для чего нужен наш продукт:</vt:lpstr>
      <vt:lpstr>Работа с клиентами :</vt:lpstr>
      <vt:lpstr>Управление складом :</vt:lpstr>
      <vt:lpstr>Работа с заказами:</vt:lpstr>
      <vt:lpstr>Развитие компании которое дает наш продукт</vt:lpstr>
      <vt:lpstr>Дальнейшее развития нашего продукта</vt:lpstr>
      <vt:lpstr>Действующие лица</vt:lpstr>
      <vt:lpstr>Возможности системы</vt:lpstr>
      <vt:lpstr>Архитектура базы данных</vt:lpstr>
      <vt:lpstr>Системные требования</vt:lpstr>
      <vt:lpstr>Основные риски</vt:lpstr>
      <vt:lpstr>Технологии, которые использовались: </vt:lpstr>
      <vt:lpstr>Презентация PowerPoint</vt:lpstr>
      <vt:lpstr>Наша система</vt:lpstr>
      <vt:lpstr>Наша команда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«Zoo Sklad»</dc:title>
  <dc:creator>Ann</dc:creator>
  <cp:lastModifiedBy>Ann</cp:lastModifiedBy>
  <cp:revision>28</cp:revision>
  <dcterms:created xsi:type="dcterms:W3CDTF">2017-12-10T19:02:01Z</dcterms:created>
  <dcterms:modified xsi:type="dcterms:W3CDTF">2017-12-10T22:56:15Z</dcterms:modified>
</cp:coreProperties>
</file>