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84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FC0D6-FF02-4CD8-8A0A-46A93B3A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0C558C-2957-4B4F-AF31-DFDCBB000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62E7B7-97D9-492A-A9DE-ECCFEDCA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3D1746-3698-49B3-B62A-A1BC70AA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363661-6195-4AA6-82F3-48130DD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60484-99BA-4479-B9E9-25696584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9B87E-56D2-4D6C-867B-578B8F4B6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52203D-73EA-48B0-9784-B2C95AD0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261E7D-CF0B-4DC5-9B07-A248203D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FD25D6-309F-4652-9258-BC77EA17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AC3FE3-7545-40E8-83A2-60004BB1A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6FF151-0758-49AE-B712-8FD7435B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675DA4-45AA-4BA0-A699-FFDDDBE8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E1271E-E50F-4ABD-8281-898287F5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9F217-4DB0-4FB8-8E0C-1B3CCAA1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FC4D0-BBC9-4E66-8162-A2A4266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76B5A-AF73-4BF3-92A1-4FD60ABC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0D0305-3B9A-431D-A722-0F20BB9E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84349-3299-4A81-8448-CA790F1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C98E29-3707-4313-B72E-F4F04E1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0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E5693-ED5F-47F0-B664-55FD06B5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A2B042-4426-434E-B4E2-1FDF38CD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D6B86A-2F2E-4DAA-B18E-8B600CCF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DF5290-1754-4DAE-A091-14157FCD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B16DE2-C986-42A9-B583-7F885129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1009E-D218-4A5B-BB92-19FED70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04E62-D5DF-4314-BD6C-7F9551F0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DE1F68-8650-4854-981B-380D3A87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718FA5-8F02-4145-B52C-0DD752B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03158C-AE99-4F60-B94F-B368392B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AC3B6F-F01B-4A02-A205-11C148B9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1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EBE73-21C5-4E9A-AE5E-D85D0FEC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39775C-2309-432E-AAE7-EBCC7521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4E73E3-BB64-44B0-BCB7-471E344D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C88BBD-85FE-48B6-A1DA-4AB3C598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656FA9-C299-4B6F-9225-0EC98784D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60252A3-81B5-461D-9A42-836E0095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2255D8B-D0AD-4A06-A16A-914CBD6F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168140E-B2CA-4F0C-8158-8C8AD71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8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06D3B-ED55-462F-A0EC-8F188F18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D90619-1A7F-4221-A56C-AB00E30E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8E9EB5-973C-4511-93ED-77C095D9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473883-CD78-487D-A674-78CA7DE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68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5067F0-376A-400A-BBF2-93E15721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D6F97F9-8F57-46FB-875B-59872532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0FFBB-0CBA-4E77-BE24-F1DFD2F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7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13F8D-3A5A-4F2F-954E-BC47F5E8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FB2BB-072B-4B45-B12F-75498384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D60E04-36A4-42DE-B360-CDDC8971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F9D3B-3AE5-43CD-85C1-B20C3B49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72751E-E23C-4192-AE8D-2B50601D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948DF3-E491-4A29-ABF9-E6EA90CD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D4FAE-C7C4-4A89-9C64-E804F85E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81C73C-C9A2-43B9-95E7-169477A84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8E6122-7D50-4EA4-BEF4-B1423DCC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5C8320-203B-4775-8930-CEB6C9C0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EBAF36-D48F-40C6-8322-1E55ABC4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CF29D7-16F0-40C9-B592-84B7400C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96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0BB1794-C8FD-4853-80DA-E7245211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6EB6B3-2DF8-44F9-B577-8219D63A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7DB8FE-C9B7-4029-A2FE-3066560D6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A21-7BFC-421B-A072-273D889DEF13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08C536-C3CD-4873-903E-761B4A3A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EC645B-ACA5-4BF9-8155-DDF554EF2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3F84-6BAB-431A-96DD-F81A75FF8B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ancerimagingarchive.net/display/Public/NSCLC-Radiomics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43958-1824-43D0-8A20-3C910CE1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/>
              <a:t>Sujet : Analyse de données cliniques, des patients atteints d’un cancer du Poumon Sous RStudio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18CAA4-5EAE-4164-9DA6-474F01F03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Réalisé Par: CHALAH Diana</a:t>
            </a:r>
            <a:endParaRPr lang="fr-FR" dirty="0"/>
          </a:p>
          <a:p>
            <a:r>
              <a:rPr lang="fr-FR" b="1" dirty="0"/>
              <a:t>Responsable UE4: JANNOT Anne-Sophie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64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2F7F5A-A647-426F-801D-C8760FB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/>
              <a:t>3.4 Arbre de décision interactif pour prédire les différents sous-types de cancer à partir des données de l’analyse </a:t>
            </a:r>
            <a:r>
              <a:rPr lang="fr-FR" sz="3200" b="1" dirty="0" err="1"/>
              <a:t>uni-variée</a:t>
            </a:r>
            <a:r>
              <a:rPr lang="fr-FR" sz="3200" b="1" dirty="0"/>
              <a:t> :</a:t>
            </a: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103C3-9C15-4686-8F07-95C20BB0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réaliser les arbres de décision on doit construire 2 types d’échantillons : Apprentissage et Test.</a:t>
            </a:r>
          </a:p>
          <a:p>
            <a:r>
              <a:rPr lang="fr-FR" dirty="0"/>
              <a:t>A partir de la table obtenue avec le code r de géo2r contenant toutes les données d’expressions génétiques (ex) une autre table (</a:t>
            </a:r>
            <a:r>
              <a:rPr lang="fr-FR" dirty="0" err="1"/>
              <a:t>Expression&amp;Tumor</a:t>
            </a:r>
            <a:r>
              <a:rPr lang="fr-FR" dirty="0"/>
              <a:t>) à laquelle j’ai ajouté une dernière ligne (V250) des valeurs des sous types de cancer, dans le but est de définir les différents sous types de cancer à partir des données d’expression génétiques.</a:t>
            </a:r>
          </a:p>
          <a:p>
            <a:endParaRPr lang="fr-FR" dirty="0"/>
          </a:p>
          <a:p>
            <a:r>
              <a:rPr lang="fr-FR" dirty="0"/>
              <a:t>Libraire utilisées : </a:t>
            </a:r>
            <a:r>
              <a:rPr lang="fr-FR" dirty="0" err="1"/>
              <a:t>rpart</a:t>
            </a:r>
            <a:r>
              <a:rPr lang="fr-FR" dirty="0"/>
              <a:t> et </a:t>
            </a:r>
            <a:r>
              <a:rPr lang="fr-FR" dirty="0" err="1"/>
              <a:t>randomforest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58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5131A-F12E-4A1D-BD99-34EE239B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/>
              <a:t>Datapq</a:t>
            </a:r>
            <a:r>
              <a:rPr lang="fr-FR" dirty="0"/>
              <a:t> → représente l’échantillon d’apprentissage</a:t>
            </a:r>
          </a:p>
          <a:p>
            <a:r>
              <a:rPr lang="fr-FR" dirty="0" err="1"/>
              <a:t>Datestq</a:t>
            </a:r>
            <a:r>
              <a:rPr lang="fr-FR" dirty="0"/>
              <a:t> → représente l’échantillon test</a:t>
            </a:r>
          </a:p>
          <a:p>
            <a:r>
              <a:rPr lang="fr-FR" dirty="0"/>
              <a:t>Ces deux derniers vont nous servie à construire l’arbre de décision.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Avec la libraire </a:t>
            </a:r>
            <a:r>
              <a:rPr lang="fr-FR" dirty="0" err="1"/>
              <a:t>rpart</a:t>
            </a:r>
            <a:r>
              <a:rPr lang="fr-FR" dirty="0"/>
              <a:t>, je commence à construire mon arbre, on utilisant la commande :</a:t>
            </a:r>
          </a:p>
          <a:p>
            <a:r>
              <a:rPr lang="en-US" i="1" dirty="0" err="1"/>
              <a:t>fitq.tree</a:t>
            </a:r>
            <a:r>
              <a:rPr lang="en-US" i="1" dirty="0"/>
              <a:t>=</a:t>
            </a:r>
            <a:r>
              <a:rPr lang="en-US" i="1" dirty="0" err="1"/>
              <a:t>rpart</a:t>
            </a:r>
            <a:r>
              <a:rPr lang="en-US" i="1" dirty="0"/>
              <a:t>(V250~.,data=</a:t>
            </a:r>
            <a:r>
              <a:rPr lang="en-US" i="1" dirty="0" err="1"/>
              <a:t>datapq</a:t>
            </a:r>
            <a:r>
              <a:rPr lang="en-US" i="1" dirty="0"/>
              <a:t>,</a:t>
            </a:r>
            <a:endParaRPr lang="fr-FR" dirty="0"/>
          </a:p>
          <a:p>
            <a:pPr marL="0" indent="0">
              <a:buNone/>
            </a:pPr>
            <a:r>
              <a:rPr lang="en-US" i="1" dirty="0"/>
              <a:t>                </a:t>
            </a:r>
            <a:r>
              <a:rPr lang="en-US" i="1" dirty="0" err="1"/>
              <a:t>parms</a:t>
            </a:r>
            <a:r>
              <a:rPr lang="en-US" i="1" dirty="0"/>
              <a:t>=list(split="information"),method="class")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r>
              <a:rPr lang="fr-FR" dirty="0"/>
              <a:t>En faisant un </a:t>
            </a:r>
            <a:r>
              <a:rPr lang="fr-FR" dirty="0" err="1"/>
              <a:t>summary</a:t>
            </a:r>
            <a:r>
              <a:rPr lang="fr-FR" dirty="0"/>
              <a:t>, il donne les variables les plus importantes, hors les données d’expression les plus significatifs :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Variable importance</a:t>
            </a:r>
          </a:p>
          <a:p>
            <a:pPr marL="0" indent="0">
              <a:buNone/>
            </a:pPr>
            <a:r>
              <a:rPr lang="fr-FR" dirty="0"/>
              <a:t>  V2 V117  V32 V101 V204  V25 V133  V17  V19 V217   V9 V125 V126 V208 V210  V99</a:t>
            </a:r>
          </a:p>
          <a:p>
            <a:pPr marL="0" indent="0">
              <a:buNone/>
            </a:pPr>
            <a:r>
              <a:rPr lang="fr-FR" dirty="0"/>
              <a:t>  20    8    8    8    8    8    4    4    4    4    4    4    4    4    3    3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et 6 nœuds et les informations qui vont avec (</a:t>
            </a:r>
            <a:r>
              <a:rPr lang="fr-FR" dirty="0" err="1"/>
              <a:t>predict</a:t>
            </a:r>
            <a:r>
              <a:rPr lang="fr-FR" dirty="0"/>
              <a:t> class etc..).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1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301F8-852A-4E4E-B04E-E7A700CE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L’arbre nous donne comme Racine la variable V2 qui représente l’expression génétique ou le gène qui définit le plus les sous type de cancer avec les valeur &lt; 4,6 et &lt; 10.3.</a:t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4" name="Image7">
            <a:extLst>
              <a:ext uri="{FF2B5EF4-FFF2-40B4-BE49-F238E27FC236}">
                <a16:creationId xmlns="" xmlns:a16="http://schemas.microsoft.com/office/drawing/2014/main" id="{8B16893A-A248-45B1-AC21-835FEDEAF3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84104" y="2040834"/>
            <a:ext cx="4876799" cy="3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7B051B-6D34-4CBF-90AA-2EA9BE2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8" y="503583"/>
            <a:ext cx="10386391" cy="1187105"/>
          </a:xfrm>
        </p:spPr>
        <p:txBody>
          <a:bodyPr>
            <a:noAutofit/>
          </a:bodyPr>
          <a:lstStyle/>
          <a:p>
            <a:r>
              <a:rPr lang="fr-FR" sz="3600" dirty="0"/>
              <a:t>Il sert à obtenir l’arbre le moins complexe donnant l’erreur par validation croisée la plus fiable. (</a:t>
            </a:r>
            <a:r>
              <a:rPr lang="fr-FR" sz="3600" dirty="0" err="1"/>
              <a:t>elagage</a:t>
            </a:r>
            <a:r>
              <a:rPr lang="fr-FR" sz="3600" dirty="0"/>
              <a:t>)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0E545E-8A73-4449-8146-41FB5D3A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actually used in tree construction:</a:t>
            </a:r>
            <a:endParaRPr lang="fr-FR" dirty="0"/>
          </a:p>
          <a:p>
            <a:r>
              <a:rPr lang="en-US" dirty="0"/>
              <a:t>[1] V2</a:t>
            </a:r>
            <a:endParaRPr lang="fr-FR" dirty="0"/>
          </a:p>
          <a:p>
            <a:r>
              <a:rPr lang="en-US" dirty="0"/>
              <a:t>Root node error: 63/64 = 0.98438 </a:t>
            </a:r>
            <a:endParaRPr lang="fr-FR" dirty="0"/>
          </a:p>
          <a:p>
            <a:r>
              <a:rPr lang="en-US" dirty="0"/>
              <a:t>n= 64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BBCB7-1E1F-4229-B0E1-F4B898BD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3100"/>
              <a:t>Random</a:t>
            </a:r>
            <a:r>
              <a:rPr lang="fr-FR" sz="3100" dirty="0"/>
              <a:t> Forest</a:t>
            </a:r>
            <a:r>
              <a:rPr lang="fr-FR" sz="3100"/>
              <a:t> </a:t>
            </a:r>
            <a:r>
              <a:rPr lang="fr-FR" sz="3100" smtClean="0">
                <a:sym typeface="Wingdings"/>
              </a:rPr>
              <a:t>(fit)</a:t>
            </a:r>
            <a:r>
              <a:rPr lang="fr-FR" sz="3100"/>
              <a:t/>
            </a:r>
            <a:br>
              <a:rPr lang="fr-FR" sz="3100"/>
            </a:br>
            <a:r>
              <a:rPr lang="fr-FR" sz="3100" dirty="0"/>
              <a:t/>
            </a:r>
            <a:br>
              <a:rPr lang="fr-FR" sz="3100" dirty="0"/>
            </a:br>
            <a:r>
              <a:rPr lang="fr-FR" sz="3100" dirty="0"/>
              <a:t>L’objectif est de rendre le modèle arbres construits plus indépendants entre eux.</a:t>
            </a:r>
            <a:br>
              <a:rPr lang="fr-FR" sz="3100" dirty="0"/>
            </a:br>
            <a:endParaRPr lang="fr-FR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DFFE23-46A3-4630-ACBD-EB43EA21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/>
              <a:t> Number of trees: 500</a:t>
            </a:r>
            <a:endParaRPr lang="fr-FR" dirty="0"/>
          </a:p>
          <a:p>
            <a:pPr marL="0" indent="0">
              <a:buNone/>
            </a:pPr>
            <a:r>
              <a:rPr lang="en-US"/>
              <a:t>  No</a:t>
            </a:r>
            <a:r>
              <a:rPr lang="en-US" dirty="0"/>
              <a:t>. of variables tried at each split: 83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        Mean of squared residuals: 0.2965728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                   % Var explained: 95.96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CB66D0F-45D8-46A0-B535-AE55A9E3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Matériels et Méthodes :</a:t>
            </a:r>
            <a:endParaRPr lang="fr-FR" dirty="0"/>
          </a:p>
          <a:p>
            <a:r>
              <a:rPr lang="fr-FR" dirty="0"/>
              <a:t>Notre travail consiste à faire une analyse descriptives des données cliniques des patients atteints d’un cancer du poumon.</a:t>
            </a:r>
          </a:p>
          <a:p>
            <a:r>
              <a:rPr lang="fr-FR" dirty="0"/>
              <a:t>On est appelé à faire :</a:t>
            </a:r>
          </a:p>
          <a:p>
            <a:pPr marL="0" indent="0">
              <a:buNone/>
            </a:pPr>
            <a:r>
              <a:rPr lang="fr-FR" dirty="0"/>
              <a:t>- Une interface interactive pour visualiser ces données cliniques, extraites depuis l’article mentionné au dessus et depuis ce lien : </a:t>
            </a:r>
            <a:r>
              <a:rPr lang="fr-FR" i="1" dirty="0"/>
              <a:t>«</a:t>
            </a:r>
            <a:r>
              <a:rPr lang="fr-FR" i="1" dirty="0">
                <a:hlinkClick r:id="rId2"/>
              </a:rPr>
              <a:t>https://wiki.cancerimagingarchive.net/display/Public/NSCLC-</a:t>
            </a:r>
            <a:r>
              <a:rPr lang="fr-FR" i="1" dirty="0" err="1">
                <a:hlinkClick r:id="rId2"/>
              </a:rPr>
              <a:t>Radiomics</a:t>
            </a:r>
            <a:r>
              <a:rPr lang="fr-FR" i="1" dirty="0">
                <a:hlinkClick r:id="rId2"/>
              </a:rPr>
              <a:t>-</a:t>
            </a:r>
            <a:r>
              <a:rPr lang="fr-FR" i="1" dirty="0"/>
              <a:t>»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- </a:t>
            </a:r>
            <a:r>
              <a:rPr lang="fr-FR" dirty="0"/>
              <a:t>Faire une analyse descriptive .</a:t>
            </a:r>
          </a:p>
          <a:p>
            <a:pPr marL="0" indent="0">
              <a:buNone/>
            </a:pPr>
            <a:r>
              <a:rPr lang="fr-FR" dirty="0"/>
              <a:t>- Faire une analyse </a:t>
            </a:r>
            <a:r>
              <a:rPr lang="fr-FR" dirty="0" err="1"/>
              <a:t>uni-variée</a:t>
            </a:r>
            <a:r>
              <a:rPr lang="fr-FR" dirty="0"/>
              <a:t> interactive permettant de visualiser les relations entre les données d’expression et les sous)types de cancer.</a:t>
            </a:r>
          </a:p>
          <a:p>
            <a:pPr marL="0" indent="0">
              <a:buNone/>
            </a:pPr>
            <a:r>
              <a:rPr lang="fr-FR" dirty="0"/>
              <a:t>- Implémenter  des arbre de décisions interactifs pour prédire les différents sous-types de cancer à partir des données de l’analyse </a:t>
            </a:r>
            <a:r>
              <a:rPr lang="fr-FR" dirty="0" err="1"/>
              <a:t>uni-variée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La travail se fera avec le langage</a:t>
            </a:r>
            <a:r>
              <a:rPr lang="fr-FR" b="1" dirty="0"/>
              <a:t> RStudio</a:t>
            </a:r>
            <a:r>
              <a:rPr lang="fr-FR" dirty="0"/>
              <a:t> et tous les packages associés pour faire l’analyse, ex de </a:t>
            </a:r>
            <a:r>
              <a:rPr lang="fr-FR" dirty="0" err="1"/>
              <a:t>Shiny</a:t>
            </a:r>
            <a:r>
              <a:rPr lang="fr-FR" dirty="0"/>
              <a:t> pour l’interface.</a:t>
            </a:r>
          </a:p>
          <a:p>
            <a:r>
              <a:rPr lang="fr-FR" b="1" dirty="0"/>
              <a:t>Geo2r</a:t>
            </a:r>
            <a:r>
              <a:rPr lang="fr-FR" dirty="0"/>
              <a:t> pour l’analyse </a:t>
            </a:r>
            <a:r>
              <a:rPr lang="fr-FR" dirty="0" err="1"/>
              <a:t>uni-variée</a:t>
            </a:r>
            <a:r>
              <a:rPr lang="fr-FR" dirty="0"/>
              <a:t> (identifier les gènes qui sont exprimés différemment).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11805-01CF-471D-97F1-D91C5604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3.1 Réalisation de l’interface interactive pour la visualisation des données cliniques 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33C1F-3342-45AB-9C84-0E9CF52C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des données à afficher 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Sexe → Camembert Proportion des H &amp; F dans l’étude</a:t>
            </a:r>
          </a:p>
          <a:p>
            <a:r>
              <a:rPr lang="fr-FR" dirty="0"/>
              <a:t>Histologie → Diagramme en battons des différents sous type de cancer trouvés</a:t>
            </a:r>
          </a:p>
          <a:p>
            <a:r>
              <a:rPr lang="fr-FR" dirty="0"/>
              <a:t> Taille-Tumeur → Diagramme en battons des différentes tailles de tumeurs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3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">
            <a:extLst>
              <a:ext uri="{FF2B5EF4-FFF2-40B4-BE49-F238E27FC236}">
                <a16:creationId xmlns="" xmlns:a16="http://schemas.microsoft.com/office/drawing/2014/main" id="{39D7858A-6DFE-4B76-9C77-D61C814FC8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8958" y="887896"/>
            <a:ext cx="8718112" cy="52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">
            <a:extLst>
              <a:ext uri="{FF2B5EF4-FFF2-40B4-BE49-F238E27FC236}">
                <a16:creationId xmlns="" xmlns:a16="http://schemas.microsoft.com/office/drawing/2014/main" id="{4BC765B2-543B-458F-AD60-6E424C2502D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62539" y="834887"/>
            <a:ext cx="8242851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">
            <a:extLst>
              <a:ext uri="{FF2B5EF4-FFF2-40B4-BE49-F238E27FC236}">
                <a16:creationId xmlns="" xmlns:a16="http://schemas.microsoft.com/office/drawing/2014/main" id="{7D50F223-8744-4355-ADFA-A3CFB00A52D2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77010" y="927652"/>
            <a:ext cx="8348868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51971-95BB-4F8F-95F2-03E8BC72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91"/>
            <a:ext cx="10515600" cy="1438897"/>
          </a:xfrm>
        </p:spPr>
        <p:txBody>
          <a:bodyPr>
            <a:noAutofit/>
          </a:bodyPr>
          <a:lstStyle/>
          <a:p>
            <a:r>
              <a:rPr lang="fr-FR" sz="3600" b="1" dirty="0"/>
              <a:t>3.3 Analyse </a:t>
            </a:r>
            <a:r>
              <a:rPr lang="fr-FR" sz="3600" b="1" dirty="0" err="1"/>
              <a:t>uni-variée</a:t>
            </a:r>
            <a:r>
              <a:rPr lang="fr-FR" sz="3600" b="1" dirty="0"/>
              <a:t> interactive (relation entre les données d’expression et les sous types de cancer ) :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EABFC-D7F4-4691-9AB9-7131C790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Ensemble des données Lung3 des 89 patients</a:t>
            </a:r>
          </a:p>
          <a:p>
            <a:r>
              <a:rPr lang="fr-FR" dirty="0"/>
              <a:t>Les résultats sont présentés sous la forme d'un tableau des 250 principaux gènes classés par valeur P. Les gènes ayant la plus petite valeur P sont les plus significatifs.</a:t>
            </a:r>
          </a:p>
          <a:p>
            <a:r>
              <a:rPr lang="fr-FR" dirty="0"/>
              <a:t>On peut révéler le graphique du profil d'expression génique pour le gène. Chaque barre rouge dans le graphique représente la mesure d'expression extraite de la colonne de valeur de l'enregistrement d'échantillon.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">
            <a:extLst>
              <a:ext uri="{FF2B5EF4-FFF2-40B4-BE49-F238E27FC236}">
                <a16:creationId xmlns="" xmlns:a16="http://schemas.microsoft.com/office/drawing/2014/main" id="{A2A59844-F677-42F4-9357-E3BD503CFF9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0417" y="636104"/>
            <a:ext cx="9329531" cy="51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2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068EE-909A-4223-981C-A41C461C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1452149"/>
          </a:xfrm>
        </p:spPr>
        <p:txBody>
          <a:bodyPr>
            <a:noAutofit/>
          </a:bodyPr>
          <a:lstStyle/>
          <a:p>
            <a:r>
              <a:rPr lang="fr-FR" sz="3600" dirty="0"/>
              <a:t>Les distributions de valeurs peuvent être visualisées graphiquement sous forme de boite à moustache également</a:t>
            </a:r>
          </a:p>
        </p:txBody>
      </p:sp>
      <p:pic>
        <p:nvPicPr>
          <p:cNvPr id="4" name="Image5">
            <a:extLst>
              <a:ext uri="{FF2B5EF4-FFF2-40B4-BE49-F238E27FC236}">
                <a16:creationId xmlns="" xmlns:a16="http://schemas.microsoft.com/office/drawing/2014/main" id="{AC71C0C6-2358-4948-8BCF-11B240C59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8200" y="2367803"/>
            <a:ext cx="10515600" cy="3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Macintosh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Sujet : Analyse de données cliniques, des patients atteints d’un cancer du Poumon Sous RStudio </vt:lpstr>
      <vt:lpstr>Présentation PowerPoint</vt:lpstr>
      <vt:lpstr>3.1 Réalisation de l’interface interactive pour la visualisation des données cliniques </vt:lpstr>
      <vt:lpstr>Présentation PowerPoint</vt:lpstr>
      <vt:lpstr>Présentation PowerPoint</vt:lpstr>
      <vt:lpstr>Présentation PowerPoint</vt:lpstr>
      <vt:lpstr>3.3 Analyse uni-variée interactive (relation entre les données d’expression et les sous types de cancer ) : </vt:lpstr>
      <vt:lpstr>Présentation PowerPoint</vt:lpstr>
      <vt:lpstr>Les distributions de valeurs peuvent être visualisées graphiquement sous forme de boite à moustache également</vt:lpstr>
      <vt:lpstr>3.4 Arbre de décision interactif pour prédire les différents sous-types de cancer à partir des données de l’analyse uni-variée : </vt:lpstr>
      <vt:lpstr>Présentation PowerPoint</vt:lpstr>
      <vt:lpstr>L’arbre nous donne comme Racine la variable V2 qui représente l’expression génétique ou le gène qui définit le plus les sous type de cancer avec les valeur &lt; 4,6 et &lt; 10.3. </vt:lpstr>
      <vt:lpstr>Il sert à obtenir l’arbre le moins complexe donnant l’erreur par validation croisée la plus fiable. (elagage) </vt:lpstr>
      <vt:lpstr> Random Forest (fit)  L’objectif est de rendre le modèle arbres construits plus indépendants entre eux.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 : Analyse de données cliniques, des patients atteints d’un cancer du Poumon Sous RStudio</dc:title>
  <dc:creator>abdelkaderbelk</dc:creator>
  <cp:lastModifiedBy>Utilisateur de Microsoft Office</cp:lastModifiedBy>
  <cp:revision>6</cp:revision>
  <dcterms:created xsi:type="dcterms:W3CDTF">2017-12-18T09:42:34Z</dcterms:created>
  <dcterms:modified xsi:type="dcterms:W3CDTF">2017-12-18T11:03:54Z</dcterms:modified>
</cp:coreProperties>
</file>