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98" r:id="rId3"/>
    <p:sldId id="322" r:id="rId4"/>
    <p:sldId id="327" r:id="rId5"/>
    <p:sldId id="309" r:id="rId6"/>
    <p:sldId id="351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24" r:id="rId20"/>
    <p:sldId id="310" r:id="rId21"/>
    <p:sldId id="321" r:id="rId22"/>
    <p:sldId id="329" r:id="rId23"/>
    <p:sldId id="369" r:id="rId24"/>
    <p:sldId id="299" r:id="rId25"/>
    <p:sldId id="363" r:id="rId26"/>
    <p:sldId id="364" r:id="rId27"/>
    <p:sldId id="365" r:id="rId28"/>
    <p:sldId id="366" r:id="rId29"/>
    <p:sldId id="367" r:id="rId30"/>
    <p:sldId id="368" r:id="rId31"/>
    <p:sldId id="323" r:id="rId32"/>
    <p:sldId id="314" r:id="rId33"/>
    <p:sldId id="281" r:id="rId34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42">
          <p15:clr>
            <a:srgbClr val="A4A3A4"/>
          </p15:clr>
        </p15:guide>
        <p15:guide id="3" pos="974">
          <p15:clr>
            <a:srgbClr val="A4A3A4"/>
          </p15:clr>
        </p15:guide>
        <p15:guide id="4" pos="3866">
          <p15:clr>
            <a:srgbClr val="A4A3A4"/>
          </p15:clr>
        </p15:guide>
        <p15:guide id="5" pos="48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F42"/>
    <a:srgbClr val="957B55"/>
    <a:srgbClr val="FFFFFF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70" autoAdjust="0"/>
  </p:normalViewPr>
  <p:slideViewPr>
    <p:cSldViewPr>
      <p:cViewPr varScale="1">
        <p:scale>
          <a:sx n="107" d="100"/>
          <a:sy n="107" d="100"/>
        </p:scale>
        <p:origin x="336" y="96"/>
      </p:cViewPr>
      <p:guideLst>
        <p:guide orient="horz" pos="2142"/>
        <p:guide pos="2842"/>
        <p:guide pos="974"/>
        <p:guide pos="3866"/>
        <p:guide pos="4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4T10:50:45.438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PPT,www.1ppt.com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2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0357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05221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1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PPT,www.1ppt.com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PPT,www.1ppt.com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PPT,www.1ppt.com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PPT,www.1ppt.com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en-US" altLang="zh-CN" dirty="0"/>
              <a:t>PPT,www.1ppt.com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1EFD-8A81-4A57-9A62-07AD393944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"/>
            <a:ext cx="9144000" cy="514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5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wmf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microsoft.com/office/2007/relationships/hdphoto" Target="../media/hdphoto9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0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2.wdp"/><Relationship Id="rId5" Type="http://schemas.openxmlformats.org/officeDocument/2006/relationships/image" Target="../media/image27.png"/><Relationship Id="rId4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" y="3409134"/>
            <a:ext cx="9136986" cy="173277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4675" y="208105"/>
            <a:ext cx="1503834" cy="1506875"/>
            <a:chOff x="1589596" y="810715"/>
            <a:chExt cx="2340698" cy="2345431"/>
          </a:xfrm>
        </p:grpSpPr>
        <p:grpSp>
          <p:nvGrpSpPr>
            <p:cNvPr id="1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21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学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24119" y="234140"/>
            <a:ext cx="1503834" cy="1506875"/>
            <a:chOff x="1589596" y="810715"/>
            <a:chExt cx="2340698" cy="2345431"/>
          </a:xfrm>
        </p:grpSpPr>
        <p:grpSp>
          <p:nvGrpSpPr>
            <p:cNvPr id="24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2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期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50878" y="238585"/>
            <a:ext cx="1503834" cy="1506875"/>
            <a:chOff x="1589596" y="810715"/>
            <a:chExt cx="2340698" cy="2345431"/>
          </a:xfrm>
        </p:grpSpPr>
        <p:grpSp>
          <p:nvGrpSpPr>
            <p:cNvPr id="30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2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汇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67146" y="260175"/>
            <a:ext cx="1503834" cy="1506875"/>
            <a:chOff x="1589596" y="810715"/>
            <a:chExt cx="2340698" cy="2345431"/>
          </a:xfrm>
        </p:grpSpPr>
        <p:grpSp>
          <p:nvGrpSpPr>
            <p:cNvPr id="35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报</a:t>
              </a:r>
            </a:p>
          </p:txBody>
        </p:sp>
      </p:grpSp>
      <p:sp>
        <p:nvSpPr>
          <p:cNvPr id="39" name="圆角矩形 38"/>
          <p:cNvSpPr/>
          <p:nvPr/>
        </p:nvSpPr>
        <p:spPr bwMode="auto">
          <a:xfrm>
            <a:off x="5029200" y="2904490"/>
            <a:ext cx="2673350" cy="59309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9200" y="2912745"/>
            <a:ext cx="25590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学生：单馨平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魏淑娟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王佳琛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徐帆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23466" y="1960717"/>
            <a:ext cx="4443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基于余额称数据集的分类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99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99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12120" y="195209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1447882" y="1296642"/>
            <a:ext cx="6554513" cy="3660554"/>
            <a:chOff x="1501" y="3678"/>
            <a:chExt cx="12753" cy="5638"/>
          </a:xfrm>
          <a:solidFill>
            <a:schemeClr val="bg2"/>
          </a:solidFill>
        </p:grpSpPr>
        <p:cxnSp>
          <p:nvCxnSpPr>
            <p:cNvPr id="28" name="直接箭头连接符 27"/>
            <p:cNvCxnSpPr/>
            <p:nvPr/>
          </p:nvCxnSpPr>
          <p:spPr>
            <a:xfrm>
              <a:off x="8173" y="3678"/>
              <a:ext cx="0" cy="37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347" y="4013"/>
              <a:ext cx="8375" cy="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4359" y="3999"/>
              <a:ext cx="0" cy="4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33" idx="0"/>
            </p:cNvCxnSpPr>
            <p:nvPr/>
          </p:nvCxnSpPr>
          <p:spPr>
            <a:xfrm>
              <a:off x="12702" y="4004"/>
              <a:ext cx="20" cy="41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041" y="4414"/>
              <a:ext cx="3067" cy="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训练</a:t>
              </a:r>
              <a:r>
                <a:rPr lang="en-US" altLang="zh-CN" noProof="1">
                  <a:solidFill>
                    <a:schemeClr val="tx1"/>
                  </a:solidFill>
                </a:rPr>
                <a:t>75%</a:t>
              </a:r>
              <a:r>
                <a:rPr lang="zh-CN" altLang="en-US" noProof="1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1190" y="4414"/>
              <a:ext cx="3064" cy="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测试</a:t>
              </a:r>
              <a:r>
                <a:rPr lang="en-US" altLang="zh-CN" noProof="1">
                  <a:solidFill>
                    <a:schemeClr val="tx1"/>
                  </a:solidFill>
                </a:rPr>
                <a:t>25%</a:t>
              </a:r>
              <a:r>
                <a:rPr lang="zh-CN" altLang="en-US" noProof="1">
                  <a:solidFill>
                    <a:schemeClr val="tx1"/>
                  </a:solidFill>
                </a:rPr>
                <a:t>数据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430" y="5214"/>
              <a:ext cx="0" cy="35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026" y="7682"/>
              <a:ext cx="2799" cy="6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类条件概率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108" y="8728"/>
              <a:ext cx="2799" cy="5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分类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622" y="5983"/>
              <a:ext cx="1545" cy="9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样本均值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49" y="5983"/>
              <a:ext cx="1545" cy="9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协方差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501" y="6011"/>
              <a:ext cx="1575" cy="9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solidFill>
                    <a:schemeClr val="tx1"/>
                  </a:solidFill>
                </a:rPr>
                <a:t>先验概率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255" y="5581"/>
              <a:ext cx="4111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2262" y="5604"/>
              <a:ext cx="0" cy="34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4405" y="5604"/>
              <a:ext cx="0" cy="3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6366" y="5604"/>
              <a:ext cx="0" cy="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>
            <a:off x="291380" y="208466"/>
            <a:ext cx="903088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流程图</a:t>
            </a:r>
          </a:p>
        </p:txBody>
      </p:sp>
      <p:cxnSp>
        <p:nvCxnSpPr>
          <p:cNvPr id="6" name="直接连接符 5"/>
          <p:cNvCxnSpPr>
            <a:stCxn id="45" idx="2"/>
          </p:cNvCxnSpPr>
          <p:nvPr/>
        </p:nvCxnSpPr>
        <p:spPr bwMode="auto">
          <a:xfrm flipH="1">
            <a:off x="2930138" y="3421685"/>
            <a:ext cx="4883" cy="2367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2"/>
          </p:cNvCxnSpPr>
          <p:nvPr/>
        </p:nvCxnSpPr>
        <p:spPr bwMode="auto">
          <a:xfrm>
            <a:off x="3976815" y="3434021"/>
            <a:ext cx="0" cy="2199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2935277" y="3663879"/>
            <a:ext cx="10595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 bwMode="auto">
          <a:xfrm>
            <a:off x="3464402" y="3663879"/>
            <a:ext cx="0" cy="2533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3"/>
          <p:cNvSpPr/>
          <p:nvPr/>
        </p:nvSpPr>
        <p:spPr bwMode="auto">
          <a:xfrm>
            <a:off x="4229017" y="184547"/>
            <a:ext cx="1368158" cy="4205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1"/>
                </a:solidFill>
              </a:rPr>
              <a:t>读取数据集</a:t>
            </a: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4877013" y="581656"/>
            <a:ext cx="0" cy="2193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3"/>
          <p:cNvSpPr/>
          <p:nvPr/>
        </p:nvSpPr>
        <p:spPr bwMode="auto">
          <a:xfrm>
            <a:off x="4074935" y="801002"/>
            <a:ext cx="1676322" cy="5622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1"/>
                </a:solidFill>
              </a:rPr>
              <a:t>按类别对总体样本计数</a:t>
            </a:r>
          </a:p>
        </p:txBody>
      </p:sp>
      <p:cxnSp>
        <p:nvCxnSpPr>
          <p:cNvPr id="73" name="直接连接符 72"/>
          <p:cNvCxnSpPr>
            <a:stCxn id="33" idx="2"/>
          </p:cNvCxnSpPr>
          <p:nvPr/>
        </p:nvCxnSpPr>
        <p:spPr bwMode="auto">
          <a:xfrm>
            <a:off x="7215011" y="2259502"/>
            <a:ext cx="0" cy="1821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 bwMode="auto">
          <a:xfrm flipH="1">
            <a:off x="4184197" y="4106660"/>
            <a:ext cx="30308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7" idx="2"/>
          </p:cNvCxnSpPr>
          <p:nvPr/>
        </p:nvCxnSpPr>
        <p:spPr bwMode="auto">
          <a:xfrm>
            <a:off x="1852625" y="3452201"/>
            <a:ext cx="0" cy="9836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0" idx="2"/>
          </p:cNvCxnSpPr>
          <p:nvPr/>
        </p:nvCxnSpPr>
        <p:spPr bwMode="auto">
          <a:xfrm flipH="1">
            <a:off x="3464402" y="4318320"/>
            <a:ext cx="510" cy="1175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>
            <a:off x="1852624" y="4435879"/>
            <a:ext cx="161177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 bwMode="auto">
          <a:xfrm>
            <a:off x="2654481" y="4435879"/>
            <a:ext cx="0" cy="1523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 bwMode="auto">
          <a:xfrm>
            <a:off x="1935196" y="4587353"/>
            <a:ext cx="1438570" cy="381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1"/>
                </a:solidFill>
              </a:rPr>
              <a:t>判别函数</a:t>
            </a:r>
          </a:p>
        </p:txBody>
      </p:sp>
      <p:cxnSp>
        <p:nvCxnSpPr>
          <p:cNvPr id="89" name="直接箭头连接符 88"/>
          <p:cNvCxnSpPr>
            <a:stCxn id="87" idx="3"/>
          </p:cNvCxnSpPr>
          <p:nvPr/>
        </p:nvCxnSpPr>
        <p:spPr bwMode="auto">
          <a:xfrm>
            <a:off x="3373766" y="4778309"/>
            <a:ext cx="44192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 bwMode="auto">
          <a:xfrm>
            <a:off x="5254259" y="4766312"/>
            <a:ext cx="44192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 bwMode="auto">
          <a:xfrm>
            <a:off x="5708341" y="4576905"/>
            <a:ext cx="1438570" cy="381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1"/>
                </a:solidFill>
              </a:rPr>
              <a:t>计算正确率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308" y="1580382"/>
            <a:ext cx="8468805" cy="121509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36899" y="970798"/>
            <a:ext cx="16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、读取数据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368" y="3752695"/>
            <a:ext cx="3921264" cy="685782"/>
          </a:xfrm>
          <a:prstGeom prst="rect">
            <a:avLst/>
          </a:prstGeom>
        </p:spPr>
      </p:pic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542616" y="3004946"/>
            <a:ext cx="9999" cy="572155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14" y="0"/>
            <a:ext cx="5094829" cy="51419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26" y="2151867"/>
            <a:ext cx="3276634" cy="838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2812" y="820480"/>
            <a:ext cx="327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、按类别对总体样本计数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429030" y="2570956"/>
            <a:ext cx="533387" cy="0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9148" y="760572"/>
            <a:ext cx="327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、划分训练集和测试集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987714" y="905510"/>
            <a:ext cx="746547" cy="806054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6035" y="-1"/>
            <a:ext cx="5386554" cy="5141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368" y="1467414"/>
            <a:ext cx="2539833" cy="8060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148" y="2578389"/>
            <a:ext cx="2728567" cy="12832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148" y="4075042"/>
            <a:ext cx="2728566" cy="553260"/>
          </a:xfrm>
          <a:prstGeom prst="rect">
            <a:avLst/>
          </a:prstGeom>
        </p:spPr>
      </p:pic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3124238" y="3028144"/>
            <a:ext cx="555599" cy="0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基本思想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3352742" y="1579509"/>
            <a:ext cx="1333464" cy="873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4480" y="2655400"/>
            <a:ext cx="541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先验概率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4438" y="1224106"/>
          <a:ext cx="2945819" cy="105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4" imgW="42367200" imgH="15240000" progId="Equation.DSMT4">
                  <p:embed/>
                </p:oleObj>
              </mc:Choice>
              <mc:Fallback>
                <p:oleObj name="Equation" r:id="rId4" imgW="42367200" imgH="15240000" progId="Equation.DSMT4">
                  <p:embed/>
                  <p:pic>
                    <p:nvPicPr>
                      <p:cNvPr id="0" name="图片 1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438" y="1224106"/>
                        <a:ext cx="2945819" cy="1059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左大括号 12"/>
          <p:cNvSpPr/>
          <p:nvPr/>
        </p:nvSpPr>
        <p:spPr>
          <a:xfrm>
            <a:off x="298748" y="2855455"/>
            <a:ext cx="243132" cy="796645"/>
          </a:xfrm>
          <a:prstGeom prst="leftBrace">
            <a:avLst>
              <a:gd name="adj1" fmla="val 8333"/>
              <a:gd name="adj2" fmla="val 51482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607" y="3429718"/>
            <a:ext cx="223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类条件概率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P(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921035" y="3332936"/>
          <a:ext cx="5534586" cy="7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6" imgW="80467200" imgH="11582400" progId="Equation.DSMT4">
                  <p:embed/>
                </p:oleObj>
              </mc:Choice>
              <mc:Fallback>
                <p:oleObj name="Equation" r:id="rId6" imgW="80467200" imgH="115824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35" y="3332936"/>
                        <a:ext cx="5534586" cy="79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259790" y="921510"/>
            <a:ext cx="1447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微软雅黑" panose="020B0503020204020204" pitchFamily="34" charset="-122"/>
              </a:rPr>
              <a:t>多类判别函数判决规则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54789" y="1280344"/>
          <a:ext cx="4276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8" imgW="3674110" imgH="522605" progId="Equation.DSMT4">
                  <p:embed/>
                </p:oleObj>
              </mc:Choice>
              <mc:Fallback>
                <p:oleObj name="Equation" r:id="rId8" imgW="3674110" imgH="522605" progId="Equation.DSMT4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4789" y="1280344"/>
                        <a:ext cx="42767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4789" y="1896534"/>
            <a:ext cx="3550913" cy="403217"/>
          </a:xfrm>
          <a:prstGeom prst="rect">
            <a:avLst/>
          </a:prstGeom>
        </p:spPr>
      </p:pic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5638772" y="4018718"/>
            <a:ext cx="0" cy="497203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9180" y="4630697"/>
            <a:ext cx="3470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ea typeface="微软雅黑" panose="020B0503020204020204" pitchFamily="34" charset="-122"/>
              </a:rPr>
              <a:t>样本均值</a:t>
            </a:r>
            <a:r>
              <a:rPr lang="el-GR" altLang="zh-CN" dirty="0">
                <a:ea typeface="微软雅黑" panose="020B0503020204020204" pitchFamily="34" charset="-122"/>
              </a:rPr>
              <a:t>μ</a:t>
            </a:r>
            <a:r>
              <a:rPr lang="zh-CN" altLang="en-US" dirty="0">
                <a:ea typeface="微软雅黑" panose="020B0503020204020204" pitchFamily="34" charset="-122"/>
              </a:rPr>
              <a:t>和协方差矩阵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732727" y="4630697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1" imgW="382270" imgH="382270" progId="Equation.DSMT4">
                  <p:embed/>
                </p:oleObj>
              </mc:Choice>
              <mc:Fallback>
                <p:oleObj name="Equation" r:id="rId11" imgW="382270" imgH="382270" progId="Equation.DSMT4">
                  <p:embed/>
                  <p:pic>
                    <p:nvPicPr>
                      <p:cNvPr id="0" name="图片 1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2727" y="4630697"/>
                        <a:ext cx="381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 bldLvl="0" animBg="1"/>
      <p:bldP spid="14" grpId="0"/>
      <p:bldP spid="16" grpId="0"/>
      <p:bldP spid="25" grpId="0" bldLvl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4713" y="674163"/>
            <a:ext cx="346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333040" y="4018718"/>
            <a:ext cx="533387" cy="0"/>
          </a:xfrm>
          <a:prstGeom prst="line">
            <a:avLst/>
          </a:prstGeom>
          <a:noFill/>
          <a:ln w="698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9306" y="0"/>
            <a:ext cx="5153744" cy="5141913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9611" y="3794880"/>
          <a:ext cx="2857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2457450" imgH="391795" progId="Equation.DSMT4">
                  <p:embed/>
                </p:oleObj>
              </mc:Choice>
              <mc:Fallback>
                <p:oleObj name="Equation" r:id="rId6" imgW="2457450" imgH="391795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11" y="3794880"/>
                        <a:ext cx="2857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02535" y="274053"/>
            <a:ext cx="346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704" y="696091"/>
            <a:ext cx="8241605" cy="4445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4912" y="270354"/>
            <a:ext cx="1157965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62877" y="277656"/>
            <a:ext cx="12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9490"/>
          <a:stretch>
            <a:fillRect/>
          </a:stretch>
        </p:blipFill>
        <p:spPr>
          <a:xfrm>
            <a:off x="359291" y="662182"/>
            <a:ext cx="2823176" cy="44886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030" y="674163"/>
            <a:ext cx="5546489" cy="25063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2416" y="3288329"/>
            <a:ext cx="4186639" cy="1595662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429030" y="257097"/>
            <a:ext cx="201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、计算正确率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     _8"/>
          <p:cNvSpPr/>
          <p:nvPr/>
        </p:nvSpPr>
        <p:spPr>
          <a:xfrm>
            <a:off x="2688570" y="3012725"/>
            <a:ext cx="3820277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49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窗函数软件介绍</a:t>
            </a: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047584" y="1142937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1195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505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912" y="257097"/>
            <a:ext cx="903088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505"/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流程图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438C18-7B96-4A22-A6D1-1B8036024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0852" y="146657"/>
            <a:ext cx="3973766" cy="48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686629" y="125050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5" cstate="screen"/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  <p:sp>
        <p:nvSpPr>
          <p:cNvPr id="48" name="MH_Number_1"/>
          <p:cNvSpPr/>
          <p:nvPr>
            <p:custDataLst>
              <p:tags r:id="rId1"/>
            </p:custDataLst>
          </p:nvPr>
        </p:nvSpPr>
        <p:spPr>
          <a:xfrm>
            <a:off x="380905" y="2646952"/>
            <a:ext cx="269917" cy="26991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15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9" name="MH_Entry_1"/>
          <p:cNvSpPr/>
          <p:nvPr>
            <p:custDataLst>
              <p:tags r:id="rId2"/>
            </p:custDataLst>
          </p:nvPr>
        </p:nvSpPr>
        <p:spPr>
          <a:xfrm>
            <a:off x="762094" y="2666981"/>
            <a:ext cx="2368143" cy="3594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相关分类方法介绍</a:t>
            </a:r>
          </a:p>
        </p:txBody>
      </p:sp>
      <p:sp>
        <p:nvSpPr>
          <p:cNvPr id="50" name="MH_Number_2"/>
          <p:cNvSpPr/>
          <p:nvPr>
            <p:custDataLst>
              <p:tags r:id="rId3"/>
            </p:custDataLst>
          </p:nvPr>
        </p:nvSpPr>
        <p:spPr>
          <a:xfrm>
            <a:off x="380905" y="3444823"/>
            <a:ext cx="269917" cy="26991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15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1" name="MH_Entry_2"/>
          <p:cNvSpPr/>
          <p:nvPr>
            <p:custDataLst>
              <p:tags r:id="rId4"/>
            </p:custDataLst>
          </p:nvPr>
        </p:nvSpPr>
        <p:spPr>
          <a:xfrm>
            <a:off x="762094" y="3408974"/>
            <a:ext cx="2506305" cy="3594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数据集介绍</a:t>
            </a:r>
          </a:p>
        </p:txBody>
      </p:sp>
      <p:sp>
        <p:nvSpPr>
          <p:cNvPr id="52" name="MH_Number_3"/>
          <p:cNvSpPr/>
          <p:nvPr>
            <p:custDataLst>
              <p:tags r:id="rId5"/>
            </p:custDataLst>
          </p:nvPr>
        </p:nvSpPr>
        <p:spPr>
          <a:xfrm>
            <a:off x="5867205" y="2666852"/>
            <a:ext cx="269917" cy="26991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53" name="MH_Entry_3"/>
          <p:cNvSpPr/>
          <p:nvPr>
            <p:custDataLst>
              <p:tags r:id="rId6"/>
            </p:custDataLst>
          </p:nvPr>
        </p:nvSpPr>
        <p:spPr>
          <a:xfrm>
            <a:off x="6395079" y="2667196"/>
            <a:ext cx="2506305" cy="3594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窗函数软件介绍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4"/>
          <p:cNvSpPr/>
          <p:nvPr>
            <p:custDataLst>
              <p:tags r:id="rId7"/>
            </p:custDataLst>
          </p:nvPr>
        </p:nvSpPr>
        <p:spPr>
          <a:xfrm>
            <a:off x="5867205" y="3445037"/>
            <a:ext cx="269917" cy="26991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5" name="MH_Entry_4"/>
          <p:cNvSpPr/>
          <p:nvPr>
            <p:custDataLst>
              <p:tags r:id="rId8"/>
            </p:custDataLst>
          </p:nvPr>
        </p:nvSpPr>
        <p:spPr>
          <a:xfrm>
            <a:off x="6400794" y="3400297"/>
            <a:ext cx="2506305" cy="3594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</a:t>
            </a:r>
            <a:r>
              <a:rPr lang="en-US" altLang="zh-CN" sz="18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近邻法软件介绍</a:t>
            </a:r>
          </a:p>
        </p:txBody>
      </p:sp>
      <p:sp>
        <p:nvSpPr>
          <p:cNvPr id="2" name="MH_Number_1"/>
          <p:cNvSpPr/>
          <p:nvPr>
            <p:custDataLst>
              <p:tags r:id="rId9"/>
            </p:custDataLst>
          </p:nvPr>
        </p:nvSpPr>
        <p:spPr>
          <a:xfrm>
            <a:off x="5867305" y="4245247"/>
            <a:ext cx="269917" cy="26991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3" name="MH_Number_1"/>
          <p:cNvSpPr/>
          <p:nvPr>
            <p:custDataLst>
              <p:tags r:id="rId10"/>
            </p:custDataLst>
          </p:nvPr>
        </p:nvSpPr>
        <p:spPr>
          <a:xfrm>
            <a:off x="380905" y="4243342"/>
            <a:ext cx="269917" cy="26991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5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" name="MH_Entry_2"/>
          <p:cNvSpPr/>
          <p:nvPr>
            <p:custDataLst>
              <p:tags r:id="rId11"/>
            </p:custDataLst>
          </p:nvPr>
        </p:nvSpPr>
        <p:spPr>
          <a:xfrm>
            <a:off x="6395179" y="4187484"/>
            <a:ext cx="2506305" cy="3594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5" name="MH_Entry_2"/>
          <p:cNvSpPr/>
          <p:nvPr>
            <p:custDataLst>
              <p:tags r:id="rId12"/>
            </p:custDataLst>
          </p:nvPr>
        </p:nvSpPr>
        <p:spPr>
          <a:xfrm>
            <a:off x="889000" y="4194810"/>
            <a:ext cx="2891155" cy="2768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最小错误率Bayes软件介绍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1CE79C6-EC60-4F57-9A26-39AB64FFCCD2}"/>
              </a:ext>
            </a:extLst>
          </p:cNvPr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505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3E7BC16-E8C4-4F9B-A678-0E8A5CEA35F8}"/>
              </a:ext>
            </a:extLst>
          </p:cNvPr>
          <p:cNvSpPr txBox="1"/>
          <p:nvPr/>
        </p:nvSpPr>
        <p:spPr>
          <a:xfrm>
            <a:off x="304912" y="257097"/>
            <a:ext cx="3216221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505"/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非参数估计</a:t>
            </a:r>
            <a:r>
              <a:rPr lang="en-US" altLang="zh-CN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</a:t>
            </a:r>
            <a:r>
              <a:rPr lang="en-US" altLang="zh-CN" sz="1991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parzen</a:t>
            </a:r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窗函数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9DD3CE-533D-4678-8B3C-9F8884ACC110}"/>
                  </a:ext>
                </a:extLst>
              </p:cNvPr>
              <p:cNvSpPr txBox="1"/>
              <p:nvPr/>
            </p:nvSpPr>
            <p:spPr>
              <a:xfrm>
                <a:off x="1066892" y="740839"/>
                <a:ext cx="73150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/>
                  <a:t>思想：</a:t>
                </a:r>
                <a:r>
                  <a:rPr lang="zh-CN" altLang="en-US" sz="1800" dirty="0"/>
                  <a:t>参数估计已知数据集概型，非参数估计相对于参数估计，是更一般性的方法，适用范围也更广，需要估计概率密度函数。</a:t>
                </a:r>
                <a:endParaRPr lang="en-US" altLang="zh-CN" sz="1800" dirty="0"/>
              </a:p>
              <a:p>
                <a:r>
                  <a:rPr lang="zh-CN" altLang="en-US" b="1" dirty="0"/>
                  <a:t>本质：</a:t>
                </a:r>
                <a:r>
                  <a:rPr lang="zh-CN" altLang="en-US" dirty="0"/>
                  <a:t>窗函数的本质是数数，当频数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趋近于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时候，频率就表示概率。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800" b="1" dirty="0"/>
                  <a:t>本次程序选取正态窗</a:t>
                </a:r>
                <a:r>
                  <a:rPr lang="zh-CN" altLang="en-US" b="1" dirty="0"/>
                  <a:t>和指数窗，</a:t>
                </a:r>
                <a:r>
                  <a:rPr lang="zh-CN" altLang="en-US" sz="1800" b="1" dirty="0"/>
                  <a:t>计算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9DD3CE-533D-4678-8B3C-9F8884ACC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92" y="740839"/>
                <a:ext cx="7315008" cy="2308324"/>
              </a:xfrm>
              <a:prstGeom prst="rect">
                <a:avLst/>
              </a:prstGeom>
              <a:blipFill>
                <a:blip r:embed="rId4"/>
                <a:stretch>
                  <a:fillRect l="-667" t="-1587" r="-417" b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87F423F-B1FA-4DA4-A3E4-1C0D02E9E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2" y="3228549"/>
            <a:ext cx="4266733" cy="1611704"/>
          </a:xfrm>
          <a:prstGeom prst="rect">
            <a:avLst/>
          </a:prstGeom>
        </p:spPr>
      </p:pic>
      <p:graphicFrame>
        <p:nvGraphicFramePr>
          <p:cNvPr id="34" name="对象 -2147482394">
            <a:extLst>
              <a:ext uri="{FF2B5EF4-FFF2-40B4-BE49-F238E27FC236}">
                <a16:creationId xmlns:a16="http://schemas.microsoft.com/office/drawing/2014/main" id="{7F70689A-5EE0-427A-AFB0-136A73A78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4100" y="1988363"/>
          <a:ext cx="67633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6" imgW="419100" imgH="228600" progId="Equation.DSMT4">
                  <p:embed/>
                </p:oleObj>
              </mc:Choice>
              <mc:Fallback>
                <p:oleObj r:id="rId6" imgW="419100" imgH="228600" progId="Equation.DSMT4">
                  <p:embed/>
                  <p:pic>
                    <p:nvPicPr>
                      <p:cNvPr id="34" name="对象 -2147482394">
                        <a:extLst>
                          <a:ext uri="{FF2B5EF4-FFF2-40B4-BE49-F238E27FC236}">
                            <a16:creationId xmlns:a16="http://schemas.microsoft.com/office/drawing/2014/main" id="{7F70689A-5EE0-427A-AFB0-136A73A78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4100" y="1988363"/>
                        <a:ext cx="67633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393">
            <a:extLst>
              <a:ext uri="{FF2B5EF4-FFF2-40B4-BE49-F238E27FC236}">
                <a16:creationId xmlns:a16="http://schemas.microsoft.com/office/drawing/2014/main" id="{44DBA02C-4AF2-45BE-8F60-43B51A46A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888" y="1808976"/>
          <a:ext cx="1851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8" imgW="1142365" imgH="444500" progId="Equation.DSMT4">
                  <p:embed/>
                </p:oleObj>
              </mc:Choice>
              <mc:Fallback>
                <p:oleObj r:id="rId8" imgW="1142365" imgH="444500" progId="Equation.DSMT4">
                  <p:embed/>
                  <p:pic>
                    <p:nvPicPr>
                      <p:cNvPr id="35" name="对象 -2147482393">
                        <a:extLst>
                          <a:ext uri="{FF2B5EF4-FFF2-40B4-BE49-F238E27FC236}">
                            <a16:creationId xmlns:a16="http://schemas.microsoft.com/office/drawing/2014/main" id="{44DBA02C-4AF2-45BE-8F60-43B51A46A7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0888" y="1808976"/>
                        <a:ext cx="1851025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4346D4-A91F-4388-90AC-0FEEF4740E44}"/>
              </a:ext>
            </a:extLst>
          </p:cNvPr>
          <p:cNvSpPr txBox="1"/>
          <p:nvPr/>
        </p:nvSpPr>
        <p:spPr>
          <a:xfrm>
            <a:off x="3711570" y="19883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=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6FE01E-4CFE-4DBB-86F7-665BBBFE12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3448613"/>
            <a:ext cx="44100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1CE79C6-EC60-4F57-9A26-39AB64FFCCD2}"/>
              </a:ext>
            </a:extLst>
          </p:cNvPr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505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3E7BC16-E8C4-4F9B-A678-0E8A5CEA35F8}"/>
              </a:ext>
            </a:extLst>
          </p:cNvPr>
          <p:cNvSpPr txBox="1"/>
          <p:nvPr/>
        </p:nvSpPr>
        <p:spPr>
          <a:xfrm>
            <a:off x="304912" y="257097"/>
            <a:ext cx="2687230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505"/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  <a:r>
              <a:rPr lang="en-US" altLang="zh-CN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窗函数部分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71E51E-C80D-48CE-9ED2-A26D4C551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2" t="34521" r="3334" b="12785"/>
          <a:stretch/>
        </p:blipFill>
        <p:spPr>
          <a:xfrm>
            <a:off x="186793" y="1046997"/>
            <a:ext cx="8718318" cy="31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3EAA84B-B8AF-4463-A12D-3A9A3433AEE5}"/>
              </a:ext>
            </a:extLst>
          </p:cNvPr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505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04443-0596-4A74-9787-3BA6728ACF28}"/>
              </a:ext>
            </a:extLst>
          </p:cNvPr>
          <p:cNvSpPr txBox="1"/>
          <p:nvPr/>
        </p:nvSpPr>
        <p:spPr>
          <a:xfrm>
            <a:off x="304912" y="257097"/>
            <a:ext cx="2687230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505"/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  <a:r>
              <a:rPr lang="en-US" altLang="zh-CN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窗函数部分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FAD67-8909-4FAA-89F2-8253CE28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63931" r="54167" b="6659"/>
          <a:stretch/>
        </p:blipFill>
        <p:spPr>
          <a:xfrm>
            <a:off x="2992142" y="3561530"/>
            <a:ext cx="3047920" cy="14477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7C1E07-0897-4622-8420-2E87CAA43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t="29878" r="3334" b="12657"/>
          <a:stretch/>
        </p:blipFill>
        <p:spPr>
          <a:xfrm>
            <a:off x="990694" y="663648"/>
            <a:ext cx="7315008" cy="28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3EAA84B-B8AF-4463-A12D-3A9A3433AEE5}"/>
              </a:ext>
            </a:extLst>
          </p:cNvPr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505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04443-0596-4A74-9787-3BA6728ACF28}"/>
              </a:ext>
            </a:extLst>
          </p:cNvPr>
          <p:cNvSpPr txBox="1"/>
          <p:nvPr/>
        </p:nvSpPr>
        <p:spPr>
          <a:xfrm>
            <a:off x="304912" y="257097"/>
            <a:ext cx="2687230" cy="375593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505"/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  <a:r>
              <a:rPr lang="en-US" altLang="zh-CN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199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窗函数部分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C94A8-8384-4452-9FC4-1554843E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29878" r="35000" b="9755"/>
          <a:stretch/>
        </p:blipFill>
        <p:spPr>
          <a:xfrm>
            <a:off x="722947" y="847818"/>
            <a:ext cx="3505108" cy="2971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A84930-1717-4377-A350-36944B8E9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37617" r="33332" b="12850"/>
          <a:stretch/>
        </p:blipFill>
        <p:spPr>
          <a:xfrm>
            <a:off x="4565431" y="1046996"/>
            <a:ext cx="3581306" cy="2438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B680C0-F361-46BF-B2B8-60AB40B23C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76741" r="49166" b="6659"/>
          <a:stretch/>
        </p:blipFill>
        <p:spPr>
          <a:xfrm>
            <a:off x="2895644" y="4034670"/>
            <a:ext cx="2590732" cy="8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     _8"/>
          <p:cNvSpPr/>
          <p:nvPr/>
        </p:nvSpPr>
        <p:spPr>
          <a:xfrm>
            <a:off x="2288259" y="3012725"/>
            <a:ext cx="462089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50" b="1" dirty="0">
                <a:solidFill>
                  <a:schemeClr val="accent2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4050" b="1" baseline="-25000" dirty="0">
                <a:solidFill>
                  <a:schemeClr val="accent2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</a:t>
            </a:r>
            <a:r>
              <a:rPr lang="en-US" altLang="zh-CN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近邻法软件介绍</a:t>
            </a:r>
          </a:p>
        </p:txBody>
      </p:sp>
      <p:sp>
        <p:nvSpPr>
          <p:cNvPr id="79" name="原创设计师QQ598969553           _9"/>
          <p:cNvSpPr txBox="1"/>
          <p:nvPr/>
        </p:nvSpPr>
        <p:spPr>
          <a:xfrm>
            <a:off x="2611165" y="3668246"/>
            <a:ext cx="3975084" cy="541665"/>
          </a:xfrm>
          <a:prstGeom prst="rect">
            <a:avLst/>
          </a:prstGeom>
          <a:noFill/>
        </p:spPr>
        <p:txBody>
          <a:bodyPr vert="horz" wrap="square" lIns="68559" tIns="34279" rIns="68559" bIns="34279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785" b="0" dirty="0" err="1">
                <a:solidFill>
                  <a:schemeClr val="bg2">
                    <a:lumMod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CSASAADAstudio</a:t>
            </a:r>
            <a:r>
              <a:rPr lang="en-US" sz="785" b="0" dirty="0">
                <a:solidFill>
                  <a:schemeClr val="bg2">
                    <a:lumMod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sales template, a more beautiful template please magic </a:t>
            </a:r>
            <a:r>
              <a:rPr lang="en-US" sz="785" b="0" dirty="0" err="1">
                <a:solidFill>
                  <a:schemeClr val="bg2">
                    <a:lumMod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rainMagic</a:t>
            </a:r>
            <a:r>
              <a:rPr lang="en-US" sz="785" b="0" dirty="0">
                <a:solidFill>
                  <a:schemeClr val="bg2">
                    <a:lumMod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rain studio sales template, a </a:t>
            </a:r>
            <a:r>
              <a:rPr lang="en-US" sz="785" b="0" dirty="0" err="1">
                <a:solidFill>
                  <a:schemeClr val="bg2">
                    <a:lumMod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moreMagic</a:t>
            </a:r>
            <a:r>
              <a:rPr lang="en-US" sz="785" b="0" dirty="0">
                <a:solidFill>
                  <a:schemeClr val="bg2">
                    <a:lumMod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rain studio sales template, a more beautiful template please magic</a:t>
            </a: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047584" y="1142937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7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818515"/>
            <a:ext cx="1721485" cy="61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57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119334" y="946912"/>
            <a:ext cx="382146" cy="382146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Text Placeholder 3"/>
          <p:cNvSpPr txBox="1"/>
          <p:nvPr/>
        </p:nvSpPr>
        <p:spPr>
          <a:xfrm>
            <a:off x="761955" y="933345"/>
            <a:ext cx="1509412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流程图</a:t>
            </a:r>
          </a:p>
        </p:txBody>
      </p:sp>
      <p:sp>
        <p:nvSpPr>
          <p:cNvPr id="37" name="矩形 36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6318" y="257443"/>
            <a:ext cx="1684020" cy="497840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N-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近邻法</a:t>
            </a:r>
          </a:p>
        </p:txBody>
      </p:sp>
      <p:pic>
        <p:nvPicPr>
          <p:cNvPr id="6" name="图片 5" descr="kn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1885315" cy="5128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/>
              <p:cNvSpPr txBox="1"/>
              <p:nvPr/>
            </p:nvSpPr>
            <p:spPr>
              <a:xfrm>
                <a:off x="4267200" y="292735"/>
                <a:ext cx="3289300" cy="84264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just" defTabSz="793750">
                  <a:lnSpc>
                    <a:spcPct val="120000"/>
                  </a:lnSpc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数值归一化处理公式：</a:t>
                </a:r>
              </a:p>
              <a:p>
                <a:pPr algn="just" defTabSz="79375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zh-CN" baseline="-25000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new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X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min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max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min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92735"/>
                <a:ext cx="3289300" cy="842645"/>
              </a:xfrm>
              <a:prstGeom prst="rect">
                <a:avLst/>
              </a:prstGeom>
              <a:blipFill rotWithShape="1">
                <a:blip r:embed="rId4"/>
                <a:stretch>
                  <a:fillRect b="-3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3"/>
          <p:cNvSpPr txBox="1"/>
          <p:nvPr/>
        </p:nvSpPr>
        <p:spPr>
          <a:xfrm>
            <a:off x="4343400" y="1351280"/>
            <a:ext cx="3697605" cy="147447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KNN</a:t>
            </a:r>
            <a:r>
              <a:rPr lang="zh-CN" altLang="en-US">
                <a:solidFill>
                  <a:schemeClr val="tx1"/>
                </a:solidFill>
              </a:rPr>
              <a:t>算法步骤（</a:t>
            </a:r>
            <a:r>
              <a:rPr lang="en-US" altLang="zh-CN">
                <a:solidFill>
                  <a:schemeClr val="tx1"/>
                </a:solidFill>
              </a:rPr>
              <a:t>function</a:t>
            </a:r>
            <a:r>
              <a:rPr lang="zh-CN" altLang="en-US">
                <a:solidFill>
                  <a:schemeClr val="tx1"/>
                </a:solidFill>
              </a:rPr>
              <a:t>子程序内容）：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、计算距离（欧式距离即二范数）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、升序排列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、取前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个（最邻近的）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、求众数</a:t>
            </a:r>
          </a:p>
        </p:txBody>
      </p:sp>
      <p:pic>
        <p:nvPicPr>
          <p:cNvPr id="10" name="图片 9" descr="733a44dcc7c7afcb0f6dbbb49bd68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65" y="2825750"/>
            <a:ext cx="5182235" cy="225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3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8853" y="209183"/>
            <a:ext cx="1684020" cy="497840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N-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近邻法</a:t>
            </a:r>
          </a:p>
        </p:txBody>
      </p:sp>
      <p:sp>
        <p:nvSpPr>
          <p:cNvPr id="2" name="Rectangle 7"/>
          <p:cNvSpPr/>
          <p:nvPr/>
        </p:nvSpPr>
        <p:spPr>
          <a:xfrm>
            <a:off x="76200" y="818515"/>
            <a:ext cx="1721485" cy="61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57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/>
          <p:nvPr/>
        </p:nvSpPr>
        <p:spPr>
          <a:xfrm>
            <a:off x="609600" y="942975"/>
            <a:ext cx="1123950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119334" y="946912"/>
            <a:ext cx="382146" cy="382146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05000" y="285115"/>
            <a:ext cx="708850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clear all；</a:t>
            </a:r>
          </a:p>
          <a:p>
            <a:r>
              <a:rPr lang="en-US" altLang="zh-CN">
                <a:solidFill>
                  <a:srgbClr val="00B050"/>
                </a:solidFill>
              </a:rPr>
              <a:t>%</a:t>
            </a:r>
            <a:r>
              <a:rPr lang="zh-CN" altLang="en-US">
                <a:solidFill>
                  <a:srgbClr val="00B050"/>
                </a:solidFill>
              </a:rPr>
              <a:t>读取数据</a:t>
            </a:r>
          </a:p>
          <a:p>
            <a:r>
              <a:rPr lang="zh-CN" altLang="en-US"/>
              <a:t>data1=xlsread('XIN.xlsx');</a:t>
            </a:r>
          </a:p>
          <a:p>
            <a:r>
              <a:rPr lang="zh-CN" altLang="en-US"/>
              <a:t>data=data1(randperm(size(data1, 1)),:);</a:t>
            </a:r>
          </a:p>
          <a:p>
            <a:r>
              <a:rPr lang="zh-CN" altLang="en-US"/>
              <a:t>ratio=0.25;</a:t>
            </a:r>
            <a:r>
              <a:rPr lang="zh-CN" altLang="en-US">
                <a:solidFill>
                  <a:srgbClr val="00B050"/>
                </a:solidFill>
              </a:rPr>
              <a:t>%测试数据所占比例</a:t>
            </a:r>
            <a:endParaRPr lang="zh-CN" altLang="en-US"/>
          </a:p>
          <a:p>
            <a:r>
              <a:rPr lang="zh-CN" altLang="en-US"/>
              <a:t>[N,M]=size(data);%624*5</a:t>
            </a:r>
          </a:p>
          <a:p>
            <a:r>
              <a:rPr lang="zh-CN" altLang="en-US"/>
              <a:t>K=7;</a:t>
            </a:r>
            <a:r>
              <a:rPr lang="zh-CN" altLang="en-US">
                <a:solidFill>
                  <a:srgbClr val="00B050"/>
                </a:solidFill>
              </a:rPr>
              <a:t>%K表示所取某一邻近范围内数据的个数</a:t>
            </a:r>
          </a:p>
          <a:p>
            <a:r>
              <a:rPr lang="zh-CN" altLang="en-US"/>
              <a:t>dataX=data(:,1:4);</a:t>
            </a:r>
            <a:r>
              <a:rPr lang="zh-CN" altLang="en-US">
                <a:solidFill>
                  <a:srgbClr val="00B050"/>
                </a:solidFill>
              </a:rPr>
              <a:t>%624*4前四列（属性）</a:t>
            </a:r>
            <a:endParaRPr lang="zh-CN" altLang="en-US"/>
          </a:p>
          <a:p>
            <a:r>
              <a:rPr lang="zh-CN" altLang="en-US"/>
              <a:t>dataY=data(:,5);</a:t>
            </a:r>
            <a:r>
              <a:rPr lang="zh-CN" altLang="en-US">
                <a:solidFill>
                  <a:srgbClr val="00B050"/>
                </a:solidFill>
              </a:rPr>
              <a:t>%624*1最后一列（类别）</a:t>
            </a:r>
          </a:p>
          <a:p>
            <a:r>
              <a:rPr lang="zh-CN" altLang="en-US"/>
              <a:t>num_test=N*ratio;</a:t>
            </a:r>
            <a:r>
              <a:rPr lang="zh-CN" altLang="en-US">
                <a:solidFill>
                  <a:srgbClr val="00B050"/>
                </a:solidFill>
              </a:rPr>
              <a:t>%测试数据为624*0.25=156个</a:t>
            </a:r>
          </a:p>
          <a:p>
            <a:r>
              <a:rPr lang="zh-CN" altLang="en-US">
                <a:solidFill>
                  <a:srgbClr val="00B050"/>
                </a:solidFill>
              </a:rPr>
              <a:t>%归一化处理newData=(oldData-minValue)/(maxValue-minValue);归一化处理公式</a:t>
            </a:r>
          </a:p>
          <a:p>
            <a:r>
              <a:rPr lang="zh-CN" altLang="en-US"/>
              <a:t>minValue=min(dataX);</a:t>
            </a:r>
          </a:p>
          <a:p>
            <a:r>
              <a:rPr lang="zh-CN" altLang="en-US"/>
              <a:t>maxValue=max(dataX);</a:t>
            </a:r>
          </a:p>
          <a:p>
            <a:r>
              <a:rPr lang="zh-CN" altLang="en-US"/>
              <a:t>dataX=(dataX-repmat(minValue,N,1))./(repmat(maxValue-minValue,N,1));</a:t>
            </a:r>
            <a:r>
              <a:rPr lang="zh-CN" altLang="en-US">
                <a:solidFill>
                  <a:srgbClr val="00B050"/>
                </a:solidFill>
              </a:rPr>
              <a:t>%把数据归到0-1的区间，提高计算速度（加快梯度下降求解速度），减小计算误差（提高精度）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3"/>
              <p:cNvSpPr txBox="1"/>
              <p:nvPr/>
            </p:nvSpPr>
            <p:spPr>
              <a:xfrm>
                <a:off x="6096000" y="365125"/>
                <a:ext cx="2835910" cy="84264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just" defTabSz="793750">
                  <a:lnSpc>
                    <a:spcPct val="120000"/>
                  </a:lnSpc>
                  <a:defRPr/>
                </a:pPr>
                <a:r>
                  <a:rPr lang="zh-CN" altLang="en-US">
                    <a:solidFill>
                      <a:srgbClr val="FF0000"/>
                    </a:solidFill>
                  </a:rPr>
                  <a:t>数值归一化处理公式：</a:t>
                </a:r>
              </a:p>
              <a:p>
                <a:pPr algn="just" defTabSz="79375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zh-CN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new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X</m:t>
                          </m:r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min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max</m:t>
                          </m:r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min</m:t>
                          </m:r>
                        </m:den>
                      </m:f>
                    </m:oMath>
                  </m:oMathPara>
                </a14:m>
                <a:endParaRPr lang="en-US" altLang="zh-CN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2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125"/>
                <a:ext cx="2835910" cy="842645"/>
              </a:xfrm>
              <a:prstGeom prst="rect">
                <a:avLst/>
              </a:prstGeom>
              <a:blipFill rotWithShape="1">
                <a:blip r:embed="rId3"/>
                <a:stretch>
                  <a:fillRect b="-3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3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8853" y="209183"/>
            <a:ext cx="1684020" cy="497840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N-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近邻法</a:t>
            </a:r>
          </a:p>
        </p:txBody>
      </p:sp>
      <p:sp>
        <p:nvSpPr>
          <p:cNvPr id="2" name="Rectangle 7"/>
          <p:cNvSpPr/>
          <p:nvPr/>
        </p:nvSpPr>
        <p:spPr>
          <a:xfrm>
            <a:off x="76200" y="818515"/>
            <a:ext cx="1721485" cy="61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57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/>
          <p:nvPr/>
        </p:nvSpPr>
        <p:spPr>
          <a:xfrm>
            <a:off x="609600" y="942975"/>
            <a:ext cx="1123950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119334" y="946912"/>
            <a:ext cx="382146" cy="382146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98320" y="818515"/>
            <a:ext cx="72104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count_Ture=0;</a:t>
            </a:r>
          </a:p>
          <a:p>
            <a:r>
              <a:rPr lang="zh-CN" altLang="en-US">
                <a:solidFill>
                  <a:srgbClr val="0070C0"/>
                </a:solidFill>
              </a:rPr>
              <a:t>for</a:t>
            </a:r>
            <a:r>
              <a:rPr lang="zh-CN" altLang="en-US"/>
              <a:t> i=1:num_test </a:t>
            </a:r>
            <a:r>
              <a:rPr lang="zh-CN" altLang="en-US">
                <a:solidFill>
                  <a:srgbClr val="00B050"/>
                </a:solidFill>
              </a:rPr>
              <a:t>%1:156</a:t>
            </a:r>
          </a:p>
          <a:p>
            <a:r>
              <a:rPr lang="zh-CN" altLang="en-US"/>
              <a:t>    idx=KNN(dataX(num_test+1:N,:),dataY(num_test+1:N,:),dataX(i,:),K);</a:t>
            </a:r>
            <a:r>
              <a:rPr lang="zh-CN" altLang="en-US">
                <a:solidFill>
                  <a:srgbClr val="00B050"/>
                </a:solidFill>
              </a:rPr>
              <a:t>%众数=KNN？调用后面function数据</a:t>
            </a:r>
          </a:p>
          <a:p>
            <a:r>
              <a:rPr lang="zh-CN" altLang="en-US"/>
              <a:t>  </a:t>
            </a:r>
            <a:r>
              <a:rPr lang="en-US" altLang="zh-CN"/>
              <a:t>  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if</a:t>
            </a:r>
            <a:r>
              <a:rPr lang="zh-CN" altLang="en-US"/>
              <a:t> idx==dataY(i,:) </a:t>
            </a:r>
            <a:r>
              <a:rPr lang="zh-CN" altLang="en-US">
                <a:solidFill>
                  <a:srgbClr val="00B050"/>
                </a:solidFill>
              </a:rPr>
              <a:t>%所求众数的结果（KNN方法算的与实际值是否相等，相等的话则正确计数加1）</a:t>
            </a:r>
            <a:endParaRPr lang="zh-CN" altLang="en-US"/>
          </a:p>
          <a:p>
            <a:r>
              <a:rPr lang="zh-CN" altLang="en-US"/>
              <a:t>        count_Ture=count_Ture+1;</a:t>
            </a:r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0070C0"/>
                </a:solidFill>
              </a:rPr>
              <a:t>end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end</a:t>
            </a:r>
          </a:p>
          <a:p>
            <a:r>
              <a:rPr lang="zh-CN" altLang="en-US"/>
              <a:t>fprintf('准确率为：%f\n',count_Ture/num_test);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8853" y="209183"/>
            <a:ext cx="1684020" cy="497840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N-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近邻法</a:t>
            </a:r>
          </a:p>
        </p:txBody>
      </p:sp>
      <p:sp>
        <p:nvSpPr>
          <p:cNvPr id="2" name="Rectangle 7"/>
          <p:cNvSpPr/>
          <p:nvPr/>
        </p:nvSpPr>
        <p:spPr>
          <a:xfrm>
            <a:off x="76200" y="818515"/>
            <a:ext cx="1721485" cy="61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57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/>
          <p:nvPr/>
        </p:nvSpPr>
        <p:spPr>
          <a:xfrm>
            <a:off x="609600" y="942975"/>
            <a:ext cx="1123950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119334" y="946912"/>
            <a:ext cx="382146" cy="382146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19400" y="132715"/>
            <a:ext cx="62452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function</a:t>
            </a:r>
            <a:r>
              <a:rPr lang="zh-CN" altLang="en-US"/>
              <a:t> [ idx ] = KNN( dataX,dataY,testData,K )</a:t>
            </a:r>
          </a:p>
          <a:p>
            <a:r>
              <a:rPr lang="zh-CN" altLang="en-US"/>
              <a:t>[N,M]=size(dataX);</a:t>
            </a:r>
          </a:p>
          <a:p>
            <a:r>
              <a:rPr lang="zh-CN" altLang="en-US">
                <a:solidFill>
                  <a:srgbClr val="00B050"/>
                </a:solidFill>
              </a:rPr>
              <a:t>%计算训练数据集与测试数据之间的欧氏距离dist</a:t>
            </a:r>
          </a:p>
          <a:p>
            <a:r>
              <a:rPr lang="zh-CN" altLang="en-US"/>
              <a:t>dist=zeros(N,1);</a:t>
            </a:r>
          </a:p>
          <a:p>
            <a:r>
              <a:rPr lang="zh-CN" altLang="en-US">
                <a:solidFill>
                  <a:srgbClr val="0070C0"/>
                </a:solidFill>
              </a:rPr>
              <a:t>for</a:t>
            </a:r>
            <a:r>
              <a:rPr lang="zh-CN" altLang="en-US"/>
              <a:t> i=1:N </a:t>
            </a:r>
            <a:r>
              <a:rPr lang="zh-CN" altLang="en-US">
                <a:solidFill>
                  <a:srgbClr val="00B050"/>
                </a:solidFill>
              </a:rPr>
              <a:t>%i指测试集数据的个数</a:t>
            </a:r>
          </a:p>
          <a:p>
            <a:r>
              <a:rPr lang="zh-CN" altLang="en-US"/>
              <a:t>    dist(i,:)=norm(dataX(i,:)-testData);</a:t>
            </a:r>
            <a:r>
              <a:rPr lang="zh-CN" altLang="en-US">
                <a:solidFill>
                  <a:srgbClr val="00B050"/>
                </a:solidFill>
              </a:rPr>
              <a:t>%欧氏距离也就是求二范数，norm表示求范数</a:t>
            </a:r>
          </a:p>
          <a:p>
            <a:r>
              <a:rPr lang="zh-CN" altLang="en-US">
                <a:solidFill>
                  <a:srgbClr val="0070C0"/>
                </a:solidFill>
              </a:rPr>
              <a:t>end</a:t>
            </a:r>
          </a:p>
          <a:p>
            <a:r>
              <a:rPr lang="zh-CN" altLang="en-US">
                <a:solidFill>
                  <a:srgbClr val="00B050"/>
                </a:solidFill>
              </a:rPr>
              <a:t>%将dist从小到大进行排序</a:t>
            </a:r>
          </a:p>
          <a:p>
            <a:r>
              <a:rPr lang="zh-CN" altLang="en-US"/>
              <a:t>[Y,I]=sort(dist,1);   </a:t>
            </a:r>
          </a:p>
          <a:p>
            <a:r>
              <a:rPr lang="zh-CN" altLang="en-US"/>
              <a:t>K=min(K,length(Y));</a:t>
            </a:r>
            <a:r>
              <a:rPr lang="zh-CN" altLang="en-US">
                <a:solidFill>
                  <a:srgbClr val="00B050"/>
                </a:solidFill>
              </a:rPr>
              <a:t>%计算欧氏距离后，取最近的K个点的最小值</a:t>
            </a:r>
          </a:p>
          <a:p>
            <a:r>
              <a:rPr lang="zh-CN" altLang="en-US">
                <a:solidFill>
                  <a:srgbClr val="00B050"/>
                </a:solidFill>
              </a:rPr>
              <a:t>%将训练数据对应的类别(1.2.3)与训练数据排序结果对应（label过度作用，分类把前面的0-1归一化的数字分到123类）</a:t>
            </a:r>
          </a:p>
          <a:p>
            <a:r>
              <a:rPr lang="zh-CN" altLang="en-US"/>
              <a:t>labels=dataY(I);</a:t>
            </a:r>
          </a:p>
          <a:p>
            <a:r>
              <a:rPr lang="zh-CN" altLang="en-US">
                <a:solidFill>
                  <a:srgbClr val="00B050"/>
                </a:solidFill>
              </a:rPr>
              <a:t>%确定前K个点所在类别的出现频率</a:t>
            </a:r>
          </a:p>
          <a:p>
            <a:r>
              <a:rPr lang="zh-CN" altLang="en-US"/>
              <a:t>idx=mode(labels(1:K));</a:t>
            </a:r>
            <a:r>
              <a:rPr lang="zh-CN" altLang="en-US">
                <a:solidFill>
                  <a:srgbClr val="00B050"/>
                </a:solidFill>
              </a:rPr>
              <a:t>%mode函数求众数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9" name="Text Placeholder 3"/>
          <p:cNvSpPr txBox="1"/>
          <p:nvPr/>
        </p:nvSpPr>
        <p:spPr>
          <a:xfrm>
            <a:off x="119380" y="1656080"/>
            <a:ext cx="2628900" cy="32442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KNN</a:t>
            </a:r>
            <a:r>
              <a:rPr lang="zh-CN" altLang="en-US">
                <a:solidFill>
                  <a:srgbClr val="FF0000"/>
                </a:solidFill>
              </a:rPr>
              <a:t>算法步骤：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、计算距离（欧式距离即二范数）找出训练集与测试集最靠近的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个训练样本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、升序排列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、取前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个（最邻近的）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、求众数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zh-CN" altLang="en-US">
                <a:solidFill>
                  <a:srgbClr val="FF0000"/>
                </a:solidFill>
              </a:rPr>
              <a:t>目的：</a:t>
            </a:r>
          </a:p>
          <a:p>
            <a:pPr algn="just" defTabSz="793750">
              <a:lnSpc>
                <a:spcPct val="120000"/>
              </a:lnSpc>
              <a:defRPr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找出训练集与测试集最靠近的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个训练样本</a:t>
            </a:r>
            <a:endParaRPr lang="zh-CN" altLang="en-US">
              <a:solidFill>
                <a:srgbClr val="FF0000"/>
              </a:solidFill>
            </a:endParaRPr>
          </a:p>
          <a:p>
            <a:pPr algn="just" defTabSz="793750">
              <a:lnSpc>
                <a:spcPct val="120000"/>
              </a:lnSpc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8853" y="209183"/>
            <a:ext cx="1684020" cy="497840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N-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近邻法</a:t>
            </a:r>
          </a:p>
        </p:txBody>
      </p:sp>
      <p:sp>
        <p:nvSpPr>
          <p:cNvPr id="2" name="Rectangle 7"/>
          <p:cNvSpPr/>
          <p:nvPr/>
        </p:nvSpPr>
        <p:spPr>
          <a:xfrm>
            <a:off x="76200" y="818515"/>
            <a:ext cx="1721485" cy="61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57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/>
          <p:nvPr/>
        </p:nvSpPr>
        <p:spPr>
          <a:xfrm>
            <a:off x="609600" y="942975"/>
            <a:ext cx="1123950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793750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程序讲解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119334" y="946912"/>
            <a:ext cx="382146" cy="382146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79385" tIns="39693" rIns="79385" bIns="39693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7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98320" y="818515"/>
            <a:ext cx="7210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输出结果</a:t>
            </a:r>
          </a:p>
        </p:txBody>
      </p:sp>
      <p:pic>
        <p:nvPicPr>
          <p:cNvPr id="5" name="图片 4" descr="74440237ea252129824325cba76bb9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504315"/>
            <a:ext cx="3996055" cy="605155"/>
          </a:xfrm>
          <a:prstGeom prst="rect">
            <a:avLst/>
          </a:prstGeom>
        </p:spPr>
      </p:pic>
      <p:pic>
        <p:nvPicPr>
          <p:cNvPr id="7" name="图片 6" descr="9c63ee2f6e1216305db303407edb6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94915"/>
            <a:ext cx="2933700" cy="571500"/>
          </a:xfrm>
          <a:prstGeom prst="rect">
            <a:avLst/>
          </a:prstGeom>
        </p:spPr>
      </p:pic>
      <p:pic>
        <p:nvPicPr>
          <p:cNvPr id="8" name="图片 7" descr="f04b55333b593d083be4ca84886f75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3561715"/>
            <a:ext cx="3491230" cy="5956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72200" y="162242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K=6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91200" y="265176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K=7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19800" y="363791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K=8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43000" y="4323715"/>
            <a:ext cx="7210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K=7</a:t>
            </a:r>
            <a:r>
              <a:rPr lang="zh-CN" altLang="en-US"/>
              <a:t>时，输出准确率达到峰值，所以程序选用</a:t>
            </a:r>
            <a:r>
              <a:rPr lang="en-US" altLang="zh-CN"/>
              <a:t>K=7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     _8"/>
          <p:cNvSpPr/>
          <p:nvPr/>
        </p:nvSpPr>
        <p:spPr>
          <a:xfrm>
            <a:off x="2449867" y="3012725"/>
            <a:ext cx="429768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相关分类方法介绍</a:t>
            </a: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047584" y="1142937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     _8"/>
          <p:cNvSpPr/>
          <p:nvPr/>
        </p:nvSpPr>
        <p:spPr>
          <a:xfrm>
            <a:off x="3992917" y="3012725"/>
            <a:ext cx="121158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047584" y="1142937"/>
            <a:ext cx="119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7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91253" y="257443"/>
            <a:ext cx="641350" cy="372745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algn="ctr" defTabSz="685800"/>
            <a:r>
              <a:rPr lang="zh-CN" altLang="en-US" sz="199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5" name="副标题 4"/>
          <p:cNvSpPr>
            <a:spLocks noGrp="1"/>
          </p:cNvSpPr>
          <p:nvPr/>
        </p:nvSpPr>
        <p:spPr>
          <a:xfrm>
            <a:off x="3088640" y="1504315"/>
            <a:ext cx="3215005" cy="344297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优点：</a:t>
            </a:r>
          </a:p>
          <a:p>
            <a:pPr algn="l"/>
            <a:r>
              <a:rPr lang="ru-RU" altLang="zh-CN" sz="1400" dirty="0"/>
              <a:t>Parzen</a:t>
            </a:r>
            <a:r>
              <a:rPr lang="zh-CN" altLang="ru-RU" sz="1400" dirty="0"/>
              <a:t>窗估计的优点是应用的普遍性。对规则分布，非规则分布，单锋或多峰分布都可用此法进行密度估计；</a:t>
            </a:r>
            <a:r>
              <a:rPr lang="zh-CN" altLang="en-US" sz="1400" dirty="0"/>
              <a:t>可以</a:t>
            </a:r>
            <a:r>
              <a:rPr lang="zh-CN" altLang="ru-RU" sz="1400" dirty="0"/>
              <a:t>获得较为光滑且分辨率较高的密度估计，实现了光滑性和分辨率之间的一个较好平衡。</a:t>
            </a:r>
            <a:endParaRPr lang="zh-CN" altLang="ru-RU" sz="2000" dirty="0"/>
          </a:p>
          <a:p>
            <a:pPr algn="l">
              <a:buClrTx/>
              <a:buSzTx/>
            </a:pP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缺点：</a:t>
            </a:r>
          </a:p>
          <a:p>
            <a:pPr algn="l"/>
            <a:r>
              <a:rPr lang="zh-CN" altLang="ru-RU" sz="1400" dirty="0"/>
              <a:t>要求样本足够多，才能有较好的估计。因此使计算量，存储量增大；窗宽在整个样本空间固定不变，难以获得区域自适应的密度估计</a:t>
            </a:r>
            <a:r>
              <a:rPr lang="zh-CN" altLang="en-US" sz="1400" dirty="0"/>
              <a:t>，窗宽的选择对结果影响非常大</a:t>
            </a:r>
            <a:r>
              <a:rPr lang="zh-CN" altLang="ru-RU" sz="1400" dirty="0"/>
              <a:t>。</a:t>
            </a:r>
            <a:endParaRPr lang="zh-CN" altLang="ru-RU" sz="2000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81653" y="971183"/>
            <a:ext cx="1694180" cy="372745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en-US" alt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Parzen</a:t>
            </a: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窗函数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853" y="971183"/>
            <a:ext cx="1399540" cy="372745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defTabSz="685800"/>
            <a:r>
              <a:rPr 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贝叶斯</a:t>
            </a: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</a:t>
            </a: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228600" y="1504315"/>
            <a:ext cx="2825115" cy="344297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优点：</a:t>
            </a:r>
          </a:p>
          <a:p>
            <a:pPr algn="l">
              <a:buClrTx/>
              <a:buSzTx/>
            </a:pPr>
            <a:r>
              <a:rPr lang="zh-CN" sz="1400" dirty="0"/>
              <a:t>贝叶斯分类对样本进行分析，过程简单快速，对于多分类问题，复杂度也不会有大程度上升，在分布独立的假设成立情况下，效果奇好。</a:t>
            </a:r>
          </a:p>
          <a:p>
            <a:pPr algn="l">
              <a:buClrTx/>
              <a:buSzTx/>
            </a:pP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缺点：</a:t>
            </a:r>
          </a:p>
          <a:p>
            <a:pPr algn="l"/>
            <a:r>
              <a:rPr lang="zh-CN" altLang="ru-RU" sz="1400" dirty="0"/>
              <a:t>需要知道先验概率，通过先验概率和数据来决定后验概率从而决定分类，使分类决策存在一定错误率；且现实生活很少有属性之间相互完全独立的情况。</a:t>
            </a:r>
            <a:endParaRPr lang="zh-CN" altLang="ru-RU" sz="20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3053" y="971183"/>
            <a:ext cx="1264920" cy="372745"/>
          </a:xfrm>
          <a:prstGeom prst="rect">
            <a:avLst/>
          </a:prstGeom>
          <a:noFill/>
        </p:spPr>
        <p:txBody>
          <a:bodyPr wrap="none" lIns="68558" tIns="34279" rIns="68558" bIns="34279" rtlCol="0">
            <a:spAutoFit/>
          </a:bodyPr>
          <a:lstStyle/>
          <a:p>
            <a:pPr algn="l" defTabSz="685800"/>
            <a:r>
              <a:rPr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</a:t>
            </a:r>
            <a:r>
              <a:rPr sz="199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</a:t>
            </a:r>
            <a:r>
              <a:rPr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-近邻法</a:t>
            </a:r>
          </a:p>
        </p:txBody>
      </p:sp>
      <p:sp>
        <p:nvSpPr>
          <p:cNvPr id="7" name="副标题 4"/>
          <p:cNvSpPr>
            <a:spLocks noGrp="1"/>
          </p:cNvSpPr>
          <p:nvPr/>
        </p:nvSpPr>
        <p:spPr>
          <a:xfrm>
            <a:off x="6477000" y="1428115"/>
            <a:ext cx="2571115" cy="344297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优点：</a:t>
            </a:r>
          </a:p>
          <a:p>
            <a:pPr algn="l"/>
            <a:r>
              <a:rPr lang="en-US" sz="1400" dirty="0"/>
              <a:t>K</a:t>
            </a:r>
            <a:r>
              <a:rPr lang="en-US" sz="1400" baseline="-25000" dirty="0"/>
              <a:t>N-</a:t>
            </a:r>
            <a:r>
              <a:rPr lang="zh-CN" altLang="en-US" sz="1400" dirty="0"/>
              <a:t>近邻法理论简单，新数据可以直接加入数据集而不必进行重新训练；天生就支持多分类。</a:t>
            </a:r>
            <a:endParaRPr lang="zh-CN" altLang="ru-RU" sz="2000" dirty="0"/>
          </a:p>
          <a:p>
            <a:pPr algn="l">
              <a:buClrTx/>
              <a:buSzTx/>
            </a:pP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缺点：</a:t>
            </a:r>
          </a:p>
          <a:p>
            <a:pPr algn="l"/>
            <a:r>
              <a:rPr lang="zh-CN" altLang="ru-RU" sz="1400" dirty="0"/>
              <a:t>由于近邻法没预测一个点的分类都会进行一次全局运算，对于样本容量大的数据集计算量比较大；样本不平衡时，预测偏差较大；</a:t>
            </a:r>
            <a:r>
              <a:rPr lang="en-US" altLang="zh-CN" sz="1400" dirty="0"/>
              <a:t>K</a:t>
            </a:r>
            <a:r>
              <a:rPr lang="zh-CN" altLang="en-US" sz="1400" dirty="0"/>
              <a:t>值大小的选择需要依靠经验或者交叉验证得到。</a:t>
            </a:r>
            <a:endParaRPr lang="zh-CN" altLang="ru-RU" sz="20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" y="2875748"/>
            <a:ext cx="9141180" cy="2266165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39217" y="1973760"/>
            <a:ext cx="557911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05200" y="257175"/>
            <a:ext cx="2653030" cy="372745"/>
          </a:xfrm>
          <a:prstGeom prst="rect">
            <a:avLst/>
          </a:prstGeom>
          <a:noFill/>
        </p:spPr>
        <p:txBody>
          <a:bodyPr wrap="squar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参数估计法</a:t>
            </a:r>
            <a:r>
              <a:rPr lang="en-US" alt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</a:t>
            </a: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贝叶斯</a:t>
            </a:r>
          </a:p>
        </p:txBody>
      </p:sp>
      <p:sp>
        <p:nvSpPr>
          <p:cNvPr id="8194" name="矩形 9"/>
          <p:cNvSpPr/>
          <p:nvPr/>
        </p:nvSpPr>
        <p:spPr>
          <a:xfrm>
            <a:off x="914349" y="818783"/>
            <a:ext cx="6530975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分类器采用：最小错误概率的Bayes决策（MEPD）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（Minimum Error Probability Decision-making）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Bayes 公式：</a:t>
            </a:r>
          </a:p>
        </p:txBody>
      </p:sp>
      <p:graphicFrame>
        <p:nvGraphicFramePr>
          <p:cNvPr id="8195" name="对象 -2147482624"/>
          <p:cNvGraphicFramePr>
            <a:graphicFrameLocks noChangeAspect="1"/>
          </p:cNvGraphicFramePr>
          <p:nvPr/>
        </p:nvGraphicFramePr>
        <p:xfrm>
          <a:off x="2482898" y="1732646"/>
          <a:ext cx="4341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2413000" imgH="634365" progId="Equation.3">
                  <p:embed/>
                </p:oleObj>
              </mc:Choice>
              <mc:Fallback>
                <p:oleObj r:id="rId4" imgW="2413000" imgH="6343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2898" y="1732646"/>
                        <a:ext cx="4341812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文本框 99"/>
          <p:cNvSpPr txBox="1"/>
          <p:nvPr/>
        </p:nvSpPr>
        <p:spPr>
          <a:xfrm>
            <a:off x="914400" y="3028315"/>
            <a:ext cx="747839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分类原理</a:t>
            </a:r>
            <a:r>
              <a:rPr lang="zh-CN" altLang="en-US" sz="1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：在条件概率密度和先验概率已知（或可以估计）的情况下，通过贝叶斯公式比较样本属于第几类的后验概率，并将类别决策为后验概率大的一类。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8000" y="257175"/>
            <a:ext cx="3822065" cy="372745"/>
          </a:xfrm>
          <a:prstGeom prst="rect">
            <a:avLst/>
          </a:prstGeom>
          <a:noFill/>
        </p:spPr>
        <p:txBody>
          <a:bodyPr wrap="squar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非参数估计法</a:t>
            </a:r>
            <a:r>
              <a:rPr lang="en-US" alt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----Parzen</a:t>
            </a: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窗函数法</a:t>
            </a:r>
          </a:p>
        </p:txBody>
      </p:sp>
      <p:sp>
        <p:nvSpPr>
          <p:cNvPr id="5" name="副标题 4"/>
          <p:cNvSpPr>
            <a:spLocks noGrp="1"/>
          </p:cNvSpPr>
          <p:nvPr/>
        </p:nvSpPr>
        <p:spPr>
          <a:xfrm>
            <a:off x="1296080" y="894978"/>
            <a:ext cx="6552728" cy="4077072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algn="l"/>
            <a:r>
              <a:rPr lang="en-US" altLang="zh-CN" sz="20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非参数估计的原理是：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不需获取类概率密度的函数形式，而是直接利用学习样本估计特征空间任意点的类概率密度的值。也就是说利用训练数据直接</a:t>
            </a:r>
            <a:r>
              <a:rPr lang="zh-CN" altLang="en-US" sz="2000" dirty="0">
                <a:ea typeface="宋体" panose="02010600030101010101" pitchFamily="2" charset="-122"/>
              </a:rPr>
              <a:t>对概率密度进行估计。又称作模型无关方法。</a:t>
            </a:r>
          </a:p>
          <a:p>
            <a:pPr algn="l"/>
            <a:endParaRPr lang="en-US" altLang="zh-CN" sz="2000" b="1" i="0" dirty="0" err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i="0" dirty="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Parzen</a:t>
            </a:r>
            <a:r>
              <a:rPr lang="zh-CN" altLang="en-US" sz="20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窗函数法：</a:t>
            </a:r>
            <a:r>
              <a:rPr lang="zh-CN" altLang="en-US" sz="2000" dirty="0"/>
              <a:t>利用样本直接去估计类概率密度</a:t>
            </a:r>
          </a:p>
          <a:p>
            <a:pPr algn="l"/>
            <a:r>
              <a:rPr lang="zh-CN" altLang="en-US" sz="2000" dirty="0"/>
              <a:t>p(x|ωi)，以此来设计的分类器。</a:t>
            </a:r>
          </a:p>
          <a:p>
            <a:endParaRPr lang="zh-CN" altLang="en-US" dirty="0"/>
          </a:p>
        </p:txBody>
      </p:sp>
      <p:graphicFrame>
        <p:nvGraphicFramePr>
          <p:cNvPr id="8209" name="对象 -2147482160"/>
          <p:cNvGraphicFramePr>
            <a:graphicFrameLocks noChangeAspect="1"/>
          </p:cNvGraphicFramePr>
          <p:nvPr/>
        </p:nvGraphicFramePr>
        <p:xfrm>
          <a:off x="1599883" y="3678555"/>
          <a:ext cx="876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4" imgW="419100" imgH="228600" progId="Equation.DSMT4">
                  <p:embed/>
                </p:oleObj>
              </mc:Choice>
              <mc:Fallback>
                <p:oleObj r:id="rId4" imgW="419100" imgH="228600" progId="Equation.DSMT4">
                  <p:embed/>
                  <p:pic>
                    <p:nvPicPr>
                      <p:cNvPr id="0" name="对象 -2147482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883" y="3678555"/>
                        <a:ext cx="8763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文本框 26"/>
          <p:cNvSpPr txBox="1">
            <a:spLocks noChangeArrowheads="1"/>
          </p:cNvSpPr>
          <p:nvPr/>
        </p:nvSpPr>
        <p:spPr bwMode="auto">
          <a:xfrm flipH="1">
            <a:off x="2476183" y="3789680"/>
            <a:ext cx="56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</a:t>
            </a:r>
          </a:p>
        </p:txBody>
      </p:sp>
      <p:graphicFrame>
        <p:nvGraphicFramePr>
          <p:cNvPr id="8210" name="对象 -2147482159"/>
          <p:cNvGraphicFramePr>
            <a:graphicFrameLocks noChangeAspect="1"/>
          </p:cNvGraphicFramePr>
          <p:nvPr/>
        </p:nvGraphicFramePr>
        <p:xfrm>
          <a:off x="2742883" y="3572193"/>
          <a:ext cx="22685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6" imgW="1129665" imgH="444500" progId="Equation.3">
                  <p:embed/>
                </p:oleObj>
              </mc:Choice>
              <mc:Fallback>
                <p:oleObj r:id="rId6" imgW="1129665" imgH="444500" progId="Equation.3">
                  <p:embed/>
                  <p:pic>
                    <p:nvPicPr>
                      <p:cNvPr id="0" name="对象 -2147482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883" y="3572193"/>
                        <a:ext cx="22685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4375785"/>
            <a:ext cx="515302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98495" y="257175"/>
            <a:ext cx="3333750" cy="372745"/>
          </a:xfrm>
          <a:prstGeom prst="rect">
            <a:avLst/>
          </a:prstGeom>
          <a:noFill/>
        </p:spPr>
        <p:txBody>
          <a:bodyPr wrap="square" lIns="68558" tIns="34279" rIns="68558" bIns="34279" rtlCol="0">
            <a:spAutoFit/>
          </a:bodyPr>
          <a:lstStyle/>
          <a:p>
            <a:pPr defTabSz="685800"/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非参数估计法</a:t>
            </a:r>
            <a:r>
              <a:rPr lang="en-US" alt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----KNN</a:t>
            </a:r>
            <a:r>
              <a:rPr lang="zh-CN" altLang="en-US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近邻法</a:t>
            </a:r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295400" y="970915"/>
            <a:ext cx="6650355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dirty="0" err="1">
                <a:solidFill>
                  <a:schemeClr val="accent2"/>
                </a:solidFill>
                <a:latin typeface="Times New Roman" panose="02020603050405020304" pitchFamily="18" charset="0"/>
                <a:cs typeface="+mn-cs"/>
              </a:rPr>
              <a:t>KNN</a:t>
            </a:r>
            <a:r>
              <a:rPr kumimoji="0" lang="zh-CN" altLang="en-US" sz="2000" b="1" i="0" u="none" strike="noStrike" kern="1200" cap="none" spc="0" normalizeH="0" baseline="0" dirty="0" err="1">
                <a:solidFill>
                  <a:schemeClr val="accent2"/>
                </a:solidFill>
                <a:latin typeface="Times New Roman" panose="02020603050405020304" pitchFamily="18" charset="0"/>
                <a:cs typeface="+mn-cs"/>
              </a:rPr>
              <a:t>近邻法</a:t>
            </a:r>
            <a:r>
              <a:rPr kumimoji="0" lang="en-US" altLang="zh-CN" sz="2000" b="1" i="0" u="none" strike="noStrike" kern="1200" cap="none" spc="0" normalizeH="0" baseline="0" dirty="0" err="1">
                <a:solidFill>
                  <a:schemeClr val="accent2"/>
                </a:solidFill>
                <a:latin typeface="Times New Roman" panose="02020603050405020304" pitchFamily="18" charset="0"/>
                <a:cs typeface="+mn-cs"/>
              </a:rPr>
              <a:t>原理：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为了判断未知样本的类别，以所有已知类别的样本作为参照，计算未知样本与所有已知样本的距离，从中选取与未知样本距离最近的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个已知样本，根据少数服从多数的投票法则（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majority-voting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），将未知样本与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个最邻近样本中所属类别占比较多的归为一类。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     _8"/>
          <p:cNvSpPr/>
          <p:nvPr/>
        </p:nvSpPr>
        <p:spPr>
          <a:xfrm>
            <a:off x="3221392" y="3012725"/>
            <a:ext cx="275463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047584" y="1142937"/>
            <a:ext cx="119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412" y="257097"/>
            <a:ext cx="159971" cy="417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9" rIns="68558" bIns="34279" rtlCol="0" anchor="ctr"/>
          <a:lstStyle/>
          <a:p>
            <a:pPr algn="ctr" defTabSz="685800"/>
            <a:endParaRPr lang="zh-CN" altLang="en-US" sz="1400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8200" y="3034665"/>
            <a:ext cx="3333750" cy="372745"/>
          </a:xfrm>
          <a:prstGeom prst="rect">
            <a:avLst/>
          </a:prstGeom>
          <a:noFill/>
        </p:spPr>
        <p:txBody>
          <a:bodyPr wrap="square" lIns="68558" tIns="34279" rIns="68558" bIns="34279" rtlCol="0">
            <a:spAutoFit/>
          </a:bodyPr>
          <a:lstStyle/>
          <a:p>
            <a:pPr defTabSz="685800"/>
            <a:r>
              <a:rPr 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特征属性介绍：</a:t>
            </a:r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990600" y="3407410"/>
            <a:ext cx="6650355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类别：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左权重：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2,3,4,5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左距离：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（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1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，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2,3,4,5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右权重：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（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1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，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2,3,4,5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右距离：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（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1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，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2,3,4,5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2230"/>
            <a:ext cx="4754880" cy="1746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961515"/>
            <a:ext cx="3333750" cy="372745"/>
          </a:xfrm>
          <a:prstGeom prst="rect">
            <a:avLst/>
          </a:prstGeom>
          <a:noFill/>
        </p:spPr>
        <p:txBody>
          <a:bodyPr wrap="square" lIns="68558" tIns="34279" rIns="68558" bIns="34279" rtlCol="0">
            <a:spAutoFit/>
          </a:bodyPr>
          <a:lstStyle/>
          <a:p>
            <a:pPr defTabSz="685800"/>
            <a:r>
              <a:rPr lang="zh-CN" sz="199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数据集信息：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914400" y="2327910"/>
            <a:ext cx="8147685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生成该数据集以模拟心理实验结果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每个示例被分类为使天平秤向右倾斜、向左倾斜或保持平衡。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原创设计师QQ598969553           _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59424"/>
            <a:ext cx="9141179" cy="1966794"/>
          </a:xfrm>
          <a:prstGeom prst="rect">
            <a:avLst/>
          </a:prstGeom>
          <a:solidFill>
            <a:schemeClr val="tx1"/>
          </a:solidFill>
          <a:ln w="3175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原创设计师QQ598969553           _2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411" y="-6609"/>
            <a:ext cx="9141179" cy="19667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7" name="原创设计师QQ598969553           _3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906386" y="691812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6" name="原创设计师QQ598969553           _4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408794" y="2421641"/>
            <a:ext cx="559261" cy="559261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5" name="原创设计师QQ598969553           _5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780017" y="620845"/>
            <a:ext cx="465966" cy="465966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34" name="原创设计师QQ598969553           _6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3353920" y="1592435"/>
            <a:ext cx="902703" cy="902703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128" name="原创设计师QQ598969553           _7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4743526" y="1327940"/>
            <a:ext cx="1072629" cy="1072629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     _8"/>
          <p:cNvSpPr/>
          <p:nvPr/>
        </p:nvSpPr>
        <p:spPr>
          <a:xfrm>
            <a:off x="1501056" y="3000762"/>
            <a:ext cx="630364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最小错误率</a:t>
            </a:r>
            <a:r>
              <a:rPr lang="en-US" altLang="zh-CN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sz="4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</a:p>
        </p:txBody>
      </p:sp>
      <p:grpSp>
        <p:nvGrpSpPr>
          <p:cNvPr id="81" name="组合 80"/>
          <p:cNvGrpSpPr>
            <a:grpSpLocks noGrp="1" noSelect="1" noRot="1" noChangeAspect="1" noMove="1" noResize="1"/>
          </p:cNvGrpSpPr>
          <p:nvPr/>
        </p:nvGrpSpPr>
        <p:grpSpPr>
          <a:xfrm>
            <a:off x="3534094" y="704446"/>
            <a:ext cx="2075811" cy="2075811"/>
            <a:chOff x="3762141" y="2125604"/>
            <a:chExt cx="1938876" cy="1938876"/>
          </a:xfrm>
        </p:grpSpPr>
        <p:sp>
          <p:nvSpPr>
            <p:cNvPr id="83" name="椭圆 82"/>
            <p:cNvSpPr/>
            <p:nvPr/>
          </p:nvSpPr>
          <p:spPr>
            <a:xfrm>
              <a:off x="3762141" y="2125604"/>
              <a:ext cx="1938876" cy="1938876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867848" y="2231311"/>
              <a:ext cx="1727463" cy="1727463"/>
            </a:xfrm>
            <a:prstGeom prst="ellipse">
              <a:avLst/>
            </a:prstGeom>
            <a:solidFill>
              <a:srgbClr val="C00000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047584" y="1142937"/>
            <a:ext cx="119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830941" y="13275075"/>
            <a:ext cx="1482118" cy="383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heme/theme1.xml><?xml version="1.0" encoding="utf-8"?>
<a:theme xmlns:a="http://schemas.openxmlformats.org/drawingml/2006/main" name="默认设计模板">
  <a:themeElements>
    <a:clrScheme name="自定义 1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C00000"/>
      </a:hlink>
      <a:folHlink>
        <a:srgbClr val="C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1669</Words>
  <Application>Microsoft Office PowerPoint</Application>
  <PresentationFormat>自定义</PresentationFormat>
  <Paragraphs>219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华文细黑</vt:lpstr>
      <vt:lpstr>宋体</vt:lpstr>
      <vt:lpstr>微软雅黑</vt:lpstr>
      <vt:lpstr>Arial</vt:lpstr>
      <vt:lpstr>Calibri</vt:lpstr>
      <vt:lpstr>Cambria Math</vt:lpstr>
      <vt:lpstr>Times New Roman</vt:lpstr>
      <vt:lpstr>默认设计模板</vt:lpstr>
      <vt:lpstr>1_默认设计模板</vt:lpstr>
      <vt:lpstr>Equation.3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红色扁平化</dc:title>
  <dc:creator>第一PPT模板网：www.1ppt.com</dc:creator>
  <cp:keywords>第一PPT模板网：www.1ppt.com</cp:keywords>
  <cp:lastModifiedBy>wei shujuan</cp:lastModifiedBy>
  <cp:revision>65</cp:revision>
  <dcterms:created xsi:type="dcterms:W3CDTF">2015-06-22T07:54:00Z</dcterms:created>
  <dcterms:modified xsi:type="dcterms:W3CDTF">2022-04-27T08:03:56Z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2052-11.1.0.11339</vt:lpwstr>
  </property>
  <property fmtid="{D5CDD505-2E9C-101B-9397-08002B2CF9AE}" pid="4" name="ICV">
    <vt:lpwstr>486B2BA76833439C82E9630848A27D0B</vt:lpwstr>
  </property>
</Properties>
</file>