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696700"/>
            <a:ext cx="7766936" cy="1646302"/>
          </a:xfrm>
        </p:spPr>
        <p:txBody>
          <a:bodyPr/>
          <a:lstStyle/>
          <a:p>
            <a:pPr algn="ctr"/>
            <a:r>
              <a:rPr lang="it-IT" dirty="0" err="1" smtClean="0"/>
              <a:t>Repowering</a:t>
            </a:r>
            <a:r>
              <a:rPr lang="it-IT" dirty="0" smtClean="0"/>
              <a:t> impianto eolico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02890" y="2946400"/>
            <a:ext cx="8271113" cy="3371274"/>
          </a:xfrm>
        </p:spPr>
        <p:txBody>
          <a:bodyPr>
            <a:normAutofit/>
          </a:bodyPr>
          <a:lstStyle/>
          <a:p>
            <a:pPr algn="l"/>
            <a:r>
              <a:rPr lang="it-IT" sz="1600" dirty="0" smtClean="0"/>
              <a:t>Il gruppo ERG è da anni leader nel settore delle energie rinnovabili, in particolare nel campo dell’eolico.</a:t>
            </a:r>
          </a:p>
          <a:p>
            <a:pPr algn="l"/>
            <a:endParaRPr lang="it-IT" sz="1600" dirty="0" smtClean="0"/>
          </a:p>
          <a:p>
            <a:pPr algn="l"/>
            <a:r>
              <a:rPr lang="it-IT" sz="1600" dirty="0" smtClean="0"/>
              <a:t>Attualmente molti degli impianti realizzati negli anni ’80 risultano obsoleti e con una potenza erogata fuori mercato, se comparata agli attuali aerogeneratori presenti sullo scenario mondiale. La crescente richiesta di energia rinnovabile e gli avvenimenti geopolitici inoltre, richiedono </a:t>
            </a:r>
            <a:r>
              <a:rPr lang="it-IT" sz="1600" dirty="0"/>
              <a:t>un </a:t>
            </a:r>
            <a:r>
              <a:rPr lang="it-IT" sz="1600" dirty="0" err="1" smtClean="0"/>
              <a:t>efficientamento</a:t>
            </a:r>
            <a:r>
              <a:rPr lang="it-IT" sz="1600" dirty="0" smtClean="0"/>
              <a:t> e aumento della potenza erogata.</a:t>
            </a:r>
          </a:p>
          <a:p>
            <a:pPr algn="l"/>
            <a:r>
              <a:rPr lang="it-IT" sz="1600" dirty="0" smtClean="0"/>
              <a:t>Il dipartimento italiano è stato quindi incaricato di studiare nuove soluzioni per il </a:t>
            </a:r>
            <a:r>
              <a:rPr lang="it-IT" sz="1600" dirty="0" err="1" smtClean="0"/>
              <a:t>pre</a:t>
            </a:r>
            <a:r>
              <a:rPr lang="it-IT" sz="1600" dirty="0" smtClean="0"/>
              <a:t>-esistente parco eolico sito in Puglia, se il progetto dovesse andar bene sarà poi applicato anche in altri siti. </a:t>
            </a:r>
          </a:p>
          <a:p>
            <a:pPr algn="l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2134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40754" y="609600"/>
            <a:ext cx="8596668" cy="99797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smtClean="0"/>
              <a:t>Progetto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4" y="1930401"/>
            <a:ext cx="4184035" cy="3880772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b="1" dirty="0" smtClean="0"/>
              <a:t>Scenario attuale</a:t>
            </a:r>
          </a:p>
          <a:p>
            <a:endParaRPr lang="it-IT" dirty="0"/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Impianto eolico con capacità produttiva limitata (4.2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Mw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) rispetto il mercato attuale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Manutenzioni frequenti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Potenziale perdita certificati verdi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Potenziale perdita quote mercato e leadership nel settore delle rinnovabili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653388" y="1930400"/>
            <a:ext cx="4184034" cy="3880773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b="1" dirty="0" smtClean="0"/>
              <a:t>Scenario futuro</a:t>
            </a:r>
          </a:p>
          <a:p>
            <a:endParaRPr lang="it-IT" sz="2000" b="1" dirty="0"/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Aumento di potenza ad almeno 20 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Mw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2 possibili soluzioni da valutare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reblading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(sostituzione pale),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repowering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(nuovo layout/turbine di ultima generazione)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Minori costi manutenzione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Maggiore ritorno economico e mantenimento della leadership di mercato</a:t>
            </a:r>
          </a:p>
          <a:p>
            <a:endParaRPr lang="it-IT" sz="2000" b="1" dirty="0"/>
          </a:p>
        </p:txBody>
      </p:sp>
      <p:sp>
        <p:nvSpPr>
          <p:cNvPr id="5" name="Freccia a destra 4"/>
          <p:cNvSpPr/>
          <p:nvPr/>
        </p:nvSpPr>
        <p:spPr>
          <a:xfrm>
            <a:off x="4867563" y="3429000"/>
            <a:ext cx="683491" cy="38561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3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8532" y="319809"/>
            <a:ext cx="8596668" cy="794327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err="1" smtClean="0"/>
              <a:t>Wbs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>
          <a:xfrm>
            <a:off x="-147782" y="1025237"/>
            <a:ext cx="12071927" cy="542867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4602493" y="1339235"/>
            <a:ext cx="2068946" cy="526473"/>
          </a:xfrm>
          <a:prstGeom prst="rect">
            <a:avLst/>
          </a:prstGeom>
          <a:solidFill>
            <a:srgbClr val="CCFFFF"/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Repowering</a:t>
            </a:r>
            <a:r>
              <a:rPr lang="it-IT" sz="1600" dirty="0" smtClean="0">
                <a:solidFill>
                  <a:schemeClr val="tx1"/>
                </a:solidFill>
              </a:rPr>
              <a:t> impianto eolico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06187" y="2294991"/>
            <a:ext cx="1233057" cy="497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1-Relazione fattibilità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1699694" y="2304171"/>
            <a:ext cx="1409292" cy="488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2-Approvazione istanze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3369436" y="2304171"/>
            <a:ext cx="1233057" cy="488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3-Progetto</a:t>
            </a:r>
            <a:r>
              <a:rPr lang="it-IT" sz="1400" dirty="0" smtClean="0">
                <a:solidFill>
                  <a:schemeClr val="tx1"/>
                </a:solidFill>
              </a:rPr>
              <a:t> P&amp;I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862943" y="2298266"/>
            <a:ext cx="1233057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4-Gara appa</a:t>
            </a:r>
            <a:r>
              <a:rPr lang="it-IT" sz="1200" dirty="0">
                <a:solidFill>
                  <a:schemeClr val="tx1"/>
                </a:solidFill>
              </a:rPr>
              <a:t>l</a:t>
            </a:r>
            <a:r>
              <a:rPr lang="it-IT" sz="1200" dirty="0" smtClean="0">
                <a:solidFill>
                  <a:schemeClr val="tx1"/>
                </a:solidFill>
              </a:rPr>
              <a:t>to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02989" y="2870697"/>
            <a:ext cx="1164611" cy="971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1.1- Raccolta dati turbine del sito: anemometri, potenza erogata, manutenzioni…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302989" y="3920994"/>
            <a:ext cx="1167214" cy="9371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1.2- Analisi dati e confronto con quelli di aerogeneratori di ultima </a:t>
            </a:r>
            <a:r>
              <a:rPr lang="it-IT" sz="1100" dirty="0" smtClean="0">
                <a:solidFill>
                  <a:schemeClr val="tx1"/>
                </a:solidFill>
              </a:rPr>
              <a:t>generazione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305153" y="4931804"/>
            <a:ext cx="1165050" cy="822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1.3- Relazione fattibilità.</a:t>
            </a:r>
          </a:p>
          <a:p>
            <a:r>
              <a:rPr lang="it-IT" sz="1000" dirty="0" smtClean="0">
                <a:solidFill>
                  <a:schemeClr val="tx1"/>
                </a:solidFill>
              </a:rPr>
              <a:t>Possibili soluzioni e scenari futuri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302988" y="5818984"/>
            <a:ext cx="1164611" cy="570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1.4- Approvazione direzione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1860437" y="2901460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2.1- Compilazione moduli per le istanze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428547" y="2901460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3.1- Redazione progetto definitivo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922620" y="2926422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4.1- Redazione capitolato gara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4932423" y="4008001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4.2- Apertura gara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4939177" y="5104536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4.3- Scelta fornitori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6478453" y="2926422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5.1- Smantellamento aerea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6493726" y="4022340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5.2- Stoccaggio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494034" y="5110325"/>
            <a:ext cx="1224000" cy="966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5.3 –Gestione rifiuti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8034286" y="2926422"/>
            <a:ext cx="1224000" cy="7311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6.1- Terreno e fondamenta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8049346" y="3791238"/>
            <a:ext cx="1224000" cy="650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6.2- Impianto elettrico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8048891" y="4575378"/>
            <a:ext cx="1224000" cy="649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6.3- Turbine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9525032" y="2878124"/>
            <a:ext cx="1224000" cy="6587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7.1- Formazione operatori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9525032" y="3634528"/>
            <a:ext cx="1224000" cy="8072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7.2- Avviamento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9525032" y="4539486"/>
            <a:ext cx="1224000" cy="6852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7.3- Monitoraggio</a:t>
            </a:r>
          </a:p>
          <a:p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9525032" y="5353125"/>
            <a:ext cx="1224000" cy="723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7.4- Messa in marcia definitiva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4444997" y="1338273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Repowering</a:t>
            </a:r>
            <a:r>
              <a:rPr lang="it-IT" sz="1600" dirty="0" smtClean="0">
                <a:solidFill>
                  <a:schemeClr val="tx1"/>
                </a:solidFill>
              </a:rPr>
              <a:t> impianto eolico</a:t>
            </a:r>
            <a:endParaRPr lang="it-IT" sz="1600" dirty="0">
              <a:solidFill>
                <a:schemeClr val="tx1"/>
              </a:solidFill>
            </a:endParaRPr>
          </a:p>
        </p:txBody>
      </p:sp>
      <p:cxnSp>
        <p:nvCxnSpPr>
          <p:cNvPr id="8" name="Connettore diritto 7"/>
          <p:cNvCxnSpPr/>
          <p:nvPr/>
        </p:nvCxnSpPr>
        <p:spPr>
          <a:xfrm flipH="1">
            <a:off x="818734" y="2086913"/>
            <a:ext cx="470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/>
          <p:nvPr/>
        </p:nvCxnSpPr>
        <p:spPr>
          <a:xfrm flipH="1" flipV="1">
            <a:off x="5526856" y="2086913"/>
            <a:ext cx="4509921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/>
          <p:cNvCxnSpPr>
            <a:endCxn id="18" idx="0"/>
          </p:cNvCxnSpPr>
          <p:nvPr/>
        </p:nvCxnSpPr>
        <p:spPr>
          <a:xfrm>
            <a:off x="5479471" y="2126242"/>
            <a:ext cx="1" cy="17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/>
          <p:cNvCxnSpPr/>
          <p:nvPr/>
        </p:nvCxnSpPr>
        <p:spPr>
          <a:xfrm>
            <a:off x="5479470" y="1863064"/>
            <a:ext cx="0" cy="24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/>
          <p:cNvSpPr/>
          <p:nvPr/>
        </p:nvSpPr>
        <p:spPr>
          <a:xfrm>
            <a:off x="6362609" y="2308119"/>
            <a:ext cx="1339844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5-Decommisioning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7949635" y="2296628"/>
            <a:ext cx="1244330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6-Installazione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9462569" y="2304171"/>
            <a:ext cx="1244330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7-Avviamento e monitoraggio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63" name="Connettore diritto 62"/>
          <p:cNvCxnSpPr>
            <a:endCxn id="9" idx="0"/>
          </p:cNvCxnSpPr>
          <p:nvPr/>
        </p:nvCxnSpPr>
        <p:spPr>
          <a:xfrm>
            <a:off x="818734" y="208691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>
            <a:off x="2401778" y="2108215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/>
          <p:cNvCxnSpPr/>
          <p:nvPr/>
        </p:nvCxnSpPr>
        <p:spPr>
          <a:xfrm>
            <a:off x="4020321" y="2100681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/>
          <p:cNvCxnSpPr/>
          <p:nvPr/>
        </p:nvCxnSpPr>
        <p:spPr>
          <a:xfrm>
            <a:off x="7028549" y="209609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/>
          <p:cNvCxnSpPr/>
          <p:nvPr/>
        </p:nvCxnSpPr>
        <p:spPr>
          <a:xfrm>
            <a:off x="8520906" y="2100681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/>
          <p:cNvCxnSpPr/>
          <p:nvPr/>
        </p:nvCxnSpPr>
        <p:spPr>
          <a:xfrm>
            <a:off x="10036777" y="2076652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1867807" y="3955794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2.2- </a:t>
            </a:r>
            <a:r>
              <a:rPr lang="it-IT" sz="1000" dirty="0">
                <a:solidFill>
                  <a:schemeClr val="tx1"/>
                </a:solidFill>
              </a:rPr>
              <a:t>Stesura relazione per enti comunali e regionali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1867807" y="5050466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2.3- Approvazione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4" name="Connettore diritto 3"/>
          <p:cNvCxnSpPr>
            <a:stCxn id="9" idx="1"/>
          </p:cNvCxnSpPr>
          <p:nvPr/>
        </p:nvCxnSpPr>
        <p:spPr>
          <a:xfrm flipH="1">
            <a:off x="92364" y="2543667"/>
            <a:ext cx="113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107691" y="2551209"/>
            <a:ext cx="21618" cy="3609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H="1" flipV="1">
            <a:off x="129309" y="3359073"/>
            <a:ext cx="201388" cy="5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/>
          <p:cNvCxnSpPr/>
          <p:nvPr/>
        </p:nvCxnSpPr>
        <p:spPr>
          <a:xfrm flipH="1" flipV="1">
            <a:off x="129309" y="4355932"/>
            <a:ext cx="191834" cy="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/>
          <p:cNvCxnSpPr/>
          <p:nvPr/>
        </p:nvCxnSpPr>
        <p:spPr>
          <a:xfrm flipH="1">
            <a:off x="129309" y="5331629"/>
            <a:ext cx="200104" cy="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diritto 63"/>
          <p:cNvCxnSpPr/>
          <p:nvPr/>
        </p:nvCxnSpPr>
        <p:spPr>
          <a:xfrm flipH="1" flipV="1">
            <a:off x="109871" y="6153641"/>
            <a:ext cx="219542" cy="4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/>
          <p:cNvCxnSpPr/>
          <p:nvPr/>
        </p:nvCxnSpPr>
        <p:spPr>
          <a:xfrm flipH="1">
            <a:off x="1601703" y="2536125"/>
            <a:ext cx="113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/>
          <p:cNvCxnSpPr/>
          <p:nvPr/>
        </p:nvCxnSpPr>
        <p:spPr>
          <a:xfrm>
            <a:off x="1617029" y="2543667"/>
            <a:ext cx="3931" cy="295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/>
          <p:cNvCxnSpPr>
            <a:stCxn id="26" idx="1"/>
          </p:cNvCxnSpPr>
          <p:nvPr/>
        </p:nvCxnSpPr>
        <p:spPr>
          <a:xfrm flipH="1">
            <a:off x="1601703" y="3387460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/>
          <p:cNvCxnSpPr>
            <a:stCxn id="48" idx="1"/>
          </p:cNvCxnSpPr>
          <p:nvPr/>
        </p:nvCxnSpPr>
        <p:spPr>
          <a:xfrm flipH="1">
            <a:off x="1643883" y="4441794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diritto 94"/>
          <p:cNvCxnSpPr/>
          <p:nvPr/>
        </p:nvCxnSpPr>
        <p:spPr>
          <a:xfrm flipH="1">
            <a:off x="1601703" y="5496128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diritto 98"/>
          <p:cNvCxnSpPr>
            <a:stCxn id="17" idx="1"/>
          </p:cNvCxnSpPr>
          <p:nvPr/>
        </p:nvCxnSpPr>
        <p:spPr>
          <a:xfrm flipH="1">
            <a:off x="3269673" y="2548257"/>
            <a:ext cx="99763" cy="2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/>
          <p:cNvCxnSpPr/>
          <p:nvPr/>
        </p:nvCxnSpPr>
        <p:spPr>
          <a:xfrm>
            <a:off x="3269673" y="2551209"/>
            <a:ext cx="0" cy="836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diritto 102"/>
          <p:cNvCxnSpPr>
            <a:endCxn id="28" idx="1"/>
          </p:cNvCxnSpPr>
          <p:nvPr/>
        </p:nvCxnSpPr>
        <p:spPr>
          <a:xfrm>
            <a:off x="3263837" y="3387460"/>
            <a:ext cx="164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>
            <a:off x="4725311" y="2551010"/>
            <a:ext cx="3931" cy="295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diritto 108"/>
          <p:cNvCxnSpPr/>
          <p:nvPr/>
        </p:nvCxnSpPr>
        <p:spPr>
          <a:xfrm flipH="1">
            <a:off x="4709985" y="3394803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/>
          <p:cNvCxnSpPr/>
          <p:nvPr/>
        </p:nvCxnSpPr>
        <p:spPr>
          <a:xfrm flipH="1">
            <a:off x="4752165" y="4449137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/>
          <p:nvPr/>
        </p:nvCxnSpPr>
        <p:spPr>
          <a:xfrm flipH="1">
            <a:off x="4709985" y="5503471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diritto 112"/>
          <p:cNvCxnSpPr>
            <a:endCxn id="18" idx="1"/>
          </p:cNvCxnSpPr>
          <p:nvPr/>
        </p:nvCxnSpPr>
        <p:spPr>
          <a:xfrm flipV="1">
            <a:off x="4725311" y="2545304"/>
            <a:ext cx="137632" cy="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diritto 115"/>
          <p:cNvCxnSpPr/>
          <p:nvPr/>
        </p:nvCxnSpPr>
        <p:spPr>
          <a:xfrm>
            <a:off x="6255153" y="2531770"/>
            <a:ext cx="3931" cy="295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diritto 116"/>
          <p:cNvCxnSpPr/>
          <p:nvPr/>
        </p:nvCxnSpPr>
        <p:spPr>
          <a:xfrm flipH="1">
            <a:off x="6239827" y="3375563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ttore diritto 117"/>
          <p:cNvCxnSpPr/>
          <p:nvPr/>
        </p:nvCxnSpPr>
        <p:spPr>
          <a:xfrm flipH="1">
            <a:off x="6282007" y="4429897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ttore diritto 118"/>
          <p:cNvCxnSpPr/>
          <p:nvPr/>
        </p:nvCxnSpPr>
        <p:spPr>
          <a:xfrm flipH="1">
            <a:off x="6239827" y="5484231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diritto 119"/>
          <p:cNvCxnSpPr/>
          <p:nvPr/>
        </p:nvCxnSpPr>
        <p:spPr>
          <a:xfrm flipV="1">
            <a:off x="6255153" y="2526064"/>
            <a:ext cx="137632" cy="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diritto 120"/>
          <p:cNvCxnSpPr/>
          <p:nvPr/>
        </p:nvCxnSpPr>
        <p:spPr>
          <a:xfrm>
            <a:off x="7802047" y="2536125"/>
            <a:ext cx="9528" cy="2441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diritto 121"/>
          <p:cNvCxnSpPr/>
          <p:nvPr/>
        </p:nvCxnSpPr>
        <p:spPr>
          <a:xfrm flipH="1">
            <a:off x="7786721" y="3361756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diritto 122"/>
          <p:cNvCxnSpPr/>
          <p:nvPr/>
        </p:nvCxnSpPr>
        <p:spPr>
          <a:xfrm flipH="1">
            <a:off x="7821531" y="4117313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ttore diritto 123"/>
          <p:cNvCxnSpPr/>
          <p:nvPr/>
        </p:nvCxnSpPr>
        <p:spPr>
          <a:xfrm flipH="1">
            <a:off x="7804126" y="4948453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diritto 124"/>
          <p:cNvCxnSpPr/>
          <p:nvPr/>
        </p:nvCxnSpPr>
        <p:spPr>
          <a:xfrm flipV="1">
            <a:off x="7802047" y="2530419"/>
            <a:ext cx="137632" cy="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ttore diritto 125"/>
          <p:cNvCxnSpPr/>
          <p:nvPr/>
        </p:nvCxnSpPr>
        <p:spPr>
          <a:xfrm>
            <a:off x="9342226" y="2577174"/>
            <a:ext cx="3931" cy="295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diritto 126"/>
          <p:cNvCxnSpPr/>
          <p:nvPr/>
        </p:nvCxnSpPr>
        <p:spPr>
          <a:xfrm flipH="1">
            <a:off x="9326900" y="3292011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diritto 127"/>
          <p:cNvCxnSpPr/>
          <p:nvPr/>
        </p:nvCxnSpPr>
        <p:spPr>
          <a:xfrm flipH="1">
            <a:off x="9361710" y="4121417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diritto 128"/>
          <p:cNvCxnSpPr/>
          <p:nvPr/>
        </p:nvCxnSpPr>
        <p:spPr>
          <a:xfrm flipH="1">
            <a:off x="9326900" y="5529635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diritto 129"/>
          <p:cNvCxnSpPr/>
          <p:nvPr/>
        </p:nvCxnSpPr>
        <p:spPr>
          <a:xfrm flipV="1">
            <a:off x="9342226" y="2571468"/>
            <a:ext cx="137632" cy="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diritto 131"/>
          <p:cNvCxnSpPr/>
          <p:nvPr/>
        </p:nvCxnSpPr>
        <p:spPr>
          <a:xfrm flipH="1">
            <a:off x="9326900" y="4900053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5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8532" y="319809"/>
            <a:ext cx="8596668" cy="794327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smtClean="0"/>
              <a:t>Organigramma azienda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>
          <a:xfrm>
            <a:off x="-147782" y="1025237"/>
            <a:ext cx="12071927" cy="542867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229580" y="4236314"/>
            <a:ext cx="1233057" cy="497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Ingegneria definizione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1723087" y="4245494"/>
            <a:ext cx="1409292" cy="488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Regulatory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3392829" y="4245494"/>
            <a:ext cx="1233057" cy="488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Ingegneria esecutiva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886336" y="4239589"/>
            <a:ext cx="1233057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Ufficio gare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4466735" y="1178504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Comitato decisionale</a:t>
            </a:r>
            <a:endParaRPr lang="it-IT" sz="1600" dirty="0">
              <a:solidFill>
                <a:schemeClr val="tx1"/>
              </a:solidFill>
            </a:endParaRPr>
          </a:p>
        </p:txBody>
      </p:sp>
      <p:cxnSp>
        <p:nvCxnSpPr>
          <p:cNvPr id="8" name="Connettore diritto 7"/>
          <p:cNvCxnSpPr/>
          <p:nvPr/>
        </p:nvCxnSpPr>
        <p:spPr>
          <a:xfrm flipH="1" flipV="1">
            <a:off x="827261" y="4010236"/>
            <a:ext cx="4468808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/>
          <p:nvPr/>
        </p:nvCxnSpPr>
        <p:spPr>
          <a:xfrm flipH="1" flipV="1">
            <a:off x="5296069" y="4005646"/>
            <a:ext cx="4807463" cy="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/>
          <p:cNvSpPr/>
          <p:nvPr/>
        </p:nvSpPr>
        <p:spPr>
          <a:xfrm>
            <a:off x="6386002" y="4249442"/>
            <a:ext cx="1430218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D</a:t>
            </a:r>
            <a:r>
              <a:rPr lang="it-IT" sz="1200" dirty="0" err="1" smtClean="0">
                <a:solidFill>
                  <a:schemeClr val="tx1"/>
                </a:solidFill>
              </a:rPr>
              <a:t>ecommissioning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7973028" y="4237951"/>
            <a:ext cx="1244330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Operations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9485962" y="4245494"/>
            <a:ext cx="1244330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Mantainance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63" name="Connettore diritto 62"/>
          <p:cNvCxnSpPr/>
          <p:nvPr/>
        </p:nvCxnSpPr>
        <p:spPr>
          <a:xfrm>
            <a:off x="827260" y="402935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>
            <a:off x="2456732" y="4002188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/>
          <p:cNvCxnSpPr/>
          <p:nvPr/>
        </p:nvCxnSpPr>
        <p:spPr>
          <a:xfrm>
            <a:off x="4125850" y="401146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/>
          <p:cNvCxnSpPr/>
          <p:nvPr/>
        </p:nvCxnSpPr>
        <p:spPr>
          <a:xfrm>
            <a:off x="7028215" y="402935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/>
          <p:cNvCxnSpPr/>
          <p:nvPr/>
        </p:nvCxnSpPr>
        <p:spPr>
          <a:xfrm>
            <a:off x="8620090" y="402935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/>
          <p:cNvSpPr/>
          <p:nvPr/>
        </p:nvSpPr>
        <p:spPr>
          <a:xfrm>
            <a:off x="1862321" y="1752948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Ufficio legale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1862321" y="2416578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Revisione contabile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7252330" y="1752948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hr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466735" y="2888332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Project management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Ovale 2"/>
          <p:cNvSpPr/>
          <p:nvPr/>
        </p:nvSpPr>
        <p:spPr>
          <a:xfrm>
            <a:off x="342274" y="3633106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4" name="Rettangolo arrotondato 3"/>
          <p:cNvSpPr/>
          <p:nvPr/>
        </p:nvSpPr>
        <p:spPr>
          <a:xfrm>
            <a:off x="295226" y="4782067"/>
            <a:ext cx="1120361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smtClean="0">
                <a:ln w="0"/>
                <a:solidFill>
                  <a:schemeClr val="tx1"/>
                </a:solidFill>
              </a:rPr>
              <a:t>Raccoglie, analizza, studia i dati.</a:t>
            </a:r>
          </a:p>
          <a:p>
            <a:r>
              <a:rPr lang="it-IT" sz="1100" dirty="0" smtClean="0">
                <a:ln w="0"/>
                <a:solidFill>
                  <a:schemeClr val="tx1"/>
                </a:solidFill>
              </a:rPr>
              <a:t>Predispone dei layout di massima e valuta i possibili scenari.</a:t>
            </a:r>
            <a:endParaRPr lang="it-IT" sz="1100" dirty="0">
              <a:ln w="0"/>
              <a:solidFill>
                <a:schemeClr val="tx1"/>
              </a:solidFill>
            </a:endParaRPr>
          </a:p>
        </p:txBody>
      </p:sp>
      <p:sp>
        <p:nvSpPr>
          <p:cNvPr id="29" name="Rettangolo arrotondato 28"/>
          <p:cNvSpPr/>
          <p:nvPr/>
        </p:nvSpPr>
        <p:spPr>
          <a:xfrm>
            <a:off x="1896551" y="4782067"/>
            <a:ext cx="1120361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Si occupa delle concessioni legali</a:t>
            </a:r>
          </a:p>
        </p:txBody>
      </p:sp>
      <p:sp>
        <p:nvSpPr>
          <p:cNvPr id="30" name="Rettangolo arrotondato 29"/>
          <p:cNvSpPr/>
          <p:nvPr/>
        </p:nvSpPr>
        <p:spPr>
          <a:xfrm>
            <a:off x="3449176" y="4776088"/>
            <a:ext cx="1120361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Predispone il layout finale con i progetti esecutivi  </a:t>
            </a:r>
            <a:r>
              <a:rPr lang="it-IT" sz="1100" dirty="0" err="1">
                <a:ln w="0"/>
                <a:solidFill>
                  <a:schemeClr val="tx1"/>
                </a:solidFill>
              </a:rPr>
              <a:t>P&amp;i</a:t>
            </a:r>
            <a:endParaRPr lang="it-IT" sz="1100" dirty="0">
              <a:ln w="0"/>
              <a:solidFill>
                <a:schemeClr val="tx1"/>
              </a:solidFill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4975639" y="4788313"/>
            <a:ext cx="1148070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Prepara le gare, le carica sul sito, segue le documentazioni dei partecipanti, assegna l’appalto.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6528264" y="4789201"/>
            <a:ext cx="1186838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Si occupa delle operazioni di smantellamento e gestione rifiuti.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8080889" y="4789201"/>
            <a:ext cx="1189405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Si occupa delle operazioni effettive in cantiere. Segue l’andamento dei lavori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9529581" y="4788313"/>
            <a:ext cx="1372105" cy="16353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Si accerta che tutto sia adatto alla messa in marcia. Raccoglie e analizza i dati per confrontarli con quanto prefissato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7246587" y="2451062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Ufficio qualità</a:t>
            </a:r>
            <a:endParaRPr lang="it-IT" sz="1600" dirty="0">
              <a:solidFill>
                <a:schemeClr val="tx1"/>
              </a:solidFill>
            </a:endParaRPr>
          </a:p>
        </p:txBody>
      </p:sp>
      <p:cxnSp>
        <p:nvCxnSpPr>
          <p:cNvPr id="10" name="Connettore diritto 9"/>
          <p:cNvCxnSpPr>
            <a:stCxn id="43" idx="2"/>
            <a:endCxn id="48" idx="0"/>
          </p:cNvCxnSpPr>
          <p:nvPr/>
        </p:nvCxnSpPr>
        <p:spPr>
          <a:xfrm>
            <a:off x="5579956" y="1704977"/>
            <a:ext cx="0" cy="118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>
            <a:off x="4125850" y="2016184"/>
            <a:ext cx="3120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/>
          <p:cNvCxnSpPr/>
          <p:nvPr/>
        </p:nvCxnSpPr>
        <p:spPr>
          <a:xfrm>
            <a:off x="4125850" y="2611930"/>
            <a:ext cx="3120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5050000" y="3636178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2" name="Ovale 51"/>
          <p:cNvSpPr/>
          <p:nvPr/>
        </p:nvSpPr>
        <p:spPr>
          <a:xfrm>
            <a:off x="3612718" y="3640449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3" name="Ovale 52"/>
          <p:cNvSpPr/>
          <p:nvPr/>
        </p:nvSpPr>
        <p:spPr>
          <a:xfrm>
            <a:off x="1949279" y="3642430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4" name="Ovale 53"/>
          <p:cNvSpPr/>
          <p:nvPr/>
        </p:nvSpPr>
        <p:spPr>
          <a:xfrm>
            <a:off x="6587979" y="3631168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5" name="Ovale 54"/>
          <p:cNvSpPr/>
          <p:nvPr/>
        </p:nvSpPr>
        <p:spPr>
          <a:xfrm>
            <a:off x="8091052" y="3638494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7" name="Ovale 56"/>
          <p:cNvSpPr/>
          <p:nvPr/>
        </p:nvSpPr>
        <p:spPr>
          <a:xfrm>
            <a:off x="9535169" y="3631168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cxnSp>
        <p:nvCxnSpPr>
          <p:cNvPr id="58" name="Connettore diritto 57"/>
          <p:cNvCxnSpPr/>
          <p:nvPr/>
        </p:nvCxnSpPr>
        <p:spPr>
          <a:xfrm>
            <a:off x="5562735" y="406691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/>
          <p:cNvCxnSpPr/>
          <p:nvPr/>
        </p:nvCxnSpPr>
        <p:spPr>
          <a:xfrm>
            <a:off x="5545692" y="3424690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7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Descrizione uffici e mansioni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1818" y="1588656"/>
            <a:ext cx="9144000" cy="47290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/>
              <a:t>Ho presupposto che:</a:t>
            </a:r>
          </a:p>
          <a:p>
            <a:pPr marL="0" indent="0">
              <a:buNone/>
            </a:pPr>
            <a:endParaRPr lang="it-IT" sz="1400" dirty="0" smtClean="0"/>
          </a:p>
          <a:p>
            <a:r>
              <a:rPr lang="it-IT" sz="1400" u="sng" dirty="0" smtClean="0">
                <a:solidFill>
                  <a:schemeClr val="accent2">
                    <a:lumMod val="75000"/>
                  </a:schemeClr>
                </a:solidFill>
              </a:rPr>
              <a:t>INGEGNERIA DI DEFINIZIONE </a:t>
            </a:r>
            <a:r>
              <a:rPr lang="it-IT" sz="1400" dirty="0" smtClean="0"/>
              <a:t>avesse il compito di raccogliere i dati relativi all’impianto, analizzarli (valutando anche il trend di potenza degli ultimi anni) , predisporre soluzioni teoriche e possibili scenari futuri da sottoporre al comitato decisionale per valutare se intervenire attraverso un </a:t>
            </a:r>
            <a:r>
              <a:rPr lang="it-IT" sz="1400" dirty="0" err="1" smtClean="0"/>
              <a:t>repowering</a:t>
            </a:r>
            <a:r>
              <a:rPr lang="it-IT" sz="1400" dirty="0" smtClean="0"/>
              <a:t> o un </a:t>
            </a:r>
            <a:r>
              <a:rPr lang="it-IT" sz="1400" dirty="0" err="1" smtClean="0"/>
              <a:t>reblading</a:t>
            </a:r>
            <a:r>
              <a:rPr lang="it-IT" sz="1400" dirty="0" smtClean="0"/>
              <a:t>. </a:t>
            </a:r>
          </a:p>
          <a:p>
            <a:r>
              <a:rPr lang="it-IT" sz="1400" dirty="0" smtClean="0"/>
              <a:t>Per questo progetto sono presenti: </a:t>
            </a:r>
            <a:r>
              <a:rPr lang="it-IT" sz="1400" u="sng" dirty="0" smtClean="0"/>
              <a:t>3 ingegneri energetici e 1 ingegnere ambientale </a:t>
            </a:r>
            <a:r>
              <a:rPr lang="it-IT" sz="1400" dirty="0" smtClean="0"/>
              <a:t>(insieme collaborano alla stesura di possibili soluzioni di layout/progetto preliminare)</a:t>
            </a:r>
          </a:p>
          <a:p>
            <a:r>
              <a:rPr lang="it-IT" sz="1400" u="sng" dirty="0" smtClean="0"/>
              <a:t>Un DATA ENGINEER </a:t>
            </a:r>
            <a:r>
              <a:rPr lang="it-IT" sz="1400" dirty="0" smtClean="0"/>
              <a:t>con l’incarico di registrare i dati relativi agli aerogeneratori attuali (potenza, manutenzioni..) e renderli disponibili in un formato ad hoc per successive valutazioni.</a:t>
            </a:r>
          </a:p>
          <a:p>
            <a:r>
              <a:rPr lang="it-IT" sz="1400" u="sng" dirty="0" smtClean="0"/>
              <a:t>Due </a:t>
            </a:r>
            <a:r>
              <a:rPr lang="it-IT" sz="1400" u="sng" smtClean="0"/>
              <a:t>DATA </a:t>
            </a:r>
            <a:r>
              <a:rPr lang="it-IT" sz="1400" u="sng" smtClean="0"/>
              <a:t>ANALYST </a:t>
            </a:r>
            <a:r>
              <a:rPr lang="it-IT" sz="1400" smtClean="0"/>
              <a:t>con </a:t>
            </a:r>
            <a:r>
              <a:rPr lang="it-IT" sz="1400" dirty="0" smtClean="0"/>
              <a:t>il compito di analizzare questi dati e quelli relativi al mercato globale, al fine di definire i trend del gruppo negli ultimi anni e dello scenario attuale energetico europeo.</a:t>
            </a:r>
          </a:p>
          <a:p>
            <a:r>
              <a:rPr lang="it-IT" sz="1400" u="sng" dirty="0" smtClean="0"/>
              <a:t>Tre DATA SCIENTIST </a:t>
            </a:r>
            <a:r>
              <a:rPr lang="it-IT" sz="1400" dirty="0" smtClean="0"/>
              <a:t>incaricati di presentare gli scenari futuri relativi a: A- effettuare un </a:t>
            </a:r>
            <a:r>
              <a:rPr lang="it-IT" sz="1400" dirty="0" err="1" smtClean="0"/>
              <a:t>reblading</a:t>
            </a:r>
            <a:r>
              <a:rPr lang="it-IT" sz="1400" dirty="0" smtClean="0"/>
              <a:t> (cambio delle sole pale), B- effettuare un </a:t>
            </a:r>
            <a:r>
              <a:rPr lang="it-IT" sz="1400" dirty="0" err="1" smtClean="0"/>
              <a:t>repowering</a:t>
            </a:r>
            <a:r>
              <a:rPr lang="it-IT" sz="1400" dirty="0" smtClean="0"/>
              <a:t> (cambiare il layout, diminuire il numero di aerogeneratori in favore di 4 di potenza maggiore)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552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Descrizione uffici e mansioni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35709" y="2160589"/>
            <a:ext cx="873829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400" dirty="0" smtClean="0"/>
              <a:t>Per gli altri uffici:</a:t>
            </a:r>
          </a:p>
          <a:p>
            <a:pPr marL="0" indent="0">
              <a:buNone/>
            </a:pPr>
            <a:endParaRPr lang="it-IT" sz="1400" dirty="0" smtClean="0"/>
          </a:p>
          <a:p>
            <a:r>
              <a:rPr lang="it-IT" sz="1400" u="sng" dirty="0" err="1" smtClean="0">
                <a:solidFill>
                  <a:schemeClr val="accent2">
                    <a:lumMod val="75000"/>
                  </a:schemeClr>
                </a:solidFill>
              </a:rPr>
              <a:t>Regulatory</a:t>
            </a:r>
            <a:r>
              <a:rPr lang="it-IT" sz="1400" dirty="0" smtClean="0"/>
              <a:t> si occupa dei decreti e dei documenti per l’ottenimento delle concessioni, costituito da un </a:t>
            </a:r>
            <a:r>
              <a:rPr lang="it-IT" sz="1400" u="sng" dirty="0" smtClean="0"/>
              <a:t>avvocato e un ingegnere ambientale</a:t>
            </a:r>
          </a:p>
          <a:p>
            <a:r>
              <a:rPr lang="it-IT" sz="1400" u="sng" dirty="0" smtClean="0">
                <a:solidFill>
                  <a:schemeClr val="accent2">
                    <a:lumMod val="75000"/>
                  </a:schemeClr>
                </a:solidFill>
              </a:rPr>
              <a:t>Ingegneria esecutiva </a:t>
            </a:r>
            <a:r>
              <a:rPr lang="it-IT" sz="1400" dirty="0" smtClean="0"/>
              <a:t>predispone il </a:t>
            </a:r>
            <a:r>
              <a:rPr lang="it-IT" sz="1400" dirty="0"/>
              <a:t>P</a:t>
            </a:r>
            <a:r>
              <a:rPr lang="it-IT" sz="1400" dirty="0" smtClean="0"/>
              <a:t>&amp;I finale, il progetto effettivo comprensivo di tutti i sistemi di supporto per la costruzione (</a:t>
            </a:r>
            <a:r>
              <a:rPr lang="it-IT" sz="1400" u="sng" dirty="0" smtClean="0"/>
              <a:t>3 ingegneri energetici, 1 ingegnere elettronico)</a:t>
            </a:r>
          </a:p>
          <a:p>
            <a:r>
              <a:rPr lang="it-IT" sz="1400" u="sng" dirty="0" smtClean="0">
                <a:solidFill>
                  <a:schemeClr val="accent2">
                    <a:lumMod val="75000"/>
                  </a:schemeClr>
                </a:solidFill>
              </a:rPr>
              <a:t>Ufficio gare </a:t>
            </a:r>
            <a:r>
              <a:rPr lang="it-IT" sz="1400" dirty="0" smtClean="0"/>
              <a:t>prepara, indice la gara e seleziona il fornitore finale. </a:t>
            </a:r>
            <a:r>
              <a:rPr lang="it-IT" sz="1400" u="sng" dirty="0" smtClean="0"/>
              <a:t>3 amministrativi.</a:t>
            </a:r>
          </a:p>
          <a:p>
            <a:r>
              <a:rPr lang="it-IT" sz="1400" u="sng" dirty="0" smtClean="0">
                <a:solidFill>
                  <a:schemeClr val="accent2">
                    <a:lumMod val="75000"/>
                  </a:schemeClr>
                </a:solidFill>
              </a:rPr>
              <a:t>Operations</a:t>
            </a:r>
            <a:r>
              <a:rPr lang="it-IT" sz="1400" dirty="0" smtClean="0"/>
              <a:t>: supervisiona i lavori ed è costituita da </a:t>
            </a:r>
            <a:r>
              <a:rPr lang="it-IT" sz="1400" u="sng" dirty="0" smtClean="0"/>
              <a:t>un ingegnere edile.</a:t>
            </a:r>
          </a:p>
          <a:p>
            <a:r>
              <a:rPr lang="it-IT" sz="1400" u="sng" dirty="0" err="1" smtClean="0">
                <a:solidFill>
                  <a:schemeClr val="accent2">
                    <a:lumMod val="75000"/>
                  </a:schemeClr>
                </a:solidFill>
              </a:rPr>
              <a:t>Mantainance</a:t>
            </a:r>
            <a:r>
              <a:rPr lang="it-IT" sz="1400" dirty="0" smtClean="0"/>
              <a:t>: si occupa di predisporre i piani di formazione e i documenti aggiornati, di monitorare l’avviamento e analizzare i dati prima della messa in marcia. </a:t>
            </a:r>
          </a:p>
          <a:p>
            <a:pPr marL="0" indent="0">
              <a:buNone/>
            </a:pPr>
            <a:r>
              <a:rPr lang="it-IT" sz="1400" dirty="0" smtClean="0"/>
              <a:t>Sono presenti: </a:t>
            </a:r>
            <a:r>
              <a:rPr lang="it-IT" sz="1400" u="sng" dirty="0" smtClean="0"/>
              <a:t>1 dipendente HR (formazione), 1 ingegnere chimico, 1 ingegnere energetico, 1 ingegnere elettronico (per la supervisione dell’impianto).</a:t>
            </a:r>
          </a:p>
          <a:p>
            <a:pPr marL="0" indent="0">
              <a:buNone/>
            </a:pPr>
            <a:r>
              <a:rPr lang="it-IT" sz="1400" u="sng" dirty="0" smtClean="0"/>
              <a:t>1 DATA ENGINEER </a:t>
            </a:r>
            <a:r>
              <a:rPr lang="it-IT" sz="1400" dirty="0" smtClean="0"/>
              <a:t>con il compito di raccogliere i dati dell’avviamento, 1 DATA ANALYST per verificare che i dati rispettino gli standard prefissati, monitorando così questa fase e comunicando eventuali discostamenti rispetto quanto progettato</a:t>
            </a:r>
          </a:p>
          <a:p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341361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1370" y="523289"/>
            <a:ext cx="8596668" cy="945617"/>
          </a:xfrm>
        </p:spPr>
        <p:txBody>
          <a:bodyPr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9380" y="2766099"/>
            <a:ext cx="3728411" cy="287499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figure dei Data Expert servono in particolare in due fasi: </a:t>
            </a:r>
            <a:r>
              <a:rPr lang="it-IT" sz="1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prima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legata alla fattibilità del progetto, per capire quale sia la situazione attuale, i trend degli ultimi anni (dell’impianto e di richiesta energetica europea), la valutazione degli scenari futuri delle due possibili soluzioni attuabili.</a:t>
            </a:r>
          </a:p>
          <a:p>
            <a:pPr marL="0" indent="0">
              <a:buNone/>
            </a:pPr>
            <a:r>
              <a:rPr lang="it-IT" sz="1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La seconda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alla fine del progetto (avviamento e monitoraggio) per capire se i dati prodotti in fase di avviamento siano allineati a quelli teorici per la messa in marcia definitiva.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70053" y="1500995"/>
            <a:ext cx="4942539" cy="2241653"/>
          </a:xfrm>
        </p:spPr>
        <p:txBody>
          <a:bodyPr>
            <a:noAutofit/>
          </a:bodyPr>
          <a:lstStyle/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L’ipotesi di base è che l’azienda abbia un modello di tipo funzionale. Ogni dipartimento ha il suo Manager/Team Leader a cui rispondono i dipendenti. Sopra i manager c’è il PM</a:t>
            </a: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Poiché, però, questo progetto è molto grande si è scelto di procedere con una struttura a matrice. Alcuni dipendenti (quelli descritti nelle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slides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precedenti e coinvolti nel progetto) quindi rispondono direttamente al PM.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337899" y="4781342"/>
            <a:ext cx="514818" cy="110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226505" y="4781342"/>
            <a:ext cx="514818" cy="110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170529" y="4781342"/>
            <a:ext cx="514818" cy="110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894401" y="4013945"/>
            <a:ext cx="1179026" cy="379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Direzione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677334" y="5483527"/>
            <a:ext cx="3688561" cy="7928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91520" y="5625731"/>
            <a:ext cx="444694" cy="438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2242618" y="5625731"/>
            <a:ext cx="444694" cy="438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3077212" y="5625732"/>
            <a:ext cx="444694" cy="438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3687610" y="5722086"/>
            <a:ext cx="456167" cy="2861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PM</a:t>
            </a:r>
            <a:endParaRPr lang="it-IT" sz="1200" dirty="0"/>
          </a:p>
        </p:txBody>
      </p:sp>
      <p:sp>
        <p:nvSpPr>
          <p:cNvPr id="16" name="Freccia in giù 15"/>
          <p:cNvSpPr/>
          <p:nvPr/>
        </p:nvSpPr>
        <p:spPr>
          <a:xfrm>
            <a:off x="2416293" y="3625848"/>
            <a:ext cx="145932" cy="28892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/>
          <p:cNvCxnSpPr>
            <a:stCxn id="8" idx="2"/>
            <a:endCxn id="6" idx="0"/>
          </p:cNvCxnSpPr>
          <p:nvPr/>
        </p:nvCxnSpPr>
        <p:spPr>
          <a:xfrm>
            <a:off x="2483914" y="4393245"/>
            <a:ext cx="0" cy="38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/>
          <p:cNvCxnSpPr/>
          <p:nvPr/>
        </p:nvCxnSpPr>
        <p:spPr>
          <a:xfrm>
            <a:off x="1595308" y="4562200"/>
            <a:ext cx="1832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endCxn id="5" idx="0"/>
          </p:cNvCxnSpPr>
          <p:nvPr/>
        </p:nvCxnSpPr>
        <p:spPr>
          <a:xfrm flipH="1">
            <a:off x="1595308" y="4587293"/>
            <a:ext cx="18559" cy="19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>
            <a:endCxn id="7" idx="0"/>
          </p:cNvCxnSpPr>
          <p:nvPr/>
        </p:nvCxnSpPr>
        <p:spPr>
          <a:xfrm>
            <a:off x="3427938" y="4562200"/>
            <a:ext cx="0" cy="21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8881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950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Sfaccettatura</vt:lpstr>
      <vt:lpstr>Repowering impianto eolico </vt:lpstr>
      <vt:lpstr>Progetto </vt:lpstr>
      <vt:lpstr>Wbs </vt:lpstr>
      <vt:lpstr>Organigramma azienda </vt:lpstr>
      <vt:lpstr>Descrizione uffici e mansioni</vt:lpstr>
      <vt:lpstr>Descrizione uffici e mansioni</vt:lpstr>
      <vt:lpstr>Modello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Repowering impianto eolico</dc:title>
  <dc:creator>39328</dc:creator>
  <cp:lastModifiedBy>39328</cp:lastModifiedBy>
  <cp:revision>31</cp:revision>
  <dcterms:created xsi:type="dcterms:W3CDTF">2023-02-04T17:36:58Z</dcterms:created>
  <dcterms:modified xsi:type="dcterms:W3CDTF">2023-02-06T13:58:29Z</dcterms:modified>
</cp:coreProperties>
</file>