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4C08D9-1186-6D05-2161-7A1B2D06D6B1}" name="José Gabriel Claure Sanchez" initials="JC" userId="S::jose.sanchez@mtel.inatel.br::30c9741e-4a74-4c4f-96e3-4970c8fc0a8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0262" autoAdjust="0"/>
  </p:normalViewPr>
  <p:slideViewPr>
    <p:cSldViewPr snapToGrid="0">
      <p:cViewPr>
        <p:scale>
          <a:sx n="66" d="100"/>
          <a:sy n="66" d="100"/>
        </p:scale>
        <p:origin x="5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41726E5-68C7-66FC-6C62-25853E2CAD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60FCA2-AA96-DE4E-3B2B-FE17835A02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70F3-B2D0-4B22-AF69-31411ED6BA45}" type="datetimeFigureOut">
              <a:rPr lang="es-MX" smtClean="0"/>
              <a:t>03/05/2025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F568D1-0E39-2BE6-AE89-074305E49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49BA2C-9E69-4192-BAC1-724302874A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31FC1-ACBF-4836-AA10-5E09B207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751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C7155-4D38-4F58-8C77-350F1040E77A}" type="datetimeFigureOut">
              <a:rPr lang="es-MX" smtClean="0"/>
              <a:t>03/05/2025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918D8-2076-4EDD-9E55-9205098069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874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18D8-2076-4EDD-9E55-92050980698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24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D08DC-1D06-D478-083A-DC9373C03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08790CD-AAEE-D8C9-B0B9-42B115C4C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5452D97-FE95-B2BB-134D-699CDE305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42CC10-14AB-BB67-4ECA-579E67FE3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18D8-2076-4EDD-9E55-92050980698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29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88A06-C8F3-4B72-0B06-A1F31E054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D38FE0-36A3-4BAE-1C95-4E6907251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A6F86-3CE5-160D-F0CE-C7F47EFD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83C3-9B97-4435-9044-207BD4B5FC9F}" type="datetime1">
              <a:rPr lang="es-MX" smtClean="0"/>
              <a:t>03/05/2025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421D2E-19E6-56CA-C796-DD13306C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D417C0-A91E-4C23-09BD-7C4C1C89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84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7A8C-0E97-B22A-65FF-77E654BB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BD1F1D-37E5-87BE-8AFD-9C6E14C9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1DA8F0-F28B-F30E-B5D7-019E461A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D206-198F-4059-9037-00F2EFD50FB1}" type="datetime1">
              <a:rPr lang="es-MX" smtClean="0"/>
              <a:t>03/05/2025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BC540A-2C58-81DA-F736-18EFB5D2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154CA3-7720-E091-513B-3A5499F1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05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AB99D5-2ABB-0358-B18A-D3FC4CDEE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F6F507-4908-2597-FBF2-4468AE5F2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43BF1-CDAA-3344-0B6F-7BC3D749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55D-1615-4EE5-A6C2-BE08D26BCE2E}" type="datetime1">
              <a:rPr lang="es-MX" smtClean="0"/>
              <a:t>03/05/2025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18E3B-E258-893C-E37A-D80B07CE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32CEC-C145-087A-4388-D61A1425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95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2D7AC-DE06-3E7F-E644-2D161079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A7311-9498-042E-AA6B-F6A5D28F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4774EF-1214-2694-9110-D76B32F6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076-0C87-4BBA-8A3A-1F768140C610}" type="datetime1">
              <a:rPr lang="es-MX" smtClean="0"/>
              <a:t>03/05/2025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775D21-8F45-E47A-DF96-0B1A6A05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D1492-6297-5926-A504-F2742251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765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642B0-ED97-1DD0-F8F8-A039D99E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F794E7-DDE6-E6B4-E0E5-1AEE88D2E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26C68-625A-CB8E-EECA-56DFEC59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8AB5-FC25-41AA-9E44-4FB9C398189F}" type="datetime1">
              <a:rPr lang="es-MX" smtClean="0"/>
              <a:t>03/05/2025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7332EA-46E5-F9AB-922F-57E80C14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968F7F-6FBD-3E4A-0661-44A9D16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23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9EB25-6C66-5928-6EB6-6DCEFC62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A3DD7-38C1-40F6-8DBA-0DC204D3D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9C9174-6824-C249-3BFD-4E3D5E2E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95ED28-7B75-CF31-473B-62302CCD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3974-8566-4BE5-8805-5375FAF01366}" type="datetime1">
              <a:rPr lang="es-MX" smtClean="0"/>
              <a:t>03/05/2025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21A099-84D8-698E-B915-D4DE477D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2257F4-2E27-7CDF-6124-BAB98C5B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91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9705D-C1B5-10E9-BCA6-51E69B24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7C62EC-1E5D-ABA5-E7F4-F0B5BEE62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1B80AF-7350-75CE-865E-55C916E4C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71FD30-910F-7B26-4925-9D99BD9E3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9769F7-DBDD-A817-B699-DDE9CE352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7AEDA2-05A7-24E3-0417-D3AF75FA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96A8-7895-473F-8EDA-C72F5F31EFDD}" type="datetime1">
              <a:rPr lang="es-MX" smtClean="0"/>
              <a:t>03/05/2025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EC93A8-596E-7663-660F-561E8702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65B518-34B2-51E0-BE39-105A254D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90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A890F-0C62-A7D2-D18E-BF1029D5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EA105E-16A6-C5A9-3143-6AA46981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5EC7-10AF-4F36-B32E-3AD81ADA67FB}" type="datetime1">
              <a:rPr lang="es-MX" smtClean="0"/>
              <a:t>03/05/2025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8C21E8-CC88-6B9D-20CC-E2F0D724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3D323D-9F14-55D5-0E2E-03E5F3F6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780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9F2074-BC9A-D4ED-035C-17A53B39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A090-4E2F-430D-BDC2-AE9645A18CDA}" type="datetime1">
              <a:rPr lang="es-MX" smtClean="0"/>
              <a:t>03/05/2025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DC3BA8-941C-019F-66E5-FAD1E692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41D6AC-5588-D8C5-4EF0-8EA0430D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681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3D3F9-23A1-8FBE-972B-2E08AAB6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5E534-6E41-47D1-9C77-2ADD5A7C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12F6F8-7322-5705-3C31-320D466F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F1CB1B-0E9E-4299-22C3-3231CC13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C396-DF1E-456F-A602-939B3E3E5E19}" type="datetime1">
              <a:rPr lang="es-MX" smtClean="0"/>
              <a:t>03/05/2025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D27F47-1068-BED9-A477-C7E02CB9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10296B-CB94-8470-3D1F-F500A0A5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742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1BECC-A0AA-B6AA-6713-4D2E3905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08FC93-E10D-9837-0E0A-5D12433C9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B21C65-5872-279E-A804-50946F647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FEC359-B0F3-2CB7-DF5A-A9D4EB53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A1A8-0472-48FF-A4B9-E1789B5087BB}" type="datetime1">
              <a:rPr lang="es-MX" smtClean="0"/>
              <a:t>03/05/2025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F0F7AF-8B12-EBAF-6F1C-81DE578D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73169C-3AD4-47FB-8659-F7434401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96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B2539D-FB8A-5EDE-4510-D650F971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BA95D-EDF8-91C1-9A7A-F5C20DDA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EB96CB-8FE6-E255-C712-52D888257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C8BF1-AE52-477F-9FA1-8489CCE3B19E}" type="datetime1">
              <a:rPr lang="es-MX" smtClean="0"/>
              <a:t>03/05/2025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4083CC-892A-2152-5F96-027188C6D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3F52E-0A71-5D25-23DA-09C137BB6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4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E65A759A-9083-E806-0447-F769439E2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FBFC310-7A24-F3DA-E793-5548375E6696}"/>
              </a:ext>
            </a:extLst>
          </p:cNvPr>
          <p:cNvSpPr txBox="1"/>
          <p:nvPr/>
        </p:nvSpPr>
        <p:spPr>
          <a:xfrm>
            <a:off x="4450639" y="4107385"/>
            <a:ext cx="3316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 </a:t>
            </a:r>
            <a:r>
              <a:rPr lang="es-MX" dirty="0"/>
              <a:t>Diana Laura Fernández Duarte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9EAD94-8E53-F46B-7F4A-BA7ED585DEA1}"/>
              </a:ext>
            </a:extLst>
          </p:cNvPr>
          <p:cNvSpPr txBox="1"/>
          <p:nvPr/>
        </p:nvSpPr>
        <p:spPr>
          <a:xfrm>
            <a:off x="4450639" y="4601177"/>
            <a:ext cx="311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 </a:t>
            </a:r>
            <a:r>
              <a:rPr lang="es-MX" dirty="0"/>
              <a:t>José Gabriel Claure Sánchez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D07122B-6211-B317-A46B-3E43912764B5}"/>
              </a:ext>
            </a:extLst>
          </p:cNvPr>
          <p:cNvSpPr txBox="1"/>
          <p:nvPr/>
        </p:nvSpPr>
        <p:spPr>
          <a:xfrm>
            <a:off x="7310781" y="5844439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Santa Rita do Sapucai, MG, Brasil 2025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9F03C82-BAFA-9536-E42C-8ABCA3D9D0A8}"/>
              </a:ext>
            </a:extLst>
          </p:cNvPr>
          <p:cNvSpPr txBox="1"/>
          <p:nvPr/>
        </p:nvSpPr>
        <p:spPr>
          <a:xfrm>
            <a:off x="3141621" y="5113088"/>
            <a:ext cx="5908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0" i="0" u="none" strike="noStrike" baseline="0" dirty="0">
                <a:latin typeface="CIDFont+F1"/>
              </a:rPr>
              <a:t>TP547 - Princípios de Simulação de Sistemas de Comunicação</a:t>
            </a:r>
            <a:r>
              <a:rPr lang="es-MX" dirty="0"/>
              <a:t> 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3E06A9EA-5CFC-3CCE-98BC-564955CD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1</a:t>
            </a:fld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F4C757-E7F5-D53F-E7F2-355526681554}"/>
              </a:ext>
            </a:extLst>
          </p:cNvPr>
          <p:cNvSpPr txBox="1"/>
          <p:nvPr/>
        </p:nvSpPr>
        <p:spPr>
          <a:xfrm>
            <a:off x="1455680" y="1716986"/>
            <a:ext cx="9280635" cy="2174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pt-BR" sz="4000" dirty="0">
                <a:latin typeface="CIDFont+F1"/>
              </a:rPr>
              <a:t>Simulação de Sistemas Sem Fio Assistidos por Superfícies Inteligentes Reconfiguráveis (RIS)</a:t>
            </a:r>
            <a:endParaRPr lang="es-US" sz="4000" dirty="0">
              <a:latin typeface="CIDFont+F1"/>
            </a:endParaRPr>
          </a:p>
        </p:txBody>
      </p:sp>
    </p:spTree>
    <p:extLst>
      <p:ext uri="{BB962C8B-B14F-4D97-AF65-F5344CB8AC3E}">
        <p14:creationId xmlns:p14="http://schemas.microsoft.com/office/powerpoint/2010/main" val="359745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DC5F018A-E8E4-1434-521F-C8FB43694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9C1667D-1A79-9E61-969E-203F7A8E5192}"/>
              </a:ext>
            </a:extLst>
          </p:cNvPr>
          <p:cNvSpPr txBox="1"/>
          <p:nvPr/>
        </p:nvSpPr>
        <p:spPr>
          <a:xfrm>
            <a:off x="206294" y="406403"/>
            <a:ext cx="541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Sexta Geração de Redes sem fio (6G)</a:t>
            </a:r>
            <a:endParaRPr lang="es-MX" sz="2400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606F291-9708-EE77-D0C8-FCD97AE3726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6295" y="811999"/>
            <a:ext cx="6167986" cy="273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0" i="0" u="none" strike="noStrike" baseline="0" dirty="0">
                <a:solidFill>
                  <a:srgbClr val="000000"/>
                </a:solidFill>
                <a:latin typeface="+mj-lt"/>
              </a:rPr>
              <a:t>O surgimento de novas aplicações cada vez mais exigentes, como a </a:t>
            </a:r>
            <a:r>
              <a:rPr lang="pt-BR" sz="1600" b="1" i="0" u="none" strike="noStrike" baseline="0" dirty="0">
                <a:solidFill>
                  <a:srgbClr val="000000"/>
                </a:solidFill>
                <a:latin typeface="+mj-lt"/>
              </a:rPr>
              <a:t>condução autônoma, a telemedicina, a telepresença holográfica, a automação e robótica industrial, e a Internet 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das coisas </a:t>
            </a:r>
            <a:r>
              <a:rPr lang="pt-BR" sz="1600" dirty="0">
                <a:solidFill>
                  <a:srgbClr val="000000"/>
                </a:solidFill>
                <a:latin typeface="+mj-lt"/>
              </a:rPr>
              <a:t>impulsiona o desenvolvimento da sexta geração de redes sem fio (6G).</a:t>
            </a:r>
          </a:p>
          <a:p>
            <a:pPr algn="just">
              <a:lnSpc>
                <a:spcPct val="150000"/>
              </a:lnSpc>
            </a:pPr>
            <a:r>
              <a:rPr lang="pt-BR" sz="1600" b="0" i="0" u="none" strike="noStrike" baseline="0" dirty="0">
                <a:solidFill>
                  <a:srgbClr val="000000"/>
                </a:solidFill>
                <a:latin typeface="+mj-lt"/>
              </a:rPr>
              <a:t>Esta nova geração busca superar as capacidades da atual quinta geração (5G</a:t>
            </a:r>
            <a:r>
              <a:rPr lang="pt-BR" sz="1600" b="1" i="0" u="none" strike="noStrike" baseline="0" dirty="0">
                <a:solidFill>
                  <a:srgbClr val="000000"/>
                </a:solidFill>
                <a:latin typeface="+mj-lt"/>
              </a:rPr>
              <a:t>), oferecendo velocidades de transmissão de até 1 </a:t>
            </a:r>
            <a:r>
              <a:rPr lang="pt-BR" sz="1600" b="1" i="0" u="none" strike="noStrike" baseline="0" dirty="0" err="1">
                <a:solidFill>
                  <a:srgbClr val="000000"/>
                </a:solidFill>
                <a:latin typeface="+mj-lt"/>
              </a:rPr>
              <a:t>Tbps</a:t>
            </a:r>
            <a:r>
              <a:rPr lang="pt-BR" sz="1600" b="1" i="0" u="none" strike="noStrike" baseline="0" dirty="0">
                <a:solidFill>
                  <a:srgbClr val="000000"/>
                </a:solidFill>
                <a:latin typeface="+mj-lt"/>
              </a:rPr>
              <a:t>, latências ultrabaixas na ordem de 0,1 </a:t>
            </a:r>
            <a:r>
              <a:rPr lang="pt-BR" sz="1600" b="1" i="0" u="none" strike="noStrike" baseline="0" dirty="0" err="1">
                <a:solidFill>
                  <a:srgbClr val="000000"/>
                </a:solidFill>
                <a:latin typeface="+mj-lt"/>
              </a:rPr>
              <a:t>ms</a:t>
            </a:r>
            <a:r>
              <a:rPr lang="pt-BR" sz="1600" b="1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0" i="0" u="none" strike="noStrike" baseline="0" dirty="0">
                <a:solidFill>
                  <a:srgbClr val="000000"/>
                </a:solidFill>
                <a:latin typeface="+mj-lt"/>
              </a:rPr>
              <a:t>e uma maior eficiência energética.</a:t>
            </a:r>
            <a:endParaRPr kumimoji="0" lang="es-BO" altLang="es-B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2F3925-7B8B-05A9-C0C7-4A6790F869CA}"/>
              </a:ext>
            </a:extLst>
          </p:cNvPr>
          <p:cNvSpPr txBox="1"/>
          <p:nvPr/>
        </p:nvSpPr>
        <p:spPr>
          <a:xfrm>
            <a:off x="206295" y="3736313"/>
            <a:ext cx="374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/>
              <a:t>Desafios</a:t>
            </a:r>
            <a:endParaRPr lang="es-MX" sz="24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B293C3-E2F5-A53A-E907-934DB65A1DC2}"/>
              </a:ext>
            </a:extLst>
          </p:cNvPr>
          <p:cNvSpPr txBox="1"/>
          <p:nvPr/>
        </p:nvSpPr>
        <p:spPr>
          <a:xfrm>
            <a:off x="206295" y="4161755"/>
            <a:ext cx="6167986" cy="227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pt-BR" sz="1600" b="0" i="0" u="none" strike="noStrike" baseline="0" dirty="0">
                <a:solidFill>
                  <a:srgbClr val="000000"/>
                </a:solidFill>
                <a:latin typeface="+mj-lt"/>
              </a:rPr>
              <a:t>ara alcançar esses objetivos, é necessário superar diversos desafios associados às comunicações na faixa de </a:t>
            </a:r>
            <a:r>
              <a:rPr lang="pt-BR" sz="16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pt-BR" sz="1600" b="0" i="0" u="none" strike="noStrike" baseline="0" dirty="0" err="1">
                <a:solidFill>
                  <a:srgbClr val="000000"/>
                </a:solidFill>
                <a:latin typeface="+mj-lt"/>
              </a:rPr>
              <a:t>erahertz</a:t>
            </a:r>
            <a:r>
              <a:rPr lang="pt-BR" sz="1600" b="0" i="0" u="none" strike="noStrike" baseline="0" dirty="0">
                <a:solidFill>
                  <a:srgbClr val="000000"/>
                </a:solidFill>
                <a:latin typeface="+mj-lt"/>
              </a:rPr>
              <a:t> (</a:t>
            </a:r>
            <a:r>
              <a:rPr lang="pt-BR" sz="1600" b="0" i="0" u="none" strike="noStrike" baseline="0" dirty="0" err="1">
                <a:solidFill>
                  <a:srgbClr val="000000"/>
                </a:solidFill>
                <a:latin typeface="+mj-lt"/>
              </a:rPr>
              <a:t>THz</a:t>
            </a:r>
            <a:r>
              <a:rPr lang="pt-BR" sz="1600" b="0" i="0" u="none" strike="noStrike" baseline="0" dirty="0">
                <a:solidFill>
                  <a:srgbClr val="000000"/>
                </a:solidFill>
                <a:latin typeface="+mj-lt"/>
              </a:rPr>
              <a:t>), </a:t>
            </a:r>
            <a:r>
              <a:rPr lang="pt-BR" sz="1600" dirty="0">
                <a:latin typeface="+mj-lt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b="1" dirty="0">
                <a:latin typeface="+mj-lt"/>
              </a:rPr>
              <a:t>Alta atenuação do sinal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b="1" dirty="0">
                <a:latin typeface="+mj-lt"/>
              </a:rPr>
              <a:t>Cobertura limitada,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b="1" dirty="0">
                <a:latin typeface="+mj-lt"/>
              </a:rPr>
              <a:t>Canal instável,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b="1" dirty="0">
                <a:latin typeface="+mj-lt"/>
              </a:rPr>
              <a:t>Conectividade intermitente</a:t>
            </a:r>
            <a:endParaRPr lang="es-MX" sz="1600" b="1" dirty="0">
              <a:latin typeface="+mj-lt"/>
            </a:endParaRPr>
          </a:p>
        </p:txBody>
      </p: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49774597-4A0F-6663-5943-D4C9FD41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2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6DDE2F-6E75-FC00-8874-B893F220F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857" y="1392420"/>
            <a:ext cx="4826219" cy="430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5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El contenido generado por IA puede ser incorrecto.">
            <a:extLst>
              <a:ext uri="{FF2B5EF4-FFF2-40B4-BE49-F238E27FC236}">
                <a16:creationId xmlns:a16="http://schemas.microsoft.com/office/drawing/2014/main" id="{FC7185A4-06C1-A853-02F2-37B1B8D6E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A2112D7-9D12-7935-47DC-31D9C879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3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B96CCA-BD50-604C-A24C-CA4BC28E51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776"/>
          <a:stretch/>
        </p:blipFill>
        <p:spPr>
          <a:xfrm>
            <a:off x="692596" y="3128491"/>
            <a:ext cx="4973938" cy="18369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93259F2-AE01-5F70-663B-84701F51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299" b="1"/>
          <a:stretch/>
        </p:blipFill>
        <p:spPr>
          <a:xfrm>
            <a:off x="5952308" y="3407362"/>
            <a:ext cx="4973938" cy="164854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E436D9-9B15-4879-4C22-0EB97FE963AD}"/>
              </a:ext>
            </a:extLst>
          </p:cNvPr>
          <p:cNvSpPr txBox="1"/>
          <p:nvPr/>
        </p:nvSpPr>
        <p:spPr>
          <a:xfrm>
            <a:off x="832162" y="1461493"/>
            <a:ext cx="4777655" cy="11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+mj-lt"/>
              </a:rPr>
              <a:t>O uso de M-MIMO é comum, mas:</a:t>
            </a:r>
          </a:p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+mj-lt"/>
              </a:rPr>
              <a:t>Têm alto custo operacional.</a:t>
            </a:r>
          </a:p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+mj-lt"/>
              </a:rPr>
              <a:t>Geram grande consumo de energia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28DC0A-AF28-59C4-97A0-7B9DDD7050CB}"/>
              </a:ext>
            </a:extLst>
          </p:cNvPr>
          <p:cNvSpPr txBox="1"/>
          <p:nvPr/>
        </p:nvSpPr>
        <p:spPr>
          <a:xfrm>
            <a:off x="5995404" y="1345880"/>
            <a:ext cx="6094324" cy="190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+mj-lt"/>
              </a:rPr>
              <a:t>Superfícies Inteligentes Reconfiguráveis (RIS) são:</a:t>
            </a:r>
          </a:p>
          <a:p>
            <a:pPr marL="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+mj-lt"/>
              </a:rPr>
              <a:t>Elementos passivos de baixo custo.</a:t>
            </a:r>
          </a:p>
          <a:p>
            <a:pPr marL="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+mj-lt"/>
              </a:rPr>
              <a:t>Capazes de controlar a fase e amplitude do sinal.</a:t>
            </a:r>
          </a:p>
          <a:p>
            <a:pPr marL="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+mj-lt"/>
              </a:rPr>
              <a:t>Criam caminhos alternativos ao </a:t>
            </a:r>
            <a:r>
              <a:rPr lang="pt-BR" sz="1600" dirty="0" err="1">
                <a:solidFill>
                  <a:srgbClr val="000000"/>
                </a:solidFill>
                <a:latin typeface="+mj-lt"/>
              </a:rPr>
              <a:t>LoS</a:t>
            </a:r>
            <a:r>
              <a:rPr lang="pt-BR" sz="16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+mj-lt"/>
              </a:rPr>
              <a:t>Trabalham nos modos: Reflexivo, Transmissivo e Híbrido.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24A17E8-B151-634E-0EED-04F8E30A3615}"/>
              </a:ext>
            </a:extLst>
          </p:cNvPr>
          <p:cNvSpPr txBox="1"/>
          <p:nvPr/>
        </p:nvSpPr>
        <p:spPr>
          <a:xfrm>
            <a:off x="4852436" y="284526"/>
            <a:ext cx="1628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Soluções</a:t>
            </a:r>
            <a:r>
              <a:rPr lang="pt-BR" b="1" dirty="0"/>
              <a:t> 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B7F844A-0586-9208-E522-253B7B33F681}"/>
              </a:ext>
            </a:extLst>
          </p:cNvPr>
          <p:cNvSpPr txBox="1"/>
          <p:nvPr/>
        </p:nvSpPr>
        <p:spPr>
          <a:xfrm>
            <a:off x="5995404" y="846069"/>
            <a:ext cx="3363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2400" b="1" dirty="0" err="1"/>
              <a:t>Soluções</a:t>
            </a:r>
            <a:r>
              <a:rPr lang="es-BO" sz="2400" b="1" dirty="0"/>
              <a:t> promisoras</a:t>
            </a:r>
            <a:endParaRPr lang="es-MX" sz="2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70E454-56B3-B06E-6FFE-DC9C03624587}"/>
              </a:ext>
            </a:extLst>
          </p:cNvPr>
          <p:cNvSpPr txBox="1"/>
          <p:nvPr/>
        </p:nvSpPr>
        <p:spPr>
          <a:xfrm>
            <a:off x="832162" y="8779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2400" b="1" dirty="0" err="1"/>
              <a:t>Soluções</a:t>
            </a:r>
            <a:r>
              <a:rPr lang="es-BO" sz="2400" b="1" dirty="0"/>
              <a:t> </a:t>
            </a:r>
            <a:r>
              <a:rPr lang="es-BO" sz="2400" b="1" dirty="0" err="1"/>
              <a:t>convencionais</a:t>
            </a:r>
            <a:endParaRPr lang="es-MX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8A879C-FCC0-0C65-84E2-33CCF75E297E}"/>
              </a:ext>
            </a:extLst>
          </p:cNvPr>
          <p:cNvSpPr txBox="1"/>
          <p:nvPr/>
        </p:nvSpPr>
        <p:spPr>
          <a:xfrm>
            <a:off x="829903" y="5615582"/>
            <a:ext cx="102448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Analisar como o número de elementos (M) que compõem uma RIS clássica influencia a taxa de transmissão</a:t>
            </a:r>
            <a:r>
              <a:rPr lang="pt-BR" dirty="0"/>
              <a:t> em um sistema de comunicação sem fio do tipo </a:t>
            </a:r>
            <a:r>
              <a:rPr lang="pt-BR" b="1" dirty="0"/>
              <a:t>SISO (Single Input, Single Output)</a:t>
            </a:r>
            <a:r>
              <a:rPr lang="pt-BR" dirty="0"/>
              <a:t> com </a:t>
            </a:r>
            <a:r>
              <a:rPr lang="pt-BR" b="1" dirty="0"/>
              <a:t>um único usuário</a:t>
            </a:r>
            <a:r>
              <a:rPr lang="pt-BR" dirty="0"/>
              <a:t>.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04E1910-7E21-DD0B-FD88-9A46368EAC90}"/>
              </a:ext>
            </a:extLst>
          </p:cNvPr>
          <p:cNvSpPr txBox="1"/>
          <p:nvPr/>
        </p:nvSpPr>
        <p:spPr>
          <a:xfrm>
            <a:off x="4792622" y="5155789"/>
            <a:ext cx="2606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1" dirty="0"/>
              <a:t>Objetivo Principal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85807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860137F9-F8D3-36C0-D5B3-4E7CE9D2D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24" name="Marcador de número de diapositiva 23">
            <a:extLst>
              <a:ext uri="{FF2B5EF4-FFF2-40B4-BE49-F238E27FC236}">
                <a16:creationId xmlns:a16="http://schemas.microsoft.com/office/drawing/2014/main" id="{653141D5-A9C9-53E6-A075-2253C702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4</a:t>
            </a:fld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9679C2-6FE0-6B1A-2071-FD0114CB11A2}"/>
              </a:ext>
            </a:extLst>
          </p:cNvPr>
          <p:cNvSpPr txBox="1"/>
          <p:nvPr/>
        </p:nvSpPr>
        <p:spPr>
          <a:xfrm>
            <a:off x="4296850" y="228558"/>
            <a:ext cx="3029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Modelo do Sistema</a:t>
            </a:r>
            <a:r>
              <a:rPr lang="pt-BR" b="1" dirty="0"/>
              <a:t> 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61DEFC0-0020-F696-0DD2-3DC42923A40C}"/>
                  </a:ext>
                </a:extLst>
              </p:cNvPr>
              <p:cNvSpPr txBox="1"/>
              <p:nvPr/>
            </p:nvSpPr>
            <p:spPr>
              <a:xfrm>
                <a:off x="404920" y="927336"/>
                <a:ext cx="7783860" cy="5289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pt-BR" sz="2000" b="1" dirty="0">
                    <a:solidFill>
                      <a:srgbClr val="000000"/>
                    </a:solidFill>
                    <a:latin typeface="+mj-lt"/>
                  </a:rPr>
                  <a:t>O sinal recebido pelo usuário </a:t>
                </a: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é dado por:</a:t>
                </a:r>
                <a:endParaRPr lang="es-US" sz="2000" dirty="0">
                  <a:solidFill>
                    <a:srgbClr val="000000"/>
                  </a:solidFill>
                  <a:latin typeface="+mj-lt"/>
                </a:endParaRPr>
              </a:p>
              <a:p>
                <a:pPr marL="0" marR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s-US" sz="2000" dirty="0">
                    <a:solidFill>
                      <a:srgbClr val="000000"/>
                    </a:solidFill>
                    <a:latin typeface="+mj-lt"/>
                  </a:rPr>
                  <a:t>		              </a:t>
                </a:r>
                <a14:m>
                  <m:oMath xmlns:m="http://schemas.openxmlformats.org/officeDocument/2006/math"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𝑦</m:t>
                    </m:r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 = </m:t>
                    </m:r>
                    <m:sSubSup>
                      <m:sSubSupPr>
                        <m:ctrlP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</m:ctrlPr>
                      </m:sSubSupPr>
                      <m:e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𝐡</m:t>
                        </m:r>
                      </m:e>
                      <m:sub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𝐫</m:t>
                        </m:r>
                      </m:sub>
                      <m:sup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𝐇</m:t>
                        </m:r>
                      </m:sup>
                    </m:sSubSup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𝛉</m:t>
                    </m:r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𝐠</m:t>
                    </m:r>
                    <m:rad>
                      <m:radPr>
                        <m:degHide m:val="on"/>
                        <m:ctrlP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s-US" sz="2000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s-US" sz="2000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𝑃</m:t>
                            </m:r>
                          </m:e>
                          <m:sub>
                            <m:r>
                              <a:rPr lang="es-US" sz="2000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𝑇</m:t>
                            </m:r>
                          </m:sub>
                        </m:sSub>
                      </m:e>
                    </m:rad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𝑥</m:t>
                    </m:r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+</m:t>
                    </m:r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𝑧</m:t>
                    </m:r>
                  </m:oMath>
                </a14:m>
                <a:r>
                  <a:rPr lang="es-US" sz="20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                                  </a:t>
                </a:r>
                <a:endParaRPr lang="es-US" sz="2000" dirty="0">
                  <a:solidFill>
                    <a:srgbClr val="000000"/>
                  </a:solidFill>
                  <a:latin typeface="+mj-lt"/>
                </a:endParaRPr>
              </a:p>
              <a:p>
                <a:pPr marL="0" marR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onde </a:t>
                </a:r>
                <a14:m>
                  <m:oMath xmlns:m="http://schemas.openxmlformats.org/officeDocument/2006/math"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𝐠</m:t>
                    </m:r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𝜖</m:t>
                    </m:r>
                    <m:sSup>
                      <m:sSupPr>
                        <m:ctrlP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pt-BR" sz="2000">
                            <a:solidFill>
                              <a:srgbClr val="000000"/>
                            </a:solidFill>
                            <a:latin typeface="+mj-lt"/>
                          </a:rPr>
                          <m:t>ℂ</m:t>
                        </m:r>
                      </m:e>
                      <m:sup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𝑀</m:t>
                        </m:r>
                        <m:r>
                          <a:rPr lang="pt-BR" sz="2000">
                            <a:solidFill>
                              <a:srgbClr val="000000"/>
                            </a:solidFill>
                            <a:latin typeface="+mj-lt"/>
                          </a:rPr>
                          <m:t>×1</m:t>
                        </m:r>
                      </m:sup>
                    </m:sSup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 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</m:ctrlPr>
                      </m:sSubSupPr>
                      <m:e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000">
                            <a:solidFill>
                              <a:srgbClr val="000000"/>
                            </a:solidFill>
                            <a:latin typeface="+mj-lt"/>
                          </a:rPr>
                          <m:t>r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pt-BR" sz="2000">
                            <a:solidFill>
                              <a:srgbClr val="000000"/>
                            </a:solidFill>
                            <a:latin typeface="+mj-lt"/>
                          </a:rPr>
                          <m:t>H</m:t>
                        </m:r>
                      </m:sup>
                    </m:sSubSup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𝜖</m:t>
                    </m:r>
                    <m:sSup>
                      <m:sSupPr>
                        <m:ctrlP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pt-BR" sz="2000">
                            <a:solidFill>
                              <a:srgbClr val="000000"/>
                            </a:solidFill>
                            <a:latin typeface="+mj-lt"/>
                          </a:rPr>
                          <m:t>ℂ</m:t>
                        </m:r>
                      </m:e>
                      <m:sup>
                        <m:r>
                          <a:rPr lang="pt-BR" sz="2000">
                            <a:solidFill>
                              <a:srgbClr val="000000"/>
                            </a:solidFill>
                            <a:latin typeface="+mj-lt"/>
                          </a:rPr>
                          <m:t>1×</m:t>
                        </m:r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representam os vetores de canal entre a BS e a RIS, e entre a RIS e o usuário, respectivamente. A potência de transmissão é denotada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𝑃</m:t>
                        </m:r>
                      </m:e>
                      <m:sub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​, enquanto o sinal transmitido pela BS é representado por </a:t>
                </a:r>
                <a:r>
                  <a:rPr lang="pt-BR" sz="2000" i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. Por fim, o ruído branco gaussiano aditivo (AWGN) com média zero e variância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𝜎</m:t>
                        </m:r>
                      </m:e>
                      <m:sup>
                        <m:r>
                          <a:rPr lang="pt-BR" sz="2000">
                            <a:solidFill>
                              <a:srgbClr val="000000"/>
                            </a:solidFill>
                            <a:latin typeface="+mj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US" sz="20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é representado por </a:t>
                </a:r>
                <a:r>
                  <a:rPr lang="pt-BR" sz="2000" i="1" dirty="0">
                    <a:solidFill>
                      <a:srgbClr val="000000"/>
                    </a:solidFill>
                    <a:latin typeface="+mj-lt"/>
                  </a:rPr>
                  <a:t>z</a:t>
                </a: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.</a:t>
                </a:r>
                <a:endParaRPr lang="es-US" sz="2000" dirty="0">
                  <a:solidFill>
                    <a:srgbClr val="000000"/>
                  </a:solidFill>
                  <a:latin typeface="+mj-lt"/>
                </a:endParaRPr>
              </a:p>
              <a:p>
                <a:pPr marL="0" marR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A </a:t>
                </a:r>
                <a:r>
                  <a:rPr lang="pt-BR" sz="2000" i="1" dirty="0">
                    <a:solidFill>
                      <a:srgbClr val="000000"/>
                    </a:solidFill>
                    <a:latin typeface="+mj-lt"/>
                  </a:rPr>
                  <a:t>matriz de reflexão da RIS </a:t>
                </a: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é representada por </a:t>
                </a:r>
                <a14:m>
                  <m:oMath xmlns:m="http://schemas.openxmlformats.org/officeDocument/2006/math"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𝛉</m:t>
                    </m:r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𝜖</m:t>
                    </m:r>
                    <m:sSup>
                      <m:sSupPr>
                        <m:ctrlP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pt-BR" sz="2000">
                            <a:solidFill>
                              <a:srgbClr val="000000"/>
                            </a:solidFill>
                            <a:latin typeface="+mj-lt"/>
                          </a:rPr>
                          <m:t>ℂ</m:t>
                        </m:r>
                      </m:e>
                      <m:sup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𝑀</m:t>
                        </m:r>
                        <m:r>
                          <a:rPr lang="pt-BR" sz="2000">
                            <a:solidFill>
                              <a:srgbClr val="000000"/>
                            </a:solidFill>
                            <a:latin typeface="+mj-lt"/>
                          </a:rPr>
                          <m:t>×</m:t>
                        </m:r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s-US" sz="2000" dirty="0">
                    <a:solidFill>
                      <a:srgbClr val="000000"/>
                    </a:solidFill>
                    <a:latin typeface="+mj-lt"/>
                  </a:rPr>
                  <a:t>:</a:t>
                </a:r>
              </a:p>
              <a:p>
                <a:pPr marL="0" marR="0" algn="ctr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s-US" sz="2000" dirty="0">
                    <a:solidFill>
                      <a:srgbClr val="00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𝛉</m:t>
                    </m:r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=</m:t>
                    </m:r>
                    <m:r>
                      <m:rPr>
                        <m:sty m:val="p"/>
                      </m:rP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diag</m:t>
                    </m:r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(</m:t>
                    </m:r>
                    <m:sSup>
                      <m:sSupPr>
                        <m:ctrlP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𝑒</m:t>
                        </m:r>
                      </m:e>
                      <m:sup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𝑗</m:t>
                        </m:r>
                        <m:sSub>
                          <m:sSubPr>
                            <m:ctrlPr>
                              <a:rPr lang="es-US" sz="2000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s-US" sz="2000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𝜑</m:t>
                            </m:r>
                          </m:e>
                          <m:sub>
                            <m:r>
                              <a:rPr lang="pt-BR" sz="2000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,...,</m:t>
                    </m:r>
                    <m:sSup>
                      <m:sSupPr>
                        <m:ctrlP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𝑒</m:t>
                        </m:r>
                      </m:e>
                      <m:sup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𝑗</m:t>
                        </m:r>
                        <m:sSub>
                          <m:sSubPr>
                            <m:ctrlPr>
                              <a:rPr lang="es-US" sz="2000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s-US" sz="2000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𝜑</m:t>
                            </m:r>
                          </m:e>
                          <m:sub>
                            <m:r>
                              <a:rPr lang="es-US" sz="2000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𝑀</m:t>
                            </m:r>
                          </m:sub>
                        </m:sSub>
                      </m:sup>
                    </m:sSup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			</a:t>
                </a:r>
                <a:endParaRPr lang="es-US" sz="2000" dirty="0">
                  <a:solidFill>
                    <a:srgbClr val="000000"/>
                  </a:solidFill>
                  <a:latin typeface="+mj-lt"/>
                </a:endParaRPr>
              </a:p>
              <a:p>
                <a:pPr marL="0" marR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𝜑</m:t>
                        </m:r>
                      </m:e>
                      <m:sub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𝑚</m:t>
                        </m:r>
                      </m:sub>
                    </m:sSub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𝜖</m:t>
                    </m:r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[0, 2</m:t>
                    </m:r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𝜋</m:t>
                    </m:r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),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𝑝𝑎𝑟𝑎</m:t>
                    </m:r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 </m:t>
                    </m:r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𝑚</m:t>
                    </m:r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∈{1,...,</m:t>
                    </m:r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𝑀</m:t>
                    </m:r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} 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, representa a </a:t>
                </a:r>
                <a:r>
                  <a:rPr lang="pt-BR" sz="2000" b="1" dirty="0">
                    <a:solidFill>
                      <a:srgbClr val="000000"/>
                    </a:solidFill>
                    <a:latin typeface="+mj-lt"/>
                  </a:rPr>
                  <a:t>fase ótima </a:t>
                </a: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que deve ser aplicada por cada elemento da RIS, considerando-se que se tem conhecimento perfeito da Informação do Estado do Canal (CSI).</a:t>
                </a:r>
                <a:r>
                  <a:rPr lang="es-US" sz="2000" dirty="0">
                    <a:solidFill>
                      <a:srgbClr val="000000"/>
                    </a:solidFill>
                  </a:rPr>
                  <a:t>		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𝜑</m:t>
                        </m:r>
                      </m:e>
                      <m:sub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𝑚</m:t>
                        </m:r>
                      </m:sub>
                    </m:sSub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=−</m:t>
                    </m:r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𝑎𝑟𝑔</m:t>
                    </m:r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(</m:t>
                    </m:r>
                    <m:sSub>
                      <m:sSubPr>
                        <m:ctrlP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𝐠</m:t>
                        </m:r>
                      </m:e>
                      <m:sub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𝑚</m:t>
                        </m:r>
                      </m:sub>
                    </m:sSub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)−</m:t>
                    </m:r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𝑎𝑟𝑔</m:t>
                    </m:r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(</m:t>
                    </m:r>
                    <m:sSub>
                      <m:sSubPr>
                        <m:ctrlP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𝐡</m:t>
                        </m:r>
                      </m:e>
                      <m:sub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𝑚</m:t>
                        </m:r>
                      </m:sub>
                    </m:sSub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 </a:t>
                </a:r>
                <a:endParaRPr lang="es-US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61DEFC0-0020-F696-0DD2-3DC42923A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20" y="927336"/>
                <a:ext cx="7783860" cy="5289205"/>
              </a:xfrm>
              <a:prstGeom prst="rect">
                <a:avLst/>
              </a:prstGeom>
              <a:blipFill>
                <a:blip r:embed="rId4"/>
                <a:stretch>
                  <a:fillRect l="-783" r="-861" b="-23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73C105AC-8CD1-7B7E-4B5A-50AA791D0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880" y="2864553"/>
            <a:ext cx="35052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2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5351C-9DCA-F4A0-B6D8-5339B733D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8F910F05-298A-2514-6FD4-1AAF1B8BB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24" name="Marcador de número de diapositiva 23">
            <a:extLst>
              <a:ext uri="{FF2B5EF4-FFF2-40B4-BE49-F238E27FC236}">
                <a16:creationId xmlns:a16="http://schemas.microsoft.com/office/drawing/2014/main" id="{3F43887E-DFB7-B542-B679-BAF16E24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5</a:t>
            </a:fld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A4D845E-D3EA-1BA9-FD07-49918B54A5A9}"/>
              </a:ext>
            </a:extLst>
          </p:cNvPr>
          <p:cNvSpPr txBox="1"/>
          <p:nvPr/>
        </p:nvSpPr>
        <p:spPr>
          <a:xfrm>
            <a:off x="4296850" y="228558"/>
            <a:ext cx="3029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Modelo do Sistema</a:t>
            </a:r>
            <a:r>
              <a:rPr lang="pt-BR" b="1" dirty="0"/>
              <a:t> 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5F5F63A-9A37-C329-3021-9CC316170CEE}"/>
                  </a:ext>
                </a:extLst>
              </p:cNvPr>
              <p:cNvSpPr txBox="1"/>
              <p:nvPr/>
            </p:nvSpPr>
            <p:spPr>
              <a:xfrm>
                <a:off x="528577" y="973599"/>
                <a:ext cx="11134845" cy="5032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A </a:t>
                </a:r>
                <a:r>
                  <a:rPr lang="pt-BR" sz="2000" b="1" dirty="0">
                    <a:solidFill>
                      <a:srgbClr val="000000"/>
                    </a:solidFill>
                    <a:latin typeface="+mj-lt"/>
                  </a:rPr>
                  <a:t>perda de percurso </a:t>
                </a: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é dada por:</a:t>
                </a:r>
                <a:endParaRPr lang="es-US" sz="2000" dirty="0">
                  <a:solidFill>
                    <a:srgbClr val="000000"/>
                  </a:solidFill>
                  <a:latin typeface="+mj-lt"/>
                </a:endParaRPr>
              </a:p>
              <a:p>
                <a:pPr marL="0" marR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US" sz="2000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s-US" sz="200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𝛽</m:t>
                          </m:r>
                        </m:e>
                        <m:sub>
                          <m:r>
                            <a:rPr lang="es-US" sz="200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𝑙</m:t>
                          </m:r>
                        </m:sub>
                      </m:sSub>
                      <m:r>
                        <a:rPr lang="es-US" sz="2000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sSub>
                        <m:sSubPr>
                          <m:ctrlPr>
                            <a:rPr lang="es-US" sz="2000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s-US" sz="200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𝑐</m:t>
                          </m:r>
                        </m:e>
                        <m:sub>
                          <m:r>
                            <a:rPr lang="es-US" sz="200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𝑜</m:t>
                          </m:r>
                        </m:sub>
                      </m:sSub>
                      <m:sSubSup>
                        <m:sSubSupPr>
                          <m:ctrlPr>
                            <a:rPr lang="es-US" sz="2000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SupPr>
                        <m:e>
                          <m:r>
                            <a:rPr lang="es-US" sz="200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𝑑</m:t>
                          </m:r>
                        </m:e>
                        <m:sub>
                          <m:r>
                            <a:rPr lang="es-US" sz="200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𝑜</m:t>
                          </m:r>
                        </m:sub>
                        <m:sup>
                          <m:r>
                            <a:rPr lang="es-US" sz="200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es-US" sz="2000" dirty="0">
                  <a:solidFill>
                    <a:srgbClr val="000000"/>
                  </a:solidFill>
                  <a:latin typeface="+mj-lt"/>
                </a:endParaRPr>
              </a:p>
              <a:p>
                <a:pPr marL="0" marR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onde </a:t>
                </a:r>
                <a14:m>
                  <m:oMath xmlns:m="http://schemas.openxmlformats.org/officeDocument/2006/math"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𝑙</m:t>
                    </m:r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∈{</m:t>
                    </m:r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h</m:t>
                    </m:r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,</m:t>
                    </m:r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𝑔</m:t>
                    </m:r>
                    <m:r>
                      <a:rPr lang="pt-BR" sz="2000">
                        <a:solidFill>
                          <a:srgbClr val="000000"/>
                        </a:solidFill>
                        <a:latin typeface="+mj-lt"/>
                      </a:rPr>
                      <m:t>}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 denota os canais,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𝑑</m:t>
                        </m:r>
                      </m:e>
                      <m:sub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 representa a distância euclidiana entre os elementos correspondentes, </a:t>
                </a:r>
                <a:r>
                  <a:rPr lang="es-US" sz="2000" i="1" dirty="0">
                    <a:solidFill>
                      <a:srgbClr val="000000"/>
                    </a:solidFill>
                    <a:latin typeface="+mj-lt"/>
                  </a:rPr>
                  <a:t>α</a:t>
                </a: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 representa o expoente de perda de percurso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𝑐</m:t>
                        </m:r>
                      </m:e>
                      <m:sub>
                        <m:r>
                          <a:rPr lang="es-US" sz="2000">
                            <a:solidFill>
                              <a:srgbClr val="000000"/>
                            </a:solidFill>
                            <a:latin typeface="+mj-lt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US" sz="20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​denota um fator constante de perda.</a:t>
                </a:r>
                <a:endParaRPr lang="es-US" sz="2000" dirty="0">
                  <a:solidFill>
                    <a:srgbClr val="000000"/>
                  </a:solidFill>
                  <a:latin typeface="+mj-lt"/>
                </a:endParaRPr>
              </a:p>
              <a:p>
                <a:pPr marL="0" marR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A </a:t>
                </a:r>
                <a:r>
                  <a:rPr lang="pt-BR" sz="2000" b="1" dirty="0">
                    <a:solidFill>
                      <a:srgbClr val="000000"/>
                    </a:solidFill>
                    <a:latin typeface="+mj-lt"/>
                  </a:rPr>
                  <a:t>SNR </a:t>
                </a:r>
                <a14:m>
                  <m:oMath xmlns:m="http://schemas.openxmlformats.org/officeDocument/2006/math">
                    <m:r>
                      <a:rPr lang="es-US" sz="2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 recebida pelo usuário é dada por:</a:t>
                </a:r>
                <a:endParaRPr lang="es-US" sz="2000" dirty="0">
                  <a:solidFill>
                    <a:srgbClr val="000000"/>
                  </a:solidFill>
                  <a:latin typeface="+mj-lt"/>
                </a:endParaRPr>
              </a:p>
              <a:p>
                <a:pPr marL="0" marR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sz="2000">
                          <a:solidFill>
                            <a:srgbClr val="000000"/>
                          </a:solidFill>
                          <a:latin typeface="+mj-lt"/>
                        </a:rPr>
                        <m:t>𝛾</m:t>
                      </m:r>
                      <m:r>
                        <a:rPr lang="es-US" sz="2000">
                          <a:solidFill>
                            <a:srgbClr val="000000"/>
                          </a:solidFill>
                          <a:latin typeface="+mj-lt"/>
                        </a:rPr>
                        <m:t> = </m:t>
                      </m:r>
                      <m:f>
                        <m:fPr>
                          <m:ctrlPr>
                            <a:rPr lang="es-US" sz="2000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Pr>
                        <m:num>
                          <m:r>
                            <a:rPr lang="es-US" sz="200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|</m:t>
                          </m:r>
                          <m:sSup>
                            <m:sSupPr>
                              <m:ctrlPr>
                                <a:rPr lang="es-US" sz="200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s-US" sz="200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sSubSupPr>
                                <m:e>
                                  <m:r>
                                    <a:rPr lang="es-US" sz="200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s-US" sz="200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𝐫</m:t>
                                  </m:r>
                                </m:sub>
                                <m:sup>
                                  <m:r>
                                    <a:rPr lang="es-US" sz="200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𝐇</m:t>
                                  </m:r>
                                </m:sup>
                              </m:sSubSup>
                              <m:r>
                                <a:rPr lang="es-US" sz="200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𝛉</m:t>
                              </m:r>
                              <m:r>
                                <a:rPr lang="es-US" sz="200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𝐠</m:t>
                              </m:r>
                              <m:rad>
                                <m:radPr>
                                  <m:degHide m:val="on"/>
                                  <m:ctrlPr>
                                    <a:rPr lang="es-US" sz="200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s-US" sz="2000">
                                          <a:solidFill>
                                            <a:srgbClr val="000000"/>
                                          </a:solidFill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US" sz="2000">
                                          <a:solidFill>
                                            <a:srgbClr val="000000"/>
                                          </a:solidFill>
                                          <a:latin typeface="+mj-lt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US" sz="2000">
                                          <a:solidFill>
                                            <a:srgbClr val="000000"/>
                                          </a:solidFill>
                                          <a:latin typeface="+mj-lt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s-US" sz="200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s-US" sz="200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US" sz="200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sSupPr>
                            <m:e>
                              <m:r>
                                <a:rPr lang="es-US" sz="200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US" sz="200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US" sz="2000" dirty="0">
                  <a:solidFill>
                    <a:srgbClr val="000000"/>
                  </a:solidFill>
                  <a:latin typeface="+mj-lt"/>
                </a:endParaRPr>
              </a:p>
              <a:p>
                <a:pPr marL="0" marR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Finalmente, a </a:t>
                </a:r>
                <a:r>
                  <a:rPr lang="pt-BR" sz="2000" b="1" dirty="0">
                    <a:solidFill>
                      <a:srgbClr val="000000"/>
                    </a:solidFill>
                    <a:latin typeface="+mj-lt"/>
                  </a:rPr>
                  <a:t>taxa de dados </a:t>
                </a:r>
                <a14:m>
                  <m:oMath xmlns:m="http://schemas.openxmlformats.org/officeDocument/2006/math">
                    <m:r>
                      <a:rPr lang="es-US" sz="2000">
                        <a:solidFill>
                          <a:srgbClr val="000000"/>
                        </a:solidFill>
                        <a:latin typeface="+mj-lt"/>
                      </a:rPr>
                      <m:t>𝑟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 experimentada pelo usuário é:</a:t>
                </a:r>
                <a:endParaRPr lang="es-US" sz="2000" dirty="0">
                  <a:solidFill>
                    <a:srgbClr val="000000"/>
                  </a:solidFill>
                  <a:latin typeface="+mj-lt"/>
                </a:endParaRPr>
              </a:p>
              <a:p>
                <a:pPr marL="0" marR="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sz="2000">
                          <a:solidFill>
                            <a:srgbClr val="000000"/>
                          </a:solidFill>
                          <a:latin typeface="+mj-lt"/>
                        </a:rPr>
                        <m:t>𝑟</m:t>
                      </m:r>
                      <m:r>
                        <a:rPr lang="es-US" sz="2000">
                          <a:solidFill>
                            <a:srgbClr val="000000"/>
                          </a:solidFill>
                          <a:latin typeface="+mj-lt"/>
                        </a:rPr>
                        <m:t> = </m:t>
                      </m:r>
                      <m:sSub>
                        <m:sSubPr>
                          <m:ctrlPr>
                            <a:rPr lang="es-US" sz="2000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s-US" sz="200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𝑙𝑜𝑔</m:t>
                          </m:r>
                        </m:e>
                        <m:sub>
                          <m:r>
                            <a:rPr lang="es-US" sz="200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2</m:t>
                          </m:r>
                        </m:sub>
                      </m:sSub>
                      <m:r>
                        <a:rPr lang="es-US" sz="2000">
                          <a:solidFill>
                            <a:srgbClr val="000000"/>
                          </a:solidFill>
                          <a:latin typeface="+mj-lt"/>
                        </a:rPr>
                        <m:t>(1 + </m:t>
                      </m:r>
                      <m:r>
                        <a:rPr lang="es-US" sz="2000">
                          <a:solidFill>
                            <a:srgbClr val="000000"/>
                          </a:solidFill>
                          <a:latin typeface="+mj-lt"/>
                        </a:rPr>
                        <m:t>𝛾</m:t>
                      </m:r>
                      <m:r>
                        <a:rPr lang="es-US" sz="2000">
                          <a:solidFill>
                            <a:srgbClr val="000000"/>
                          </a:solidFill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es-US" sz="200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5F5F63A-9A37-C329-3021-9CC316170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77" y="973599"/>
                <a:ext cx="11134845" cy="5032916"/>
              </a:xfrm>
              <a:prstGeom prst="rect">
                <a:avLst/>
              </a:prstGeom>
              <a:blipFill>
                <a:blip r:embed="rId4"/>
                <a:stretch>
                  <a:fillRect l="-602" r="-548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05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63EEE8C-74D0-E194-1247-8B16253A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6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8E154F-0E21-6F72-6096-9E245D7D0A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6" y="1191635"/>
            <a:ext cx="10656908" cy="44690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4F69154-2A23-9D44-4B46-87F416E3CB29}"/>
              </a:ext>
            </a:extLst>
          </p:cNvPr>
          <p:cNvSpPr txBox="1"/>
          <p:nvPr/>
        </p:nvSpPr>
        <p:spPr>
          <a:xfrm>
            <a:off x="3048965" y="5712207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Aft>
                <a:spcPts val="1000"/>
              </a:spcAft>
            </a:pPr>
            <a:r>
              <a:rPr lang="pt-BR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Figura 1: Taxa de dados vs. M. a) Resultados obtidos em [4]. b) Resultados obtidos neste projeto.</a:t>
            </a:r>
            <a:endParaRPr lang="es-US" sz="1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1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8DED223-4B24-B397-565F-88B436FD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7</a:t>
            </a:fld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D0DEA8-A9FB-B41A-7B69-A5F2E4479029}"/>
              </a:ext>
            </a:extLst>
          </p:cNvPr>
          <p:cNvSpPr txBox="1"/>
          <p:nvPr/>
        </p:nvSpPr>
        <p:spPr>
          <a:xfrm>
            <a:off x="5142410" y="397769"/>
            <a:ext cx="1907180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Aft>
                <a:spcPts val="800"/>
              </a:spcAft>
            </a:pPr>
            <a:r>
              <a:rPr lang="pt-BR" sz="2400" b="1" dirty="0"/>
              <a:t>Conclusões</a:t>
            </a:r>
            <a:endParaRPr lang="es-US" sz="24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99A4EC-0C07-EF2D-78A7-94F8D5E68DB7}"/>
              </a:ext>
            </a:extLst>
          </p:cNvPr>
          <p:cNvSpPr txBox="1"/>
          <p:nvPr/>
        </p:nvSpPr>
        <p:spPr>
          <a:xfrm>
            <a:off x="462023" y="1094338"/>
            <a:ext cx="10996913" cy="4869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j-lt"/>
              </a:rPr>
              <a:t>As RIS representam uma proposta promissora para transformar o modelo tradicional de sistemas sem fio, que se baseia exclusivamente em componentes ativos, para uma arquitetura híbrida em que componentes ativos e passivos cooperam de maneira inteligente. </a:t>
            </a:r>
          </a:p>
          <a:p>
            <a:pPr marL="285750" marR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j-lt"/>
              </a:rPr>
              <a:t>Neste projeto, foi implementado um algoritmo para avaliar o impacto do número de elementos refletivos M de uma RIS sobre a taxa de transmissão em um sistema SISO. A simulação permitiu demonstrar que a taxa de transmissão aumenta progressivamente com o aumento de M.</a:t>
            </a:r>
            <a:endParaRPr lang="es-US" sz="2000" dirty="0">
              <a:solidFill>
                <a:srgbClr val="000000"/>
              </a:solidFill>
              <a:latin typeface="+mj-lt"/>
            </a:endParaRPr>
          </a:p>
          <a:p>
            <a:pPr marL="285750" marR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j-lt"/>
              </a:rPr>
              <a:t>Finalmente, embora as RIS clássicas ofereçam simplicidade e baixo custo computacional, apresentam limitações em termos de flexibilidade e controle do ambiente eletromagnético. Por isso, como trabalho futuro, propõe-se o estudo de arquiteturas avançadas, conhecidas como </a:t>
            </a:r>
            <a:r>
              <a:rPr lang="pt-BR" sz="2000" dirty="0" err="1">
                <a:solidFill>
                  <a:srgbClr val="000000"/>
                </a:solidFill>
                <a:latin typeface="+mj-lt"/>
              </a:rPr>
              <a:t>Beyond</a:t>
            </a:r>
            <a:r>
              <a:rPr lang="pt-BR" sz="2000" dirty="0">
                <a:solidFill>
                  <a:srgbClr val="000000"/>
                </a:solidFill>
                <a:latin typeface="+mj-lt"/>
              </a:rPr>
              <a:t> Diagonal RIS (BD-RIS).</a:t>
            </a:r>
            <a:endParaRPr lang="es-US" sz="2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8040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715</Words>
  <Application>Microsoft Office PowerPoint</Application>
  <PresentationFormat>Panorámica</PresentationFormat>
  <Paragraphs>56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Cambria Math</vt:lpstr>
      <vt:lpstr>CIDFont+F1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Gabriel Claure Sanchez</dc:creator>
  <cp:lastModifiedBy>the alpha</cp:lastModifiedBy>
  <cp:revision>3</cp:revision>
  <dcterms:created xsi:type="dcterms:W3CDTF">2025-05-01T19:08:27Z</dcterms:created>
  <dcterms:modified xsi:type="dcterms:W3CDTF">2025-05-03T22:04:15Z</dcterms:modified>
</cp:coreProperties>
</file>