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58" r:id="rId4"/>
    <p:sldId id="265" r:id="rId5"/>
    <p:sldId id="266" r:id="rId6"/>
    <p:sldId id="267" r:id="rId7"/>
    <p:sldId id="268" r:id="rId8"/>
    <p:sldId id="263" r:id="rId9"/>
    <p:sldId id="270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4C08D9-1186-6D05-2161-7A1B2D06D6B1}" name="José Gabriel Claure Sanchez" initials="JC" userId="S::jose.sanchez@mtel.inatel.br::30c9741e-4a74-4c4f-96e3-4970c8fc0a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1726E5-68C7-66FC-6C62-25853E2CA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60FCA2-AA96-DE4E-3B2B-FE17835A02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70F3-B2D0-4B22-AF69-31411ED6BA45}" type="datetimeFigureOut">
              <a:rPr lang="es-MX" smtClean="0"/>
              <a:t>01/06/2025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F568D1-0E39-2BE6-AE89-074305E49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49BA2C-9E69-4192-BAC1-724302874A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1FC1-ACBF-4836-AA10-5E09B207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75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7155-4D38-4F58-8C77-350F1040E77A}" type="datetimeFigureOut">
              <a:rPr lang="es-MX" smtClean="0"/>
              <a:t>01/06/2025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18D8-2076-4EDD-9E55-920509806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874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Gabriel habla todo lo relacionado con desvanecimiento. </a:t>
            </a:r>
          </a:p>
          <a:p>
            <a:r>
              <a:rPr lang="es-US" dirty="0"/>
              <a:t>Diana habla todo lo relacionado con diversidad.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24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3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68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Gabriel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214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5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Gabriel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6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88A06-C8F3-4B72-0B06-A1F31E05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38FE0-36A3-4BAE-1C95-4E690725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A6F86-3CE5-160D-F0CE-C7F47EFD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83C3-9B97-4435-9044-207BD4B5FC9F}" type="datetime1">
              <a:rPr lang="es-MX" smtClean="0"/>
              <a:t>01/06/2025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421D2E-19E6-56CA-C796-DD13306C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17C0-A91E-4C23-09BD-7C4C1C89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4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7A8C-0E97-B22A-65FF-77E654BB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D1F1D-37E5-87BE-8AFD-9C6E14C9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DA8F0-F28B-F30E-B5D7-019E461A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206-198F-4059-9037-00F2EFD50FB1}" type="datetime1">
              <a:rPr lang="es-MX" smtClean="0"/>
              <a:t>01/06/2025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C540A-2C58-81DA-F736-18EFB5D2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54CA3-7720-E091-513B-3A5499F1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0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B99D5-2ABB-0358-B18A-D3FC4CDEE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F6F507-4908-2597-FBF2-4468AE5F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43BF1-CDAA-3344-0B6F-7BC3D74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55D-1615-4EE5-A6C2-BE08D26BCE2E}" type="datetime1">
              <a:rPr lang="es-MX" smtClean="0"/>
              <a:t>01/06/2025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18E3B-E258-893C-E37A-D80B07CE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32CEC-C145-087A-4388-D61A142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9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D7AC-DE06-3E7F-E644-2D161079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A7311-9498-042E-AA6B-F6A5D28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774EF-1214-2694-9110-D76B32F6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076-0C87-4BBA-8A3A-1F768140C610}" type="datetime1">
              <a:rPr lang="es-MX" smtClean="0"/>
              <a:t>01/06/2025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75D21-8F45-E47A-DF96-0B1A6A05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D1492-6297-5926-A504-F274225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5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42B0-ED97-1DD0-F8F8-A039D99E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794E7-DDE6-E6B4-E0E5-1AEE88D2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26C68-625A-CB8E-EECA-56DFEC59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8AB5-FC25-41AA-9E44-4FB9C398189F}" type="datetime1">
              <a:rPr lang="es-MX" smtClean="0"/>
              <a:t>01/06/2025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7332EA-46E5-F9AB-922F-57E80C1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68F7F-6FBD-3E4A-0661-44A9D16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9EB25-6C66-5928-6EB6-6DCEFC6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A3DD7-38C1-40F6-8DBA-0DC204D3D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C9174-6824-C249-3BFD-4E3D5E2E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5ED28-7B75-CF31-473B-62302CCD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3974-8566-4BE5-8805-5375FAF01366}" type="datetime1">
              <a:rPr lang="es-MX" smtClean="0"/>
              <a:t>01/06/2025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21A099-84D8-698E-B915-D4DE477D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2257F4-2E27-7CDF-6124-BAB98C5B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9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9705D-C1B5-10E9-BCA6-51E69B24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C62EC-1E5D-ABA5-E7F4-F0B5BEE6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1B80AF-7350-75CE-865E-55C916E4C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71FD30-910F-7B26-4925-9D99BD9E3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9769F7-DBDD-A817-B699-DDE9CE35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AEDA2-05A7-24E3-0417-D3AF75FA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96A8-7895-473F-8EDA-C72F5F31EFDD}" type="datetime1">
              <a:rPr lang="es-MX" smtClean="0"/>
              <a:t>01/06/2025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EC93A8-596E-7663-660F-561E870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65B518-34B2-51E0-BE39-105A254D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9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890F-0C62-A7D2-D18E-BF1029D5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EA105E-16A6-C5A9-3143-6AA46981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5EC7-10AF-4F36-B32E-3AD81ADA67FB}" type="datetime1">
              <a:rPr lang="es-MX" smtClean="0"/>
              <a:t>01/06/2025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C21E8-CC88-6B9D-20CC-E2F0D724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3D323D-9F14-55D5-0E2E-03E5F3F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80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9F2074-BC9A-D4ED-035C-17A53B39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A090-4E2F-430D-BDC2-AE9645A18CDA}" type="datetime1">
              <a:rPr lang="es-MX" smtClean="0"/>
              <a:t>01/06/2025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DC3BA8-941C-019F-66E5-FAD1E692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1D6AC-5588-D8C5-4EF0-8EA0430D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8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3D3F9-23A1-8FBE-972B-2E08AAB6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5E534-6E41-47D1-9C77-2ADD5A7C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12F6F8-7322-5705-3C31-320D466F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1CB1B-0E9E-4299-22C3-3231CC13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C396-DF1E-456F-A602-939B3E3E5E19}" type="datetime1">
              <a:rPr lang="es-MX" smtClean="0"/>
              <a:t>01/06/2025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D27F47-1068-BED9-A477-C7E02CB9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0296B-CB94-8470-3D1F-F500A0A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4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BECC-A0AA-B6AA-6713-4D2E390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8FC93-E10D-9837-0E0A-5D12433C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21C65-5872-279E-A804-50946F64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EC359-B0F3-2CB7-DF5A-A9D4EB5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A1A8-0472-48FF-A4B9-E1789B5087BB}" type="datetime1">
              <a:rPr lang="es-MX" smtClean="0"/>
              <a:t>01/06/2025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F0F7AF-8B12-EBAF-6F1C-81DE578D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3169C-3AD4-47FB-8659-F7434401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9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B2539D-FB8A-5EDE-4510-D650F971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BA95D-EDF8-91C1-9A7A-F5C20DDA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B96CB-8FE6-E255-C712-52D888257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C8BF1-AE52-477F-9FA1-8489CCE3B19E}" type="datetime1">
              <a:rPr lang="es-MX" smtClean="0"/>
              <a:t>01/06/2025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083CC-892A-2152-5F96-027188C6D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3F52E-0A71-5D25-23DA-09C137BB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4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E65A759A-9083-E806-0447-F769439E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BFC310-7A24-F3DA-E793-5548375E6696}"/>
              </a:ext>
            </a:extLst>
          </p:cNvPr>
          <p:cNvSpPr txBox="1"/>
          <p:nvPr/>
        </p:nvSpPr>
        <p:spPr>
          <a:xfrm>
            <a:off x="4250262" y="4075745"/>
            <a:ext cx="3316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</a:t>
            </a:r>
            <a:r>
              <a:rPr lang="es-MX" dirty="0"/>
              <a:t>Diana Laura Fernández Duarte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9EAD94-8E53-F46B-7F4A-BA7ED585DEA1}"/>
              </a:ext>
            </a:extLst>
          </p:cNvPr>
          <p:cNvSpPr txBox="1"/>
          <p:nvPr/>
        </p:nvSpPr>
        <p:spPr>
          <a:xfrm>
            <a:off x="4339425" y="4587795"/>
            <a:ext cx="311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</a:t>
            </a:r>
            <a:r>
              <a:rPr lang="es-MX" dirty="0"/>
              <a:t>José Gabriel Claure Sánchez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07122B-6211-B317-A46B-3E43912764B5}"/>
              </a:ext>
            </a:extLst>
          </p:cNvPr>
          <p:cNvSpPr txBox="1"/>
          <p:nvPr/>
        </p:nvSpPr>
        <p:spPr>
          <a:xfrm>
            <a:off x="7362652" y="6054104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Santa Rita do </a:t>
            </a:r>
            <a:r>
              <a:rPr lang="es-MX" dirty="0" err="1"/>
              <a:t>Sapucaí</a:t>
            </a:r>
            <a:r>
              <a:rPr lang="es-MX" dirty="0"/>
              <a:t>, MG, Brasil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F03C82-BAFA-9536-E42C-8ABCA3D9D0A8}"/>
              </a:ext>
            </a:extLst>
          </p:cNvPr>
          <p:cNvSpPr txBox="1"/>
          <p:nvPr/>
        </p:nvSpPr>
        <p:spPr>
          <a:xfrm>
            <a:off x="2941244" y="5081448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i="0" u="none" strike="noStrike" baseline="0" dirty="0">
                <a:latin typeface="CIDFont+F1"/>
              </a:rPr>
              <a:t>TP547 - Princípios de Simulação de Sistemas de Comunicação</a:t>
            </a:r>
            <a:r>
              <a:rPr lang="es-MX" dirty="0"/>
              <a:t> 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3E06A9EA-5CFC-3CCE-98BC-564955C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1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F4C757-E7F5-D53F-E7F2-355526681554}"/>
              </a:ext>
            </a:extLst>
          </p:cNvPr>
          <p:cNvSpPr txBox="1"/>
          <p:nvPr/>
        </p:nvSpPr>
        <p:spPr>
          <a:xfrm>
            <a:off x="505176" y="805753"/>
            <a:ext cx="10848624" cy="379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 dirty="0" err="1">
                <a:latin typeface="CIDFont+F1"/>
              </a:rPr>
              <a:t>Análise</a:t>
            </a:r>
            <a:r>
              <a:rPr lang="en-US" sz="4000" dirty="0">
                <a:latin typeface="CIDFont+F1"/>
              </a:rPr>
              <a:t> </a:t>
            </a:r>
            <a:r>
              <a:rPr lang="en-US" sz="4000" dirty="0" err="1">
                <a:latin typeface="CIDFont+F1"/>
              </a:rPr>
              <a:t>crítica</a:t>
            </a:r>
            <a:r>
              <a:rPr lang="en-US" sz="4000" dirty="0">
                <a:latin typeface="CIDFont+F1"/>
              </a:rPr>
              <a:t> do </a:t>
            </a:r>
            <a:r>
              <a:rPr lang="en-US" sz="4000" dirty="0" err="1">
                <a:latin typeface="CIDFont+F1"/>
              </a:rPr>
              <a:t>artigo</a:t>
            </a:r>
            <a:r>
              <a:rPr lang="en-US" sz="4000" dirty="0">
                <a:latin typeface="CIDFont+F1"/>
              </a:rPr>
              <a:t>: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 i="1" dirty="0">
                <a:latin typeface="CIDFont+F1"/>
              </a:rPr>
              <a:t>"Error Performance of Digital Modulation Schemes with MRC Diversity Reception over </a:t>
            </a:r>
            <a:r>
              <a:rPr lang="es-US" sz="4000" i="1" dirty="0">
                <a:latin typeface="CIDFont+F1"/>
              </a:rPr>
              <a:t>η</a:t>
            </a:r>
            <a:r>
              <a:rPr lang="en-US" sz="4000" i="1" dirty="0">
                <a:latin typeface="CIDFont+F1"/>
              </a:rPr>
              <a:t>–</a:t>
            </a:r>
            <a:r>
              <a:rPr lang="es-US" sz="4000" i="1" dirty="0">
                <a:latin typeface="CIDFont+F1"/>
              </a:rPr>
              <a:t>μ</a:t>
            </a:r>
            <a:r>
              <a:rPr lang="en-US" sz="4000" i="1" dirty="0">
                <a:latin typeface="CIDFont+F1"/>
              </a:rPr>
              <a:t> Fading Channels"</a:t>
            </a:r>
            <a:endParaRPr lang="es-US" sz="4000" i="1" dirty="0">
              <a:latin typeface="CIDFont+F1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endParaRPr lang="es-US" sz="4000" dirty="0">
              <a:latin typeface="CIDFont+F1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183CE2B-02B6-E5C4-8132-624C0D466EF9}"/>
              </a:ext>
            </a:extLst>
          </p:cNvPr>
          <p:cNvSpPr txBox="1"/>
          <p:nvPr/>
        </p:nvSpPr>
        <p:spPr>
          <a:xfrm>
            <a:off x="2954136" y="5593886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IDFont+F1"/>
              </a:rPr>
              <a:t>Data : 02/06/2025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45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A811-16CC-E93B-E711-FFB7D059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5B50C3E-ABCA-7A93-6F42-409A5BF54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14C917CF-EA27-F16B-2DF4-439B68B2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2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724D4-D3A4-360B-004D-B0E3463D3191}"/>
              </a:ext>
            </a:extLst>
          </p:cNvPr>
          <p:cNvSpPr txBox="1"/>
          <p:nvPr/>
        </p:nvSpPr>
        <p:spPr>
          <a:xfrm>
            <a:off x="4637213" y="356200"/>
            <a:ext cx="499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Introdução:</a:t>
            </a:r>
            <a:endParaRPr lang="es-BO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9BAFB6-5EFC-A6D5-64AD-4B4C54752C74}"/>
              </a:ext>
            </a:extLst>
          </p:cNvPr>
          <p:cNvSpPr txBox="1"/>
          <p:nvPr/>
        </p:nvSpPr>
        <p:spPr>
          <a:xfrm>
            <a:off x="938074" y="1043628"/>
            <a:ext cx="1010278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Em sistemas de comunicações móveis, os sinais de radiofrequência geralmente sofrem vários fenômenos físicos como: difração, dispersão, reflexão ou absorção.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Esses fenômenos geram</a:t>
            </a:r>
            <a:r>
              <a:rPr lang="pt-BR" sz="1700" b="1" dirty="0"/>
              <a:t> várias cópias </a:t>
            </a:r>
            <a:r>
              <a:rPr lang="pt-BR" sz="1700" dirty="0"/>
              <a:t>do mesmo sinal que chegam ao receptor com diferentes amplitudes e fases, causando o que é conhecido como </a:t>
            </a:r>
            <a:r>
              <a:rPr lang="pt-BR" sz="1700" b="1" dirty="0"/>
              <a:t>desvanecimento em pequena escala.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Para modelar estatisticamente o desvanecimento, distribuições como Rayleigh, </a:t>
            </a:r>
            <a:r>
              <a:rPr lang="pt-BR" sz="1700" dirty="0" err="1"/>
              <a:t>Nakagami</a:t>
            </a:r>
            <a:r>
              <a:rPr lang="pt-BR" sz="1700" dirty="0"/>
              <a:t>-m, </a:t>
            </a:r>
            <a:r>
              <a:rPr lang="pt-BR" sz="1700" dirty="0" err="1"/>
              <a:t>Rician</a:t>
            </a:r>
            <a:r>
              <a:rPr lang="pt-BR" sz="1700" dirty="0"/>
              <a:t>, </a:t>
            </a:r>
            <a:r>
              <a:rPr lang="pt-BR" sz="1700" dirty="0" err="1"/>
              <a:t>Weibull</a:t>
            </a:r>
            <a:r>
              <a:rPr lang="pt-BR" sz="1700" dirty="0"/>
              <a:t> e </a:t>
            </a:r>
            <a:r>
              <a:rPr lang="pt-BR" sz="1700" dirty="0" err="1"/>
              <a:t>Hoyt</a:t>
            </a:r>
            <a:r>
              <a:rPr lang="pt-BR" sz="1700" dirty="0"/>
              <a:t> foram propostas.</a:t>
            </a:r>
            <a:r>
              <a:rPr lang="es-BO" sz="1700" dirty="0"/>
              <a:t> </a:t>
            </a:r>
            <a:r>
              <a:rPr lang="pt-BR" sz="1700" dirty="0"/>
              <a:t>No entanto, eles nem sempre oferecem um </a:t>
            </a:r>
            <a:r>
              <a:rPr lang="pt-BR" sz="1700" b="1" dirty="0"/>
              <a:t>bom ajuste </a:t>
            </a:r>
            <a:r>
              <a:rPr lang="pt-BR" sz="1700" dirty="0"/>
              <a:t>aos dados experimentais em todos os cenários.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Diante dessa limitação</a:t>
            </a:r>
            <a:r>
              <a:rPr lang="pt-BR" sz="1700" b="1" dirty="0"/>
              <a:t>, </a:t>
            </a:r>
            <a:r>
              <a:rPr lang="pt-BR" sz="1700" dirty="0"/>
              <a:t>surge o modelo </a:t>
            </a:r>
            <a:r>
              <a:rPr lang="pt-BR" sz="1700" b="1" dirty="0"/>
              <a:t>η-μ, </a:t>
            </a:r>
            <a:r>
              <a:rPr lang="pt-BR" sz="1700" dirty="0"/>
              <a:t>que se apresenta como uma generalização dos anteriores e permite maior flexibilidade para representar ambientes reais, ao incluir vários desses modelos clássicos como casos particulares.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Para atenuar os efeitos negativos do desvanecimento são empregadas técnicas de diversidade.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A técnica de diversidade espacial por combinação de razão máxima (MRC) consiste em combinar os sinais recebidos de múltiplos ramos, atribuindo a cada ramo um peso proporcional à sua relação sinal-ruído (SNR).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3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C5F018A-E8E4-1434-521F-C8FB43694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C1667D-1A79-9E61-969E-203F7A8E5192}"/>
              </a:ext>
            </a:extLst>
          </p:cNvPr>
          <p:cNvSpPr txBox="1"/>
          <p:nvPr/>
        </p:nvSpPr>
        <p:spPr>
          <a:xfrm>
            <a:off x="4565461" y="885729"/>
            <a:ext cx="5416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Contribuições:</a:t>
            </a:r>
            <a:endParaRPr lang="es-MX" sz="32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606F291-9708-EE77-D0C8-FCD97AE372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7212" y="1629088"/>
            <a:ext cx="10304389" cy="411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latin typeface="+mj-lt"/>
              </a:rPr>
              <a:t>São derivadas expressões fechadas para a probabilidade de erro médio de símbolo (ASEP) para: modulação por deslocamento de fase </a:t>
            </a:r>
            <a:r>
              <a:rPr lang="pt-BR" sz="2400" dirty="0" err="1">
                <a:solidFill>
                  <a:srgbClr val="000000"/>
                </a:solidFill>
                <a:latin typeface="+mj-lt"/>
              </a:rPr>
              <a:t>M-ária</a:t>
            </a:r>
            <a:r>
              <a:rPr lang="pt-BR" sz="2400" dirty="0">
                <a:solidFill>
                  <a:srgbClr val="000000"/>
                </a:solidFill>
                <a:latin typeface="+mj-lt"/>
              </a:rPr>
              <a:t> (MPSK), modulação por deslocamento diferencial de fase </a:t>
            </a:r>
            <a:r>
              <a:rPr lang="pt-BR" sz="2400" dirty="0" err="1">
                <a:solidFill>
                  <a:srgbClr val="000000"/>
                </a:solidFill>
                <a:latin typeface="+mj-lt"/>
              </a:rPr>
              <a:t>M-ária</a:t>
            </a:r>
            <a:r>
              <a:rPr lang="pt-BR" sz="2400" dirty="0">
                <a:solidFill>
                  <a:srgbClr val="000000"/>
                </a:solidFill>
                <a:latin typeface="+mj-lt"/>
              </a:rPr>
              <a:t> (M-DPSK) e modulação de amplitude em quadratura retangular de ordem geral (QAM). </a:t>
            </a:r>
          </a:p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latin typeface="+mj-lt"/>
              </a:rPr>
              <a:t>São derivadas expressões assintóticas para a ASEP em altas SNR.</a:t>
            </a:r>
            <a:endParaRPr lang="es-US" sz="240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49774597-4A0F-6663-5943-D4C9FD4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15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A0886-DBA8-9652-7B7E-12A61501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97AF6316-2DD6-5730-CAA7-44EDF47D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CD97CCF2-692E-FEAE-8520-88C3340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4</a:t>
            </a:fld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7DC32E-44F5-671E-E0C6-28BEAB14D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150" y="998484"/>
            <a:ext cx="6141699" cy="45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3B52C-0BF8-5574-7289-54D6A9AD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11" y="5710019"/>
            <a:ext cx="88981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1</a:t>
            </a:r>
            <a:r>
              <a:rPr kumimoji="0" lang="pt-BR" altLang="es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Probabilidade de erro média  de símbolo (ASEP) para receptores </a:t>
            </a:r>
            <a:r>
              <a:rPr kumimoji="0" lang="pt-BR" altLang="es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M-PSK</a:t>
            </a:r>
            <a:r>
              <a:rPr kumimoji="0" lang="pt-BR" altLang="es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diversidade MRC (L = 1, 3), operando em canais de desvanecimento η-μ não identicamente distribuídos, para diferentes valores de M, como uma função da SNR média de entrada do primeiro ramo (η = 2, μ = 1,5, δ = 0,5).</a:t>
            </a:r>
            <a:endParaRPr kumimoji="0" lang="pt-BR" altLang="es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783556-6F70-842F-615D-3FFA46A262A2}"/>
              </a:ext>
            </a:extLst>
          </p:cNvPr>
          <p:cNvSpPr txBox="1"/>
          <p:nvPr/>
        </p:nvSpPr>
        <p:spPr>
          <a:xfrm>
            <a:off x="206301" y="248230"/>
            <a:ext cx="2346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Resultados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27336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8C3E9-1183-5AB5-4D69-3075E69B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E17A7411-3815-733A-2EF0-A9BA9A15C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AC8BD667-3573-9AF6-D870-DCE627FF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5</a:t>
            </a:fld>
            <a:endParaRPr lang="es-MX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1A348A-6581-9AA4-1A8F-8F25482C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pt-BR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1">
            <a:extLst>
              <a:ext uri="{FF2B5EF4-FFF2-40B4-BE49-F238E27FC236}">
                <a16:creationId xmlns:a16="http://schemas.microsoft.com/office/drawing/2014/main" id="{75E0B0CC-F3A4-2780-2249-FC925AF0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54" y="1012723"/>
            <a:ext cx="5829907" cy="463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A5AD6F8-8C5E-9FCC-B1F4-BA920F2E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67" y="5710019"/>
            <a:ext cx="89276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s-US" sz="12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Fig. 2. </a:t>
            </a: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Probabilidade de erro média de símbolo (ASEP) para receptores </a:t>
            </a:r>
            <a:r>
              <a:rPr lang="pt-BR" altLang="es-US" sz="12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BPSK</a:t>
            </a: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com diversidade MRC (L = 1, 3), operando em canais de desvanecimento η-μ não identicamente distribuídos, com η = 2 e diferentes valores de μ, em função da SNR média de entrada do primeiro ramo (δ = 0,5).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76F166-8D4E-7701-4625-BCDE4A283585}"/>
              </a:ext>
            </a:extLst>
          </p:cNvPr>
          <p:cNvSpPr txBox="1"/>
          <p:nvPr/>
        </p:nvSpPr>
        <p:spPr>
          <a:xfrm>
            <a:off x="206301" y="248230"/>
            <a:ext cx="2346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Resultados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6671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5817-B14E-E503-A5E8-F78B709A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E0CB4B2-26EF-8C9A-E399-582EB07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378F2CC2-650E-FA4E-0AFC-3D86183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6</a:t>
            </a:fld>
            <a:endParaRPr lang="es-MX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49B019-2086-CB67-30E1-970B4845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pt-BR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D6B1F71-6CE6-C595-CAC7-896E5A77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462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US"/>
          </a:p>
        </p:txBody>
      </p:sp>
      <p:pic>
        <p:nvPicPr>
          <p:cNvPr id="3073" name="Imagen 1">
            <a:extLst>
              <a:ext uri="{FF2B5EF4-FFF2-40B4-BE49-F238E27FC236}">
                <a16:creationId xmlns:a16="http://schemas.microsoft.com/office/drawing/2014/main" id="{DB7239EB-E312-26D8-494F-4D8C49CF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1088050"/>
            <a:ext cx="5984240" cy="45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E57DA27-2A6A-317E-82B7-4534CAAE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888552"/>
            <a:ext cx="889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Fig. 3. Probabilidade de erro  média de símbolo (ASEP) para receptores </a:t>
            </a:r>
            <a:r>
              <a:rPr lang="pt-BR" altLang="es-US" sz="12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M-DPSK</a:t>
            </a: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com diversidade MRC (L = 1, 3), operando em canais de desvanecimento η-μ não identicamente distribuídos, para diferentes valores de M, como uma função da SNR média de entrada do primeiro ramo (η = 2, μ = 1,5, δ = 0,5).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7A6A3D-61DB-46B4-0F17-7D8EA3F9EF59}"/>
              </a:ext>
            </a:extLst>
          </p:cNvPr>
          <p:cNvSpPr txBox="1"/>
          <p:nvPr/>
        </p:nvSpPr>
        <p:spPr>
          <a:xfrm>
            <a:off x="206301" y="248230"/>
            <a:ext cx="2346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Resultados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4366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BCDF2-6245-16E2-9A2A-B2552B14F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4B349FE9-6943-0640-5F16-A8237B7C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FFEA3754-E648-B14A-0913-DD323BC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7</a:t>
            </a:fld>
            <a:endParaRPr lang="es-MX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2CABB7-731A-97BA-42C4-0F4FB1C9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pt-BR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EA5A78-E2D3-06FB-E808-96003B29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462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EF3C0-FFB8-F8B9-56A6-8978FF33BEB3}"/>
              </a:ext>
            </a:extLst>
          </p:cNvPr>
          <p:cNvSpPr txBox="1"/>
          <p:nvPr/>
        </p:nvSpPr>
        <p:spPr>
          <a:xfrm>
            <a:off x="1099062" y="1330893"/>
            <a:ext cx="9822426" cy="461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/>
              <a:t>A estrutura do artigo facilita a compreensão do leitor.</a:t>
            </a:r>
            <a:endParaRPr lang="pt-BR" dirty="0">
              <a:solidFill>
                <a:srgbClr val="000000"/>
              </a:solidFill>
              <a:latin typeface="+mj-lt"/>
            </a:endParaRP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Os autores demonstram possuir amplo e sólido domínio técnico sobre o objeto de estudo e da língua inglesa. 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Apresentam o significado completo de todas as siglas em sua primeira aparição.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Referenciam contribuições anteriores.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Comentam cada uma das figuras que complementam sua pesquisa. 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As equações foram numeradas sequencialmente para mostrar detalhadamente todo o desenvolvimento analítico.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A validade das expressões analíticas é corroborada na seção de Resultados, onde comparam as curvas teóricas com os resultados obtidos a partir de simulações.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Esses resultados podem ser reproduzidos para verificação, graças ao fato de que os autores especificam o valor de cada um dos parâmetros utilizados.</a:t>
            </a:r>
            <a:endParaRPr lang="es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02367F-64FC-DDDB-90D9-41D7452C66E5}"/>
              </a:ext>
            </a:extLst>
          </p:cNvPr>
          <p:cNvSpPr txBox="1"/>
          <p:nvPr/>
        </p:nvSpPr>
        <p:spPr>
          <a:xfrm>
            <a:off x="4409838" y="457200"/>
            <a:ext cx="3721440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3200" b="1" dirty="0"/>
              <a:t>Análise Crítica:</a:t>
            </a:r>
            <a:endParaRPr lang="es-US" sz="3200" b="1" dirty="0"/>
          </a:p>
        </p:txBody>
      </p:sp>
    </p:spTree>
    <p:extLst>
      <p:ext uri="{BB962C8B-B14F-4D97-AF65-F5344CB8AC3E}">
        <p14:creationId xmlns:p14="http://schemas.microsoft.com/office/powerpoint/2010/main" val="19065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DED223-4B24-B397-565F-88B436FD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8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D0DEA8-A9FB-B41A-7B69-A5F2E4479029}"/>
              </a:ext>
            </a:extLst>
          </p:cNvPr>
          <p:cNvSpPr txBox="1"/>
          <p:nvPr/>
        </p:nvSpPr>
        <p:spPr>
          <a:xfrm>
            <a:off x="4808044" y="649834"/>
            <a:ext cx="2566080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Aft>
                <a:spcPts val="800"/>
              </a:spcAft>
            </a:pPr>
            <a:r>
              <a:rPr lang="pt-BR" sz="3200" b="1" dirty="0"/>
              <a:t>Conclusões:</a:t>
            </a:r>
            <a:endParaRPr lang="es-US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99A4EC-0C07-EF2D-78A7-94F8D5E68DB7}"/>
              </a:ext>
            </a:extLst>
          </p:cNvPr>
          <p:cNvSpPr txBox="1"/>
          <p:nvPr/>
        </p:nvSpPr>
        <p:spPr>
          <a:xfrm>
            <a:off x="1170039" y="1583213"/>
            <a:ext cx="9842090" cy="430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 artigo apresenta uma contribuição relevante ao derivar expressões fechadas para o ASEP em esquemas de modulação M-PSK, M-DPSK e QAM retangular, considerando canais com desvanecimento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η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-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e diversidade MRC na recepção.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Essas expressões permitem avaliar analiticamente o desempenho do sistema sem depender exclusivamente de simulações, o que representa uma vantagem em termos de eficiência computacional.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Elas foram validadas por simulações, permitindo avaliar o impacto do desvanecimento e o número de ramos de diversidade no desempenho do canal em termos de erro.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Foram derivadas expressões assintóticas do ASEP, com uma aproximação muito boa do comportamento exato do ASEP para valores altos de SNR.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Em geral, o artigo apresenta uma metodologia sólida, tanto no tratamento teórico quanto na validação empírica.</a:t>
            </a:r>
            <a:endParaRPr lang="es-US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3B07C53F-3707-2736-2A58-5B22DA649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4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7C6E99-1A31-CC0D-0C61-BE31F3E4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9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A94B8F-F704-C625-29E7-0AA75EA84D8A}"/>
              </a:ext>
            </a:extLst>
          </p:cNvPr>
          <p:cNvSpPr txBox="1"/>
          <p:nvPr/>
        </p:nvSpPr>
        <p:spPr>
          <a:xfrm>
            <a:off x="4893816" y="476720"/>
            <a:ext cx="6094520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200" b="1" dirty="0"/>
              <a:t>Referências:</a:t>
            </a:r>
            <a:endParaRPr lang="es-BO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EB9CCB-ADD7-8585-F5AE-F6283AD0B6DE}"/>
              </a:ext>
            </a:extLst>
          </p:cNvPr>
          <p:cNvSpPr txBox="1"/>
          <p:nvPr/>
        </p:nvSpPr>
        <p:spPr>
          <a:xfrm>
            <a:off x="1221049" y="1303861"/>
            <a:ext cx="9767287" cy="3166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[1]	«Error performance of digital modulation schemes with MRC diversity reception over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η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fading channels | IEEE Journals &amp; Magazine | IEEE Xplore».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Accedido: 21 de mayo de 2025. [En línea]. Disponible en: https://ieeexplore.ieee.org/document/5288931</a:t>
            </a:r>
          </a:p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[2]	M. D. Yacoub, «The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κ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distribution and the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η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distribution», IEEE Antennas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Propag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Mag., vol. 49,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n.o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1, pp. 68-81,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feb.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2007,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10.1109/MAP.2007.370983.</a:t>
            </a:r>
            <a:endParaRPr lang="es-US" dirty="0">
              <a:solidFill>
                <a:srgbClr val="000000"/>
              </a:solidFill>
              <a:latin typeface="+mj-lt"/>
            </a:endParaRPr>
          </a:p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[3]	X. Feng et al., «A Survey on Maximum Ratio Combination: Applications, Evaluation and Future Directions», Electronics, vol. 13,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n.o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15, Art.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n.o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15,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ene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2024,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10.3390/electronics13153087.</a:t>
            </a:r>
            <a:endParaRPr lang="es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33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955</Words>
  <Application>Microsoft Office PowerPoint</Application>
  <PresentationFormat>Panorámica</PresentationFormat>
  <Paragraphs>69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CIDFont+F1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Gabriel Claure Sanchez</dc:creator>
  <cp:lastModifiedBy>the alpha</cp:lastModifiedBy>
  <cp:revision>5</cp:revision>
  <dcterms:created xsi:type="dcterms:W3CDTF">2025-05-01T19:08:27Z</dcterms:created>
  <dcterms:modified xsi:type="dcterms:W3CDTF">2025-06-01T15:42:48Z</dcterms:modified>
</cp:coreProperties>
</file>