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  <p:sldId id="265" r:id="rId14"/>
    <p:sldId id="268" r:id="rId15"/>
    <p:sldId id="270" r:id="rId16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6DE67-FAC5-40F7-9F2E-139A1D2F0FE2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BF0EC-BBCC-4EEE-9F44-B72112FCF72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0754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0EC-BBCC-4EEE-9F44-B72112FCF729}" type="slidenum">
              <a:rPr lang="es-US" smtClean="0"/>
              <a:t>4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67755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CC24A-268E-B0EA-A16E-19FF14DF8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8A04921-1B0A-E73A-E3A7-D23377B094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816740D-02F6-AC40-765C-B98DE6620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795D66-7CF7-A6D6-FD79-D88BFFD8F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0EC-BBCC-4EEE-9F44-B72112FCF729}" type="slidenum">
              <a:rPr lang="es-US" smtClean="0"/>
              <a:t>13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86526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D6F06-7DE2-2F91-B443-A1FA078B3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D50983F-CDC2-7C89-96BC-8DD377BE8C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E0ACDC5-714C-66F7-15F7-6F859DAAD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6C610A-A000-1891-C8C8-D880631A2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0EC-BBCC-4EEE-9F44-B72112FCF729}" type="slidenum">
              <a:rPr lang="es-US" smtClean="0"/>
              <a:t>14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13584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1B367-C2B2-C22F-3202-A3CCEC759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3408814-0D70-0453-CAE3-C01760137E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6FE5140-0F24-7439-3BB7-C76F09692F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5B732D-78FC-C939-ACE5-55219F635D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0EC-BBCC-4EEE-9F44-B72112FCF729}" type="slidenum">
              <a:rPr lang="es-US" smtClean="0"/>
              <a:t>15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83588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77944-440D-B97C-4DE6-AADC5D8D1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69B77CE-0564-6CCB-D338-2D85A98AA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050959E-94A3-FAE1-37C9-C20EA60AE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0E4A5F-14D0-8EAE-4D38-DDC2A4A65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0EC-BBCC-4EEE-9F44-B72112FCF729}" type="slidenum">
              <a:rPr lang="es-US" smtClean="0"/>
              <a:t>5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054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86B8D-9EC2-ABE4-3E66-9D9AC8C38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E7F4163-D07A-9543-9337-C56270F1D2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9A9C63D-2BBB-7F42-198A-9799CF8AB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6C9EE2-CD51-9068-98D5-B2867EB7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0EC-BBCC-4EEE-9F44-B72112FCF729}" type="slidenum">
              <a:rPr lang="es-US" smtClean="0"/>
              <a:t>6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0391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2FEF4-4E22-24F6-8CEB-351588938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44749CB-626D-E4D4-9717-08FC624DE4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A41EE72-CF6C-0EAE-19C4-9FA044C6F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B95B1B-B95B-7CBD-4537-5C86D40AEC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0EC-BBCC-4EEE-9F44-B72112FCF729}" type="slidenum">
              <a:rPr lang="es-US" smtClean="0"/>
              <a:t>7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6949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7209A-BBF0-8411-DAF5-6B5E117E7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E8B413-E786-D16A-BB20-2C919B2AB7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2C1227-DE69-4061-088F-1D98E21B4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9AFD25-FE6E-5E7A-FC78-A1399AB34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0EC-BBCC-4EEE-9F44-B72112FCF729}" type="slidenum">
              <a:rPr lang="es-US" smtClean="0"/>
              <a:t>8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54183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F9557-540D-FB08-71F6-C3521356F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738F9F4-2130-EF34-8E27-6D937DF74A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A8499E3-45A3-31EA-DD12-24B51EE26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9CBD15-2BA4-E6E4-85DC-8F5C965F5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0EC-BBCC-4EEE-9F44-B72112FCF729}" type="slidenum">
              <a:rPr lang="es-US" smtClean="0"/>
              <a:t>9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29862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FC0A8-E33D-1BD0-79FB-51914810C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FCB0C01-B1A4-819B-D5F9-AA180BC972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F7BCEF9-6062-1590-BCDD-0050D4E54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45AA58-F85B-D42B-1BC4-9D066AA851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0EC-BBCC-4EEE-9F44-B72112FCF729}" type="slidenum">
              <a:rPr lang="es-US" smtClean="0"/>
              <a:t>10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9350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1345B-D376-F00E-B3C2-A228256C1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42755EC-B89E-9B9E-7431-FB494A44D6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4A81BD2-2D76-9A90-BA6C-F2241A88A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273EC3-786B-4286-E0A7-5EFC9CA01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0EC-BBCC-4EEE-9F44-B72112FCF729}" type="slidenum">
              <a:rPr lang="es-US" smtClean="0"/>
              <a:t>11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33459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D775D-08F9-B9CB-1380-F53572261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70B3C62-73FB-0A88-F794-3B1567571E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344AEA1-557E-FCB5-AF86-F04647C0B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964D0D-1F2E-300E-A595-82C5C2103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BF0EC-BBCC-4EEE-9F44-B72112FCF729}" type="slidenum">
              <a:rPr lang="es-US" smtClean="0"/>
              <a:t>12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7145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714AD-362A-9ABD-C454-B736089D4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A13611-B7A1-50CF-24AF-A2934FC97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ACA882-FE1A-41A8-01A7-F6640119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4DD-24DC-4AFC-BBB5-85AEF9BD00BC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54C1CC-C7AC-97D5-8A74-73BF1678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254A5F-CEE6-E560-BC37-0F30D90E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829-C1CB-422A-9C89-F4A5F4E52FD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4939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9A752-6A97-2CC0-3649-44B78BC6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BD52D5-57B7-E0DC-2876-34EB2F91C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19EB13-044E-B977-BC66-76E2026E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4DD-24DC-4AFC-BBB5-85AEF9BD00BC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0CD7C-F1E1-B113-2B92-8D3E7B52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7E8F30-B4CF-EA2B-A895-2192885F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829-C1CB-422A-9C89-F4A5F4E52FD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1964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DDA763-3179-96FB-6C01-33D33395D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C23D4F-0E2D-1EA4-4078-BCB77DDF9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CE2C6B-AB5B-AC83-1AB8-0F9BD554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4DD-24DC-4AFC-BBB5-85AEF9BD00BC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6D0D37-602B-ACC2-FF59-2DC920E3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609A5-DA51-C54F-D798-CCE2EFF5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829-C1CB-422A-9C89-F4A5F4E52FD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1450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5C940-5034-D342-1BE8-821E705F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9FD60B-86BE-0294-38E3-645D4494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F52E63-D02A-6EE0-E8A2-8BFFDA0D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4DD-24DC-4AFC-BBB5-85AEF9BD00BC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9021A4-7BE7-02BA-CE39-779C7049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D38496-79DE-8026-6EED-9F3A7DC8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829-C1CB-422A-9C89-F4A5F4E52FD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9018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3ADD1-C202-DD8D-70E4-449F2FEB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051A3C-2A55-699D-7EDE-7F7EA1128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382C4-C98F-083A-430F-94363272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4DD-24DC-4AFC-BBB5-85AEF9BD00BC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B97905-47D9-B486-2E84-E285F904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0FC602-4D7A-66E4-1A5E-7358DC06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829-C1CB-422A-9C89-F4A5F4E52FD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2806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66D1B-9E11-67F0-6143-CDCF393C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498DE0-D656-45AF-F772-F68C75407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681C80-E223-1D60-FFAE-092800F8B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197718-53D5-FE48-A14F-2CFB7B4E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4DD-24DC-4AFC-BBB5-85AEF9BD00BC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05EFC4-43DA-AE18-2EB4-A40BD592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EC10AB-F22A-3205-7514-1264BEB7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829-C1CB-422A-9C89-F4A5F4E52FD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9418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672A8-6C12-87BA-5F08-1F886095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78E8CC-19C3-C2F6-22CD-741AF419C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59C297-60C9-FEBB-FDFE-8166EAB54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FA2CB3-1A47-4B27-22FF-C919F1EFE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F4B2D9-69AD-9F80-2925-357D94044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6A76BA-1190-28DB-8389-C817571A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4DD-24DC-4AFC-BBB5-85AEF9BD00BC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5B6D70-11C5-8996-F8A1-31207D31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3BE217-189B-3DCB-07C1-BA9065A8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829-C1CB-422A-9C89-F4A5F4E52FD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7615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F432F-0D2E-BF92-EAAB-75DFA678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91DFDA-1E8D-9052-75B2-91A9256F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4DD-24DC-4AFC-BBB5-85AEF9BD00BC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EB6E72-CEFF-EFA9-FAC8-760954C7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047556-979E-F33A-70CB-62AD8E5D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829-C1CB-422A-9C89-F4A5F4E52FD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9018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AC1069-4B12-4E15-1AC7-0EF4BBBF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4DD-24DC-4AFC-BBB5-85AEF9BD00BC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655FE5-C579-FA7B-AB7E-68948B92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B771F2-0F00-3A0B-67DB-F8F3A5A3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829-C1CB-422A-9C89-F4A5F4E52FD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1370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132C5-34EB-7EBC-AFAA-232AA4EE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C8410A-2E88-EE7F-C835-74DD64746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652E8E-5FC2-A674-8534-C8FCD9F8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CD0045-5531-A980-B40A-AD9A54F7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4DD-24DC-4AFC-BBB5-85AEF9BD00BC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4DB1A9-AF87-C828-9A4B-6AB80EAD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0DC6AF-426F-392C-263D-2E71ADA9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829-C1CB-422A-9C89-F4A5F4E52FD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8891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78B3A-364D-C25B-B2DF-69DB73A4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8956B8-05CB-91B6-330A-0B9018830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8A5AFE-1A0D-BBBE-25C0-4C6EFF233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309543-E236-5CB3-AC01-2F789039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E4DD-24DC-4AFC-BBB5-85AEF9BD00BC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9F7DB2-E63A-D9BA-1294-8D284D2B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579668-0C90-45F0-60E6-7DD6CC51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829-C1CB-422A-9C89-F4A5F4E52FD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7524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6AB458-8E18-4662-15F2-921E7800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4F6408-4DB4-C4B0-F478-FA2E12550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EBC0A-3133-773A-B683-BF51462BF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5E4DD-24DC-4AFC-BBB5-85AEF9BD00BC}" type="datetimeFigureOut">
              <a:rPr lang="es-US" smtClean="0"/>
              <a:t>6/29/2025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29880D-47EF-5359-060A-D5DB9A44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84D0B1-D12D-0BBE-6B10-9207661F0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45829-C1CB-422A-9C89-F4A5F4E52FD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3907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2">
            <a:extLst>
              <a:ext uri="{FF2B5EF4-FFF2-40B4-BE49-F238E27FC236}">
                <a16:creationId xmlns:a16="http://schemas.microsoft.com/office/drawing/2014/main" id="{EBF4C757-E7F5-D53F-E7F2-355526681554}"/>
              </a:ext>
            </a:extLst>
          </p:cNvPr>
          <p:cNvSpPr txBox="1"/>
          <p:nvPr/>
        </p:nvSpPr>
        <p:spPr>
          <a:xfrm>
            <a:off x="802432" y="1729478"/>
            <a:ext cx="10385514" cy="14665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4000" dirty="0">
                <a:latin typeface="CIDFont+F1"/>
              </a:rPr>
              <a:t>Análise dos modelos de Filas M/G/1 e M/G/1/K com desestímulo</a:t>
            </a:r>
          </a:p>
        </p:txBody>
      </p:sp>
      <p:sp>
        <p:nvSpPr>
          <p:cNvPr id="5" name="CuadroTexto 8">
            <a:extLst>
              <a:ext uri="{FF2B5EF4-FFF2-40B4-BE49-F238E27FC236}">
                <a16:creationId xmlns:a16="http://schemas.microsoft.com/office/drawing/2014/main" id="{7FBFC310-7A24-F3DA-E793-5548375E6696}"/>
              </a:ext>
            </a:extLst>
          </p:cNvPr>
          <p:cNvSpPr txBox="1"/>
          <p:nvPr/>
        </p:nvSpPr>
        <p:spPr>
          <a:xfrm>
            <a:off x="4437747" y="3905833"/>
            <a:ext cx="3316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b="1" dirty="0"/>
              <a:t> </a:t>
            </a:r>
            <a:r>
              <a:rPr lang="es-MX" dirty="0">
                <a:latin typeface="CIDFont+F1"/>
              </a:rPr>
              <a:t>Diana Laura Fernández Duarte</a:t>
            </a:r>
          </a:p>
        </p:txBody>
      </p:sp>
      <p:sp>
        <p:nvSpPr>
          <p:cNvPr id="6" name="CuadroTexto 12">
            <a:extLst>
              <a:ext uri="{FF2B5EF4-FFF2-40B4-BE49-F238E27FC236}">
                <a16:creationId xmlns:a16="http://schemas.microsoft.com/office/drawing/2014/main" id="{429EAD94-8E53-F46B-7F4A-BA7ED585DEA1}"/>
              </a:ext>
            </a:extLst>
          </p:cNvPr>
          <p:cNvSpPr txBox="1"/>
          <p:nvPr/>
        </p:nvSpPr>
        <p:spPr>
          <a:xfrm>
            <a:off x="4539804" y="4453269"/>
            <a:ext cx="311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>
                <a:latin typeface="CIDFont+F1"/>
              </a:rPr>
              <a:t> José Gabriel Claure Sánchez</a:t>
            </a:r>
            <a:r>
              <a:rPr lang="es-MX" dirty="0"/>
              <a:t> </a:t>
            </a: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0D07122B-6211-B317-A46B-3E43912764B5}"/>
              </a:ext>
            </a:extLst>
          </p:cNvPr>
          <p:cNvSpPr txBox="1"/>
          <p:nvPr/>
        </p:nvSpPr>
        <p:spPr>
          <a:xfrm>
            <a:off x="7536355" y="5827768"/>
            <a:ext cx="432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dirty="0"/>
              <a:t>Santa Rita do Sapucai, MG, Brasil 2025</a:t>
            </a:r>
          </a:p>
        </p:txBody>
      </p:sp>
      <p:sp>
        <p:nvSpPr>
          <p:cNvPr id="8" name="CuadroTexto 15">
            <a:extLst>
              <a:ext uri="{FF2B5EF4-FFF2-40B4-BE49-F238E27FC236}">
                <a16:creationId xmlns:a16="http://schemas.microsoft.com/office/drawing/2014/main" id="{19F03C82-BAFA-9536-E42C-8ABCA3D9D0A8}"/>
              </a:ext>
            </a:extLst>
          </p:cNvPr>
          <p:cNvSpPr txBox="1"/>
          <p:nvPr/>
        </p:nvSpPr>
        <p:spPr>
          <a:xfrm>
            <a:off x="3000028" y="5009798"/>
            <a:ext cx="6416755" cy="3794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0" i="0" u="none" strike="noStrike" baseline="0" dirty="0">
                <a:latin typeface="CIDFont+F1"/>
              </a:rPr>
              <a:t>TP547 - Princípios de Simulação de Sistemas de Comunicação</a:t>
            </a:r>
            <a:r>
              <a:rPr lang="es-MX" dirty="0"/>
              <a:t> </a:t>
            </a:r>
          </a:p>
        </p:txBody>
      </p:sp>
      <p:sp>
        <p:nvSpPr>
          <p:cNvPr id="9" name="Marcador de número de diapositiva 16">
            <a:extLst>
              <a:ext uri="{FF2B5EF4-FFF2-40B4-BE49-F238E27FC236}">
                <a16:creationId xmlns:a16="http://schemas.microsoft.com/office/drawing/2014/main" id="{3E06A9EA-5CFC-3CCE-98BC-564955CD7356}"/>
              </a:ext>
            </a:extLst>
          </p:cNvPr>
          <p:cNvSpPr>
            <a:spLocks noGrp="1"/>
          </p:cNvSpPr>
          <p:nvPr/>
        </p:nvSpPr>
        <p:spPr>
          <a:xfrm>
            <a:off x="8836174" y="6339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A8973D-81A8-405C-BA19-EC21BF98BD88}" type="slidenum">
              <a:rPr lang="es-MX" smtClean="0"/>
              <a:pPr/>
              <a:t>1</a:t>
            </a:fld>
            <a:endParaRPr lang="es-MX" dirty="0"/>
          </a:p>
        </p:txBody>
      </p:sp>
      <p:sp>
        <p:nvSpPr>
          <p:cNvPr id="10" name="CuadroTexto 1">
            <a:extLst>
              <a:ext uri="{FF2B5EF4-FFF2-40B4-BE49-F238E27FC236}">
                <a16:creationId xmlns:a16="http://schemas.microsoft.com/office/drawing/2014/main" id="{42C22DAB-78F9-F919-CE6A-EF429562B8FE}"/>
              </a:ext>
            </a:extLst>
          </p:cNvPr>
          <p:cNvSpPr txBox="1"/>
          <p:nvPr/>
        </p:nvSpPr>
        <p:spPr>
          <a:xfrm>
            <a:off x="3040811" y="6261109"/>
            <a:ext cx="5908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CIDFont+F1"/>
              </a:rPr>
              <a:t>Data : 30/06/2025</a:t>
            </a:r>
            <a:r>
              <a:rPr lang="es-MX" dirty="0"/>
              <a:t>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941F99C-D8A7-02EA-2E2D-239009338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7" y="5723629"/>
            <a:ext cx="35623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53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B3954-DC04-527F-320D-4E563AE6E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C1E85B89-3BE2-B7F1-9190-C492D4EFD420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10</a:t>
            </a:r>
          </a:p>
        </p:txBody>
      </p:sp>
      <p:pic>
        <p:nvPicPr>
          <p:cNvPr id="1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09E7892F-AC52-8B93-363E-7B7663C74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12">
            <a:extLst>
              <a:ext uri="{FF2B5EF4-FFF2-40B4-BE49-F238E27FC236}">
                <a16:creationId xmlns:a16="http://schemas.microsoft.com/office/drawing/2014/main" id="{EC2BA3A7-158A-B8DE-A39F-498B083A3E82}"/>
              </a:ext>
            </a:extLst>
          </p:cNvPr>
          <p:cNvSpPr txBox="1"/>
          <p:nvPr/>
        </p:nvSpPr>
        <p:spPr>
          <a:xfrm>
            <a:off x="204873" y="13352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i="1" dirty="0"/>
              <a:t>Resultados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14">
                <a:extLst>
                  <a:ext uri="{FF2B5EF4-FFF2-40B4-BE49-F238E27FC236}">
                    <a16:creationId xmlns:a16="http://schemas.microsoft.com/office/drawing/2014/main" id="{0D979CF0-A5AA-F0F2-1D6B-FB2AECA1F2A9}"/>
                  </a:ext>
                </a:extLst>
              </p:cNvPr>
              <p:cNvSpPr txBox="1"/>
              <p:nvPr/>
            </p:nvSpPr>
            <p:spPr>
              <a:xfrm>
                <a:off x="-506182" y="5240363"/>
                <a:ext cx="7487920" cy="523220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s-BO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 b="1" i="1" dirty="0"/>
                  <a:t>Fig. 6: </a:t>
                </a:r>
                <a:r>
                  <a:rPr lang="pt-BR" sz="1400" i="1" dirty="0"/>
                  <a:t>Numero médio de clientes no sistema </a:t>
                </a:r>
                <a14:m>
                  <m:oMath xmlns:m="http://schemas.openxmlformats.org/officeDocument/2006/math">
                    <m:r>
                      <a:rPr lang="es-US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US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US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400" i="1" dirty="0"/>
                  <a:t> em função do fator de utilização</a:t>
                </a:r>
                <a14:m>
                  <m:oMath xmlns:m="http://schemas.openxmlformats.org/officeDocument/2006/math">
                    <m:r>
                      <a:rPr lang="es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pt-BR" sz="1400" i="1" dirty="0"/>
              </a:p>
              <a:p>
                <a:pPr algn="ctr"/>
                <a:r>
                  <a:rPr lang="pt-BR" sz="1400" i="1" dirty="0"/>
                  <a:t>em uma fila M/M/1 com desestímulo.</a:t>
                </a:r>
              </a:p>
            </p:txBody>
          </p:sp>
        </mc:Choice>
        <mc:Fallback xmlns="">
          <p:sp>
            <p:nvSpPr>
              <p:cNvPr id="4" name="CaixaDeTexto 14">
                <a:extLst>
                  <a:ext uri="{FF2B5EF4-FFF2-40B4-BE49-F238E27FC236}">
                    <a16:creationId xmlns:a16="http://schemas.microsoft.com/office/drawing/2014/main" id="{0D979CF0-A5AA-F0F2-1D6B-FB2AECA1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6182" y="5240363"/>
                <a:ext cx="7487920" cy="523220"/>
              </a:xfrm>
              <a:prstGeom prst="rect">
                <a:avLst/>
              </a:prstGeom>
              <a:blipFill>
                <a:blip r:embed="rId4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11A54EE7-74F9-C9D5-3973-2390FCD6D4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2" y="1816233"/>
            <a:ext cx="5239672" cy="342413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4F03398-F7D2-11CD-F04C-0B9072D23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42" y="1754789"/>
            <a:ext cx="5235289" cy="35470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14">
                <a:extLst>
                  <a:ext uri="{FF2B5EF4-FFF2-40B4-BE49-F238E27FC236}">
                    <a16:creationId xmlns:a16="http://schemas.microsoft.com/office/drawing/2014/main" id="{42BDF715-AAE3-F317-5D4F-1430504D4778}"/>
                  </a:ext>
                </a:extLst>
              </p:cNvPr>
              <p:cNvSpPr txBox="1"/>
              <p:nvPr/>
            </p:nvSpPr>
            <p:spPr>
              <a:xfrm>
                <a:off x="5426443" y="5240363"/>
                <a:ext cx="7487920" cy="523220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s-BO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 b="1" i="1" dirty="0"/>
                  <a:t>Fig. 7: </a:t>
                </a:r>
                <a:r>
                  <a:rPr lang="pt-BR" sz="1400" i="1" dirty="0"/>
                  <a:t>Tempo médio no sistema </a:t>
                </a:r>
                <a14:m>
                  <m:oMath xmlns:m="http://schemas.openxmlformats.org/officeDocument/2006/math">
                    <m:r>
                      <a:rPr lang="es-US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US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US" sz="1400" b="0" i="1" smtClean="0">
                        <a:latin typeface="Cambria Math" panose="02040503050406030204" pitchFamily="18" charset="0"/>
                      </a:rPr>
                      <m:t>𝑡𝑞</m:t>
                    </m:r>
                    <m:r>
                      <a:rPr lang="es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400" i="1" dirty="0"/>
                  <a:t> em função do fator de utilização</a:t>
                </a:r>
                <a14:m>
                  <m:oMath xmlns:m="http://schemas.openxmlformats.org/officeDocument/2006/math">
                    <m:r>
                      <a:rPr lang="es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pt-BR" sz="1400" i="1" dirty="0"/>
              </a:p>
              <a:p>
                <a:pPr algn="ctr"/>
                <a:r>
                  <a:rPr lang="pt-BR" sz="1400" i="1" dirty="0"/>
                  <a:t>em uma fila M/M/1 com desestímulo.</a:t>
                </a:r>
              </a:p>
            </p:txBody>
          </p:sp>
        </mc:Choice>
        <mc:Fallback xmlns="">
          <p:sp>
            <p:nvSpPr>
              <p:cNvPr id="9" name="CaixaDeTexto 14">
                <a:extLst>
                  <a:ext uri="{FF2B5EF4-FFF2-40B4-BE49-F238E27FC236}">
                    <a16:creationId xmlns:a16="http://schemas.microsoft.com/office/drawing/2014/main" id="{42BDF715-AAE3-F317-5D4F-1430504D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443" y="5240363"/>
                <a:ext cx="7487920" cy="523220"/>
              </a:xfrm>
              <a:prstGeom prst="rect">
                <a:avLst/>
              </a:prstGeom>
              <a:blipFill>
                <a:blip r:embed="rId7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46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E3A71-AB2B-41A4-ED6C-E14BCE8A4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0A2A4EFE-31D6-19BF-2ED2-5A33521ADA42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11</a:t>
            </a:r>
          </a:p>
        </p:txBody>
      </p:sp>
      <p:pic>
        <p:nvPicPr>
          <p:cNvPr id="1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80514FEE-C423-21E2-3DE1-4ADE96C94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12">
            <a:extLst>
              <a:ext uri="{FF2B5EF4-FFF2-40B4-BE49-F238E27FC236}">
                <a16:creationId xmlns:a16="http://schemas.microsoft.com/office/drawing/2014/main" id="{6ED913D9-F48B-D0B0-AE82-B7C999A2809F}"/>
              </a:ext>
            </a:extLst>
          </p:cNvPr>
          <p:cNvSpPr txBox="1"/>
          <p:nvPr/>
        </p:nvSpPr>
        <p:spPr>
          <a:xfrm>
            <a:off x="204873" y="13352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i="1" dirty="0"/>
              <a:t>Resultados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5">
                <a:extLst>
                  <a:ext uri="{FF2B5EF4-FFF2-40B4-BE49-F238E27FC236}">
                    <a16:creationId xmlns:a16="http://schemas.microsoft.com/office/drawing/2014/main" id="{FA979BE7-FF0D-FA67-41B6-C5FB0874B9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4485505"/>
                  </p:ext>
                </p:extLst>
              </p:nvPr>
            </p:nvGraphicFramePr>
            <p:xfrm>
              <a:off x="6071117" y="1877200"/>
              <a:ext cx="5595739" cy="2569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5491">
                      <a:extLst>
                        <a:ext uri="{9D8B030D-6E8A-4147-A177-3AD203B41FA5}">
                          <a16:colId xmlns:a16="http://schemas.microsoft.com/office/drawing/2014/main" val="3673875302"/>
                        </a:ext>
                      </a:extLst>
                    </a:gridCol>
                    <a:gridCol w="1125457">
                      <a:extLst>
                        <a:ext uri="{9D8B030D-6E8A-4147-A177-3AD203B41FA5}">
                          <a16:colId xmlns:a16="http://schemas.microsoft.com/office/drawing/2014/main" val="1049787398"/>
                        </a:ext>
                      </a:extLst>
                    </a:gridCol>
                    <a:gridCol w="1494791">
                      <a:extLst>
                        <a:ext uri="{9D8B030D-6E8A-4147-A177-3AD203B41FA5}">
                          <a16:colId xmlns:a16="http://schemas.microsoft.com/office/drawing/2014/main" val="2250569957"/>
                        </a:ext>
                      </a:extLst>
                    </a:gridCol>
                  </a:tblGrid>
                  <a:tr h="56210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Parâmetros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M/M/1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M/M/1 </a:t>
                          </a:r>
                          <a:endParaRPr lang="es-US" sz="1200" kern="1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com desestímulo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218930836"/>
                      </a:ext>
                    </a:extLst>
                  </a:tr>
                  <a:tr h="36848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Fator de utilização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>
                              <a:effectLst/>
                            </a:rPr>
                            <a:t>0.665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0.487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049125479"/>
                      </a:ext>
                    </a:extLst>
                  </a:tr>
                  <a:tr h="46060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Tempo médio de permanência no sistema </a:t>
                          </a:r>
                          <a14:m>
                            <m:oMath xmlns:m="http://schemas.openxmlformats.org/officeDocument/2006/math">
                              <m:r>
                                <a:rPr lang="es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s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𝑡𝑞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>
                              <a:effectLst/>
                            </a:rPr>
                            <a:t>0.253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0.114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20685845"/>
                      </a:ext>
                    </a:extLst>
                  </a:tr>
                  <a:tr h="44141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Número médio de Clientes no Sistema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>
                              <a:effectLst/>
                            </a:rPr>
                            <a:t>2.027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0.667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84040245"/>
                      </a:ext>
                    </a:extLst>
                  </a:tr>
                  <a:tr h="36848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Tempo médio de permanência na fila </a:t>
                          </a:r>
                          <a14:m>
                            <m:oMath xmlns:m="http://schemas.openxmlformats.org/officeDocument/2006/math"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𝑡𝑤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>
                              <a:effectLst/>
                            </a:rPr>
                            <a:t>0.17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0.031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38917845"/>
                      </a:ext>
                    </a:extLst>
                  </a:tr>
                  <a:tr h="36848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Número médio de Clientes na Fila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1.36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0.181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655504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5">
                <a:extLst>
                  <a:ext uri="{FF2B5EF4-FFF2-40B4-BE49-F238E27FC236}">
                    <a16:creationId xmlns:a16="http://schemas.microsoft.com/office/drawing/2014/main" id="{FA979BE7-FF0D-FA67-41B6-C5FB0874B9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4485505"/>
                  </p:ext>
                </p:extLst>
              </p:nvPr>
            </p:nvGraphicFramePr>
            <p:xfrm>
              <a:off x="6071117" y="1877200"/>
              <a:ext cx="5595739" cy="2569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5491">
                      <a:extLst>
                        <a:ext uri="{9D8B030D-6E8A-4147-A177-3AD203B41FA5}">
                          <a16:colId xmlns:a16="http://schemas.microsoft.com/office/drawing/2014/main" val="3673875302"/>
                        </a:ext>
                      </a:extLst>
                    </a:gridCol>
                    <a:gridCol w="1125457">
                      <a:extLst>
                        <a:ext uri="{9D8B030D-6E8A-4147-A177-3AD203B41FA5}">
                          <a16:colId xmlns:a16="http://schemas.microsoft.com/office/drawing/2014/main" val="1049787398"/>
                        </a:ext>
                      </a:extLst>
                    </a:gridCol>
                    <a:gridCol w="1494791">
                      <a:extLst>
                        <a:ext uri="{9D8B030D-6E8A-4147-A177-3AD203B41FA5}">
                          <a16:colId xmlns:a16="http://schemas.microsoft.com/office/drawing/2014/main" val="2250569957"/>
                        </a:ext>
                      </a:extLst>
                    </a:gridCol>
                  </a:tblGrid>
                  <a:tr h="56210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Parâmetros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M/M/1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M/M/1 </a:t>
                          </a:r>
                          <a:endParaRPr lang="es-US" sz="1200" kern="1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com desestímulo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218930836"/>
                      </a:ext>
                    </a:extLst>
                  </a:tr>
                  <a:tr h="368481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204" t="-161667" r="-88344" b="-4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>
                              <a:effectLst/>
                            </a:rPr>
                            <a:t>0.665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0.487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049125479"/>
                      </a:ext>
                    </a:extLst>
                  </a:tr>
                  <a:tr h="460601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204" t="-206579" r="-88344" b="-2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>
                              <a:effectLst/>
                            </a:rPr>
                            <a:t>0.253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0.114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20685845"/>
                      </a:ext>
                    </a:extLst>
                  </a:tr>
                  <a:tr h="441415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204" t="-319178" r="-88344" b="-168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>
                              <a:effectLst/>
                            </a:rPr>
                            <a:t>2.027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0.667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84040245"/>
                      </a:ext>
                    </a:extLst>
                  </a:tr>
                  <a:tr h="368481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204" t="-510000" r="-88344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>
                              <a:effectLst/>
                            </a:rPr>
                            <a:t>0.17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0.031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38917845"/>
                      </a:ext>
                    </a:extLst>
                  </a:tr>
                  <a:tr h="368481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l="-204" t="-600000" r="-8834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1.36</a:t>
                          </a:r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0.181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655504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25481EE-A2B9-2D2F-FA67-5C3FADE104B1}"/>
                  </a:ext>
                </a:extLst>
              </p:cNvPr>
              <p:cNvSpPr txBox="1"/>
              <p:nvPr/>
            </p:nvSpPr>
            <p:spPr>
              <a:xfrm>
                <a:off x="-826727" y="4814340"/>
                <a:ext cx="80157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i="1" dirty="0"/>
                  <a:t>Fig. 8: </a:t>
                </a:r>
                <a:r>
                  <a:rPr lang="es-US" sz="1400" i="1" dirty="0" err="1"/>
                  <a:t>Comparação</a:t>
                </a:r>
                <a:r>
                  <a:rPr lang="es-US" sz="1400" i="1" dirty="0"/>
                  <a:t> do fator de </a:t>
                </a:r>
                <a:r>
                  <a:rPr lang="es-US" sz="1400" i="1" dirty="0" err="1"/>
                  <a:t>utilização</a:t>
                </a:r>
                <a:r>
                  <a:rPr lang="es-US" sz="1400" i="1" dirty="0"/>
                  <a:t>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s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US" sz="1400" i="1" dirty="0"/>
                  <a:t>em </a:t>
                </a:r>
                <a:r>
                  <a:rPr lang="es-US" sz="1400" i="1" dirty="0" err="1"/>
                  <a:t>função</a:t>
                </a:r>
                <a:r>
                  <a:rPr lang="es-US" sz="1400" i="1" dirty="0"/>
                  <a:t> de</a:t>
                </a:r>
                <a:r>
                  <a:rPr lang="pt-BR" sz="1400" i="1" dirty="0"/>
                  <a:t>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BR" sz="1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US" sz="1400" i="1" dirty="0"/>
                  <a:t>entre </a:t>
                </a:r>
              </a:p>
              <a:p>
                <a:pPr algn="ctr"/>
                <a:r>
                  <a:rPr lang="es-US" sz="1400" i="1" dirty="0"/>
                  <a:t>sistemas M/M/1 </a:t>
                </a:r>
                <a:r>
                  <a:rPr lang="es-US" sz="1400" i="1" dirty="0" err="1"/>
                  <a:t>com</a:t>
                </a:r>
                <a:r>
                  <a:rPr lang="es-US" sz="1400" i="1" dirty="0"/>
                  <a:t> e </a:t>
                </a:r>
                <a:r>
                  <a:rPr lang="es-US" sz="1400" i="1" dirty="0" err="1"/>
                  <a:t>sem</a:t>
                </a:r>
                <a:r>
                  <a:rPr lang="es-US" sz="1400" i="1" dirty="0"/>
                  <a:t> </a:t>
                </a:r>
                <a:r>
                  <a:rPr lang="es-US" sz="1400" i="1" dirty="0" err="1"/>
                  <a:t>desestímulo</a:t>
                </a:r>
                <a:r>
                  <a:rPr lang="es-US" sz="1400" i="1" dirty="0"/>
                  <a:t>.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25481EE-A2B9-2D2F-FA67-5C3FADE10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6727" y="4814340"/>
                <a:ext cx="8015762" cy="523220"/>
              </a:xfrm>
              <a:prstGeom prst="rect">
                <a:avLst/>
              </a:prstGeom>
              <a:blipFill>
                <a:blip r:embed="rId5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A02077AB-A3D3-0E9D-A549-917564EC05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13" y="1700102"/>
            <a:ext cx="4906431" cy="3198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62EC115-66FD-8633-138C-3158842FA659}"/>
                  </a:ext>
                </a:extLst>
              </p:cNvPr>
              <p:cNvSpPr txBox="1"/>
              <p:nvPr/>
            </p:nvSpPr>
            <p:spPr>
              <a:xfrm>
                <a:off x="5567084" y="4814340"/>
                <a:ext cx="662491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i="1" dirty="0"/>
                  <a:t>Tabela 1: </a:t>
                </a:r>
                <a:r>
                  <a:rPr lang="es-US" sz="1400" i="1" dirty="0" err="1"/>
                  <a:t>Comparação</a:t>
                </a:r>
                <a:r>
                  <a:rPr lang="es-US" sz="1400" i="1" dirty="0"/>
                  <a:t> entre M/M/1 e M/M/1 </a:t>
                </a:r>
                <a:r>
                  <a:rPr lang="es-US" sz="1400" i="1" dirty="0" err="1"/>
                  <a:t>com</a:t>
                </a:r>
                <a:r>
                  <a:rPr lang="es-US" sz="1400" i="1" dirty="0"/>
                  <a:t> </a:t>
                </a:r>
                <a:r>
                  <a:rPr lang="es-US" sz="1400" i="1" dirty="0" err="1"/>
                  <a:t>desestímulo</a:t>
                </a:r>
                <a:r>
                  <a:rPr lang="es-US" sz="1400" i="1" dirty="0"/>
                  <a:t> para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US" sz="1400" i="1" dirty="0"/>
                  <a:t>=8.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62EC115-66FD-8633-138C-3158842FA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084" y="4814340"/>
                <a:ext cx="6624916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2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8AB01-661D-C9B3-5507-826FBF56F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CBAB2368-7067-00E7-D617-FE6C3BCC3D05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12</a:t>
            </a:r>
          </a:p>
        </p:txBody>
      </p:sp>
      <p:pic>
        <p:nvPicPr>
          <p:cNvPr id="1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071EC99F-E280-6F82-85F1-6C29DD0C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12">
            <a:extLst>
              <a:ext uri="{FF2B5EF4-FFF2-40B4-BE49-F238E27FC236}">
                <a16:creationId xmlns:a16="http://schemas.microsoft.com/office/drawing/2014/main" id="{B572B645-7FF0-1721-41B1-84F612727674}"/>
              </a:ext>
            </a:extLst>
          </p:cNvPr>
          <p:cNvSpPr txBox="1"/>
          <p:nvPr/>
        </p:nvSpPr>
        <p:spPr>
          <a:xfrm>
            <a:off x="204873" y="13352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i="1" dirty="0"/>
              <a:t>Resultados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7D1A769-AC98-6CF0-79F1-FCC91B993A85}"/>
                  </a:ext>
                </a:extLst>
              </p:cNvPr>
              <p:cNvSpPr txBox="1"/>
              <p:nvPr/>
            </p:nvSpPr>
            <p:spPr>
              <a:xfrm>
                <a:off x="204873" y="4942983"/>
                <a:ext cx="570352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i="1" dirty="0"/>
                  <a:t>Fig. 9: </a:t>
                </a:r>
                <a:r>
                  <a:rPr lang="pt-BR" sz="1400" i="1" dirty="0"/>
                  <a:t>Tempo médio de espera na fila </a:t>
                </a:r>
                <a14:m>
                  <m:oMath xmlns:m="http://schemas.openxmlformats.org/officeDocument/2006/math">
                    <m:r>
                      <a:rPr lang="es-US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US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US" sz="1400" b="0" i="1" smtClean="0">
                        <a:latin typeface="Cambria Math" panose="02040503050406030204" pitchFamily="18" charset="0"/>
                      </a:rPr>
                      <m:t>𝑡𝑤</m:t>
                    </m:r>
                    <m:r>
                      <a:rPr lang="es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400" i="1" dirty="0"/>
                  <a:t> em função de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BR" sz="1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400" i="1" dirty="0"/>
                  <a:t>para diferentes distribuições de tempo de serviço em sistemas M/G/1 com desestímulo.</a:t>
                </a:r>
                <a:endParaRPr lang="es-US" sz="1400" i="1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7D1A769-AC98-6CF0-79F1-FCC91B993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73" y="4942983"/>
                <a:ext cx="5703527" cy="523220"/>
              </a:xfrm>
              <a:prstGeom prst="rect">
                <a:avLst/>
              </a:prstGeom>
              <a:blipFill>
                <a:blip r:embed="rId4"/>
                <a:stretch>
                  <a:fillRect t="-2326" r="-428" b="-10465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34082C75-BAD9-8D66-46BC-583AD59E7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5" y="1447607"/>
            <a:ext cx="5335621" cy="34953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5">
                <a:extLst>
                  <a:ext uri="{FF2B5EF4-FFF2-40B4-BE49-F238E27FC236}">
                    <a16:creationId xmlns:a16="http://schemas.microsoft.com/office/drawing/2014/main" id="{69EB64D7-7B96-A8D8-A6E3-58304B66A0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0989194"/>
                  </p:ext>
                </p:extLst>
              </p:nvPr>
            </p:nvGraphicFramePr>
            <p:xfrm>
              <a:off x="6429705" y="1554470"/>
              <a:ext cx="5335619" cy="2810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39055">
                      <a:extLst>
                        <a:ext uri="{9D8B030D-6E8A-4147-A177-3AD203B41FA5}">
                          <a16:colId xmlns:a16="http://schemas.microsoft.com/office/drawing/2014/main" val="3673875302"/>
                        </a:ext>
                      </a:extLst>
                    </a:gridCol>
                    <a:gridCol w="846906">
                      <a:extLst>
                        <a:ext uri="{9D8B030D-6E8A-4147-A177-3AD203B41FA5}">
                          <a16:colId xmlns:a16="http://schemas.microsoft.com/office/drawing/2014/main" val="1049787398"/>
                        </a:ext>
                      </a:extLst>
                    </a:gridCol>
                    <a:gridCol w="1124829">
                      <a:extLst>
                        <a:ext uri="{9D8B030D-6E8A-4147-A177-3AD203B41FA5}">
                          <a16:colId xmlns:a16="http://schemas.microsoft.com/office/drawing/2014/main" val="2250569957"/>
                        </a:ext>
                      </a:extLst>
                    </a:gridCol>
                    <a:gridCol w="1124829">
                      <a:extLst>
                        <a:ext uri="{9D8B030D-6E8A-4147-A177-3AD203B41FA5}">
                          <a16:colId xmlns:a16="http://schemas.microsoft.com/office/drawing/2014/main" val="3407002977"/>
                        </a:ext>
                      </a:extLst>
                    </a:gridCol>
                  </a:tblGrid>
                  <a:tr h="4446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Parâmetros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Exponencial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</a:rPr>
                            <a:t>Uniforme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Determinística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218930836"/>
                      </a:ext>
                    </a:extLst>
                  </a:tr>
                  <a:tr h="41729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Fator de utilização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0.5661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0.5714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0.574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049125479"/>
                      </a:ext>
                    </a:extLst>
                  </a:tr>
                  <a:tr h="52161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Tempo médio de permanência no sistema </a:t>
                          </a:r>
                          <a14:m>
                            <m:oMath xmlns:m="http://schemas.openxmlformats.org/officeDocument/2006/math">
                              <m:r>
                                <a:rPr lang="es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s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𝑡𝑞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0.105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20685845"/>
                      </a:ext>
                    </a:extLst>
                  </a:tr>
                  <a:tr h="4998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>
                              <a:effectLst/>
                            </a:rPr>
                            <a:t>Número médio de Clientes no Sistema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s-US" sz="12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0.835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0.755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0.725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84040245"/>
                      </a:ext>
                    </a:extLst>
                  </a:tr>
                  <a:tr h="41729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Tempo médio de permanência na fila </a:t>
                          </a:r>
                          <a14:m>
                            <m:oMath xmlns:m="http://schemas.openxmlformats.org/officeDocument/2006/math"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𝑡𝑤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0.039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38917845"/>
                      </a:ext>
                    </a:extLst>
                  </a:tr>
                  <a:tr h="41729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Número médio de Clientes na Fila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pt-BR" sz="1200" kern="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0.269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0.182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0.151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655504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5">
                <a:extLst>
                  <a:ext uri="{FF2B5EF4-FFF2-40B4-BE49-F238E27FC236}">
                    <a16:creationId xmlns:a16="http://schemas.microsoft.com/office/drawing/2014/main" id="{69EB64D7-7B96-A8D8-A6E3-58304B66A0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0989194"/>
                  </p:ext>
                </p:extLst>
              </p:nvPr>
            </p:nvGraphicFramePr>
            <p:xfrm>
              <a:off x="6429705" y="1554470"/>
              <a:ext cx="5335619" cy="2810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39055">
                      <a:extLst>
                        <a:ext uri="{9D8B030D-6E8A-4147-A177-3AD203B41FA5}">
                          <a16:colId xmlns:a16="http://schemas.microsoft.com/office/drawing/2014/main" val="3673875302"/>
                        </a:ext>
                      </a:extLst>
                    </a:gridCol>
                    <a:gridCol w="846906">
                      <a:extLst>
                        <a:ext uri="{9D8B030D-6E8A-4147-A177-3AD203B41FA5}">
                          <a16:colId xmlns:a16="http://schemas.microsoft.com/office/drawing/2014/main" val="1049787398"/>
                        </a:ext>
                      </a:extLst>
                    </a:gridCol>
                    <a:gridCol w="1124829">
                      <a:extLst>
                        <a:ext uri="{9D8B030D-6E8A-4147-A177-3AD203B41FA5}">
                          <a16:colId xmlns:a16="http://schemas.microsoft.com/office/drawing/2014/main" val="2250569957"/>
                        </a:ext>
                      </a:extLst>
                    </a:gridCol>
                    <a:gridCol w="1124829">
                      <a:extLst>
                        <a:ext uri="{9D8B030D-6E8A-4147-A177-3AD203B41FA5}">
                          <a16:colId xmlns:a16="http://schemas.microsoft.com/office/drawing/2014/main" val="3407002977"/>
                        </a:ext>
                      </a:extLst>
                    </a:gridCol>
                  </a:tblGrid>
                  <a:tr h="4446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Parâmetros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effectLst/>
                            </a:rPr>
                            <a:t>Exponencial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</a:rPr>
                            <a:t>Uniforme</a:t>
                          </a: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Determinística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218930836"/>
                      </a:ext>
                    </a:extLst>
                  </a:tr>
                  <a:tr h="417294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l="-272" t="-111594" r="-138859" b="-47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0.5661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0.5714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0.574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049125479"/>
                      </a:ext>
                    </a:extLst>
                  </a:tr>
                  <a:tr h="521617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l="-272" t="-169767" r="-138859" b="-283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0.123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0.109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0.105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20685845"/>
                      </a:ext>
                    </a:extLst>
                  </a:tr>
                  <a:tr h="499890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l="-272" t="-282927" r="-138859" b="-1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0.835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0.755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0.725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84040245"/>
                      </a:ext>
                    </a:extLst>
                  </a:tr>
                  <a:tr h="509905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l="-272" t="-373810" r="-138859" b="-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0.039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0.026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endParaRPr lang="es-US" sz="12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0.021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38917845"/>
                      </a:ext>
                    </a:extLst>
                  </a:tr>
                  <a:tr h="417294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marL="0" marR="0" marT="0" marB="0">
                        <a:blipFill>
                          <a:blip r:embed="rId6"/>
                          <a:stretch>
                            <a:fillRect l="-272" t="-576812" r="-138859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0.269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0.182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s-US" sz="1200" kern="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0.151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655504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41DBE2D0-A4FA-22A1-447F-565C630D9848}"/>
              </a:ext>
            </a:extLst>
          </p:cNvPr>
          <p:cNvSpPr txBox="1"/>
          <p:nvPr/>
        </p:nvSpPr>
        <p:spPr>
          <a:xfrm>
            <a:off x="6096000" y="4942983"/>
            <a:ext cx="59615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i="1" dirty="0"/>
              <a:t>Tabela 2: </a:t>
            </a:r>
            <a:r>
              <a:rPr lang="pt-BR" sz="1400" i="1" dirty="0"/>
              <a:t>Comparação do Desempenho do Sistema M/G/1 com Diferentes Distribuições de Serviço</a:t>
            </a:r>
            <a:endParaRPr lang="es-US" sz="1400" i="1" dirty="0"/>
          </a:p>
        </p:txBody>
      </p:sp>
    </p:spTree>
    <p:extLst>
      <p:ext uri="{BB962C8B-B14F-4D97-AF65-F5344CB8AC3E}">
        <p14:creationId xmlns:p14="http://schemas.microsoft.com/office/powerpoint/2010/main" val="33811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FBB04-36BF-DA9B-401D-60506525A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CB734F75-9880-24FC-D20E-2D18156261CC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13</a:t>
            </a:r>
          </a:p>
        </p:txBody>
      </p:sp>
      <p:pic>
        <p:nvPicPr>
          <p:cNvPr id="1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BD32CDD7-BF5E-9D0B-C303-3851E9CEB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12">
            <a:extLst>
              <a:ext uri="{FF2B5EF4-FFF2-40B4-BE49-F238E27FC236}">
                <a16:creationId xmlns:a16="http://schemas.microsoft.com/office/drawing/2014/main" id="{10DEB876-21C5-EFEF-56CA-4007978D94D2}"/>
              </a:ext>
            </a:extLst>
          </p:cNvPr>
          <p:cNvSpPr txBox="1"/>
          <p:nvPr/>
        </p:nvSpPr>
        <p:spPr>
          <a:xfrm>
            <a:off x="204873" y="13352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i="1" dirty="0"/>
              <a:t>Resultados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a 19">
                <a:extLst>
                  <a:ext uri="{FF2B5EF4-FFF2-40B4-BE49-F238E27FC236}">
                    <a16:creationId xmlns:a16="http://schemas.microsoft.com/office/drawing/2014/main" id="{3F0EE1D5-D406-ED9C-7B11-FFE9B83BF8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2881096"/>
                  </p:ext>
                </p:extLst>
              </p:nvPr>
            </p:nvGraphicFramePr>
            <p:xfrm>
              <a:off x="3461507" y="1397167"/>
              <a:ext cx="5595739" cy="32490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5491">
                      <a:extLst>
                        <a:ext uri="{9D8B030D-6E8A-4147-A177-3AD203B41FA5}">
                          <a16:colId xmlns:a16="http://schemas.microsoft.com/office/drawing/2014/main" val="3673875302"/>
                        </a:ext>
                      </a:extLst>
                    </a:gridCol>
                    <a:gridCol w="1125457">
                      <a:extLst>
                        <a:ext uri="{9D8B030D-6E8A-4147-A177-3AD203B41FA5}">
                          <a16:colId xmlns:a16="http://schemas.microsoft.com/office/drawing/2014/main" val="1049787398"/>
                        </a:ext>
                      </a:extLst>
                    </a:gridCol>
                    <a:gridCol w="1494791">
                      <a:extLst>
                        <a:ext uri="{9D8B030D-6E8A-4147-A177-3AD203B41FA5}">
                          <a16:colId xmlns:a16="http://schemas.microsoft.com/office/drawing/2014/main" val="2250569957"/>
                        </a:ext>
                      </a:extLst>
                    </a:gridCol>
                  </a:tblGrid>
                  <a:tr h="5621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Parâmetros</a:t>
                          </a: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M/M/1/K</a:t>
                          </a: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s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M/M/1/K</a:t>
                          </a: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com desestímulo</a:t>
                          </a: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8930836"/>
                      </a:ext>
                    </a:extLst>
                  </a:tr>
                  <a:tr h="3684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Probabilidade de bloqueio</a:t>
                          </a: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s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0.078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0.001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049125479"/>
                      </a:ext>
                    </a:extLst>
                  </a:tr>
                  <a:tr h="4606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Fator de utilização </a:t>
                          </a:r>
                          <a14:m>
                            <m:oMath xmlns:m="http://schemas.openxmlformats.org/officeDocument/2006/math"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s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0.619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0.488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20685845"/>
                      </a:ext>
                    </a:extLst>
                  </a:tr>
                  <a:tr h="4414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Tempo médio de permanência no sistema </a:t>
                          </a:r>
                          <a14:m>
                            <m:oMath xmlns:m="http://schemas.openxmlformats.org/officeDocument/2006/math">
                              <m:r>
                                <a:rPr lang="es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a:rPr lang="es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𝑡𝑞</m:t>
                              </m:r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0.17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0.114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84040245"/>
                      </a:ext>
                    </a:extLst>
                  </a:tr>
                  <a:tr h="3684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Número médio de Clientes no Sistema </a:t>
                          </a:r>
                          <a14:m>
                            <m:oMath xmlns:m="http://schemas.openxmlformats.org/officeDocument/2006/math"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1.256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0.666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38917845"/>
                      </a:ext>
                    </a:extLst>
                  </a:tr>
                  <a:tr h="3684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Tempo médio de permanência na fila </a:t>
                          </a:r>
                          <a14:m>
                            <m:oMath xmlns:m="http://schemas.openxmlformats.org/officeDocument/2006/math"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pt-BR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𝑡𝑤</m:t>
                                  </m:r>
                                </m:e>
                              </m:d>
                            </m:oMath>
                          </a14:m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0.086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0.03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65550422"/>
                      </a:ext>
                    </a:extLst>
                  </a:tr>
                  <a:tr h="3684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Número médio de Clientes na Fila </a:t>
                          </a:r>
                          <a14:m>
                            <m:oMath xmlns:m="http://schemas.openxmlformats.org/officeDocument/2006/math"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  <m:r>
                                <a:rPr lang="pt-BR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0.641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0.179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54579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a 19">
                <a:extLst>
                  <a:ext uri="{FF2B5EF4-FFF2-40B4-BE49-F238E27FC236}">
                    <a16:creationId xmlns:a16="http://schemas.microsoft.com/office/drawing/2014/main" id="{3F0EE1D5-D406-ED9C-7B11-FFE9B83BF8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2881096"/>
                  </p:ext>
                </p:extLst>
              </p:nvPr>
            </p:nvGraphicFramePr>
            <p:xfrm>
              <a:off x="3461507" y="1397167"/>
              <a:ext cx="5595739" cy="32490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5491">
                      <a:extLst>
                        <a:ext uri="{9D8B030D-6E8A-4147-A177-3AD203B41FA5}">
                          <a16:colId xmlns:a16="http://schemas.microsoft.com/office/drawing/2014/main" val="3673875302"/>
                        </a:ext>
                      </a:extLst>
                    </a:gridCol>
                    <a:gridCol w="1125457">
                      <a:extLst>
                        <a:ext uri="{9D8B030D-6E8A-4147-A177-3AD203B41FA5}">
                          <a16:colId xmlns:a16="http://schemas.microsoft.com/office/drawing/2014/main" val="1049787398"/>
                        </a:ext>
                      </a:extLst>
                    </a:gridCol>
                    <a:gridCol w="1494791">
                      <a:extLst>
                        <a:ext uri="{9D8B030D-6E8A-4147-A177-3AD203B41FA5}">
                          <a16:colId xmlns:a16="http://schemas.microsoft.com/office/drawing/2014/main" val="2250569957"/>
                        </a:ext>
                      </a:extLst>
                    </a:gridCol>
                  </a:tblGrid>
                  <a:tr h="5673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Parâmetros</a:t>
                          </a: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M/M/1/K</a:t>
                          </a: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s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M/M/1/K</a:t>
                          </a: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com desestímulo</a:t>
                          </a: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8930836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Probabilidade de bloqueio</a:t>
                          </a:r>
                          <a:endParaRPr lang="es-US" sz="11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s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0.078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0.001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049125479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>
                        <a:blipFill>
                          <a:blip r:embed="rId4"/>
                          <a:stretch>
                            <a:fillRect l="-204" t="-186364" r="-88344" b="-32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0.619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0.488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620685845"/>
                      </a:ext>
                    </a:extLst>
                  </a:tr>
                  <a:tr h="441415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>
                        <a:blipFill>
                          <a:blip r:embed="rId4"/>
                          <a:stretch>
                            <a:fillRect l="-204" t="-345205" r="-88344" b="-2904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0.17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0.114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8404024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>
                        <a:blipFill>
                          <a:blip r:embed="rId4"/>
                          <a:stretch>
                            <a:fillRect l="-204" t="-464286" r="-88344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1.256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0.666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43891784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>
                        <a:blipFill>
                          <a:blip r:embed="rId4"/>
                          <a:stretch>
                            <a:fillRect l="-204" t="-564286" r="-88344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0.086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0.03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56555042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>
                        <a:blipFill>
                          <a:blip r:embed="rId4"/>
                          <a:stretch>
                            <a:fillRect l="-204" t="-664286" r="-88344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0.641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pt-BR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0.179</a:t>
                          </a:r>
                          <a:endParaRPr lang="es-US" sz="1200" kern="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1545796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1899338-1AE5-3C2F-C328-3AACBD1FF949}"/>
                  </a:ext>
                </a:extLst>
              </p:cNvPr>
              <p:cNvSpPr txBox="1"/>
              <p:nvPr/>
            </p:nvSpPr>
            <p:spPr>
              <a:xfrm>
                <a:off x="3106944" y="4849837"/>
                <a:ext cx="662491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b="1" i="1" dirty="0"/>
                  <a:t>Tabela 3 : </a:t>
                </a:r>
                <a:r>
                  <a:rPr lang="es-US" sz="1400" i="1" dirty="0" err="1"/>
                  <a:t>Comparação</a:t>
                </a:r>
                <a:r>
                  <a:rPr lang="es-US" sz="1400" i="1" dirty="0"/>
                  <a:t> entre M/M/1/K e M/M/1/K </a:t>
                </a:r>
                <a:r>
                  <a:rPr lang="es-US" sz="1400" i="1" dirty="0" err="1"/>
                  <a:t>com</a:t>
                </a:r>
                <a:r>
                  <a:rPr lang="es-US" sz="1400" i="1" dirty="0"/>
                  <a:t> </a:t>
                </a:r>
                <a:r>
                  <a:rPr lang="es-US" sz="1400" i="1" dirty="0" err="1"/>
                  <a:t>desestímulo</a:t>
                </a:r>
                <a:r>
                  <a:rPr lang="es-US" sz="1400" i="1" dirty="0"/>
                  <a:t> para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US" sz="1400" i="1" dirty="0"/>
                  <a:t>=8 e K=4.</a:t>
                </a:r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1899338-1AE5-3C2F-C328-3AACBD1FF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944" y="4849837"/>
                <a:ext cx="6624916" cy="307777"/>
              </a:xfrm>
              <a:prstGeom prst="rect">
                <a:avLst/>
              </a:prstGeom>
              <a:blipFill>
                <a:blip r:embed="rId5"/>
                <a:stretch>
                  <a:fillRect l="-276" t="-4000" b="-2000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84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45D7D-CBE5-C8DE-5BCF-23593B8B4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7A866F32-0B50-89C0-5732-FC5DC8395595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14</a:t>
            </a:r>
          </a:p>
        </p:txBody>
      </p:sp>
      <p:pic>
        <p:nvPicPr>
          <p:cNvPr id="1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B0796AC5-05D5-F9C7-C9FC-D7AA5D6D4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12">
            <a:extLst>
              <a:ext uri="{FF2B5EF4-FFF2-40B4-BE49-F238E27FC236}">
                <a16:creationId xmlns:a16="http://schemas.microsoft.com/office/drawing/2014/main" id="{7101D50E-0075-BB8D-E49F-E077B27EDE31}"/>
              </a:ext>
            </a:extLst>
          </p:cNvPr>
          <p:cNvSpPr txBox="1"/>
          <p:nvPr/>
        </p:nvSpPr>
        <p:spPr>
          <a:xfrm>
            <a:off x="204873" y="13352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i="1" dirty="0"/>
              <a:t>Resultados</a:t>
            </a:r>
            <a:endParaRPr lang="pt-B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07D6D4-E45C-5197-90D3-147577092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19" y="1489272"/>
            <a:ext cx="5989483" cy="36265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63C05A1-CFE2-25CD-38EE-7F6908914D95}"/>
                  </a:ext>
                </a:extLst>
              </p:cNvPr>
              <p:cNvSpPr txBox="1"/>
              <p:nvPr/>
            </p:nvSpPr>
            <p:spPr>
              <a:xfrm>
                <a:off x="2553774" y="5322774"/>
                <a:ext cx="64257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i="1" dirty="0"/>
                  <a:t>Fig. 10: </a:t>
                </a:r>
                <a:r>
                  <a:rPr lang="es-US" sz="1400" i="1" dirty="0" err="1"/>
                  <a:t>Probabilidade</a:t>
                </a:r>
                <a:r>
                  <a:rPr lang="es-US" sz="1400" i="1" dirty="0"/>
                  <a:t> de </a:t>
                </a:r>
                <a:r>
                  <a:rPr lang="es-US" sz="1400" i="1" dirty="0" err="1"/>
                  <a:t>bloqueio</a:t>
                </a:r>
                <a:r>
                  <a:rPr lang="es-US" sz="1400" i="1" dirty="0"/>
                  <a:t> Pb em </a:t>
                </a:r>
                <a:r>
                  <a:rPr lang="es-US" sz="1400" i="1" dirty="0" err="1"/>
                  <a:t>função</a:t>
                </a:r>
                <a:r>
                  <a:rPr lang="es-US" sz="1400" i="1" dirty="0"/>
                  <a:t> de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BR" sz="1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US" sz="1400" i="1" dirty="0"/>
                  <a:t>para diferentes </a:t>
                </a:r>
                <a:r>
                  <a:rPr lang="es-US" sz="1400" i="1" dirty="0" err="1"/>
                  <a:t>distribuições</a:t>
                </a:r>
                <a:r>
                  <a:rPr lang="es-US" sz="1400" i="1" dirty="0"/>
                  <a:t> de tempo de </a:t>
                </a:r>
                <a:r>
                  <a:rPr lang="es-US" sz="1400" i="1" dirty="0" err="1"/>
                  <a:t>serviço</a:t>
                </a:r>
                <a:r>
                  <a:rPr lang="es-US" sz="1400" i="1" dirty="0"/>
                  <a:t> em sistemas M/G/1/K </a:t>
                </a:r>
                <a:r>
                  <a:rPr lang="es-US" sz="1400" i="1" dirty="0" err="1"/>
                  <a:t>com</a:t>
                </a:r>
                <a:r>
                  <a:rPr lang="es-US" sz="1400" i="1" dirty="0"/>
                  <a:t> </a:t>
                </a:r>
                <a:r>
                  <a:rPr lang="es-US" sz="1400" i="1" dirty="0" err="1"/>
                  <a:t>desestímulo</a:t>
                </a:r>
                <a:r>
                  <a:rPr lang="es-US" sz="1400" i="1" dirty="0"/>
                  <a:t> e K=4.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63C05A1-CFE2-25CD-38EE-7F690891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774" y="5322774"/>
                <a:ext cx="6425772" cy="523220"/>
              </a:xfrm>
              <a:prstGeom prst="rect">
                <a:avLst/>
              </a:prstGeom>
              <a:blipFill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64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A4D5F-B36E-8729-C55A-19D054CE2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2CF3B410-5BA4-A9A3-BCBB-67ECB666DB00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15</a:t>
            </a:r>
          </a:p>
        </p:txBody>
      </p:sp>
      <p:pic>
        <p:nvPicPr>
          <p:cNvPr id="1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1A89CC9F-926E-1226-F775-0930DA25A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12">
            <a:extLst>
              <a:ext uri="{FF2B5EF4-FFF2-40B4-BE49-F238E27FC236}">
                <a16:creationId xmlns:a16="http://schemas.microsoft.com/office/drawing/2014/main" id="{AA648BBD-E1B9-9A94-8091-BFD123343350}"/>
              </a:ext>
            </a:extLst>
          </p:cNvPr>
          <p:cNvSpPr txBox="1"/>
          <p:nvPr/>
        </p:nvSpPr>
        <p:spPr>
          <a:xfrm>
            <a:off x="204873" y="13352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i="1" dirty="0" err="1"/>
              <a:t>Conclusõoes</a:t>
            </a:r>
            <a:endParaRPr lang="pt-B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63F0DB-BF9B-B663-F276-7BF1544C6F93}"/>
              </a:ext>
            </a:extLst>
          </p:cNvPr>
          <p:cNvSpPr txBox="1"/>
          <p:nvPr/>
        </p:nvSpPr>
        <p:spPr>
          <a:xfrm>
            <a:off x="1189569" y="1092800"/>
            <a:ext cx="9475694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US" dirty="0" err="1">
                <a:latin typeface="CIDFont+F1"/>
              </a:rPr>
              <a:t>Neste</a:t>
            </a:r>
            <a:r>
              <a:rPr lang="es-US" dirty="0">
                <a:latin typeface="CIDFont+F1"/>
              </a:rPr>
              <a:t> </a:t>
            </a:r>
            <a:r>
              <a:rPr lang="es-US" dirty="0" err="1">
                <a:latin typeface="CIDFont+F1"/>
              </a:rPr>
              <a:t>projeto</a:t>
            </a:r>
            <a:r>
              <a:rPr lang="es-US" dirty="0">
                <a:latin typeface="CIDFont+F1"/>
              </a:rPr>
              <a:t>, </a:t>
            </a:r>
            <a:r>
              <a:rPr lang="es-US" dirty="0" err="1">
                <a:latin typeface="CIDFont+F1"/>
              </a:rPr>
              <a:t>avaliou</a:t>
            </a:r>
            <a:r>
              <a:rPr lang="es-US" dirty="0">
                <a:latin typeface="CIDFont+F1"/>
              </a:rPr>
              <a:t>-se o </a:t>
            </a:r>
            <a:r>
              <a:rPr lang="es-US" dirty="0" err="1">
                <a:latin typeface="CIDFont+F1"/>
              </a:rPr>
              <a:t>desempenho</a:t>
            </a:r>
            <a:r>
              <a:rPr lang="es-US" dirty="0">
                <a:latin typeface="CIDFont+F1"/>
              </a:rPr>
              <a:t> de sistemas de filas M/G/1 e M/G/1/K </a:t>
            </a:r>
            <a:r>
              <a:rPr lang="es-US" dirty="0" err="1">
                <a:latin typeface="CIDFont+F1"/>
              </a:rPr>
              <a:t>com</a:t>
            </a:r>
            <a:r>
              <a:rPr lang="es-US" dirty="0">
                <a:latin typeface="CIDFont+F1"/>
              </a:rPr>
              <a:t> </a:t>
            </a:r>
            <a:r>
              <a:rPr lang="es-US" dirty="0" err="1">
                <a:latin typeface="CIDFont+F1"/>
              </a:rPr>
              <a:t>desestímulo</a:t>
            </a:r>
            <a:r>
              <a:rPr lang="es-US" dirty="0">
                <a:latin typeface="CIDFont+F1"/>
              </a:rPr>
              <a:t>, considerando diferentes </a:t>
            </a:r>
            <a:r>
              <a:rPr lang="es-US" dirty="0" err="1">
                <a:latin typeface="CIDFont+F1"/>
              </a:rPr>
              <a:t>distribuições</a:t>
            </a:r>
            <a:r>
              <a:rPr lang="es-US" dirty="0">
                <a:latin typeface="CIDFont+F1"/>
              </a:rPr>
              <a:t> para modelar o tempo de </a:t>
            </a:r>
            <a:r>
              <a:rPr lang="es-US" dirty="0" err="1">
                <a:latin typeface="CIDFont+F1"/>
              </a:rPr>
              <a:t>serviço</a:t>
            </a:r>
            <a:r>
              <a:rPr lang="es-US" dirty="0">
                <a:latin typeface="CIDFont+F1"/>
              </a:rPr>
              <a:t>: exponencial, uniforme e determinística.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US" dirty="0">
                <a:latin typeface="CIDFont+F1"/>
              </a:rPr>
              <a:t>No caso particular das filas M/M/1 </a:t>
            </a:r>
            <a:r>
              <a:rPr lang="es-US" dirty="0" err="1">
                <a:latin typeface="CIDFont+F1"/>
              </a:rPr>
              <a:t>com</a:t>
            </a:r>
            <a:r>
              <a:rPr lang="es-US" dirty="0">
                <a:latin typeface="CIDFont+F1"/>
              </a:rPr>
              <a:t> </a:t>
            </a:r>
            <a:r>
              <a:rPr lang="es-US" dirty="0" err="1">
                <a:latin typeface="CIDFont+F1"/>
              </a:rPr>
              <a:t>desestímulo</a:t>
            </a:r>
            <a:r>
              <a:rPr lang="es-US" dirty="0">
                <a:latin typeface="CIDFont+F1"/>
              </a:rPr>
              <a:t>, </a:t>
            </a:r>
            <a:r>
              <a:rPr lang="es-US" dirty="0" err="1">
                <a:latin typeface="CIDFont+F1"/>
              </a:rPr>
              <a:t>comparou</a:t>
            </a:r>
            <a:r>
              <a:rPr lang="es-US" dirty="0">
                <a:latin typeface="CIDFont+F1"/>
              </a:rPr>
              <a:t>-se </a:t>
            </a:r>
            <a:r>
              <a:rPr lang="es-US" dirty="0" err="1">
                <a:latin typeface="CIDFont+F1"/>
              </a:rPr>
              <a:t>seu</a:t>
            </a:r>
            <a:r>
              <a:rPr lang="es-US" dirty="0">
                <a:latin typeface="CIDFont+F1"/>
              </a:rPr>
              <a:t> </a:t>
            </a:r>
            <a:r>
              <a:rPr lang="es-US" dirty="0" err="1">
                <a:latin typeface="CIDFont+F1"/>
              </a:rPr>
              <a:t>desempenho</a:t>
            </a:r>
            <a:r>
              <a:rPr lang="es-US" dirty="0">
                <a:latin typeface="CIDFont+F1"/>
              </a:rPr>
              <a:t> </a:t>
            </a:r>
            <a:r>
              <a:rPr lang="es-US" dirty="0" err="1">
                <a:latin typeface="CIDFont+F1"/>
              </a:rPr>
              <a:t>com</a:t>
            </a:r>
            <a:r>
              <a:rPr lang="es-US" dirty="0">
                <a:latin typeface="CIDFont+F1"/>
              </a:rPr>
              <a:t> filas M/M/1 </a:t>
            </a:r>
            <a:r>
              <a:rPr lang="es-US" dirty="0" err="1">
                <a:latin typeface="CIDFont+F1"/>
              </a:rPr>
              <a:t>clássicas</a:t>
            </a:r>
            <a:r>
              <a:rPr lang="es-US" dirty="0">
                <a:latin typeface="CIDFont+F1"/>
              </a:rPr>
              <a:t>, o que </a:t>
            </a:r>
            <a:r>
              <a:rPr lang="es-US" dirty="0" err="1">
                <a:latin typeface="CIDFont+F1"/>
              </a:rPr>
              <a:t>permitiu</a:t>
            </a:r>
            <a:r>
              <a:rPr lang="es-US" dirty="0">
                <a:latin typeface="CIDFont+F1"/>
              </a:rPr>
              <a:t> observar que o </a:t>
            </a:r>
            <a:r>
              <a:rPr lang="es-US" dirty="0" err="1">
                <a:latin typeface="CIDFont+F1"/>
              </a:rPr>
              <a:t>desestímulo</a:t>
            </a:r>
            <a:r>
              <a:rPr lang="es-US" dirty="0">
                <a:latin typeface="CIDFont+F1"/>
              </a:rPr>
              <a:t> </a:t>
            </a:r>
            <a:r>
              <a:rPr lang="es-US" dirty="0" err="1">
                <a:latin typeface="CIDFont+F1"/>
              </a:rPr>
              <a:t>atua</a:t>
            </a:r>
            <a:r>
              <a:rPr lang="es-US" dirty="0">
                <a:latin typeface="CIDFont+F1"/>
              </a:rPr>
              <a:t> como </a:t>
            </a:r>
            <a:r>
              <a:rPr lang="es-US" dirty="0" err="1">
                <a:latin typeface="CIDFont+F1"/>
              </a:rPr>
              <a:t>um</a:t>
            </a:r>
            <a:r>
              <a:rPr lang="es-US" dirty="0">
                <a:latin typeface="CIDFont+F1"/>
              </a:rPr>
              <a:t> mecanismo de </a:t>
            </a:r>
            <a:r>
              <a:rPr lang="es-US" dirty="0" err="1">
                <a:latin typeface="CIDFont+F1"/>
              </a:rPr>
              <a:t>autorregulação</a:t>
            </a:r>
            <a:r>
              <a:rPr lang="es-US" dirty="0">
                <a:latin typeface="CIDFont+F1"/>
              </a:rPr>
              <a:t> que </a:t>
            </a:r>
            <a:r>
              <a:rPr lang="es-US" dirty="0" err="1">
                <a:latin typeface="CIDFont+F1"/>
              </a:rPr>
              <a:t>reduz</a:t>
            </a:r>
            <a:r>
              <a:rPr lang="es-US" dirty="0">
                <a:latin typeface="CIDFont+F1"/>
              </a:rPr>
              <a:t> </a:t>
            </a:r>
            <a:r>
              <a:rPr lang="es-US" dirty="0" err="1">
                <a:latin typeface="CIDFont+F1"/>
              </a:rPr>
              <a:t>efetivamente</a:t>
            </a:r>
            <a:r>
              <a:rPr lang="es-US" dirty="0">
                <a:latin typeface="CIDFont+F1"/>
              </a:rPr>
              <a:t> a </a:t>
            </a:r>
            <a:r>
              <a:rPr lang="es-US" dirty="0" err="1">
                <a:latin typeface="CIDFont+F1"/>
              </a:rPr>
              <a:t>congestão</a:t>
            </a:r>
            <a:r>
              <a:rPr lang="es-US" dirty="0">
                <a:latin typeface="CIDFont+F1"/>
              </a:rPr>
              <a:t> do sistema.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US" dirty="0">
                <a:latin typeface="CIDFont+F1"/>
              </a:rPr>
              <a:t> Da mesma forma, </a:t>
            </a:r>
            <a:r>
              <a:rPr lang="es-US" dirty="0" err="1">
                <a:latin typeface="CIDFont+F1"/>
              </a:rPr>
              <a:t>foi</a:t>
            </a:r>
            <a:r>
              <a:rPr lang="es-US" dirty="0">
                <a:latin typeface="CIDFont+F1"/>
              </a:rPr>
              <a:t> realizada </a:t>
            </a:r>
            <a:r>
              <a:rPr lang="es-US" dirty="0" err="1">
                <a:latin typeface="CIDFont+F1"/>
              </a:rPr>
              <a:t>uma</a:t>
            </a:r>
            <a:r>
              <a:rPr lang="es-US" dirty="0">
                <a:latin typeface="CIDFont+F1"/>
              </a:rPr>
              <a:t> </a:t>
            </a:r>
            <a:r>
              <a:rPr lang="es-US" dirty="0" err="1">
                <a:latin typeface="CIDFont+F1"/>
              </a:rPr>
              <a:t>comparação</a:t>
            </a:r>
            <a:r>
              <a:rPr lang="es-US" dirty="0">
                <a:latin typeface="CIDFont+F1"/>
              </a:rPr>
              <a:t> entre </a:t>
            </a:r>
            <a:r>
              <a:rPr lang="es-US" dirty="0" err="1">
                <a:latin typeface="CIDFont+F1"/>
              </a:rPr>
              <a:t>um</a:t>
            </a:r>
            <a:r>
              <a:rPr lang="es-US" dirty="0">
                <a:latin typeface="CIDFont+F1"/>
              </a:rPr>
              <a:t> sistema de filas M/M/1/K </a:t>
            </a:r>
            <a:r>
              <a:rPr lang="es-US" dirty="0" err="1">
                <a:latin typeface="CIDFont+F1"/>
              </a:rPr>
              <a:t>com</a:t>
            </a:r>
            <a:r>
              <a:rPr lang="es-US" dirty="0">
                <a:latin typeface="CIDFont+F1"/>
              </a:rPr>
              <a:t> </a:t>
            </a:r>
            <a:r>
              <a:rPr lang="es-US" dirty="0" err="1">
                <a:latin typeface="CIDFont+F1"/>
              </a:rPr>
              <a:t>desestímulo</a:t>
            </a:r>
            <a:r>
              <a:rPr lang="es-US" dirty="0">
                <a:latin typeface="CIDFont+F1"/>
              </a:rPr>
              <a:t> e </a:t>
            </a:r>
            <a:r>
              <a:rPr lang="es-US" dirty="0" err="1">
                <a:latin typeface="CIDFont+F1"/>
              </a:rPr>
              <a:t>um</a:t>
            </a:r>
            <a:r>
              <a:rPr lang="es-US" dirty="0">
                <a:latin typeface="CIDFont+F1"/>
              </a:rPr>
              <a:t> sistema M/M/1/K </a:t>
            </a:r>
            <a:r>
              <a:rPr lang="es-US" dirty="0" err="1">
                <a:latin typeface="CIDFont+F1"/>
              </a:rPr>
              <a:t>clássico</a:t>
            </a:r>
            <a:r>
              <a:rPr lang="es-US" dirty="0">
                <a:latin typeface="CIDFont+F1"/>
              </a:rPr>
              <a:t>, a </a:t>
            </a:r>
            <a:r>
              <a:rPr lang="es-US" dirty="0" err="1">
                <a:latin typeface="CIDFont+F1"/>
              </a:rPr>
              <a:t>fim</a:t>
            </a:r>
            <a:r>
              <a:rPr lang="es-US" dirty="0">
                <a:latin typeface="CIDFont+F1"/>
              </a:rPr>
              <a:t> de avaliar o impacto do </a:t>
            </a:r>
            <a:r>
              <a:rPr lang="es-US" dirty="0" err="1">
                <a:latin typeface="CIDFont+F1"/>
              </a:rPr>
              <a:t>desestímulo</a:t>
            </a:r>
            <a:r>
              <a:rPr lang="es-US" dirty="0">
                <a:latin typeface="CIDFont+F1"/>
              </a:rPr>
              <a:t> sobre a </a:t>
            </a:r>
            <a:r>
              <a:rPr lang="es-US" dirty="0" err="1">
                <a:latin typeface="CIDFont+F1"/>
              </a:rPr>
              <a:t>probabilidade</a:t>
            </a:r>
            <a:r>
              <a:rPr lang="es-US" dirty="0">
                <a:latin typeface="CIDFont+F1"/>
              </a:rPr>
              <a:t> de </a:t>
            </a:r>
            <a:r>
              <a:rPr lang="es-US" dirty="0" err="1">
                <a:latin typeface="CIDFont+F1"/>
              </a:rPr>
              <a:t>bloqueio</a:t>
            </a:r>
            <a:r>
              <a:rPr lang="es-US" dirty="0">
                <a:latin typeface="CIDFont+F1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US" dirty="0" err="1">
                <a:latin typeface="CIDFont+F1"/>
              </a:rPr>
              <a:t>Além</a:t>
            </a:r>
            <a:r>
              <a:rPr lang="es-US" dirty="0">
                <a:latin typeface="CIDFont+F1"/>
              </a:rPr>
              <a:t> </a:t>
            </a:r>
            <a:r>
              <a:rPr lang="es-US" dirty="0" err="1">
                <a:latin typeface="CIDFont+F1"/>
              </a:rPr>
              <a:t>disso</a:t>
            </a:r>
            <a:r>
              <a:rPr lang="es-US" dirty="0">
                <a:latin typeface="CIDFont+F1"/>
              </a:rPr>
              <a:t>, </a:t>
            </a:r>
            <a:r>
              <a:rPr lang="es-US" dirty="0" err="1">
                <a:latin typeface="CIDFont+F1"/>
              </a:rPr>
              <a:t>analisou</a:t>
            </a:r>
            <a:r>
              <a:rPr lang="es-US" dirty="0">
                <a:latin typeface="CIDFont+F1"/>
              </a:rPr>
              <a:t>-se o </a:t>
            </a:r>
            <a:r>
              <a:rPr lang="es-US" dirty="0" err="1">
                <a:latin typeface="CIDFont+F1"/>
              </a:rPr>
              <a:t>efeito</a:t>
            </a:r>
            <a:r>
              <a:rPr lang="es-US" dirty="0">
                <a:latin typeface="CIDFont+F1"/>
              </a:rPr>
              <a:t> da </a:t>
            </a:r>
            <a:r>
              <a:rPr lang="es-US" dirty="0" err="1">
                <a:latin typeface="CIDFont+F1"/>
              </a:rPr>
              <a:t>variabilidade</a:t>
            </a:r>
            <a:r>
              <a:rPr lang="es-US" dirty="0">
                <a:latin typeface="CIDFont+F1"/>
              </a:rPr>
              <a:t> do tempo de </a:t>
            </a:r>
            <a:r>
              <a:rPr lang="es-US" dirty="0" err="1">
                <a:latin typeface="CIDFont+F1"/>
              </a:rPr>
              <a:t>serviço</a:t>
            </a:r>
            <a:r>
              <a:rPr lang="es-US" dirty="0">
                <a:latin typeface="CIDFont+F1"/>
              </a:rPr>
              <a:t> no </a:t>
            </a:r>
            <a:r>
              <a:rPr lang="es-US" dirty="0" err="1">
                <a:latin typeface="CIDFont+F1"/>
              </a:rPr>
              <a:t>desempenho</a:t>
            </a:r>
            <a:r>
              <a:rPr lang="es-US" dirty="0">
                <a:latin typeface="CIDFont+F1"/>
              </a:rPr>
              <a:t> das filas.</a:t>
            </a:r>
          </a:p>
        </p:txBody>
      </p:sp>
    </p:spTree>
    <p:extLst>
      <p:ext uri="{BB962C8B-B14F-4D97-AF65-F5344CB8AC3E}">
        <p14:creationId xmlns:p14="http://schemas.microsoft.com/office/powerpoint/2010/main" val="397264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2290A070-807E-C552-654A-22775B447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2">
            <a:extLst>
              <a:ext uri="{FF2B5EF4-FFF2-40B4-BE49-F238E27FC236}">
                <a16:creationId xmlns:a16="http://schemas.microsoft.com/office/drawing/2014/main" id="{A7D11E57-8DBA-015B-38A8-142CB12445F4}"/>
              </a:ext>
            </a:extLst>
          </p:cNvPr>
          <p:cNvSpPr txBox="1"/>
          <p:nvPr/>
        </p:nvSpPr>
        <p:spPr>
          <a:xfrm>
            <a:off x="579812" y="262071"/>
            <a:ext cx="34636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err="1"/>
              <a:t>Introdução</a:t>
            </a:r>
            <a:endParaRPr lang="es-MX" b="1"/>
          </a:p>
        </p:txBody>
      </p:sp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3E2C2597-1B95-87D9-D25E-272FFEAFF90F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2</a:t>
            </a: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A7CF061F-FE4D-03AA-41E0-3CBCA7E185D1}"/>
              </a:ext>
            </a:extLst>
          </p:cNvPr>
          <p:cNvSpPr txBox="1"/>
          <p:nvPr/>
        </p:nvSpPr>
        <p:spPr>
          <a:xfrm>
            <a:off x="1005945" y="812602"/>
            <a:ext cx="10180109" cy="500374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200000"/>
              </a:lnSpc>
              <a:buFont typeface="Wingdings,Sans-Serif"/>
              <a:buChar char="v"/>
            </a:pPr>
            <a:r>
              <a:rPr lang="pt-BR" dirty="0">
                <a:ea typeface="+mn-lt"/>
                <a:cs typeface="+mn-lt"/>
              </a:rPr>
              <a:t>A teoria das filas é aplicada em uma ampla gama de modelos de negócios.</a:t>
            </a:r>
            <a:endParaRPr lang="es-MX" dirty="0">
              <a:ea typeface="+mn-lt"/>
              <a:cs typeface="+mn-lt"/>
            </a:endParaRPr>
          </a:p>
          <a:p>
            <a:pPr marL="285750" indent="-285750" algn="just">
              <a:lnSpc>
                <a:spcPct val="200000"/>
              </a:lnSpc>
              <a:buFont typeface="Wingdings,Sans-Serif"/>
              <a:buChar char="v"/>
            </a:pPr>
            <a:r>
              <a:rPr lang="pt-BR" dirty="0">
                <a:ea typeface="+mn-lt"/>
                <a:cs typeface="+mn-lt"/>
              </a:rPr>
              <a:t>Torna-se necessário tomar ações corretivas que contribuam para reduzir a congestão do sistema </a:t>
            </a:r>
            <a:endParaRPr lang="es-MX" dirty="0"/>
          </a:p>
          <a:p>
            <a:pPr marL="285750" indent="-285750" algn="just">
              <a:lnSpc>
                <a:spcPct val="200000"/>
              </a:lnSpc>
              <a:buFont typeface="Wingdings"/>
              <a:buChar char="v"/>
            </a:pPr>
            <a:r>
              <a:rPr lang="es-MX" dirty="0">
                <a:ea typeface="+mn-lt"/>
                <a:cs typeface="+mn-lt"/>
              </a:rPr>
              <a:t>É importante avaliar métricas-chave como os </a:t>
            </a:r>
            <a:r>
              <a:rPr lang="es-MX" b="1" dirty="0">
                <a:ea typeface="+mn-lt"/>
                <a:cs typeface="+mn-lt"/>
              </a:rPr>
              <a:t>tempos de espera, o número </a:t>
            </a:r>
            <a:r>
              <a:rPr lang="es-MX" b="1" dirty="0" err="1">
                <a:ea typeface="+mn-lt"/>
                <a:cs typeface="+mn-lt"/>
              </a:rPr>
              <a:t>médio</a:t>
            </a:r>
            <a:r>
              <a:rPr lang="es-MX" b="1" dirty="0">
                <a:ea typeface="+mn-lt"/>
                <a:cs typeface="+mn-lt"/>
              </a:rPr>
              <a:t> de clientes no sistema e o fator de </a:t>
            </a:r>
            <a:r>
              <a:rPr lang="es-MX" b="1" dirty="0" err="1">
                <a:ea typeface="+mn-lt"/>
                <a:cs typeface="+mn-lt"/>
              </a:rPr>
              <a:t>utilização</a:t>
            </a:r>
            <a:r>
              <a:rPr lang="es-MX" b="1" dirty="0">
                <a:ea typeface="+mn-lt"/>
                <a:cs typeface="+mn-lt"/>
              </a:rPr>
              <a:t>.</a:t>
            </a:r>
            <a:endParaRPr lang="es-MX" dirty="0">
              <a:ea typeface="+mn-lt"/>
              <a:cs typeface="+mn-lt"/>
            </a:endParaRPr>
          </a:p>
          <a:p>
            <a:pPr marL="285750" indent="-285750" algn="just">
              <a:lnSpc>
                <a:spcPct val="200000"/>
              </a:lnSpc>
              <a:buFont typeface="Wingdings"/>
              <a:buChar char="v"/>
            </a:pPr>
            <a:r>
              <a:rPr lang="es-MX" dirty="0">
                <a:ea typeface="+mn-lt"/>
                <a:cs typeface="+mn-lt"/>
              </a:rPr>
              <a:t>O </a:t>
            </a:r>
            <a:r>
              <a:rPr lang="es-MX" dirty="0" err="1">
                <a:ea typeface="+mn-lt"/>
                <a:cs typeface="+mn-lt"/>
              </a:rPr>
              <a:t>desestímulo</a:t>
            </a:r>
            <a:r>
              <a:rPr lang="es-MX" dirty="0">
                <a:ea typeface="+mn-lt"/>
                <a:cs typeface="+mn-lt"/>
              </a:rPr>
              <a:t> é </a:t>
            </a:r>
            <a:r>
              <a:rPr lang="es-MX" dirty="0" err="1">
                <a:ea typeface="+mn-lt"/>
                <a:cs typeface="+mn-lt"/>
              </a:rPr>
              <a:t>uma</a:t>
            </a:r>
            <a:r>
              <a:rPr lang="es-MX" dirty="0">
                <a:ea typeface="+mn-lt"/>
                <a:cs typeface="+mn-lt"/>
              </a:rPr>
              <a:t> </a:t>
            </a:r>
            <a:r>
              <a:rPr lang="es-MX" dirty="0" err="1">
                <a:ea typeface="+mn-lt"/>
                <a:cs typeface="+mn-lt"/>
              </a:rPr>
              <a:t>estratégia</a:t>
            </a:r>
            <a:r>
              <a:rPr lang="es-MX" dirty="0">
                <a:ea typeface="+mn-lt"/>
                <a:cs typeface="+mn-lt"/>
              </a:rPr>
              <a:t> para modelar como a </a:t>
            </a:r>
            <a:r>
              <a:rPr lang="es-MX" dirty="0" err="1">
                <a:ea typeface="+mn-lt"/>
                <a:cs typeface="+mn-lt"/>
              </a:rPr>
              <a:t>taxa</a:t>
            </a:r>
            <a:r>
              <a:rPr lang="es-MX" dirty="0">
                <a:ea typeface="+mn-lt"/>
                <a:cs typeface="+mn-lt"/>
              </a:rPr>
              <a:t> de </a:t>
            </a:r>
            <a:r>
              <a:rPr lang="es-MX" dirty="0" err="1">
                <a:ea typeface="+mn-lt"/>
                <a:cs typeface="+mn-lt"/>
              </a:rPr>
              <a:t>chegadas</a:t>
            </a:r>
            <a:r>
              <a:rPr lang="es-MX" dirty="0">
                <a:ea typeface="+mn-lt"/>
                <a:cs typeface="+mn-lt"/>
              </a:rPr>
              <a:t> de clientes </a:t>
            </a:r>
            <a:r>
              <a:rPr lang="es-MX" dirty="0" err="1">
                <a:ea typeface="+mn-lt"/>
                <a:cs typeface="+mn-lt"/>
              </a:rPr>
              <a:t>diminui</a:t>
            </a:r>
            <a:r>
              <a:rPr lang="es-MX" dirty="0">
                <a:ea typeface="+mn-lt"/>
                <a:cs typeface="+mn-lt"/>
              </a:rPr>
              <a:t> à medida que a </a:t>
            </a:r>
            <a:r>
              <a:rPr lang="es-MX" dirty="0" err="1">
                <a:ea typeface="+mn-lt"/>
                <a:cs typeface="+mn-lt"/>
              </a:rPr>
              <a:t>congestão</a:t>
            </a:r>
            <a:r>
              <a:rPr lang="es-MX" dirty="0">
                <a:ea typeface="+mn-lt"/>
                <a:cs typeface="+mn-lt"/>
              </a:rPr>
              <a:t> do sistema aumenta.</a:t>
            </a:r>
            <a:endParaRPr lang="es-MX" dirty="0"/>
          </a:p>
          <a:p>
            <a:pPr marL="285750" indent="-285750" algn="just">
              <a:lnSpc>
                <a:spcPct val="200000"/>
              </a:lnSpc>
              <a:buFont typeface="Wingdings"/>
              <a:buChar char="v"/>
            </a:pPr>
            <a:r>
              <a:rPr lang="es-MX" dirty="0"/>
              <a:t>O objetivo </a:t>
            </a:r>
            <a:r>
              <a:rPr lang="es-MX" dirty="0" err="1"/>
              <a:t>deste</a:t>
            </a:r>
            <a:r>
              <a:rPr lang="es-MX" dirty="0"/>
              <a:t> </a:t>
            </a:r>
            <a:r>
              <a:rPr lang="es-MX" dirty="0" err="1"/>
              <a:t>trabalho</a:t>
            </a:r>
            <a:r>
              <a:rPr lang="es-MX" dirty="0"/>
              <a:t> é </a:t>
            </a:r>
            <a:r>
              <a:rPr lang="es-MX" dirty="0" err="1"/>
              <a:t>analisar</a:t>
            </a:r>
            <a:r>
              <a:rPr lang="es-MX" dirty="0"/>
              <a:t> os modelos de fila M/G/1 e M/G/1/K </a:t>
            </a:r>
            <a:r>
              <a:rPr lang="es-MX" dirty="0" err="1"/>
              <a:t>com</a:t>
            </a:r>
            <a:r>
              <a:rPr lang="es-MX" dirty="0"/>
              <a:t> </a:t>
            </a:r>
            <a:r>
              <a:rPr lang="es-MX" dirty="0" err="1"/>
              <a:t>desestímulo</a:t>
            </a:r>
            <a:r>
              <a:rPr lang="es-MX" dirty="0"/>
              <a:t>, considerando diferentes </a:t>
            </a:r>
            <a:r>
              <a:rPr lang="es-MX" dirty="0" err="1"/>
              <a:t>distribuições</a:t>
            </a:r>
            <a:r>
              <a:rPr lang="es-MX" dirty="0"/>
              <a:t> para os tempos de </a:t>
            </a:r>
            <a:r>
              <a:rPr lang="es-MX" dirty="0" err="1"/>
              <a:t>serviço</a:t>
            </a:r>
            <a:r>
              <a:rPr lang="es-MX" dirty="0"/>
              <a:t>, </a:t>
            </a:r>
            <a:r>
              <a:rPr lang="es-MX" dirty="0" err="1"/>
              <a:t>especificamente</a:t>
            </a:r>
            <a:r>
              <a:rPr lang="es-MX" dirty="0"/>
              <a:t> as </a:t>
            </a:r>
            <a:r>
              <a:rPr lang="es-MX" dirty="0" err="1"/>
              <a:t>distribuições</a:t>
            </a:r>
            <a:r>
              <a:rPr lang="es-MX" dirty="0"/>
              <a:t> exponencial, uniforme e determinística.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69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33975-10B8-5BEA-FCE3-EC2C6AE29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4D3714E7-0210-5C5E-0E28-2B7BAE975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2">
            <a:extLst>
              <a:ext uri="{FF2B5EF4-FFF2-40B4-BE49-F238E27FC236}">
                <a16:creationId xmlns:a16="http://schemas.microsoft.com/office/drawing/2014/main" id="{9628809A-54C6-943E-9BED-EE4F96A904FA}"/>
              </a:ext>
            </a:extLst>
          </p:cNvPr>
          <p:cNvSpPr txBox="1"/>
          <p:nvPr/>
        </p:nvSpPr>
        <p:spPr>
          <a:xfrm>
            <a:off x="579812" y="262071"/>
            <a:ext cx="34636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/>
              <a:t>Modelo do sistema:</a:t>
            </a:r>
          </a:p>
        </p:txBody>
      </p:sp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664007F6-15A4-3CDD-F988-377E5F3A6A87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8">
                <a:extLst>
                  <a:ext uri="{FF2B5EF4-FFF2-40B4-BE49-F238E27FC236}">
                    <a16:creationId xmlns:a16="http://schemas.microsoft.com/office/drawing/2014/main" id="{09A9DB1A-E2BF-E490-600B-3F9B97B67F97}"/>
                  </a:ext>
                </a:extLst>
              </p:cNvPr>
              <p:cNvSpPr txBox="1"/>
              <p:nvPr/>
            </p:nvSpPr>
            <p:spPr>
              <a:xfrm>
                <a:off x="824751" y="965002"/>
                <a:ext cx="10390096" cy="278473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>
                <a:defPPr>
                  <a:defRPr lang="es-BO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 algn="just">
                  <a:lnSpc>
                    <a:spcPct val="200000"/>
                  </a:lnSpc>
                  <a:buFont typeface="Wingdings,Sans-Serif"/>
                  <a:buChar char="v"/>
                </a:pPr>
                <a:r>
                  <a:rPr lang="pt-BR" dirty="0">
                    <a:ea typeface="+mn-lt"/>
                    <a:cs typeface="+mn-lt"/>
                  </a:rPr>
                  <a:t>Entidades: Cliente e Servidor</a:t>
                </a:r>
              </a:p>
              <a:p>
                <a:pPr marL="285750" indent="-285750" algn="just">
                  <a:lnSpc>
                    <a:spcPct val="200000"/>
                  </a:lnSpc>
                  <a:buFont typeface="Wingdings,Sans-Serif"/>
                  <a:buChar char="v"/>
                </a:pPr>
                <a:r>
                  <a:rPr lang="es-US" dirty="0" err="1">
                    <a:ea typeface="+mn-lt"/>
                    <a:cs typeface="+mn-lt"/>
                  </a:rPr>
                  <a:t>Variáveis</a:t>
                </a:r>
                <a:r>
                  <a:rPr lang="es-US" dirty="0">
                    <a:ea typeface="+mn-lt"/>
                    <a:cs typeface="+mn-lt"/>
                  </a:rPr>
                  <a:t> de estado do sistema: </a:t>
                </a:r>
                <a:r>
                  <a:rPr lang="pt-BR" dirty="0">
                    <a:ea typeface="+mn-lt"/>
                    <a:cs typeface="+mn-lt"/>
                  </a:rPr>
                  <a:t>Fator de utilização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dPr>
                      <m:e>
                        <m:r>
                          <a:rPr lang="es-US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𝜌</m:t>
                        </m:r>
                      </m:e>
                    </m:d>
                    <m:r>
                      <a:rPr lang="es-US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</m:t>
                    </m:r>
                  </m:oMath>
                </a14:m>
                <a:r>
                  <a:rPr lang="pt-BR" dirty="0">
                    <a:ea typeface="+mn-lt"/>
                    <a:cs typeface="+mn-lt"/>
                  </a:rPr>
                  <a:t>Tempo médio de permanência no sistema </a:t>
                </a:r>
                <a14:m>
                  <m:oMath xmlns:m="http://schemas.openxmlformats.org/officeDocument/2006/math">
                    <m:r>
                      <a:rPr lang="es-US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dPr>
                      <m:e>
                        <m:r>
                          <a:rPr lang="es-US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𝑡𝑞</m:t>
                        </m:r>
                      </m:e>
                    </m:d>
                    <m:r>
                      <a:rPr lang="es-US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 </m:t>
                    </m:r>
                  </m:oMath>
                </a14:m>
                <a:r>
                  <a:rPr lang="pt-BR" dirty="0">
                    <a:ea typeface="+mn-lt"/>
                    <a:cs typeface="+mn-lt"/>
                  </a:rPr>
                  <a:t>Número médio de Clientes no Sistema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𝑞</m:t>
                        </m:r>
                      </m:e>
                    </m:d>
                    <m:r>
                      <a:rPr lang="es-US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 </m:t>
                    </m:r>
                  </m:oMath>
                </a14:m>
                <a:r>
                  <a:rPr lang="pt-BR" dirty="0">
                    <a:ea typeface="+mn-lt"/>
                    <a:cs typeface="+mn-lt"/>
                  </a:rPr>
                  <a:t>Tempo médio de permanência na fila 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𝑡𝑤</m:t>
                        </m:r>
                      </m:e>
                    </m:d>
                    <m:r>
                      <a:rPr lang="es-US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</m:t>
                    </m:r>
                    <m:r>
                      <a:rPr lang="es-US" b="0" i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</m:oMath>
                </a14:m>
                <a:r>
                  <a:rPr lang="pt-BR" dirty="0">
                    <a:ea typeface="+mn-lt"/>
                    <a:cs typeface="+mn-lt"/>
                  </a:rPr>
                  <a:t>Número médio de Clientes na Fila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𝐸</m:t>
                    </m:r>
                    <m:r>
                      <a:rPr lang="pt-BR">
                        <a:latin typeface="Cambria Math" panose="02040503050406030204" pitchFamily="18" charset="0"/>
                        <a:ea typeface="+mn-lt"/>
                        <a:cs typeface="+mn-lt"/>
                      </a:rPr>
                      <m:t>[</m:t>
                    </m:r>
                    <m:r>
                      <a:rPr lang="pt-BR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𝑤</m:t>
                    </m:r>
                    <m:r>
                      <a:rPr lang="pt-BR">
                        <a:latin typeface="Cambria Math" panose="02040503050406030204" pitchFamily="18" charset="0"/>
                        <a:ea typeface="+mn-lt"/>
                        <a:cs typeface="+mn-lt"/>
                      </a:rPr>
                      <m:t>]</m:t>
                    </m:r>
                  </m:oMath>
                </a14:m>
                <a:r>
                  <a:rPr lang="pt-BR" dirty="0">
                    <a:ea typeface="+mn-lt"/>
                    <a:cs typeface="+mn-lt"/>
                  </a:rPr>
                  <a:t> e Probabilidade de bloqueio</a:t>
                </a:r>
                <a:r>
                  <a:rPr lang="es-US" dirty="0">
                    <a:ea typeface="+mn-lt"/>
                    <a:cs typeface="+mn-lt"/>
                  </a:rPr>
                  <a:t>.</a:t>
                </a:r>
                <a:endParaRPr lang="pt-BR" dirty="0">
                  <a:ea typeface="+mn-lt"/>
                  <a:cs typeface="+mn-lt"/>
                </a:endParaRPr>
              </a:p>
              <a:p>
                <a:pPr marL="285750" indent="-285750" algn="just">
                  <a:lnSpc>
                    <a:spcPct val="200000"/>
                  </a:lnSpc>
                  <a:buFont typeface="Wingdings,Sans-Serif"/>
                  <a:buChar char="v"/>
                </a:pPr>
                <a:r>
                  <a:rPr lang="pt-BR" dirty="0">
                    <a:ea typeface="+mn-lt"/>
                    <a:cs typeface="+mn-lt"/>
                  </a:rPr>
                  <a:t>Eventos: Chegada de um cliente e Partida de um cliente</a:t>
                </a:r>
              </a:p>
            </p:txBody>
          </p:sp>
        </mc:Choice>
        <mc:Fallback xmlns="">
          <p:sp>
            <p:nvSpPr>
              <p:cNvPr id="6" name="CuadroTexto 8">
                <a:extLst>
                  <a:ext uri="{FF2B5EF4-FFF2-40B4-BE49-F238E27FC236}">
                    <a16:creationId xmlns:a16="http://schemas.microsoft.com/office/drawing/2014/main" id="{09A9DB1A-E2BF-E490-600B-3F9B97B67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51" y="965002"/>
                <a:ext cx="10390096" cy="2784737"/>
              </a:xfrm>
              <a:prstGeom prst="rect">
                <a:avLst/>
              </a:prstGeom>
              <a:blipFill>
                <a:blip r:embed="rId3"/>
                <a:stretch>
                  <a:fillRect l="-352" r="-469" b="-2626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75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8FC74-D84E-DB93-DBDD-817F8070B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A2A4F80A-C872-D91E-F553-6890DE329FEA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4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7459C3-C6F7-EABD-BA34-F72AA3E9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45" y="5287966"/>
            <a:ext cx="2366205" cy="53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CE447F24-E989-E664-E1D7-AA6F7C6B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185" y="2578440"/>
            <a:ext cx="2851755" cy="4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iagrama&#10;&#10;O conteúdo gerado por IA pode estar incorreto.">
            <a:extLst>
              <a:ext uri="{FF2B5EF4-FFF2-40B4-BE49-F238E27FC236}">
                <a16:creationId xmlns:a16="http://schemas.microsoft.com/office/drawing/2014/main" id="{8D1CD8D6-EB63-6958-9EB5-B95CB5FF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163" y="1518729"/>
            <a:ext cx="4570886" cy="151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F8BE1FB-4B56-D216-485B-830BDA4CF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60" y="1443001"/>
            <a:ext cx="3228976" cy="7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3">
            <a:extLst>
              <a:ext uri="{FF2B5EF4-FFF2-40B4-BE49-F238E27FC236}">
                <a16:creationId xmlns:a16="http://schemas.microsoft.com/office/drawing/2014/main" id="{5B5CCA23-1A4A-B0CD-2CEF-21EDBA5174F2}"/>
              </a:ext>
            </a:extLst>
          </p:cNvPr>
          <p:cNvSpPr txBox="1"/>
          <p:nvPr/>
        </p:nvSpPr>
        <p:spPr>
          <a:xfrm>
            <a:off x="488753" y="213087"/>
            <a:ext cx="261802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i="1" dirty="0"/>
              <a:t>M/M/1 </a:t>
            </a:r>
            <a:r>
              <a:rPr lang="es-MX" b="1" i="1" dirty="0" err="1"/>
              <a:t>com</a:t>
            </a:r>
            <a:r>
              <a:rPr lang="es-MX" b="1" i="1" dirty="0"/>
              <a:t> </a:t>
            </a:r>
            <a:r>
              <a:rPr lang="es-MX" b="1" i="1" dirty="0" err="1"/>
              <a:t>desestímulo</a:t>
            </a:r>
            <a:r>
              <a:rPr lang="es-MX" i="1" dirty="0"/>
              <a:t> </a:t>
            </a:r>
          </a:p>
        </p:txBody>
      </p:sp>
      <p:sp>
        <p:nvSpPr>
          <p:cNvPr id="3" name="CuadroTexto 13">
            <a:extLst>
              <a:ext uri="{FF2B5EF4-FFF2-40B4-BE49-F238E27FC236}">
                <a16:creationId xmlns:a16="http://schemas.microsoft.com/office/drawing/2014/main" id="{4B193622-5CDE-49C8-15A9-6A88C30D0AE6}"/>
              </a:ext>
            </a:extLst>
          </p:cNvPr>
          <p:cNvSpPr txBox="1"/>
          <p:nvPr/>
        </p:nvSpPr>
        <p:spPr>
          <a:xfrm>
            <a:off x="476126" y="988817"/>
            <a:ext cx="762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Taxa de chegada:</a:t>
            </a:r>
            <a:endParaRPr lang="es-MX" dirty="0"/>
          </a:p>
        </p:txBody>
      </p:sp>
      <p:sp>
        <p:nvSpPr>
          <p:cNvPr id="7" name="CuadroTexto 14">
            <a:extLst>
              <a:ext uri="{FF2B5EF4-FFF2-40B4-BE49-F238E27FC236}">
                <a16:creationId xmlns:a16="http://schemas.microsoft.com/office/drawing/2014/main" id="{07C9082B-0540-5A3B-05D5-2C58AD4D0BDB}"/>
              </a:ext>
            </a:extLst>
          </p:cNvPr>
          <p:cNvSpPr txBox="1"/>
          <p:nvPr/>
        </p:nvSpPr>
        <p:spPr>
          <a:xfrm>
            <a:off x="476127" y="2236140"/>
            <a:ext cx="167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Taxa de partida:</a:t>
            </a:r>
            <a:endParaRPr lang="es-MX" dirty="0"/>
          </a:p>
        </p:txBody>
      </p:sp>
      <p:sp>
        <p:nvSpPr>
          <p:cNvPr id="8" name="CuadroTexto 8">
            <a:extLst>
              <a:ext uri="{FF2B5EF4-FFF2-40B4-BE49-F238E27FC236}">
                <a16:creationId xmlns:a16="http://schemas.microsoft.com/office/drawing/2014/main" id="{77A4DCF6-8A9F-5253-5718-69F76BF3C13E}"/>
              </a:ext>
            </a:extLst>
          </p:cNvPr>
          <p:cNvSpPr txBox="1"/>
          <p:nvPr/>
        </p:nvSpPr>
        <p:spPr>
          <a:xfrm>
            <a:off x="488753" y="3369441"/>
            <a:ext cx="662959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Probabilidade estacionária de estar no estado </a:t>
            </a:r>
            <a:r>
              <a:rPr lang="pt-BR" i="1" dirty="0"/>
              <a:t>k</a:t>
            </a:r>
            <a:r>
              <a:rPr lang="pt-BR" dirty="0"/>
              <a:t>:</a:t>
            </a:r>
            <a:endParaRPr lang="es-MX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BFFCC06A-597E-78F6-E3AD-A16B230B7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038" y="3784094"/>
            <a:ext cx="2534545" cy="94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E2253C4-40B0-4B87-45BE-C7934367CB2B}"/>
              </a:ext>
            </a:extLst>
          </p:cNvPr>
          <p:cNvSpPr txBox="1"/>
          <p:nvPr/>
        </p:nvSpPr>
        <p:spPr>
          <a:xfrm>
            <a:off x="488753" y="4854931"/>
            <a:ext cx="782676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Probabilidade do sistema estar vazio:</a:t>
            </a:r>
            <a:endParaRPr lang="es-MX" dirty="0"/>
          </a:p>
        </p:txBody>
      </p:sp>
      <p:pic>
        <p:nvPicPr>
          <p:cNvPr id="1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1E1B4665-A805-68B5-45C9-9BD70EA58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15">
            <a:extLst>
              <a:ext uri="{FF2B5EF4-FFF2-40B4-BE49-F238E27FC236}">
                <a16:creationId xmlns:a16="http://schemas.microsoft.com/office/drawing/2014/main" id="{D0B8D5A1-5A64-1396-6260-712794C97641}"/>
              </a:ext>
            </a:extLst>
          </p:cNvPr>
          <p:cNvSpPr txBox="1"/>
          <p:nvPr/>
        </p:nvSpPr>
        <p:spPr>
          <a:xfrm>
            <a:off x="7909631" y="3004900"/>
            <a:ext cx="3827805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400" b="1" i="1" dirty="0"/>
              <a:t>Fig. 1: </a:t>
            </a:r>
            <a:r>
              <a:rPr lang="es-MX" sz="1400" i="1" dirty="0"/>
              <a:t>Diagrama de </a:t>
            </a:r>
            <a:r>
              <a:rPr lang="es-MX" sz="1400" i="1" dirty="0" err="1"/>
              <a:t>taxa</a:t>
            </a:r>
            <a:r>
              <a:rPr lang="es-MX" sz="1400" i="1" dirty="0"/>
              <a:t> de </a:t>
            </a:r>
            <a:r>
              <a:rPr lang="es-MX" sz="1400" i="1" dirty="0" err="1"/>
              <a:t>transição</a:t>
            </a:r>
            <a:r>
              <a:rPr lang="es-MX" sz="1400" i="1" dirty="0"/>
              <a:t> de estado para </a:t>
            </a:r>
            <a:r>
              <a:rPr lang="es-MX" sz="1400" i="1" dirty="0" err="1"/>
              <a:t>uma</a:t>
            </a:r>
            <a:r>
              <a:rPr lang="es-MX" sz="1400" i="1" dirty="0"/>
              <a:t> fila M/M/1 </a:t>
            </a:r>
            <a:r>
              <a:rPr lang="es-MX" sz="1400" i="1" dirty="0" err="1"/>
              <a:t>com</a:t>
            </a:r>
            <a:r>
              <a:rPr lang="es-MX" sz="1400" i="1" dirty="0"/>
              <a:t> </a:t>
            </a:r>
            <a:r>
              <a:rPr lang="es-MX" sz="1400" i="1" dirty="0" err="1"/>
              <a:t>desestímulo</a:t>
            </a:r>
            <a:r>
              <a:rPr lang="es-MX" sz="1400" i="1" dirty="0"/>
              <a:t>.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6365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65688-505B-B4A7-3427-E9910A2E4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6D7C2C06-0779-379B-DEA4-548D489D0A22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5</a:t>
            </a:r>
          </a:p>
        </p:txBody>
      </p:sp>
      <p:pic>
        <p:nvPicPr>
          <p:cNvPr id="1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D36B66AD-5A62-3EA9-F083-FFF8A73A4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exto&#10;&#10;O conteúdo gerado por IA pode estar incorreto.">
            <a:extLst>
              <a:ext uri="{FF2B5EF4-FFF2-40B4-BE49-F238E27FC236}">
                <a16:creationId xmlns:a16="http://schemas.microsoft.com/office/drawing/2014/main" id="{12247200-0641-DAC4-381A-04ED059BB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686" y="4278293"/>
            <a:ext cx="3201428" cy="107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Texto&#10;&#10;O conteúdo gerado por IA pode estar incorreto.">
            <a:extLst>
              <a:ext uri="{FF2B5EF4-FFF2-40B4-BE49-F238E27FC236}">
                <a16:creationId xmlns:a16="http://schemas.microsoft.com/office/drawing/2014/main" id="{901515BE-74E7-51EB-F235-2D890C445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490" y="2773739"/>
            <a:ext cx="1693955" cy="99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3EACFA0-1DC6-E6F7-2F50-3536006AB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531" y="1532294"/>
            <a:ext cx="204787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20">
            <a:extLst>
              <a:ext uri="{FF2B5EF4-FFF2-40B4-BE49-F238E27FC236}">
                <a16:creationId xmlns:a16="http://schemas.microsoft.com/office/drawing/2014/main" id="{81AE8E36-0F28-7F39-2375-DE887ECE523A}"/>
              </a:ext>
            </a:extLst>
          </p:cNvPr>
          <p:cNvSpPr txBox="1"/>
          <p:nvPr/>
        </p:nvSpPr>
        <p:spPr>
          <a:xfrm>
            <a:off x="532291" y="1075856"/>
            <a:ext cx="609600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Fator de utilização do servidor </a:t>
            </a:r>
            <a:r>
              <a:rPr lang="pt-BR" i="1" dirty="0"/>
              <a:t>ρ</a:t>
            </a:r>
            <a:r>
              <a:rPr lang="pt-BR" dirty="0"/>
              <a:t>:</a:t>
            </a:r>
            <a:endParaRPr lang="es-MX" dirty="0"/>
          </a:p>
        </p:txBody>
      </p:sp>
      <p:sp>
        <p:nvSpPr>
          <p:cNvPr id="11" name="CuadroTexto 18">
            <a:extLst>
              <a:ext uri="{FF2B5EF4-FFF2-40B4-BE49-F238E27FC236}">
                <a16:creationId xmlns:a16="http://schemas.microsoft.com/office/drawing/2014/main" id="{7776F7C1-D4B4-1E2B-28C5-F0257D8BC7E6}"/>
              </a:ext>
            </a:extLst>
          </p:cNvPr>
          <p:cNvSpPr txBox="1"/>
          <p:nvPr/>
        </p:nvSpPr>
        <p:spPr>
          <a:xfrm>
            <a:off x="532291" y="2326816"/>
            <a:ext cx="443233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Número médio de clientes no sistema: </a:t>
            </a:r>
            <a:endParaRPr lang="es-MX" dirty="0"/>
          </a:p>
        </p:txBody>
      </p:sp>
      <p:sp>
        <p:nvSpPr>
          <p:cNvPr id="12" name="CuadroTexto 17">
            <a:extLst>
              <a:ext uri="{FF2B5EF4-FFF2-40B4-BE49-F238E27FC236}">
                <a16:creationId xmlns:a16="http://schemas.microsoft.com/office/drawing/2014/main" id="{50DB1F92-3F2A-986F-9B8D-51E507AB3ED0}"/>
              </a:ext>
            </a:extLst>
          </p:cNvPr>
          <p:cNvSpPr txBox="1"/>
          <p:nvPr/>
        </p:nvSpPr>
        <p:spPr>
          <a:xfrm>
            <a:off x="532291" y="3908961"/>
            <a:ext cx="768188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Tempo médio de permanência dos clientes no sistema:</a:t>
            </a:r>
            <a:endParaRPr lang="es-MX" i="1" dirty="0"/>
          </a:p>
        </p:txBody>
      </p:sp>
      <p:sp>
        <p:nvSpPr>
          <p:cNvPr id="13" name="CuadroTexto 3">
            <a:extLst>
              <a:ext uri="{FF2B5EF4-FFF2-40B4-BE49-F238E27FC236}">
                <a16:creationId xmlns:a16="http://schemas.microsoft.com/office/drawing/2014/main" id="{E8FFEE00-D2DB-A937-3138-E75564666AD1}"/>
              </a:ext>
            </a:extLst>
          </p:cNvPr>
          <p:cNvSpPr txBox="1"/>
          <p:nvPr/>
        </p:nvSpPr>
        <p:spPr>
          <a:xfrm>
            <a:off x="488753" y="213087"/>
            <a:ext cx="261802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i="1" dirty="0"/>
              <a:t>M/M/1 </a:t>
            </a:r>
            <a:r>
              <a:rPr lang="es-MX" b="1" i="1" dirty="0" err="1"/>
              <a:t>com</a:t>
            </a:r>
            <a:r>
              <a:rPr lang="es-MX" b="1" i="1" dirty="0"/>
              <a:t> </a:t>
            </a:r>
            <a:r>
              <a:rPr lang="es-MX" b="1" i="1" dirty="0" err="1"/>
              <a:t>desestímulo</a:t>
            </a:r>
            <a:r>
              <a:rPr lang="es-MX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535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CDDD3-47CC-023C-002B-840B89F14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74DDEA10-4D75-42B8-BF12-A8C06634EB64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6</a:t>
            </a:r>
          </a:p>
        </p:txBody>
      </p:sp>
      <p:pic>
        <p:nvPicPr>
          <p:cNvPr id="1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0F0BF2F0-4B52-1D55-4A65-A84DC21F3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iagrama&#10;&#10;O conteúdo gerado por IA pode estar incorreto.">
            <a:extLst>
              <a:ext uri="{FF2B5EF4-FFF2-40B4-BE49-F238E27FC236}">
                <a16:creationId xmlns:a16="http://schemas.microsoft.com/office/drawing/2014/main" id="{2129991A-928C-0E25-F151-FAF3AD6FE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468" y="550182"/>
            <a:ext cx="6445063" cy="555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7">
            <a:extLst>
              <a:ext uri="{FF2B5EF4-FFF2-40B4-BE49-F238E27FC236}">
                <a16:creationId xmlns:a16="http://schemas.microsoft.com/office/drawing/2014/main" id="{A8EA681D-2846-035C-C8AC-8337B2F9554D}"/>
              </a:ext>
            </a:extLst>
          </p:cNvPr>
          <p:cNvSpPr txBox="1"/>
          <p:nvPr/>
        </p:nvSpPr>
        <p:spPr>
          <a:xfrm>
            <a:off x="3945357" y="6153929"/>
            <a:ext cx="484178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b="1" i="1" dirty="0"/>
              <a:t>Fig. 2: </a:t>
            </a:r>
            <a:r>
              <a:rPr lang="es-MX" sz="1400" i="1" dirty="0" err="1"/>
              <a:t>Fluxograma</a:t>
            </a:r>
            <a:r>
              <a:rPr lang="es-MX" sz="1400" i="1" dirty="0"/>
              <a:t> de </a:t>
            </a:r>
            <a:r>
              <a:rPr lang="es-MX" sz="1400" i="1" dirty="0" err="1"/>
              <a:t>chegada</a:t>
            </a:r>
            <a:r>
              <a:rPr lang="es-MX" sz="1400" i="1" dirty="0"/>
              <a:t> para fila M/G/1 </a:t>
            </a:r>
            <a:r>
              <a:rPr lang="es-MX" sz="1400" i="1" dirty="0" err="1"/>
              <a:t>com</a:t>
            </a:r>
            <a:r>
              <a:rPr lang="es-MX" sz="1400" i="1" dirty="0"/>
              <a:t> </a:t>
            </a:r>
            <a:r>
              <a:rPr lang="es-MX" sz="1400" i="1" dirty="0" err="1"/>
              <a:t>desestímulo</a:t>
            </a:r>
            <a:r>
              <a:rPr lang="es-MX" sz="1400" i="1" dirty="0"/>
              <a:t> </a:t>
            </a:r>
          </a:p>
        </p:txBody>
      </p:sp>
      <p:sp>
        <p:nvSpPr>
          <p:cNvPr id="3" name="CaixaDeTexto 12">
            <a:extLst>
              <a:ext uri="{FF2B5EF4-FFF2-40B4-BE49-F238E27FC236}">
                <a16:creationId xmlns:a16="http://schemas.microsoft.com/office/drawing/2014/main" id="{4AC9DE87-7973-E5DF-B5D9-62ABD9428D52}"/>
              </a:ext>
            </a:extLst>
          </p:cNvPr>
          <p:cNvSpPr txBox="1"/>
          <p:nvPr/>
        </p:nvSpPr>
        <p:spPr>
          <a:xfrm>
            <a:off x="204873" y="13352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i="1" dirty="0"/>
              <a:t>M/G/1 </a:t>
            </a:r>
            <a:r>
              <a:rPr lang="es-MX" b="1" i="1" dirty="0" err="1"/>
              <a:t>com</a:t>
            </a:r>
            <a:r>
              <a:rPr lang="es-MX" b="1" i="1" dirty="0"/>
              <a:t> </a:t>
            </a:r>
            <a:r>
              <a:rPr lang="es-MX" b="1" i="1" dirty="0" err="1"/>
              <a:t>desestímulo</a:t>
            </a:r>
            <a:r>
              <a:rPr lang="es-MX" i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64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F9DC4-E886-091D-B308-30C98A3A0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B330E671-AA36-1A07-E5F2-B189505A81F7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7</a:t>
            </a:r>
          </a:p>
        </p:txBody>
      </p:sp>
      <p:pic>
        <p:nvPicPr>
          <p:cNvPr id="1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F3BB945F-D3E7-2FD3-6970-B1CA17B13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7">
            <a:extLst>
              <a:ext uri="{FF2B5EF4-FFF2-40B4-BE49-F238E27FC236}">
                <a16:creationId xmlns:a16="http://schemas.microsoft.com/office/drawing/2014/main" id="{0CC1CEF7-BA7C-F0D5-EA15-7E14E9F480C5}"/>
              </a:ext>
            </a:extLst>
          </p:cNvPr>
          <p:cNvSpPr txBox="1"/>
          <p:nvPr/>
        </p:nvSpPr>
        <p:spPr>
          <a:xfrm>
            <a:off x="3675108" y="6159527"/>
            <a:ext cx="484178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b="1" i="1" dirty="0"/>
              <a:t>Fig. 3: </a:t>
            </a:r>
            <a:r>
              <a:rPr lang="es-MX" sz="1400" i="1" dirty="0" err="1"/>
              <a:t>Fluxograma</a:t>
            </a:r>
            <a:r>
              <a:rPr lang="es-MX" sz="1400" i="1" dirty="0"/>
              <a:t> de partida para fila M/G/1 </a:t>
            </a:r>
            <a:r>
              <a:rPr lang="es-MX" sz="1400" i="1" dirty="0" err="1"/>
              <a:t>com</a:t>
            </a:r>
            <a:r>
              <a:rPr lang="es-MX" sz="1400" i="1" dirty="0"/>
              <a:t> </a:t>
            </a:r>
            <a:r>
              <a:rPr lang="es-MX" sz="1400" i="1" dirty="0" err="1"/>
              <a:t>desestímulo</a:t>
            </a:r>
            <a:r>
              <a:rPr lang="es-MX" sz="1400" i="1" dirty="0"/>
              <a:t> </a:t>
            </a:r>
          </a:p>
        </p:txBody>
      </p:sp>
      <p:sp>
        <p:nvSpPr>
          <p:cNvPr id="3" name="CaixaDeTexto 12">
            <a:extLst>
              <a:ext uri="{FF2B5EF4-FFF2-40B4-BE49-F238E27FC236}">
                <a16:creationId xmlns:a16="http://schemas.microsoft.com/office/drawing/2014/main" id="{FA47DDD7-D7E1-3246-A463-374FC5D7B5D9}"/>
              </a:ext>
            </a:extLst>
          </p:cNvPr>
          <p:cNvSpPr txBox="1"/>
          <p:nvPr/>
        </p:nvSpPr>
        <p:spPr>
          <a:xfrm>
            <a:off x="204873" y="13352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i="1" dirty="0"/>
              <a:t>M/G/1 </a:t>
            </a:r>
            <a:r>
              <a:rPr lang="es-MX" b="1" i="1" dirty="0" err="1"/>
              <a:t>com</a:t>
            </a:r>
            <a:r>
              <a:rPr lang="es-MX" b="1" i="1" dirty="0"/>
              <a:t> </a:t>
            </a:r>
            <a:r>
              <a:rPr lang="es-MX" b="1" i="1" dirty="0" err="1"/>
              <a:t>desestímulo</a:t>
            </a:r>
            <a:r>
              <a:rPr lang="es-MX" i="1" dirty="0"/>
              <a:t> </a:t>
            </a:r>
            <a:endParaRPr lang="pt-BR" dirty="0"/>
          </a:p>
        </p:txBody>
      </p:sp>
      <p:pic>
        <p:nvPicPr>
          <p:cNvPr id="6146" name="Picture 2" descr="Diagrama&#10;&#10;O conteúdo gerado por IA pode estar incorreto.">
            <a:extLst>
              <a:ext uri="{FF2B5EF4-FFF2-40B4-BE49-F238E27FC236}">
                <a16:creationId xmlns:a16="http://schemas.microsoft.com/office/drawing/2014/main" id="{26755D13-D356-AF54-BB97-191CDD444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572" y="589147"/>
            <a:ext cx="6533357" cy="54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97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73D87-0451-69C6-EB24-2EE978AA9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40C73C5A-60EC-C262-8575-5F5C7523B61D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8</a:t>
            </a:r>
          </a:p>
        </p:txBody>
      </p:sp>
      <p:pic>
        <p:nvPicPr>
          <p:cNvPr id="1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791AA84D-D5E5-6A56-C598-636CD68D3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7">
            <a:extLst>
              <a:ext uri="{FF2B5EF4-FFF2-40B4-BE49-F238E27FC236}">
                <a16:creationId xmlns:a16="http://schemas.microsoft.com/office/drawing/2014/main" id="{9EFB22C4-19B9-9C10-924E-6E711E175411}"/>
              </a:ext>
            </a:extLst>
          </p:cNvPr>
          <p:cNvSpPr txBox="1"/>
          <p:nvPr/>
        </p:nvSpPr>
        <p:spPr>
          <a:xfrm>
            <a:off x="3457485" y="6259476"/>
            <a:ext cx="541150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b="1" i="1" dirty="0" err="1"/>
              <a:t>Fig</a:t>
            </a:r>
            <a:r>
              <a:rPr lang="es-MX" sz="1400" b="1" i="1" dirty="0"/>
              <a:t> 4. </a:t>
            </a:r>
            <a:r>
              <a:rPr lang="es-MX" sz="1400" i="1" dirty="0" err="1"/>
              <a:t>Fluxograma</a:t>
            </a:r>
            <a:r>
              <a:rPr lang="es-MX" sz="1400" i="1" dirty="0"/>
              <a:t> de </a:t>
            </a:r>
            <a:r>
              <a:rPr lang="es-MX" sz="1400" i="1" dirty="0" err="1"/>
              <a:t>chegada</a:t>
            </a:r>
            <a:r>
              <a:rPr lang="es-MX" sz="1400" i="1" dirty="0"/>
              <a:t> para fila M/G/1/K </a:t>
            </a:r>
            <a:r>
              <a:rPr lang="es-MX" sz="1400" i="1" dirty="0" err="1"/>
              <a:t>com</a:t>
            </a:r>
            <a:r>
              <a:rPr lang="es-MX" sz="1400" i="1" dirty="0"/>
              <a:t> </a:t>
            </a:r>
            <a:r>
              <a:rPr lang="es-MX" sz="1400" i="1" dirty="0" err="1"/>
              <a:t>desestímulo</a:t>
            </a:r>
            <a:r>
              <a:rPr lang="es-MX" sz="1400" i="1" dirty="0"/>
              <a:t> </a:t>
            </a:r>
          </a:p>
        </p:txBody>
      </p:sp>
      <p:sp>
        <p:nvSpPr>
          <p:cNvPr id="3" name="CaixaDeTexto 12">
            <a:extLst>
              <a:ext uri="{FF2B5EF4-FFF2-40B4-BE49-F238E27FC236}">
                <a16:creationId xmlns:a16="http://schemas.microsoft.com/office/drawing/2014/main" id="{C4CBA63A-589C-5416-AD1F-E3AF7D8B6B3D}"/>
              </a:ext>
            </a:extLst>
          </p:cNvPr>
          <p:cNvSpPr txBox="1"/>
          <p:nvPr/>
        </p:nvSpPr>
        <p:spPr>
          <a:xfrm>
            <a:off x="204873" y="13352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i="1" dirty="0"/>
              <a:t>M/G/1/K </a:t>
            </a:r>
            <a:r>
              <a:rPr lang="es-MX" b="1" i="1" dirty="0" err="1"/>
              <a:t>com</a:t>
            </a:r>
            <a:r>
              <a:rPr lang="es-MX" b="1" i="1" dirty="0"/>
              <a:t> </a:t>
            </a:r>
            <a:r>
              <a:rPr lang="es-MX" b="1" i="1" dirty="0" err="1"/>
              <a:t>desestímulo</a:t>
            </a:r>
            <a:r>
              <a:rPr lang="es-MX" i="1" dirty="0"/>
              <a:t> </a:t>
            </a:r>
            <a:endParaRPr lang="pt-BR" dirty="0"/>
          </a:p>
        </p:txBody>
      </p:sp>
      <p:pic>
        <p:nvPicPr>
          <p:cNvPr id="7170" name="Picture 2" descr="Diagrama&#10;&#10;O conteúdo gerado por IA pode estar incorreto.">
            <a:extLst>
              <a:ext uri="{FF2B5EF4-FFF2-40B4-BE49-F238E27FC236}">
                <a16:creationId xmlns:a16="http://schemas.microsoft.com/office/drawing/2014/main" id="{E91ED355-04A1-C70D-03D6-6A8362071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35" y="554418"/>
            <a:ext cx="7386691" cy="574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56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446A1-14F4-7D6D-2D28-2B86C5DFC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id="{5DC83BAA-FAF4-B2A5-1978-951B0B8CBEEB}"/>
              </a:ext>
            </a:extLst>
          </p:cNvPr>
          <p:cNvSpPr>
            <a:spLocks noGrp="1"/>
          </p:cNvSpPr>
          <p:nvPr/>
        </p:nvSpPr>
        <p:spPr>
          <a:xfrm>
            <a:off x="8868987" y="623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B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9</a:t>
            </a:r>
          </a:p>
        </p:txBody>
      </p:sp>
      <p:pic>
        <p:nvPicPr>
          <p:cNvPr id="10" name="Picture 2" descr="Logotipo&#10;&#10;El contenido generado por IA puede ser incorrecto.">
            <a:extLst>
              <a:ext uri="{FF2B5EF4-FFF2-40B4-BE49-F238E27FC236}">
                <a16:creationId xmlns:a16="http://schemas.microsoft.com/office/drawing/2014/main" id="{8E3C3DDC-C808-948B-7826-BEFD4593D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" y="6102254"/>
            <a:ext cx="2292122" cy="6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12">
            <a:extLst>
              <a:ext uri="{FF2B5EF4-FFF2-40B4-BE49-F238E27FC236}">
                <a16:creationId xmlns:a16="http://schemas.microsoft.com/office/drawing/2014/main" id="{3F343C0D-62ED-5ACC-8C36-2B61939A3B4B}"/>
              </a:ext>
            </a:extLst>
          </p:cNvPr>
          <p:cNvSpPr txBox="1"/>
          <p:nvPr/>
        </p:nvSpPr>
        <p:spPr>
          <a:xfrm>
            <a:off x="204873" y="13352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B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i="1" dirty="0"/>
              <a:t>Resultados</a:t>
            </a:r>
            <a:endParaRPr lang="pt-BR" dirty="0"/>
          </a:p>
        </p:txBody>
      </p:sp>
      <p:pic>
        <p:nvPicPr>
          <p:cNvPr id="8194" name="Picture 2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D8CA9808-4DFA-F75B-1454-358FE5A05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95" y="1709737"/>
            <a:ext cx="52863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14">
                <a:extLst>
                  <a:ext uri="{FF2B5EF4-FFF2-40B4-BE49-F238E27FC236}">
                    <a16:creationId xmlns:a16="http://schemas.microsoft.com/office/drawing/2014/main" id="{E3C6580D-97F2-9055-4297-C1A499DA7C93}"/>
                  </a:ext>
                </a:extLst>
              </p:cNvPr>
              <p:cNvSpPr txBox="1"/>
              <p:nvPr/>
            </p:nvSpPr>
            <p:spPr>
              <a:xfrm>
                <a:off x="2335630" y="5126410"/>
                <a:ext cx="7487920" cy="523220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s-BO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 b="1" i="1" dirty="0"/>
                  <a:t>Fig. 5: </a:t>
                </a:r>
                <a:r>
                  <a:rPr lang="pt-BR" sz="1400" i="1" dirty="0"/>
                  <a:t>Fator de utilização</a:t>
                </a:r>
                <a14:m>
                  <m:oMath xmlns:m="http://schemas.openxmlformats.org/officeDocument/2006/math">
                    <m:r>
                      <a:rPr lang="es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BR" sz="1400" i="1" dirty="0"/>
                  <a:t>  em função da taxa máxima de chegada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400" i="1" dirty="0"/>
              </a:p>
              <a:p>
                <a:pPr algn="ctr"/>
                <a:r>
                  <a:rPr lang="pt-BR" sz="1400" i="1" dirty="0"/>
                  <a:t>em uma fila M/M/1 com desestímulo.</a:t>
                </a:r>
              </a:p>
            </p:txBody>
          </p:sp>
        </mc:Choice>
        <mc:Fallback xmlns="">
          <p:sp>
            <p:nvSpPr>
              <p:cNvPr id="4" name="CaixaDeTexto 14">
                <a:extLst>
                  <a:ext uri="{FF2B5EF4-FFF2-40B4-BE49-F238E27FC236}">
                    <a16:creationId xmlns:a16="http://schemas.microsoft.com/office/drawing/2014/main" id="{E3C6580D-97F2-9055-4297-C1A499DA7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630" y="5126410"/>
                <a:ext cx="7487920" cy="523220"/>
              </a:xfrm>
              <a:prstGeom prst="rect">
                <a:avLst/>
              </a:prstGeom>
              <a:blipFill>
                <a:blip r:embed="rId5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939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1052</Words>
  <Application>Microsoft Office PowerPoint</Application>
  <PresentationFormat>Panorámica</PresentationFormat>
  <Paragraphs>148</Paragraphs>
  <Slides>15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CIDFont+F1</vt:lpstr>
      <vt:lpstr>Wingdings</vt:lpstr>
      <vt:lpstr>Wingdings,Sans-Serif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 alpha</dc:creator>
  <cp:lastModifiedBy>the alpha</cp:lastModifiedBy>
  <cp:revision>3</cp:revision>
  <dcterms:created xsi:type="dcterms:W3CDTF">2025-06-29T23:17:07Z</dcterms:created>
  <dcterms:modified xsi:type="dcterms:W3CDTF">2025-06-30T02:09:31Z</dcterms:modified>
</cp:coreProperties>
</file>