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0" r:id="rId17"/>
    <p:sldId id="269" r:id="rId18"/>
    <p:sldId id="274" r:id="rId19"/>
    <p:sldId id="273" r:id="rId20"/>
    <p:sldId id="272"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67" d="100"/>
          <a:sy n="67" d="100"/>
        </p:scale>
        <p:origin x="10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30B6E-086B-4940-ADBF-47B0418AA7C5}" type="datetimeFigureOut">
              <a:rPr lang="es-CO" smtClean="0"/>
              <a:t>4/06/2024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8DB53-3128-4826-AEE8-5FC7287D7C12}" type="slidenum">
              <a:rPr lang="es-CO" smtClean="0"/>
              <a:t>‹Nº›</a:t>
            </a:fld>
            <a:endParaRPr lang="es-CO"/>
          </a:p>
        </p:txBody>
      </p:sp>
    </p:spTree>
    <p:extLst>
      <p:ext uri="{BB962C8B-B14F-4D97-AF65-F5344CB8AC3E}">
        <p14:creationId xmlns:p14="http://schemas.microsoft.com/office/powerpoint/2010/main" val="3182581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CA8425-5E2F-4B18-ABA6-FDD25003C7B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985BD3C-CA0A-4844-9201-772BC1D07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BF81AEA-EFA3-466E-AC72-2DF4E1714E5B}"/>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5" name="Marcador de pie de página 4">
            <a:extLst>
              <a:ext uri="{FF2B5EF4-FFF2-40B4-BE49-F238E27FC236}">
                <a16:creationId xmlns:a16="http://schemas.microsoft.com/office/drawing/2014/main" id="{5E1B527F-667C-41BE-96C0-762AF652A7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99635C6-E4F9-4EF7-8741-9AC0E49EEFE4}"/>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172650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F9128-C80F-4FE3-8883-E3A02E3E0E8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709ECB3-0EFB-4FF6-953F-C9D374077C3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9F20188-E0FD-499A-8877-B8207335CFC4}"/>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5" name="Marcador de pie de página 4">
            <a:extLst>
              <a:ext uri="{FF2B5EF4-FFF2-40B4-BE49-F238E27FC236}">
                <a16:creationId xmlns:a16="http://schemas.microsoft.com/office/drawing/2014/main" id="{CC4B2163-05D9-442B-8814-24F2AF01AC4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63FE69F-D643-487C-AD52-1D9DDDD75BE0}"/>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330334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DD9B33B-31BA-4C12-B8DF-B41F0ECCB6C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77ED6B1-AFCA-4907-8F9F-084D1A3D6B9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2417347-1A13-4CA4-ACD6-F966783E7A4D}"/>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5" name="Marcador de pie de página 4">
            <a:extLst>
              <a:ext uri="{FF2B5EF4-FFF2-40B4-BE49-F238E27FC236}">
                <a16:creationId xmlns:a16="http://schemas.microsoft.com/office/drawing/2014/main" id="{B7B5C567-AF58-4A1F-8242-112E02437D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739A8F3-A403-4F10-988D-F13B545C6CBF}"/>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21365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F0518-0068-4092-BEF5-956CA4C49AE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EBB36E-5E4B-4179-9B75-A20F34B6279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C9D315D-CCE1-44C8-94E3-92644828B10A}"/>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5" name="Marcador de pie de página 4">
            <a:extLst>
              <a:ext uri="{FF2B5EF4-FFF2-40B4-BE49-F238E27FC236}">
                <a16:creationId xmlns:a16="http://schemas.microsoft.com/office/drawing/2014/main" id="{F498F643-32A5-4101-906B-641B00CA61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FD77670-AB79-4563-880B-DF8DC8C323F8}"/>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12198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3E436-6ADA-4068-B45F-AC29FFE16C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4387752-BD64-4176-96EB-8D7F6B1B1D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50C6AEF-25C1-40D6-9AC4-984C9907DB5A}"/>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5" name="Marcador de pie de página 4">
            <a:extLst>
              <a:ext uri="{FF2B5EF4-FFF2-40B4-BE49-F238E27FC236}">
                <a16:creationId xmlns:a16="http://schemas.microsoft.com/office/drawing/2014/main" id="{FDD89373-2FF6-4CF0-A641-14060A211E9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7B4A36A-6EED-4CDC-90CE-B7A1228D7133}"/>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305241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A269D-AA37-4B9B-A10F-8B73B82DC3B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D052D2C-FB56-424C-9595-C0405D0F72E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1D075F2-8AA4-4001-B061-9B641AE36C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E3B5A89-F393-4209-ACCE-20759A1ED95C}"/>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6" name="Marcador de pie de página 5">
            <a:extLst>
              <a:ext uri="{FF2B5EF4-FFF2-40B4-BE49-F238E27FC236}">
                <a16:creationId xmlns:a16="http://schemas.microsoft.com/office/drawing/2014/main" id="{3957E0EC-03E6-4946-9F6F-43513AFAE45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597F35A-A8FD-4761-AB84-7B62AAF08EA8}"/>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287984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40859-F8AC-4C3F-9BEA-869DDDD776B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0AFA818-BF68-4CCA-AF84-F387F48C4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70B6BF7-1CAC-4828-97E6-041B983F02E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A2935BF-AE6F-466B-A2BC-41C33103A7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DADD147-1A68-4086-9C19-89510AA6525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B844F47-8FD4-4595-A499-FED85637E245}"/>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8" name="Marcador de pie de página 7">
            <a:extLst>
              <a:ext uri="{FF2B5EF4-FFF2-40B4-BE49-F238E27FC236}">
                <a16:creationId xmlns:a16="http://schemas.microsoft.com/office/drawing/2014/main" id="{167B2249-0D51-4A15-AEAE-F6181570117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4F32946-57D9-426A-8E15-D569C707DBDD}"/>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361521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57718-660C-48D0-A5A8-DA09405F0EF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13628EC7-666F-44CB-987E-856009D515EA}"/>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4" name="Marcador de pie de página 3">
            <a:extLst>
              <a:ext uri="{FF2B5EF4-FFF2-40B4-BE49-F238E27FC236}">
                <a16:creationId xmlns:a16="http://schemas.microsoft.com/office/drawing/2014/main" id="{89EDCCF3-D6B2-42FB-A9B7-F7B0B9E92C0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F9A97B1-256D-4056-BC0C-C97A97AEF1D5}"/>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95723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65DE621-EA34-4A37-B24A-EDA776A0FFF4}"/>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3" name="Marcador de pie de página 2">
            <a:extLst>
              <a:ext uri="{FF2B5EF4-FFF2-40B4-BE49-F238E27FC236}">
                <a16:creationId xmlns:a16="http://schemas.microsoft.com/office/drawing/2014/main" id="{7C4BA2C9-808A-4396-BC7C-62FA12CE97B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50325BD-31D5-4DD1-9A17-1FB12A081C8C}"/>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126211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688D4-B830-4B1E-A87D-B5BC49E9ED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12D92EA-C61E-4A7E-9148-15F15BBE4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0F93471-791C-432A-8862-12EA4D392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5B054D-56B2-44E3-AFF0-F59AFA797D2A}"/>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6" name="Marcador de pie de página 5">
            <a:extLst>
              <a:ext uri="{FF2B5EF4-FFF2-40B4-BE49-F238E27FC236}">
                <a16:creationId xmlns:a16="http://schemas.microsoft.com/office/drawing/2014/main" id="{2DEF9F00-E37A-4BB5-85E9-D4F998F5263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CDD2614-0293-4D50-B217-665A4A859D65}"/>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2398989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20E90-DC18-4288-9EF6-435BA20D7B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7146F3D-9EAC-4817-83AB-D39C9AE0B5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E204007-EADA-4CBD-AB4F-D1C3AE671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AD64DD8-E4DC-4B5F-A353-09F7EDD3D58E}"/>
              </a:ext>
            </a:extLst>
          </p:cNvPr>
          <p:cNvSpPr>
            <a:spLocks noGrp="1"/>
          </p:cNvSpPr>
          <p:nvPr>
            <p:ph type="dt" sz="half" idx="10"/>
          </p:nvPr>
        </p:nvSpPr>
        <p:spPr/>
        <p:txBody>
          <a:bodyPr/>
          <a:lstStyle/>
          <a:p>
            <a:fld id="{14A0DFE5-66EF-4A1E-A9C2-3BAA29326723}" type="datetimeFigureOut">
              <a:rPr lang="es-CO" smtClean="0"/>
              <a:t>4/06/2024</a:t>
            </a:fld>
            <a:endParaRPr lang="es-CO"/>
          </a:p>
        </p:txBody>
      </p:sp>
      <p:sp>
        <p:nvSpPr>
          <p:cNvPr id="6" name="Marcador de pie de página 5">
            <a:extLst>
              <a:ext uri="{FF2B5EF4-FFF2-40B4-BE49-F238E27FC236}">
                <a16:creationId xmlns:a16="http://schemas.microsoft.com/office/drawing/2014/main" id="{02C1141B-4649-40A9-A5FB-8A18C509203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A9A5064-EF1C-455D-A84C-C194D8CFF0DD}"/>
              </a:ext>
            </a:extLst>
          </p:cNvPr>
          <p:cNvSpPr>
            <a:spLocks noGrp="1"/>
          </p:cNvSpPr>
          <p:nvPr>
            <p:ph type="sldNum" sz="quarter" idx="12"/>
          </p:nvPr>
        </p:nvSpPr>
        <p:spPr/>
        <p:txBody>
          <a:bodyPr/>
          <a:lstStyle/>
          <a:p>
            <a:fld id="{C9EF3903-7B76-4DE0-91CA-01128DBC0B47}" type="slidenum">
              <a:rPr lang="es-CO" smtClean="0"/>
              <a:t>‹Nº›</a:t>
            </a:fld>
            <a:endParaRPr lang="es-CO"/>
          </a:p>
        </p:txBody>
      </p:sp>
    </p:spTree>
    <p:extLst>
      <p:ext uri="{BB962C8B-B14F-4D97-AF65-F5344CB8AC3E}">
        <p14:creationId xmlns:p14="http://schemas.microsoft.com/office/powerpoint/2010/main" val="142236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3000"/>
            <a:lum/>
          </a:blip>
          <a:srcRect/>
          <a:stretch>
            <a:fillRect t="-76000" b="-76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4B4BE83-4024-472B-8116-C2FEFF8F7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A31817A-3FB1-4C75-B367-F9F44641C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8ED2C3A-FBE1-41DE-AA47-468762E21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0DFE5-66EF-4A1E-A9C2-3BAA29326723}" type="datetimeFigureOut">
              <a:rPr lang="es-CO" smtClean="0"/>
              <a:t>4/06/2024</a:t>
            </a:fld>
            <a:endParaRPr lang="es-CO"/>
          </a:p>
        </p:txBody>
      </p:sp>
      <p:sp>
        <p:nvSpPr>
          <p:cNvPr id="5" name="Marcador de pie de página 4">
            <a:extLst>
              <a:ext uri="{FF2B5EF4-FFF2-40B4-BE49-F238E27FC236}">
                <a16:creationId xmlns:a16="http://schemas.microsoft.com/office/drawing/2014/main" id="{8635F718-46BF-4E10-891C-992CA1ED1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44AF1B7-906C-4EDC-A2A0-6425AC639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F3903-7B76-4DE0-91CA-01128DBC0B47}" type="slidenum">
              <a:rPr lang="es-CO" smtClean="0"/>
              <a:t>‹Nº›</a:t>
            </a:fld>
            <a:endParaRPr lang="es-CO"/>
          </a:p>
        </p:txBody>
      </p:sp>
    </p:spTree>
    <p:extLst>
      <p:ext uri="{BB962C8B-B14F-4D97-AF65-F5344CB8AC3E}">
        <p14:creationId xmlns:p14="http://schemas.microsoft.com/office/powerpoint/2010/main" val="320870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C3EAD-F5BA-45EB-8C17-D39BBBE5D84C}"/>
              </a:ext>
            </a:extLst>
          </p:cNvPr>
          <p:cNvSpPr>
            <a:spLocks noGrp="1"/>
          </p:cNvSpPr>
          <p:nvPr>
            <p:ph type="ctrTitle"/>
          </p:nvPr>
        </p:nvSpPr>
        <p:spPr/>
        <p:txBody>
          <a:bodyPr/>
          <a:lstStyle/>
          <a:p>
            <a:r>
              <a:rPr lang="es-CO" dirty="0"/>
              <a:t>K-</a:t>
            </a:r>
            <a:r>
              <a:rPr lang="es-CO" dirty="0" err="1"/>
              <a:t>Means</a:t>
            </a:r>
            <a:r>
              <a:rPr lang="es-CO" dirty="0"/>
              <a:t> </a:t>
            </a:r>
            <a:r>
              <a:rPr lang="es-CO" dirty="0" err="1"/>
              <a:t>model</a:t>
            </a:r>
            <a:r>
              <a:rPr lang="es-CO" dirty="0"/>
              <a:t> </a:t>
            </a:r>
            <a:r>
              <a:rPr lang="es-CO" dirty="0" err="1"/>
              <a:t>interpretations</a:t>
            </a:r>
            <a:endParaRPr lang="es-CO" dirty="0"/>
          </a:p>
        </p:txBody>
      </p:sp>
      <p:sp>
        <p:nvSpPr>
          <p:cNvPr id="3" name="Subtítulo 2">
            <a:extLst>
              <a:ext uri="{FF2B5EF4-FFF2-40B4-BE49-F238E27FC236}">
                <a16:creationId xmlns:a16="http://schemas.microsoft.com/office/drawing/2014/main" id="{96D05A29-0413-42DB-A94D-8D4AE4ACABF0}"/>
              </a:ext>
            </a:extLst>
          </p:cNvPr>
          <p:cNvSpPr>
            <a:spLocks noGrp="1"/>
          </p:cNvSpPr>
          <p:nvPr>
            <p:ph type="subTitle" idx="1"/>
          </p:nvPr>
        </p:nvSpPr>
        <p:spPr>
          <a:xfrm>
            <a:off x="1524000" y="3602038"/>
            <a:ext cx="9144000" cy="2387600"/>
          </a:xfrm>
        </p:spPr>
        <p:txBody>
          <a:bodyPr>
            <a:normAutofit/>
          </a:bodyPr>
          <a:lstStyle/>
          <a:p>
            <a:r>
              <a:rPr lang="es-CO" dirty="0" err="1"/>
              <a:t>Subject</a:t>
            </a:r>
            <a:r>
              <a:rPr lang="es-CO" dirty="0"/>
              <a:t>: Big Data</a:t>
            </a:r>
          </a:p>
          <a:p>
            <a:r>
              <a:rPr lang="es-CO" dirty="0"/>
              <a:t>Dayan </a:t>
            </a:r>
            <a:r>
              <a:rPr lang="es-CO" dirty="0" err="1"/>
              <a:t>Trijillo</a:t>
            </a:r>
            <a:endParaRPr lang="es-CO" dirty="0"/>
          </a:p>
          <a:p>
            <a:r>
              <a:rPr lang="es-CO" dirty="0"/>
              <a:t>Diana Salazar</a:t>
            </a:r>
          </a:p>
          <a:p>
            <a:r>
              <a:rPr lang="es-CO" dirty="0" err="1"/>
              <a:t>Moscow</a:t>
            </a:r>
            <a:endParaRPr lang="es-CO" dirty="0"/>
          </a:p>
          <a:p>
            <a:r>
              <a:rPr lang="es-CO" dirty="0"/>
              <a:t>2024</a:t>
            </a:r>
          </a:p>
          <a:p>
            <a:endParaRPr lang="es-CO" dirty="0"/>
          </a:p>
        </p:txBody>
      </p:sp>
    </p:spTree>
    <p:extLst>
      <p:ext uri="{BB962C8B-B14F-4D97-AF65-F5344CB8AC3E}">
        <p14:creationId xmlns:p14="http://schemas.microsoft.com/office/powerpoint/2010/main" val="402864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E8764-D22C-4EE0-9253-B1823953DB26}"/>
              </a:ext>
            </a:extLst>
          </p:cNvPr>
          <p:cNvSpPr>
            <a:spLocks noGrp="1"/>
          </p:cNvSpPr>
          <p:nvPr>
            <p:ph type="title"/>
          </p:nvPr>
        </p:nvSpPr>
        <p:spPr/>
        <p:txBody>
          <a:bodyPr/>
          <a:lstStyle/>
          <a:p>
            <a:r>
              <a:rPr lang="es-CO" dirty="0" err="1"/>
              <a:t>Normalization</a:t>
            </a:r>
            <a:endParaRPr lang="es-CO" dirty="0"/>
          </a:p>
        </p:txBody>
      </p:sp>
      <p:sp>
        <p:nvSpPr>
          <p:cNvPr id="3" name="Marcador de contenido 2">
            <a:extLst>
              <a:ext uri="{FF2B5EF4-FFF2-40B4-BE49-F238E27FC236}">
                <a16:creationId xmlns:a16="http://schemas.microsoft.com/office/drawing/2014/main" id="{0BE7F0E4-825D-4622-B633-39E8019A2E71}"/>
              </a:ext>
            </a:extLst>
          </p:cNvPr>
          <p:cNvSpPr>
            <a:spLocks noGrp="1"/>
          </p:cNvSpPr>
          <p:nvPr>
            <p:ph idx="1"/>
          </p:nvPr>
        </p:nvSpPr>
        <p:spPr>
          <a:xfrm>
            <a:off x="838200" y="1444625"/>
            <a:ext cx="10515600" cy="4351338"/>
          </a:xfrm>
        </p:spPr>
        <p:txBody>
          <a:bodyPr/>
          <a:lstStyle/>
          <a:p>
            <a:r>
              <a:rPr lang="en-US"/>
              <a:t>We bring the variables to a common scale using the standardization method that guarantees a mean of zero and a unit variance.</a:t>
            </a:r>
            <a:endParaRPr lang="es-CO" dirty="0"/>
          </a:p>
        </p:txBody>
      </p:sp>
      <p:pic>
        <p:nvPicPr>
          <p:cNvPr id="5" name="Imagen 4">
            <a:extLst>
              <a:ext uri="{FF2B5EF4-FFF2-40B4-BE49-F238E27FC236}">
                <a16:creationId xmlns:a16="http://schemas.microsoft.com/office/drawing/2014/main" id="{8F672D20-2C5A-4B04-A370-C9BA11BDF475}"/>
              </a:ext>
            </a:extLst>
          </p:cNvPr>
          <p:cNvPicPr>
            <a:picLocks noChangeAspect="1"/>
          </p:cNvPicPr>
          <p:nvPr/>
        </p:nvPicPr>
        <p:blipFill>
          <a:blip r:embed="rId2"/>
          <a:stretch>
            <a:fillRect/>
          </a:stretch>
        </p:blipFill>
        <p:spPr>
          <a:xfrm>
            <a:off x="2564990" y="2417170"/>
            <a:ext cx="5868219" cy="3943900"/>
          </a:xfrm>
          <a:prstGeom prst="rect">
            <a:avLst/>
          </a:prstGeom>
        </p:spPr>
      </p:pic>
    </p:spTree>
    <p:extLst>
      <p:ext uri="{BB962C8B-B14F-4D97-AF65-F5344CB8AC3E}">
        <p14:creationId xmlns:p14="http://schemas.microsoft.com/office/powerpoint/2010/main" val="109161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C9AAF-0429-4F9A-AC60-D5B2D414F8EE}"/>
              </a:ext>
            </a:extLst>
          </p:cNvPr>
          <p:cNvSpPr>
            <a:spLocks noGrp="1"/>
          </p:cNvSpPr>
          <p:nvPr>
            <p:ph type="title"/>
          </p:nvPr>
        </p:nvSpPr>
        <p:spPr/>
        <p:txBody>
          <a:bodyPr/>
          <a:lstStyle/>
          <a:p>
            <a:r>
              <a:rPr lang="es-CO"/>
              <a:t>Model Training</a:t>
            </a:r>
            <a:endParaRPr lang="es-CO" dirty="0"/>
          </a:p>
        </p:txBody>
      </p:sp>
      <p:sp>
        <p:nvSpPr>
          <p:cNvPr id="3" name="Marcador de contenido 2">
            <a:extLst>
              <a:ext uri="{FF2B5EF4-FFF2-40B4-BE49-F238E27FC236}">
                <a16:creationId xmlns:a16="http://schemas.microsoft.com/office/drawing/2014/main" id="{BCD88807-E510-4C15-8A06-AA59437D9CA4}"/>
              </a:ext>
            </a:extLst>
          </p:cNvPr>
          <p:cNvSpPr>
            <a:spLocks noGrp="1"/>
          </p:cNvSpPr>
          <p:nvPr>
            <p:ph idx="1"/>
          </p:nvPr>
        </p:nvSpPr>
        <p:spPr/>
        <p:txBody>
          <a:bodyPr/>
          <a:lstStyle/>
          <a:p>
            <a:r>
              <a:rPr lang="en-US" dirty="0"/>
              <a:t>K-means is an unsupervised classification (clustering) algorithm that groups objects into k groups based on their characteristics. Grouping is done by minimizing the sum of distances between each object and the centroid of its group or cluster.</a:t>
            </a:r>
          </a:p>
          <a:p>
            <a:pPr marL="0" indent="0">
              <a:buNone/>
            </a:pPr>
            <a:r>
              <a:rPr lang="en-US" dirty="0"/>
              <a:t>Since the value of K (number of clusters) is the analyst's choice, we will rely on two methods recorded in the literature to evaluate the heterogeneity of clusters depending on the value of k:
	Elbow Method: Within Cluster Sum of Squares
	Silhouette Analysis</a:t>
            </a:r>
            <a:endParaRPr lang="es-CO" dirty="0"/>
          </a:p>
        </p:txBody>
      </p:sp>
    </p:spTree>
    <p:extLst>
      <p:ext uri="{BB962C8B-B14F-4D97-AF65-F5344CB8AC3E}">
        <p14:creationId xmlns:p14="http://schemas.microsoft.com/office/powerpoint/2010/main" val="298988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A23E5-5E61-4E15-9E9B-6EE7F9442AE5}"/>
              </a:ext>
            </a:extLst>
          </p:cNvPr>
          <p:cNvSpPr>
            <a:spLocks noGrp="1"/>
          </p:cNvSpPr>
          <p:nvPr>
            <p:ph type="title"/>
          </p:nvPr>
        </p:nvSpPr>
        <p:spPr>
          <a:xfrm>
            <a:off x="838200" y="382247"/>
            <a:ext cx="10515600" cy="1325563"/>
          </a:xfrm>
        </p:spPr>
        <p:txBody>
          <a:bodyPr/>
          <a:lstStyle/>
          <a:p>
            <a:r>
              <a:rPr lang="en-US" dirty="0"/>
              <a:t>Choosing the number of clusters</a:t>
            </a:r>
            <a:br>
              <a:rPr lang="en-US" dirty="0"/>
            </a:br>
            <a:r>
              <a:rPr lang="en-US" dirty="0"/>
              <a:t>Elbow Method</a:t>
            </a:r>
            <a:endParaRPr lang="es-CO" dirty="0"/>
          </a:p>
        </p:txBody>
      </p:sp>
      <p:pic>
        <p:nvPicPr>
          <p:cNvPr id="5" name="Marcador de contenido 4">
            <a:extLst>
              <a:ext uri="{FF2B5EF4-FFF2-40B4-BE49-F238E27FC236}">
                <a16:creationId xmlns:a16="http://schemas.microsoft.com/office/drawing/2014/main" id="{E159EE4F-A97A-4F2C-8B44-C2906652A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518" y="1965009"/>
            <a:ext cx="5375398" cy="3847962"/>
          </a:xfrm>
        </p:spPr>
      </p:pic>
      <p:sp>
        <p:nvSpPr>
          <p:cNvPr id="8" name="Marcador de contenido 2">
            <a:extLst>
              <a:ext uri="{FF2B5EF4-FFF2-40B4-BE49-F238E27FC236}">
                <a16:creationId xmlns:a16="http://schemas.microsoft.com/office/drawing/2014/main" id="{0308BAB4-C4CE-4E78-81CB-6C5B85BFA200}"/>
              </a:ext>
            </a:extLst>
          </p:cNvPr>
          <p:cNvSpPr txBox="1">
            <a:spLocks/>
          </p:cNvSpPr>
          <p:nvPr/>
        </p:nvSpPr>
        <p:spPr>
          <a:xfrm>
            <a:off x="5723741" y="2242455"/>
            <a:ext cx="5834741" cy="4833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Using the Elbow method, we see in the graph the values of the sum of squares within the group (WCSS) on the y-axis, and the different values of K on the x-axis. According with the method, when we see an elbow shape on the graph, we choose the K value where the elbow is created. In our case, this inflection point is not very clear, but it could be k=7 or k=8.</a:t>
            </a:r>
            <a:endParaRPr lang="es-CO" dirty="0"/>
          </a:p>
        </p:txBody>
      </p:sp>
    </p:spTree>
    <p:extLst>
      <p:ext uri="{BB962C8B-B14F-4D97-AF65-F5344CB8AC3E}">
        <p14:creationId xmlns:p14="http://schemas.microsoft.com/office/powerpoint/2010/main" val="316477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6A822B6-F46A-45BC-BE9E-F80093DD7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9" y="1763486"/>
            <a:ext cx="6056078" cy="3874473"/>
          </a:xfrm>
          <a:prstGeom prst="rect">
            <a:avLst/>
          </a:prstGeom>
        </p:spPr>
      </p:pic>
      <p:sp>
        <p:nvSpPr>
          <p:cNvPr id="5" name="Título 1">
            <a:extLst>
              <a:ext uri="{FF2B5EF4-FFF2-40B4-BE49-F238E27FC236}">
                <a16:creationId xmlns:a16="http://schemas.microsoft.com/office/drawing/2014/main" id="{AD06503C-2A96-40C9-A2E4-9B495AE3C71E}"/>
              </a:ext>
            </a:extLst>
          </p:cNvPr>
          <p:cNvSpPr>
            <a:spLocks noGrp="1"/>
          </p:cNvSpPr>
          <p:nvPr>
            <p:ph type="title"/>
          </p:nvPr>
        </p:nvSpPr>
        <p:spPr>
          <a:xfrm>
            <a:off x="838200" y="382247"/>
            <a:ext cx="10515600" cy="1325563"/>
          </a:xfrm>
        </p:spPr>
        <p:txBody>
          <a:bodyPr/>
          <a:lstStyle/>
          <a:p>
            <a:r>
              <a:rPr lang="es-CO" dirty="0" err="1"/>
              <a:t>Silhouete</a:t>
            </a:r>
            <a:r>
              <a:rPr lang="es-CO" dirty="0"/>
              <a:t> score</a:t>
            </a:r>
          </a:p>
        </p:txBody>
      </p:sp>
      <p:sp>
        <p:nvSpPr>
          <p:cNvPr id="6" name="Marcador de contenido 5">
            <a:extLst>
              <a:ext uri="{FF2B5EF4-FFF2-40B4-BE49-F238E27FC236}">
                <a16:creationId xmlns:a16="http://schemas.microsoft.com/office/drawing/2014/main" id="{F7C4AA7C-8F04-448A-8250-027F1E2F6F1D}"/>
              </a:ext>
            </a:extLst>
          </p:cNvPr>
          <p:cNvSpPr>
            <a:spLocks noGrp="1"/>
          </p:cNvSpPr>
          <p:nvPr>
            <p:ph idx="1"/>
          </p:nvPr>
        </p:nvSpPr>
        <p:spPr>
          <a:xfrm>
            <a:off x="6270170" y="2000817"/>
            <a:ext cx="5399305" cy="4176145"/>
          </a:xfrm>
        </p:spPr>
        <p:txBody>
          <a:bodyPr/>
          <a:lstStyle/>
          <a:p>
            <a:r>
              <a:rPr lang="en-US"/>
              <a:t>Because the Silhouette method studies the separation between the resulting clusters, parameterizing it in a range between -1 and 1, the best k to choose is the one that offers the greatest separation between clusters, that is, the number closest to 1. For our case it's 8</a:t>
            </a:r>
            <a:endParaRPr lang="es-CO" dirty="0"/>
          </a:p>
        </p:txBody>
      </p:sp>
    </p:spTree>
    <p:extLst>
      <p:ext uri="{BB962C8B-B14F-4D97-AF65-F5344CB8AC3E}">
        <p14:creationId xmlns:p14="http://schemas.microsoft.com/office/powerpoint/2010/main" val="373347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B3B33-2825-48BE-A353-150959E27D1A}"/>
              </a:ext>
            </a:extLst>
          </p:cNvPr>
          <p:cNvSpPr>
            <a:spLocks noGrp="1"/>
          </p:cNvSpPr>
          <p:nvPr>
            <p:ph type="title"/>
          </p:nvPr>
        </p:nvSpPr>
        <p:spPr/>
        <p:txBody>
          <a:bodyPr/>
          <a:lstStyle/>
          <a:p>
            <a:r>
              <a:rPr lang="en-US" dirty="0"/>
              <a:t>Application of the K-Nearest model</a:t>
            </a:r>
            <a:endParaRPr lang="es-CO" dirty="0"/>
          </a:p>
        </p:txBody>
      </p:sp>
      <p:sp>
        <p:nvSpPr>
          <p:cNvPr id="3" name="Marcador de contenido 2">
            <a:extLst>
              <a:ext uri="{FF2B5EF4-FFF2-40B4-BE49-F238E27FC236}">
                <a16:creationId xmlns:a16="http://schemas.microsoft.com/office/drawing/2014/main" id="{5A7B911B-4668-4806-B55B-C018502208EF}"/>
              </a:ext>
            </a:extLst>
          </p:cNvPr>
          <p:cNvSpPr>
            <a:spLocks noGrp="1"/>
          </p:cNvSpPr>
          <p:nvPr>
            <p:ph idx="1"/>
          </p:nvPr>
        </p:nvSpPr>
        <p:spPr>
          <a:xfrm>
            <a:off x="838200" y="1825625"/>
            <a:ext cx="10352314" cy="503918"/>
          </a:xfrm>
        </p:spPr>
        <p:txBody>
          <a:bodyPr>
            <a:normAutofit/>
          </a:bodyPr>
          <a:lstStyle/>
          <a:p>
            <a:r>
              <a:rPr lang="en-US"/>
              <a:t>According to the results of Elbow and Silhouette we chose k = 8.</a:t>
            </a:r>
            <a:endParaRPr lang="es-CO" dirty="0"/>
          </a:p>
        </p:txBody>
      </p:sp>
      <p:pic>
        <p:nvPicPr>
          <p:cNvPr id="5" name="Imagen 4">
            <a:extLst>
              <a:ext uri="{FF2B5EF4-FFF2-40B4-BE49-F238E27FC236}">
                <a16:creationId xmlns:a16="http://schemas.microsoft.com/office/drawing/2014/main" id="{3F773B02-3FBA-441C-A1A0-C31D451ABD46}"/>
              </a:ext>
            </a:extLst>
          </p:cNvPr>
          <p:cNvPicPr>
            <a:picLocks noChangeAspect="1"/>
          </p:cNvPicPr>
          <p:nvPr/>
        </p:nvPicPr>
        <p:blipFill>
          <a:blip r:embed="rId2"/>
          <a:stretch>
            <a:fillRect/>
          </a:stretch>
        </p:blipFill>
        <p:spPr>
          <a:xfrm>
            <a:off x="951980" y="2636050"/>
            <a:ext cx="10401820" cy="2133707"/>
          </a:xfrm>
          <a:prstGeom prst="rect">
            <a:avLst/>
          </a:prstGeom>
        </p:spPr>
      </p:pic>
    </p:spTree>
    <p:extLst>
      <p:ext uri="{BB962C8B-B14F-4D97-AF65-F5344CB8AC3E}">
        <p14:creationId xmlns:p14="http://schemas.microsoft.com/office/powerpoint/2010/main" val="422850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51DC5-57D6-4B61-824D-E0767C6194EC}"/>
              </a:ext>
            </a:extLst>
          </p:cNvPr>
          <p:cNvSpPr>
            <a:spLocks noGrp="1"/>
          </p:cNvSpPr>
          <p:nvPr>
            <p:ph type="title"/>
          </p:nvPr>
        </p:nvSpPr>
        <p:spPr>
          <a:xfrm>
            <a:off x="932329" y="2274608"/>
            <a:ext cx="10515600" cy="1325563"/>
          </a:xfrm>
        </p:spPr>
        <p:txBody>
          <a:bodyPr/>
          <a:lstStyle/>
          <a:p>
            <a:r>
              <a:rPr lang="es-CO" dirty="0" err="1"/>
              <a:t>Interpretations</a:t>
            </a:r>
            <a:r>
              <a:rPr lang="es-CO" dirty="0"/>
              <a:t> and </a:t>
            </a:r>
            <a:r>
              <a:rPr lang="es-CO" dirty="0" err="1"/>
              <a:t>hypotheses</a:t>
            </a:r>
            <a:endParaRPr lang="es-CO" dirty="0"/>
          </a:p>
        </p:txBody>
      </p:sp>
    </p:spTree>
    <p:extLst>
      <p:ext uri="{BB962C8B-B14F-4D97-AF65-F5344CB8AC3E}">
        <p14:creationId xmlns:p14="http://schemas.microsoft.com/office/powerpoint/2010/main" val="5156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8D562-8E1F-4FF7-963D-E831594AF55B}"/>
              </a:ext>
            </a:extLst>
          </p:cNvPr>
          <p:cNvSpPr>
            <a:spLocks noGrp="1"/>
          </p:cNvSpPr>
          <p:nvPr>
            <p:ph type="title"/>
          </p:nvPr>
        </p:nvSpPr>
        <p:spPr>
          <a:xfrm>
            <a:off x="838200" y="365125"/>
            <a:ext cx="10515600" cy="629957"/>
          </a:xfrm>
        </p:spPr>
        <p:txBody>
          <a:bodyPr>
            <a:noAutofit/>
          </a:bodyPr>
          <a:lstStyle/>
          <a:p>
            <a:r>
              <a:rPr lang="en-US" sz="2000"/>
              <a:t>In general, this clustering offers us two thresholds to segment the groups, these are:</a:t>
            </a:r>
            <a:br>
              <a:rPr lang="en-US" sz="2000"/>
            </a:br>
            <a:r>
              <a:rPr lang="en-US" sz="2000"/>
              <a:t>Family size = 4 and Annual Income ($) = 120000</a:t>
            </a:r>
            <a:endParaRPr lang="es-CO" sz="2000" dirty="0"/>
          </a:p>
        </p:txBody>
      </p:sp>
      <p:pic>
        <p:nvPicPr>
          <p:cNvPr id="5" name="Imagen 4">
            <a:extLst>
              <a:ext uri="{FF2B5EF4-FFF2-40B4-BE49-F238E27FC236}">
                <a16:creationId xmlns:a16="http://schemas.microsoft.com/office/drawing/2014/main" id="{2B2620C4-7AE2-4EF3-84A0-4B2BACBF7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21" y="995082"/>
            <a:ext cx="5501262" cy="5646554"/>
          </a:xfrm>
          <a:prstGeom prst="rect">
            <a:avLst/>
          </a:prstGeom>
        </p:spPr>
      </p:pic>
      <p:pic>
        <p:nvPicPr>
          <p:cNvPr id="6" name="Imagen 5">
            <a:extLst>
              <a:ext uri="{FF2B5EF4-FFF2-40B4-BE49-F238E27FC236}">
                <a16:creationId xmlns:a16="http://schemas.microsoft.com/office/drawing/2014/main" id="{4C63DE1F-0532-40E2-9FEC-1BECE5D6B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95082"/>
            <a:ext cx="5501262" cy="5646554"/>
          </a:xfrm>
          <a:prstGeom prst="rect">
            <a:avLst/>
          </a:prstGeom>
        </p:spPr>
      </p:pic>
      <p:cxnSp>
        <p:nvCxnSpPr>
          <p:cNvPr id="8" name="Conector recto 7">
            <a:extLst>
              <a:ext uri="{FF2B5EF4-FFF2-40B4-BE49-F238E27FC236}">
                <a16:creationId xmlns:a16="http://schemas.microsoft.com/office/drawing/2014/main" id="{3B5DA8D2-45DE-4D72-94E0-1B5FE486A6AE}"/>
              </a:ext>
            </a:extLst>
          </p:cNvPr>
          <p:cNvCxnSpPr/>
          <p:nvPr/>
        </p:nvCxnSpPr>
        <p:spPr>
          <a:xfrm>
            <a:off x="9493623" y="1223682"/>
            <a:ext cx="0" cy="50964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3414AD1C-0DCB-47CE-8DA4-2CA67057A237}"/>
              </a:ext>
            </a:extLst>
          </p:cNvPr>
          <p:cNvCxnSpPr>
            <a:endCxn id="6" idx="3"/>
          </p:cNvCxnSpPr>
          <p:nvPr/>
        </p:nvCxnSpPr>
        <p:spPr>
          <a:xfrm>
            <a:off x="6400800" y="3818359"/>
            <a:ext cx="51964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65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24CD4-BFA9-4432-9C8F-7181AD6BE7DB}"/>
              </a:ext>
            </a:extLst>
          </p:cNvPr>
          <p:cNvSpPr>
            <a:spLocks noGrp="1"/>
          </p:cNvSpPr>
          <p:nvPr>
            <p:ph type="title"/>
          </p:nvPr>
        </p:nvSpPr>
        <p:spPr/>
        <p:txBody>
          <a:bodyPr>
            <a:normAutofit/>
          </a:bodyPr>
          <a:lstStyle/>
          <a:p>
            <a:r>
              <a:rPr lang="es-CO"/>
              <a:t>Interpretaciones e hipótesis "Annual Income ($)“ vs “Family Size“ (a posteriori)</a:t>
            </a:r>
            <a:endParaRPr lang="es-CO" dirty="0"/>
          </a:p>
        </p:txBody>
      </p:sp>
      <p:sp>
        <p:nvSpPr>
          <p:cNvPr id="3" name="Marcador de contenido 2">
            <a:extLst>
              <a:ext uri="{FF2B5EF4-FFF2-40B4-BE49-F238E27FC236}">
                <a16:creationId xmlns:a16="http://schemas.microsoft.com/office/drawing/2014/main" id="{449EE219-FF24-4E0D-A9BE-842F7FCF45D9}"/>
              </a:ext>
            </a:extLst>
          </p:cNvPr>
          <p:cNvSpPr>
            <a:spLocks noGrp="1"/>
          </p:cNvSpPr>
          <p:nvPr>
            <p:ph idx="1"/>
          </p:nvPr>
        </p:nvSpPr>
        <p:spPr/>
        <p:txBody>
          <a:bodyPr>
            <a:normAutofit/>
          </a:bodyPr>
          <a:lstStyle/>
          <a:p>
            <a:r>
              <a:rPr lang="en-US" dirty="0"/>
              <a:t>When plotting the results of the k-mean model for the variables "Annual Income ($)" vs "Work Experience" we see that there is a distinction between the clusters as follows:
There is a cluster, (yellow color   ) that groups families of between 1 and 3 members in salaries between 20000 and maximum 120000
There is a cluster (lime green    ) that groups the families with the largest number of members (4 or more) and the lowest salary.
There is a cluster (pale blue     ) that groups families with the smallest number of members (3 or less) and a salary of more than 125,000.</a:t>
            </a:r>
            <a:endParaRPr lang="es-CO" dirty="0"/>
          </a:p>
        </p:txBody>
      </p:sp>
      <p:pic>
        <p:nvPicPr>
          <p:cNvPr id="5" name="Imagen 4">
            <a:extLst>
              <a:ext uri="{FF2B5EF4-FFF2-40B4-BE49-F238E27FC236}">
                <a16:creationId xmlns:a16="http://schemas.microsoft.com/office/drawing/2014/main" id="{99F68F64-CCD6-4182-BCFB-C2E387C32882}"/>
              </a:ext>
            </a:extLst>
          </p:cNvPr>
          <p:cNvPicPr>
            <a:picLocks noChangeAspect="1"/>
          </p:cNvPicPr>
          <p:nvPr/>
        </p:nvPicPr>
        <p:blipFill>
          <a:blip r:embed="rId2"/>
          <a:stretch>
            <a:fillRect/>
          </a:stretch>
        </p:blipFill>
        <p:spPr>
          <a:xfrm>
            <a:off x="5796245" y="3203458"/>
            <a:ext cx="258583" cy="235074"/>
          </a:xfrm>
          <a:prstGeom prst="rect">
            <a:avLst/>
          </a:prstGeom>
        </p:spPr>
      </p:pic>
      <p:pic>
        <p:nvPicPr>
          <p:cNvPr id="7" name="Imagen 6">
            <a:extLst>
              <a:ext uri="{FF2B5EF4-FFF2-40B4-BE49-F238E27FC236}">
                <a16:creationId xmlns:a16="http://schemas.microsoft.com/office/drawing/2014/main" id="{B1D67A78-2FC8-4A90-8719-5FC5192CA546}"/>
              </a:ext>
            </a:extLst>
          </p:cNvPr>
          <p:cNvPicPr>
            <a:picLocks noChangeAspect="1"/>
          </p:cNvPicPr>
          <p:nvPr/>
        </p:nvPicPr>
        <p:blipFill>
          <a:blip r:embed="rId3"/>
          <a:stretch>
            <a:fillRect/>
          </a:stretch>
        </p:blipFill>
        <p:spPr>
          <a:xfrm>
            <a:off x="5494792" y="4149417"/>
            <a:ext cx="258587" cy="159132"/>
          </a:xfrm>
          <a:prstGeom prst="rect">
            <a:avLst/>
          </a:prstGeom>
        </p:spPr>
      </p:pic>
      <p:pic>
        <p:nvPicPr>
          <p:cNvPr id="9" name="Imagen 8">
            <a:extLst>
              <a:ext uri="{FF2B5EF4-FFF2-40B4-BE49-F238E27FC236}">
                <a16:creationId xmlns:a16="http://schemas.microsoft.com/office/drawing/2014/main" id="{72FADD54-DE88-4461-9E11-EFF06F92288E}"/>
              </a:ext>
            </a:extLst>
          </p:cNvPr>
          <p:cNvPicPr>
            <a:picLocks noChangeAspect="1"/>
          </p:cNvPicPr>
          <p:nvPr/>
        </p:nvPicPr>
        <p:blipFill>
          <a:blip r:embed="rId4"/>
          <a:stretch>
            <a:fillRect/>
          </a:stretch>
        </p:blipFill>
        <p:spPr>
          <a:xfrm>
            <a:off x="5288825" y="5021968"/>
            <a:ext cx="341926" cy="235075"/>
          </a:xfrm>
          <a:prstGeom prst="rect">
            <a:avLst/>
          </a:prstGeom>
        </p:spPr>
      </p:pic>
    </p:spTree>
    <p:extLst>
      <p:ext uri="{BB962C8B-B14F-4D97-AF65-F5344CB8AC3E}">
        <p14:creationId xmlns:p14="http://schemas.microsoft.com/office/powerpoint/2010/main" val="47172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2D9E92F0-D71B-4FE7-9C27-4FDB3EFFC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4" y="995082"/>
            <a:ext cx="5837543" cy="5837543"/>
          </a:xfrm>
          <a:prstGeom prst="rect">
            <a:avLst/>
          </a:prstGeom>
        </p:spPr>
      </p:pic>
      <p:sp>
        <p:nvSpPr>
          <p:cNvPr id="2" name="Título 1">
            <a:extLst>
              <a:ext uri="{FF2B5EF4-FFF2-40B4-BE49-F238E27FC236}">
                <a16:creationId xmlns:a16="http://schemas.microsoft.com/office/drawing/2014/main" id="{3E78D562-8E1F-4FF7-963D-E831594AF55B}"/>
              </a:ext>
            </a:extLst>
          </p:cNvPr>
          <p:cNvSpPr>
            <a:spLocks noGrp="1"/>
          </p:cNvSpPr>
          <p:nvPr>
            <p:ph type="title"/>
          </p:nvPr>
        </p:nvSpPr>
        <p:spPr>
          <a:xfrm>
            <a:off x="838200" y="365125"/>
            <a:ext cx="10515600" cy="629957"/>
          </a:xfrm>
        </p:spPr>
        <p:txBody>
          <a:bodyPr>
            <a:noAutofit/>
          </a:bodyPr>
          <a:lstStyle/>
          <a:p>
            <a:r>
              <a:rPr lang="en-US" sz="2000"/>
              <a:t>In general, this clustering offers us two thresholds to segment the groups, these are:</a:t>
            </a:r>
            <a:br>
              <a:rPr lang="en-US" sz="2000"/>
            </a:br>
            <a:r>
              <a:rPr lang="en-US" sz="2000"/>
              <a:t>Work Experience = 5 and Annual Income ($) = 124000</a:t>
            </a:r>
            <a:endParaRPr lang="es-CO" sz="2000" dirty="0"/>
          </a:p>
        </p:txBody>
      </p:sp>
      <p:cxnSp>
        <p:nvCxnSpPr>
          <p:cNvPr id="8" name="Conector recto 7">
            <a:extLst>
              <a:ext uri="{FF2B5EF4-FFF2-40B4-BE49-F238E27FC236}">
                <a16:creationId xmlns:a16="http://schemas.microsoft.com/office/drawing/2014/main" id="{3B5DA8D2-45DE-4D72-94E0-1B5FE486A6AE}"/>
              </a:ext>
            </a:extLst>
          </p:cNvPr>
          <p:cNvCxnSpPr/>
          <p:nvPr/>
        </p:nvCxnSpPr>
        <p:spPr>
          <a:xfrm>
            <a:off x="9813663" y="1360842"/>
            <a:ext cx="0" cy="50964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3414AD1C-0DCB-47CE-8DA4-2CA67057A237}"/>
              </a:ext>
            </a:extLst>
          </p:cNvPr>
          <p:cNvCxnSpPr>
            <a:cxnSpLocks/>
          </p:cNvCxnSpPr>
          <p:nvPr/>
        </p:nvCxnSpPr>
        <p:spPr>
          <a:xfrm>
            <a:off x="6629400" y="4732759"/>
            <a:ext cx="51964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Imagen 8">
            <a:extLst>
              <a:ext uri="{FF2B5EF4-FFF2-40B4-BE49-F238E27FC236}">
                <a16:creationId xmlns:a16="http://schemas.microsoft.com/office/drawing/2014/main" id="{A5FDF382-E8C3-4683-8FB6-69E1ED663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43" y="1020456"/>
            <a:ext cx="5837543" cy="5837543"/>
          </a:xfrm>
          <a:prstGeom prst="rect">
            <a:avLst/>
          </a:prstGeom>
        </p:spPr>
      </p:pic>
    </p:spTree>
    <p:extLst>
      <p:ext uri="{BB962C8B-B14F-4D97-AF65-F5344CB8AC3E}">
        <p14:creationId xmlns:p14="http://schemas.microsoft.com/office/powerpoint/2010/main" val="185736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C24CD4-BFA9-4432-9C8F-7181AD6BE7DB}"/>
              </a:ext>
            </a:extLst>
          </p:cNvPr>
          <p:cNvSpPr>
            <a:spLocks noGrp="1"/>
          </p:cNvSpPr>
          <p:nvPr>
            <p:ph type="title"/>
          </p:nvPr>
        </p:nvSpPr>
        <p:spPr/>
        <p:txBody>
          <a:bodyPr>
            <a:normAutofit fontScale="90000"/>
          </a:bodyPr>
          <a:lstStyle/>
          <a:p>
            <a:r>
              <a:rPr lang="en-US"/>
              <a:t>Interpretations and hypotheses "Annual Income ($)" vs "Work Experience" (a posteriori)</a:t>
            </a:r>
            <a:endParaRPr lang="es-CO" dirty="0"/>
          </a:p>
        </p:txBody>
      </p:sp>
      <p:sp>
        <p:nvSpPr>
          <p:cNvPr id="3" name="Marcador de contenido 2">
            <a:extLst>
              <a:ext uri="{FF2B5EF4-FFF2-40B4-BE49-F238E27FC236}">
                <a16:creationId xmlns:a16="http://schemas.microsoft.com/office/drawing/2014/main" id="{449EE219-FF24-4E0D-A9BE-842F7FCF45D9}"/>
              </a:ext>
            </a:extLst>
          </p:cNvPr>
          <p:cNvSpPr>
            <a:spLocks noGrp="1"/>
          </p:cNvSpPr>
          <p:nvPr>
            <p:ph idx="1"/>
          </p:nvPr>
        </p:nvSpPr>
        <p:spPr/>
        <p:txBody>
          <a:bodyPr>
            <a:normAutofit fontScale="92500" lnSpcReduction="10000"/>
          </a:bodyPr>
          <a:lstStyle/>
          <a:p>
            <a:r>
              <a:rPr lang="en-US" dirty="0"/>
              <a:t>When plotting the results of the k-mean model for the variables "Annual Income ($)" vs "Work Experience" we see that there is a distinction between the clusters as follows:
There is a cluster, (yellow color    ) that groups people with 5 or more years of experience in "low" salaries between 20000 and maximum 120000. This cluster behaves very similar to the color cluster (lime green    ). 
There are very similar clusters (purple) that group people with 5 or more years of experience in "high" salaries of more than 120000
There is a cluster (pale green     ) that groups people with less experience (3 or less years) and a salary of more than 125,000.</a:t>
            </a:r>
            <a:endParaRPr lang="es-CO" dirty="0"/>
          </a:p>
        </p:txBody>
      </p:sp>
      <p:pic>
        <p:nvPicPr>
          <p:cNvPr id="5" name="Imagen 4">
            <a:extLst>
              <a:ext uri="{FF2B5EF4-FFF2-40B4-BE49-F238E27FC236}">
                <a16:creationId xmlns:a16="http://schemas.microsoft.com/office/drawing/2014/main" id="{99F68F64-CCD6-4182-BCFB-C2E387C32882}"/>
              </a:ext>
            </a:extLst>
          </p:cNvPr>
          <p:cNvPicPr>
            <a:picLocks noChangeAspect="1"/>
          </p:cNvPicPr>
          <p:nvPr/>
        </p:nvPicPr>
        <p:blipFill>
          <a:blip r:embed="rId2"/>
          <a:stretch>
            <a:fillRect/>
          </a:stretch>
        </p:blipFill>
        <p:spPr>
          <a:xfrm>
            <a:off x="5509202" y="2955260"/>
            <a:ext cx="258583" cy="235074"/>
          </a:xfrm>
          <a:prstGeom prst="rect">
            <a:avLst/>
          </a:prstGeom>
        </p:spPr>
      </p:pic>
      <p:pic>
        <p:nvPicPr>
          <p:cNvPr id="7" name="Imagen 6">
            <a:extLst>
              <a:ext uri="{FF2B5EF4-FFF2-40B4-BE49-F238E27FC236}">
                <a16:creationId xmlns:a16="http://schemas.microsoft.com/office/drawing/2014/main" id="{B1D67A78-2FC8-4A90-8719-5FC5192CA546}"/>
              </a:ext>
            </a:extLst>
          </p:cNvPr>
          <p:cNvPicPr>
            <a:picLocks noChangeAspect="1"/>
          </p:cNvPicPr>
          <p:nvPr/>
        </p:nvPicPr>
        <p:blipFill>
          <a:blip r:embed="rId3"/>
          <a:stretch>
            <a:fillRect/>
          </a:stretch>
        </p:blipFill>
        <p:spPr>
          <a:xfrm>
            <a:off x="11224506" y="3662140"/>
            <a:ext cx="258587" cy="159132"/>
          </a:xfrm>
          <a:prstGeom prst="rect">
            <a:avLst/>
          </a:prstGeom>
        </p:spPr>
      </p:pic>
      <p:pic>
        <p:nvPicPr>
          <p:cNvPr id="6" name="Imagen 5">
            <a:extLst>
              <a:ext uri="{FF2B5EF4-FFF2-40B4-BE49-F238E27FC236}">
                <a16:creationId xmlns:a16="http://schemas.microsoft.com/office/drawing/2014/main" id="{2C971E1E-E4A9-484F-BE45-CFCFA09F7734}"/>
              </a:ext>
            </a:extLst>
          </p:cNvPr>
          <p:cNvPicPr>
            <a:picLocks noChangeAspect="1"/>
          </p:cNvPicPr>
          <p:nvPr/>
        </p:nvPicPr>
        <p:blipFill>
          <a:blip r:embed="rId4"/>
          <a:stretch>
            <a:fillRect/>
          </a:stretch>
        </p:blipFill>
        <p:spPr>
          <a:xfrm>
            <a:off x="5166331" y="5153971"/>
            <a:ext cx="365673" cy="235075"/>
          </a:xfrm>
          <a:prstGeom prst="rect">
            <a:avLst/>
          </a:prstGeom>
        </p:spPr>
      </p:pic>
    </p:spTree>
    <p:extLst>
      <p:ext uri="{BB962C8B-B14F-4D97-AF65-F5344CB8AC3E}">
        <p14:creationId xmlns:p14="http://schemas.microsoft.com/office/powerpoint/2010/main" val="91348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7983E-7B1A-46F8-92DA-22EE3B35DF56}"/>
              </a:ext>
            </a:extLst>
          </p:cNvPr>
          <p:cNvSpPr>
            <a:spLocks noGrp="1"/>
          </p:cNvSpPr>
          <p:nvPr>
            <p:ph type="title"/>
          </p:nvPr>
        </p:nvSpPr>
        <p:spPr/>
        <p:txBody>
          <a:bodyPr/>
          <a:lstStyle/>
          <a:p>
            <a:r>
              <a:rPr lang="es-CO" dirty="0"/>
              <a:t>Content</a:t>
            </a:r>
          </a:p>
        </p:txBody>
      </p:sp>
      <p:sp>
        <p:nvSpPr>
          <p:cNvPr id="3" name="Marcador de contenido 2">
            <a:extLst>
              <a:ext uri="{FF2B5EF4-FFF2-40B4-BE49-F238E27FC236}">
                <a16:creationId xmlns:a16="http://schemas.microsoft.com/office/drawing/2014/main" id="{C9463924-B360-4FFF-9916-5295E350FB65}"/>
              </a:ext>
            </a:extLst>
          </p:cNvPr>
          <p:cNvSpPr>
            <a:spLocks noGrp="1"/>
          </p:cNvSpPr>
          <p:nvPr>
            <p:ph idx="1"/>
          </p:nvPr>
        </p:nvSpPr>
        <p:spPr/>
        <p:txBody>
          <a:bodyPr/>
          <a:lstStyle/>
          <a:p>
            <a:r>
              <a:rPr lang="es-CO" dirty="0"/>
              <a:t>Data </a:t>
            </a:r>
            <a:r>
              <a:rPr lang="es-CO" dirty="0" err="1"/>
              <a:t>Exploration</a:t>
            </a:r>
            <a:endParaRPr lang="es-CO" dirty="0"/>
          </a:p>
          <a:p>
            <a:r>
              <a:rPr lang="es-CO" dirty="0"/>
              <a:t>Data </a:t>
            </a:r>
            <a:r>
              <a:rPr lang="es-CO" dirty="0" err="1"/>
              <a:t>Manipulation</a:t>
            </a:r>
            <a:endParaRPr lang="es-CO" dirty="0"/>
          </a:p>
          <a:p>
            <a:r>
              <a:rPr lang="es-CO" dirty="0"/>
              <a:t>Data análisis</a:t>
            </a:r>
          </a:p>
          <a:p>
            <a:r>
              <a:rPr lang="es-CO" dirty="0" err="1"/>
              <a:t>Normalization</a:t>
            </a:r>
            <a:endParaRPr lang="es-CO" dirty="0"/>
          </a:p>
          <a:p>
            <a:r>
              <a:rPr lang="es-CO" dirty="0"/>
              <a:t>Training </a:t>
            </a:r>
            <a:r>
              <a:rPr lang="es-CO" dirty="0" err="1"/>
              <a:t>Model</a:t>
            </a:r>
            <a:endParaRPr lang="es-CO" dirty="0"/>
          </a:p>
          <a:p>
            <a:r>
              <a:rPr lang="en-US" dirty="0"/>
              <a:t>Application of the K-Nearest model</a:t>
            </a:r>
          </a:p>
          <a:p>
            <a:r>
              <a:rPr lang="es-CO" dirty="0" err="1"/>
              <a:t>Interpretations</a:t>
            </a:r>
            <a:r>
              <a:rPr lang="es-CO" dirty="0"/>
              <a:t> and </a:t>
            </a:r>
            <a:r>
              <a:rPr lang="es-CO" dirty="0" err="1"/>
              <a:t>hypotheses</a:t>
            </a:r>
            <a:endParaRPr lang="es-CO" dirty="0"/>
          </a:p>
          <a:p>
            <a:endParaRPr lang="es-CO" dirty="0"/>
          </a:p>
        </p:txBody>
      </p:sp>
    </p:spTree>
    <p:extLst>
      <p:ext uri="{BB962C8B-B14F-4D97-AF65-F5344CB8AC3E}">
        <p14:creationId xmlns:p14="http://schemas.microsoft.com/office/powerpoint/2010/main" val="3951903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74D2D-0FA6-40BA-B602-2CC567B7036E}"/>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D385B3CB-B437-4BC7-934A-C5C0CBCC3F9D}"/>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58571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B62B4-DFA5-4A45-A836-5754CCC3F49D}"/>
              </a:ext>
            </a:extLst>
          </p:cNvPr>
          <p:cNvSpPr>
            <a:spLocks noGrp="1"/>
          </p:cNvSpPr>
          <p:nvPr>
            <p:ph type="title"/>
          </p:nvPr>
        </p:nvSpPr>
        <p:spPr>
          <a:xfrm>
            <a:off x="724653" y="140165"/>
            <a:ext cx="10515600" cy="1325563"/>
          </a:xfrm>
        </p:spPr>
        <p:txBody>
          <a:bodyPr/>
          <a:lstStyle/>
          <a:p>
            <a:r>
              <a:rPr lang="es-CO"/>
              <a:t>We explore the data</a:t>
            </a:r>
            <a:endParaRPr lang="es-CO" dirty="0"/>
          </a:p>
        </p:txBody>
      </p:sp>
      <p:sp>
        <p:nvSpPr>
          <p:cNvPr id="3" name="Marcador de contenido 2">
            <a:extLst>
              <a:ext uri="{FF2B5EF4-FFF2-40B4-BE49-F238E27FC236}">
                <a16:creationId xmlns:a16="http://schemas.microsoft.com/office/drawing/2014/main" id="{74EA481C-83D2-4A55-8AD3-ED1C0F15617F}"/>
              </a:ext>
            </a:extLst>
          </p:cNvPr>
          <p:cNvSpPr>
            <a:spLocks noGrp="1"/>
          </p:cNvSpPr>
          <p:nvPr>
            <p:ph idx="1"/>
          </p:nvPr>
        </p:nvSpPr>
        <p:spPr>
          <a:xfrm>
            <a:off x="603630" y="1635703"/>
            <a:ext cx="4465912" cy="1188179"/>
          </a:xfrm>
        </p:spPr>
        <p:txBody>
          <a:bodyPr>
            <a:normAutofit/>
          </a:bodyPr>
          <a:lstStyle/>
          <a:p>
            <a:pPr marL="0" indent="0">
              <a:buNone/>
            </a:pPr>
            <a:r>
              <a:rPr lang="en-US"/>
              <a:t>1. We check if the data has null records</a:t>
            </a:r>
            <a:endParaRPr lang="es-CO" dirty="0"/>
          </a:p>
        </p:txBody>
      </p:sp>
      <p:pic>
        <p:nvPicPr>
          <p:cNvPr id="5" name="Imagen 4">
            <a:extLst>
              <a:ext uri="{FF2B5EF4-FFF2-40B4-BE49-F238E27FC236}">
                <a16:creationId xmlns:a16="http://schemas.microsoft.com/office/drawing/2014/main" id="{11F44056-061B-492A-96A7-AA2BA79CA159}"/>
              </a:ext>
            </a:extLst>
          </p:cNvPr>
          <p:cNvPicPr>
            <a:picLocks noChangeAspect="1"/>
          </p:cNvPicPr>
          <p:nvPr/>
        </p:nvPicPr>
        <p:blipFill>
          <a:blip r:embed="rId2"/>
          <a:stretch>
            <a:fillRect/>
          </a:stretch>
        </p:blipFill>
        <p:spPr>
          <a:xfrm>
            <a:off x="496053" y="2823882"/>
            <a:ext cx="5129030" cy="1088371"/>
          </a:xfrm>
          <a:prstGeom prst="rect">
            <a:avLst/>
          </a:prstGeom>
        </p:spPr>
      </p:pic>
      <p:pic>
        <p:nvPicPr>
          <p:cNvPr id="7" name="Imagen 6">
            <a:extLst>
              <a:ext uri="{FF2B5EF4-FFF2-40B4-BE49-F238E27FC236}">
                <a16:creationId xmlns:a16="http://schemas.microsoft.com/office/drawing/2014/main" id="{7239EDD8-C9E5-4A80-9A28-8B1ACBC3EDE0}"/>
              </a:ext>
            </a:extLst>
          </p:cNvPr>
          <p:cNvPicPr>
            <a:picLocks noChangeAspect="1"/>
          </p:cNvPicPr>
          <p:nvPr/>
        </p:nvPicPr>
        <p:blipFill>
          <a:blip r:embed="rId3"/>
          <a:stretch>
            <a:fillRect/>
          </a:stretch>
        </p:blipFill>
        <p:spPr>
          <a:xfrm>
            <a:off x="5732660" y="2544273"/>
            <a:ext cx="6345213" cy="3901506"/>
          </a:xfrm>
          <a:prstGeom prst="rect">
            <a:avLst/>
          </a:prstGeom>
        </p:spPr>
      </p:pic>
      <p:sp>
        <p:nvSpPr>
          <p:cNvPr id="8" name="CuadroTexto 7">
            <a:extLst>
              <a:ext uri="{FF2B5EF4-FFF2-40B4-BE49-F238E27FC236}">
                <a16:creationId xmlns:a16="http://schemas.microsoft.com/office/drawing/2014/main" id="{1962FFCB-DB36-4E30-8D86-C775D1B3AAE1}"/>
              </a:ext>
            </a:extLst>
          </p:cNvPr>
          <p:cNvSpPr txBox="1"/>
          <p:nvPr/>
        </p:nvSpPr>
        <p:spPr>
          <a:xfrm>
            <a:off x="5732660" y="1465728"/>
            <a:ext cx="6100752" cy="1200329"/>
          </a:xfrm>
          <a:prstGeom prst="rect">
            <a:avLst/>
          </a:prstGeom>
          <a:noFill/>
        </p:spPr>
        <p:txBody>
          <a:bodyPr wrap="square" rtlCol="0">
            <a:spAutoFit/>
          </a:bodyPr>
          <a:lstStyle/>
          <a:p>
            <a:r>
              <a:rPr lang="en-US" sz="2400"/>
              <a:t>2. We explore the data in search of numeric columns and check if they have undefined values "NaN"</a:t>
            </a:r>
            <a:endParaRPr lang="es-CO" sz="2400" dirty="0"/>
          </a:p>
        </p:txBody>
      </p:sp>
    </p:spTree>
    <p:extLst>
      <p:ext uri="{BB962C8B-B14F-4D97-AF65-F5344CB8AC3E}">
        <p14:creationId xmlns:p14="http://schemas.microsoft.com/office/powerpoint/2010/main" val="59638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EB16E-5D99-427A-A3E2-F7FE67CB6625}"/>
              </a:ext>
            </a:extLst>
          </p:cNvPr>
          <p:cNvSpPr>
            <a:spLocks noGrp="1"/>
          </p:cNvSpPr>
          <p:nvPr>
            <p:ph type="title"/>
          </p:nvPr>
        </p:nvSpPr>
        <p:spPr/>
        <p:txBody>
          <a:bodyPr/>
          <a:lstStyle/>
          <a:p>
            <a:r>
              <a:rPr lang="es-CO"/>
              <a:t>Data manipulation</a:t>
            </a:r>
            <a:endParaRPr lang="es-CO" dirty="0"/>
          </a:p>
        </p:txBody>
      </p:sp>
      <p:sp>
        <p:nvSpPr>
          <p:cNvPr id="3" name="Marcador de contenido 2">
            <a:extLst>
              <a:ext uri="{FF2B5EF4-FFF2-40B4-BE49-F238E27FC236}">
                <a16:creationId xmlns:a16="http://schemas.microsoft.com/office/drawing/2014/main" id="{8F7E5DD0-0BDD-4A41-9A07-91F1A8379374}"/>
              </a:ext>
            </a:extLst>
          </p:cNvPr>
          <p:cNvSpPr>
            <a:spLocks noGrp="1"/>
          </p:cNvSpPr>
          <p:nvPr>
            <p:ph idx="1"/>
          </p:nvPr>
        </p:nvSpPr>
        <p:spPr>
          <a:xfrm>
            <a:off x="838200" y="1471297"/>
            <a:ext cx="10515600" cy="5021578"/>
          </a:xfrm>
        </p:spPr>
        <p:txBody>
          <a:bodyPr>
            <a:normAutofit/>
          </a:bodyPr>
          <a:lstStyle/>
          <a:p>
            <a:r>
              <a:rPr lang="en-US" dirty="0"/>
              <a:t>Remove null entries from the </a:t>
            </a:r>
            <a:r>
              <a:rPr lang="en-US" dirty="0" err="1"/>
              <a:t>dataframe</a:t>
            </a:r>
            <a:endParaRPr lang="ru-RU" dirty="0"/>
          </a:p>
          <a:p>
            <a:pPr marL="0" indent="0">
              <a:buNone/>
            </a:pPr>
            <a:r>
              <a:rPr lang="en-US" dirty="0"/>
              <a:t>
We convert non-numerical (categorical) variables into numerical values for further processing</a:t>
            </a:r>
            <a:endParaRPr lang="es-CO" dirty="0"/>
          </a:p>
        </p:txBody>
      </p:sp>
      <p:pic>
        <p:nvPicPr>
          <p:cNvPr id="5" name="Imagen 4">
            <a:extLst>
              <a:ext uri="{FF2B5EF4-FFF2-40B4-BE49-F238E27FC236}">
                <a16:creationId xmlns:a16="http://schemas.microsoft.com/office/drawing/2014/main" id="{A03C5EE5-B3AD-4F69-AF9C-55C69EA78849}"/>
              </a:ext>
            </a:extLst>
          </p:cNvPr>
          <p:cNvPicPr>
            <a:picLocks noChangeAspect="1"/>
          </p:cNvPicPr>
          <p:nvPr/>
        </p:nvPicPr>
        <p:blipFill>
          <a:blip r:embed="rId2"/>
          <a:stretch>
            <a:fillRect/>
          </a:stretch>
        </p:blipFill>
        <p:spPr>
          <a:xfrm>
            <a:off x="956535" y="3429000"/>
            <a:ext cx="7478169" cy="981212"/>
          </a:xfrm>
          <a:prstGeom prst="rect">
            <a:avLst/>
          </a:prstGeom>
        </p:spPr>
      </p:pic>
      <p:pic>
        <p:nvPicPr>
          <p:cNvPr id="7" name="Imagen 6">
            <a:extLst>
              <a:ext uri="{FF2B5EF4-FFF2-40B4-BE49-F238E27FC236}">
                <a16:creationId xmlns:a16="http://schemas.microsoft.com/office/drawing/2014/main" id="{5B13D10B-E678-4A73-9276-562232614457}"/>
              </a:ext>
            </a:extLst>
          </p:cNvPr>
          <p:cNvPicPr>
            <a:picLocks noChangeAspect="1"/>
          </p:cNvPicPr>
          <p:nvPr/>
        </p:nvPicPr>
        <p:blipFill rotWithShape="1">
          <a:blip r:embed="rId3"/>
          <a:srcRect l="59262" t="83098"/>
          <a:stretch/>
        </p:blipFill>
        <p:spPr>
          <a:xfrm>
            <a:off x="1197429" y="1800240"/>
            <a:ext cx="3200400" cy="564621"/>
          </a:xfrm>
          <a:prstGeom prst="rect">
            <a:avLst/>
          </a:prstGeom>
        </p:spPr>
      </p:pic>
    </p:spTree>
    <p:extLst>
      <p:ext uri="{BB962C8B-B14F-4D97-AF65-F5344CB8AC3E}">
        <p14:creationId xmlns:p14="http://schemas.microsoft.com/office/powerpoint/2010/main" val="231110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D89EF806-F0FE-44BD-83FD-C7E665A25373}"/>
              </a:ext>
            </a:extLst>
          </p:cNvPr>
          <p:cNvSpPr txBox="1">
            <a:spLocks noGrp="1"/>
          </p:cNvSpPr>
          <p:nvPr>
            <p:ph idx="1"/>
          </p:nvPr>
        </p:nvSpPr>
        <p:spPr>
          <a:xfrm>
            <a:off x="838200" y="1825625"/>
            <a:ext cx="10515600" cy="1255728"/>
          </a:xfrm>
          <a:prstGeom prst="rect">
            <a:avLst/>
          </a:prstGeom>
          <a:noFill/>
        </p:spPr>
        <p:txBody>
          <a:bodyPr wrap="square">
            <a:spAutoFit/>
          </a:bodyPr>
          <a:lstStyle/>
          <a:p>
            <a:r>
              <a:rPr lang="en-US"/>
              <a:t>As a result, we see that the "Profession" column, which previously featured null values, now only has nine categories respectively indexed with a numeric entry</a:t>
            </a:r>
            <a:endParaRPr lang="es-ES" dirty="0"/>
          </a:p>
        </p:txBody>
      </p:sp>
      <p:pic>
        <p:nvPicPr>
          <p:cNvPr id="6" name="Imagen 5">
            <a:extLst>
              <a:ext uri="{FF2B5EF4-FFF2-40B4-BE49-F238E27FC236}">
                <a16:creationId xmlns:a16="http://schemas.microsoft.com/office/drawing/2014/main" id="{E9CED884-A913-4D6A-A1D9-FF8661FF583F}"/>
              </a:ext>
            </a:extLst>
          </p:cNvPr>
          <p:cNvPicPr>
            <a:picLocks noChangeAspect="1"/>
          </p:cNvPicPr>
          <p:nvPr/>
        </p:nvPicPr>
        <p:blipFill>
          <a:blip r:embed="rId2"/>
          <a:stretch>
            <a:fillRect/>
          </a:stretch>
        </p:blipFill>
        <p:spPr>
          <a:xfrm>
            <a:off x="1169812" y="3184298"/>
            <a:ext cx="5172797" cy="1914792"/>
          </a:xfrm>
          <a:prstGeom prst="rect">
            <a:avLst/>
          </a:prstGeom>
        </p:spPr>
      </p:pic>
    </p:spTree>
    <p:extLst>
      <p:ext uri="{BB962C8B-B14F-4D97-AF65-F5344CB8AC3E}">
        <p14:creationId xmlns:p14="http://schemas.microsoft.com/office/powerpoint/2010/main" val="381002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99980-8A43-4034-B7E5-3C60DB0C4410}"/>
              </a:ext>
            </a:extLst>
          </p:cNvPr>
          <p:cNvSpPr>
            <a:spLocks noGrp="1"/>
          </p:cNvSpPr>
          <p:nvPr>
            <p:ph type="title"/>
          </p:nvPr>
        </p:nvSpPr>
        <p:spPr>
          <a:xfrm>
            <a:off x="824754" y="94129"/>
            <a:ext cx="4661647" cy="847165"/>
          </a:xfrm>
        </p:spPr>
        <p:txBody>
          <a:bodyPr/>
          <a:lstStyle/>
          <a:p>
            <a:r>
              <a:rPr lang="es-CO"/>
              <a:t>Data analysis</a:t>
            </a:r>
            <a:endParaRPr lang="es-CO" dirty="0"/>
          </a:p>
        </p:txBody>
      </p:sp>
      <p:pic>
        <p:nvPicPr>
          <p:cNvPr id="5" name="Marcador de contenido 4">
            <a:extLst>
              <a:ext uri="{FF2B5EF4-FFF2-40B4-BE49-F238E27FC236}">
                <a16:creationId xmlns:a16="http://schemas.microsoft.com/office/drawing/2014/main" id="{1DE68517-A079-4EBC-96D6-82FB5604E8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414" y="1371600"/>
            <a:ext cx="9393633" cy="4805363"/>
          </a:xfrm>
        </p:spPr>
      </p:pic>
      <p:sp>
        <p:nvSpPr>
          <p:cNvPr id="6" name="CuadroTexto 5">
            <a:extLst>
              <a:ext uri="{FF2B5EF4-FFF2-40B4-BE49-F238E27FC236}">
                <a16:creationId xmlns:a16="http://schemas.microsoft.com/office/drawing/2014/main" id="{BEAD0F18-A076-410F-8779-E808EB6FC3DE}"/>
              </a:ext>
            </a:extLst>
          </p:cNvPr>
          <p:cNvSpPr txBox="1"/>
          <p:nvPr/>
        </p:nvSpPr>
        <p:spPr>
          <a:xfrm>
            <a:off x="1519518" y="914400"/>
            <a:ext cx="4262717" cy="369332"/>
          </a:xfrm>
          <a:prstGeom prst="rect">
            <a:avLst/>
          </a:prstGeom>
          <a:noFill/>
        </p:spPr>
        <p:txBody>
          <a:bodyPr wrap="square" rtlCol="0">
            <a:spAutoFit/>
          </a:bodyPr>
          <a:lstStyle/>
          <a:p>
            <a:r>
              <a:rPr lang="es-CO"/>
              <a:t>Correlation Matrix</a:t>
            </a:r>
            <a:endParaRPr lang="es-CO" dirty="0"/>
          </a:p>
        </p:txBody>
      </p:sp>
    </p:spTree>
    <p:extLst>
      <p:ext uri="{BB962C8B-B14F-4D97-AF65-F5344CB8AC3E}">
        <p14:creationId xmlns:p14="http://schemas.microsoft.com/office/powerpoint/2010/main" val="246331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0075DE-9C47-4B5E-BDBD-394281BB1E4F}"/>
              </a:ext>
            </a:extLst>
          </p:cNvPr>
          <p:cNvSpPr>
            <a:spLocks noGrp="1"/>
          </p:cNvSpPr>
          <p:nvPr>
            <p:ph idx="1"/>
          </p:nvPr>
        </p:nvSpPr>
        <p:spPr>
          <a:xfrm>
            <a:off x="838200" y="685800"/>
            <a:ext cx="10515600" cy="5491163"/>
          </a:xfrm>
        </p:spPr>
        <p:txBody>
          <a:bodyPr/>
          <a:lstStyle/>
          <a:p>
            <a:r>
              <a:rPr lang="en-US"/>
              <a:t>According to the analysis, the variables with the highest correlation index are: "Annual Income ($)" &amp; "Work Experience" and "Annual Income ($)" &amp; "Family Size".</a:t>
            </a:r>
            <a:endParaRPr lang="es-CO" dirty="0"/>
          </a:p>
        </p:txBody>
      </p:sp>
      <p:grpSp>
        <p:nvGrpSpPr>
          <p:cNvPr id="16" name="Grupo 15">
            <a:extLst>
              <a:ext uri="{FF2B5EF4-FFF2-40B4-BE49-F238E27FC236}">
                <a16:creationId xmlns:a16="http://schemas.microsoft.com/office/drawing/2014/main" id="{17FA14D7-D977-4A6A-88EA-4D135EDACC84}"/>
              </a:ext>
            </a:extLst>
          </p:cNvPr>
          <p:cNvGrpSpPr/>
          <p:nvPr/>
        </p:nvGrpSpPr>
        <p:grpSpPr>
          <a:xfrm>
            <a:off x="713368" y="1723708"/>
            <a:ext cx="11184508" cy="4219892"/>
            <a:chOff x="713368" y="1723708"/>
            <a:chExt cx="11184508" cy="4219892"/>
          </a:xfrm>
        </p:grpSpPr>
        <p:grpSp>
          <p:nvGrpSpPr>
            <p:cNvPr id="9" name="Grupo 8">
              <a:extLst>
                <a:ext uri="{FF2B5EF4-FFF2-40B4-BE49-F238E27FC236}">
                  <a16:creationId xmlns:a16="http://schemas.microsoft.com/office/drawing/2014/main" id="{08900A6E-C5CF-4E26-B448-DCAC518E50A2}"/>
                </a:ext>
              </a:extLst>
            </p:cNvPr>
            <p:cNvGrpSpPr/>
            <p:nvPr/>
          </p:nvGrpSpPr>
          <p:grpSpPr>
            <a:xfrm>
              <a:off x="713368" y="2201295"/>
              <a:ext cx="6793827" cy="3742305"/>
              <a:chOff x="955414" y="2201295"/>
              <a:chExt cx="7771727" cy="3975668"/>
            </a:xfrm>
          </p:grpSpPr>
          <p:pic>
            <p:nvPicPr>
              <p:cNvPr id="4" name="Marcador de contenido 4">
                <a:extLst>
                  <a:ext uri="{FF2B5EF4-FFF2-40B4-BE49-F238E27FC236}">
                    <a16:creationId xmlns:a16="http://schemas.microsoft.com/office/drawing/2014/main" id="{BB5A0E3A-89D7-40ED-B991-600864083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14" y="2201295"/>
                <a:ext cx="7771727" cy="3975668"/>
              </a:xfrm>
              <a:prstGeom prst="rect">
                <a:avLst/>
              </a:prstGeom>
            </p:spPr>
          </p:pic>
          <p:sp>
            <p:nvSpPr>
              <p:cNvPr id="7" name="Rectángulo 6">
                <a:extLst>
                  <a:ext uri="{FF2B5EF4-FFF2-40B4-BE49-F238E27FC236}">
                    <a16:creationId xmlns:a16="http://schemas.microsoft.com/office/drawing/2014/main" id="{CC68D02C-54FB-44B0-9474-DE13F180BAE6}"/>
                  </a:ext>
                </a:extLst>
              </p:cNvPr>
              <p:cNvSpPr/>
              <p:nvPr/>
            </p:nvSpPr>
            <p:spPr>
              <a:xfrm>
                <a:off x="2675965" y="3859306"/>
                <a:ext cx="941294" cy="23128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F5065317-415B-468F-8811-C53FC6B6278C}"/>
                  </a:ext>
                </a:extLst>
              </p:cNvPr>
              <p:cNvSpPr/>
              <p:nvPr/>
            </p:nvSpPr>
            <p:spPr>
              <a:xfrm rot="5400000">
                <a:off x="1824177" y="3213707"/>
                <a:ext cx="1152245" cy="2433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pic>
          <p:nvPicPr>
            <p:cNvPr id="11" name="Imagen 10">
              <a:extLst>
                <a:ext uri="{FF2B5EF4-FFF2-40B4-BE49-F238E27FC236}">
                  <a16:creationId xmlns:a16="http://schemas.microsoft.com/office/drawing/2014/main" id="{15A2BDCA-E6ED-4141-8AC8-18D9528C0034}"/>
                </a:ext>
              </a:extLst>
            </p:cNvPr>
            <p:cNvPicPr>
              <a:picLocks noChangeAspect="1"/>
            </p:cNvPicPr>
            <p:nvPr/>
          </p:nvPicPr>
          <p:blipFill rotWithShape="1">
            <a:blip r:embed="rId3"/>
            <a:srcRect r="3631"/>
            <a:stretch/>
          </p:blipFill>
          <p:spPr>
            <a:xfrm>
              <a:off x="8051271" y="1723708"/>
              <a:ext cx="3846605" cy="3591426"/>
            </a:xfrm>
            <a:prstGeom prst="rect">
              <a:avLst/>
            </a:prstGeom>
          </p:spPr>
        </p:pic>
        <p:cxnSp>
          <p:nvCxnSpPr>
            <p:cNvPr id="13" name="Conector recto 12">
              <a:extLst>
                <a:ext uri="{FF2B5EF4-FFF2-40B4-BE49-F238E27FC236}">
                  <a16:creationId xmlns:a16="http://schemas.microsoft.com/office/drawing/2014/main" id="{F8B13B37-03E4-4607-9257-067BAB486615}"/>
                </a:ext>
              </a:extLst>
            </p:cNvPr>
            <p:cNvCxnSpPr/>
            <p:nvPr/>
          </p:nvCxnSpPr>
          <p:spPr>
            <a:xfrm flipV="1">
              <a:off x="3114693" y="1752600"/>
              <a:ext cx="4886307" cy="200490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50977D88-2980-44D0-B01B-549C1CB08662}"/>
                </a:ext>
              </a:extLst>
            </p:cNvPr>
            <p:cNvCxnSpPr/>
            <p:nvPr/>
          </p:nvCxnSpPr>
          <p:spPr>
            <a:xfrm>
              <a:off x="3040278" y="4842112"/>
              <a:ext cx="5151222" cy="6188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271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7439E-EDAE-4CB3-B0AD-90D4CC4BF49F}"/>
              </a:ext>
            </a:extLst>
          </p:cNvPr>
          <p:cNvSpPr>
            <a:spLocks noGrp="1"/>
          </p:cNvSpPr>
          <p:nvPr>
            <p:ph type="title"/>
          </p:nvPr>
        </p:nvSpPr>
        <p:spPr/>
        <p:txBody>
          <a:bodyPr/>
          <a:lstStyle/>
          <a:p>
            <a:r>
              <a:rPr lang="en-US"/>
              <a:t>Some graphs to explore these specific variables</a:t>
            </a:r>
            <a:endParaRPr lang="es-CO" dirty="0"/>
          </a:p>
        </p:txBody>
      </p:sp>
      <p:pic>
        <p:nvPicPr>
          <p:cNvPr id="5" name="Marcador de contenido 4">
            <a:extLst>
              <a:ext uri="{FF2B5EF4-FFF2-40B4-BE49-F238E27FC236}">
                <a16:creationId xmlns:a16="http://schemas.microsoft.com/office/drawing/2014/main" id="{C90B7523-595F-4989-81E0-360F825CF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100" y="2242086"/>
            <a:ext cx="5065786" cy="3950216"/>
          </a:xfrm>
        </p:spPr>
      </p:pic>
      <p:pic>
        <p:nvPicPr>
          <p:cNvPr id="7" name="Imagen 6">
            <a:extLst>
              <a:ext uri="{FF2B5EF4-FFF2-40B4-BE49-F238E27FC236}">
                <a16:creationId xmlns:a16="http://schemas.microsoft.com/office/drawing/2014/main" id="{D5A98851-0204-4CBD-AF19-7F31B3F7A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0" y="2242086"/>
            <a:ext cx="5266954" cy="3950216"/>
          </a:xfrm>
          <a:prstGeom prst="rect">
            <a:avLst/>
          </a:prstGeom>
        </p:spPr>
      </p:pic>
      <p:sp>
        <p:nvSpPr>
          <p:cNvPr id="8" name="CuadroTexto 7">
            <a:extLst>
              <a:ext uri="{FF2B5EF4-FFF2-40B4-BE49-F238E27FC236}">
                <a16:creationId xmlns:a16="http://schemas.microsoft.com/office/drawing/2014/main" id="{E9279FCF-1015-47D3-9BC3-BA6BF6BB5F10}"/>
              </a:ext>
            </a:extLst>
          </p:cNvPr>
          <p:cNvSpPr txBox="1"/>
          <p:nvPr/>
        </p:nvSpPr>
        <p:spPr>
          <a:xfrm>
            <a:off x="838200" y="1828800"/>
            <a:ext cx="4279900" cy="369332"/>
          </a:xfrm>
          <a:prstGeom prst="rect">
            <a:avLst/>
          </a:prstGeom>
          <a:noFill/>
        </p:spPr>
        <p:txBody>
          <a:bodyPr wrap="square" rtlCol="0">
            <a:spAutoFit/>
          </a:bodyPr>
          <a:lstStyle/>
          <a:p>
            <a:r>
              <a:rPr lang="en-US" dirty="0" err="1"/>
              <a:t>Gra</a:t>
            </a:r>
            <a:r>
              <a:rPr lang="es-CO" dirty="0" err="1"/>
              <a:t>ph</a:t>
            </a:r>
            <a:r>
              <a:rPr lang="en-US" dirty="0"/>
              <a:t> 1: Annual Income vs Family Size</a:t>
            </a:r>
            <a:endParaRPr lang="es-CO" dirty="0"/>
          </a:p>
        </p:txBody>
      </p:sp>
      <p:sp>
        <p:nvSpPr>
          <p:cNvPr id="9" name="CuadroTexto 8">
            <a:extLst>
              <a:ext uri="{FF2B5EF4-FFF2-40B4-BE49-F238E27FC236}">
                <a16:creationId xmlns:a16="http://schemas.microsoft.com/office/drawing/2014/main" id="{260008FC-AF99-45FB-8651-5D73179C4177}"/>
              </a:ext>
            </a:extLst>
          </p:cNvPr>
          <p:cNvSpPr txBox="1"/>
          <p:nvPr/>
        </p:nvSpPr>
        <p:spPr>
          <a:xfrm>
            <a:off x="6337300" y="1824574"/>
            <a:ext cx="4495800" cy="369332"/>
          </a:xfrm>
          <a:prstGeom prst="rect">
            <a:avLst/>
          </a:prstGeom>
          <a:noFill/>
        </p:spPr>
        <p:txBody>
          <a:bodyPr wrap="square" rtlCol="0">
            <a:spAutoFit/>
          </a:bodyPr>
          <a:lstStyle/>
          <a:p>
            <a:r>
              <a:rPr lang="en-US" dirty="0"/>
              <a:t>Graph 2: Annual Income vs Work Experience</a:t>
            </a:r>
            <a:endParaRPr lang="es-CO" dirty="0"/>
          </a:p>
        </p:txBody>
      </p:sp>
    </p:spTree>
    <p:extLst>
      <p:ext uri="{BB962C8B-B14F-4D97-AF65-F5344CB8AC3E}">
        <p14:creationId xmlns:p14="http://schemas.microsoft.com/office/powerpoint/2010/main" val="2983962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8225DEF-3415-44BC-8F90-9F76E10B601E}"/>
              </a:ext>
            </a:extLst>
          </p:cNvPr>
          <p:cNvSpPr>
            <a:spLocks noGrp="1"/>
          </p:cNvSpPr>
          <p:nvPr>
            <p:ph idx="1"/>
          </p:nvPr>
        </p:nvSpPr>
        <p:spPr/>
        <p:txBody>
          <a:bodyPr/>
          <a:lstStyle/>
          <a:p>
            <a:r>
              <a:rPr lang="en-US"/>
              <a:t>The exploration of these graphs does not offer more information from their interpretation, the only evident observation is that there is low data density when the Annual Income variable is less than 50000 and the Family size variable is greater than 4 in graph 1. Similarly, in graph 2 when the Annual Income variable is less than 50000 and the Work Experience variable is greater than 2 and even if there is not much experience, a worker may have a high salary.</a:t>
            </a:r>
            <a:endParaRPr lang="es-CO" dirty="0"/>
          </a:p>
        </p:txBody>
      </p:sp>
    </p:spTree>
    <p:extLst>
      <p:ext uri="{BB962C8B-B14F-4D97-AF65-F5344CB8AC3E}">
        <p14:creationId xmlns:p14="http://schemas.microsoft.com/office/powerpoint/2010/main" val="21325039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o 2">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898</Words>
  <Application>Microsoft Office PowerPoint</Application>
  <PresentationFormat>Panorámica</PresentationFormat>
  <Paragraphs>46</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Candara</vt:lpstr>
      <vt:lpstr>Tema de Office</vt:lpstr>
      <vt:lpstr>K-Means model interpretations</vt:lpstr>
      <vt:lpstr>Content</vt:lpstr>
      <vt:lpstr>We explore the data</vt:lpstr>
      <vt:lpstr>Data manipulation</vt:lpstr>
      <vt:lpstr>Presentación de PowerPoint</vt:lpstr>
      <vt:lpstr>Data analysis</vt:lpstr>
      <vt:lpstr>Presentación de PowerPoint</vt:lpstr>
      <vt:lpstr>Some graphs to explore these specific variables</vt:lpstr>
      <vt:lpstr>Presentación de PowerPoint</vt:lpstr>
      <vt:lpstr>Normalization</vt:lpstr>
      <vt:lpstr>Model Training</vt:lpstr>
      <vt:lpstr>Choosing the number of clusters Elbow Method</vt:lpstr>
      <vt:lpstr>Silhouete score</vt:lpstr>
      <vt:lpstr>Application of the K-Nearest model</vt:lpstr>
      <vt:lpstr>Interpretations and hypotheses</vt:lpstr>
      <vt:lpstr>In general, this clustering offers us two thresholds to segment the groups, these are: Family size = 4 and Annual Income ($) = 120000</vt:lpstr>
      <vt:lpstr>Interpretaciones e hipótesis "Annual Income ($)“ vs “Family Size“ (a posteriori)</vt:lpstr>
      <vt:lpstr>In general, this clustering offers us two thresholds to segment the groups, these are: Work Experience = 5 and Annual Income ($) = 124000</vt:lpstr>
      <vt:lpstr>Interpretations and hypotheses "Annual Income ($)" vs "Work Experience" (a posteriori)</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salazar</dc:creator>
  <cp:lastModifiedBy>diana salazar</cp:lastModifiedBy>
  <cp:revision>21</cp:revision>
  <dcterms:created xsi:type="dcterms:W3CDTF">2024-06-03T17:10:40Z</dcterms:created>
  <dcterms:modified xsi:type="dcterms:W3CDTF">2024-06-04T13:47:13Z</dcterms:modified>
</cp:coreProperties>
</file>