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2"/>
  </p:notesMasterIdLst>
  <p:sldIdLst>
    <p:sldId id="270" r:id="rId2"/>
    <p:sldId id="271" r:id="rId3"/>
    <p:sldId id="272" r:id="rId4"/>
    <p:sldId id="273" r:id="rId5"/>
    <p:sldId id="274" r:id="rId6"/>
    <p:sldId id="257" r:id="rId7"/>
    <p:sldId id="258" r:id="rId8"/>
    <p:sldId id="263" r:id="rId9"/>
    <p:sldId id="262" r:id="rId10"/>
    <p:sldId id="275" r:id="rId11"/>
    <p:sldId id="265" r:id="rId12"/>
    <p:sldId id="261" r:id="rId13"/>
    <p:sldId id="264" r:id="rId14"/>
    <p:sldId id="267" r:id="rId15"/>
    <p:sldId id="276" r:id="rId16"/>
    <p:sldId id="279" r:id="rId17"/>
    <p:sldId id="282" r:id="rId18"/>
    <p:sldId id="277" r:id="rId19"/>
    <p:sldId id="283" r:id="rId20"/>
    <p:sldId id="28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88A6"/>
    <a:srgbClr val="389FBB"/>
    <a:srgbClr val="7FFB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2FCF54-5E0F-40EA-B08E-FBD5975CEE71}" type="doc">
      <dgm:prSet loTypeId="urn:microsoft.com/office/officeart/2005/8/layout/vProcess5" loCatId="process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4C18F5A-0D33-4631-A722-7AC355A5AF13}">
      <dgm:prSet/>
      <dgm:spPr/>
      <dgm:t>
        <a:bodyPr/>
        <a:lstStyle/>
        <a:p>
          <a:r>
            <a:rPr lang="ro-RO" dirty="0"/>
            <a:t>Un algoritm de învățare de automată care să depisteze cazuri de sars-cov-19;</a:t>
          </a:r>
          <a:endParaRPr lang="en-US" dirty="0"/>
        </a:p>
      </dgm:t>
    </dgm:pt>
    <dgm:pt modelId="{AE3E8C5F-83F9-4186-B2B0-F985ED5122F4}" type="parTrans" cxnId="{04BE7293-F0B9-4E13-A0F4-315EBDF9F106}">
      <dgm:prSet/>
      <dgm:spPr/>
      <dgm:t>
        <a:bodyPr/>
        <a:lstStyle/>
        <a:p>
          <a:endParaRPr lang="en-US"/>
        </a:p>
      </dgm:t>
    </dgm:pt>
    <dgm:pt modelId="{73FF96F1-1878-43FB-AC5F-B62E645D66BA}" type="sibTrans" cxnId="{04BE7293-F0B9-4E13-A0F4-315EBDF9F106}">
      <dgm:prSet/>
      <dgm:spPr/>
      <dgm:t>
        <a:bodyPr/>
        <a:lstStyle/>
        <a:p>
          <a:endParaRPr lang="en-US"/>
        </a:p>
      </dgm:t>
    </dgm:pt>
    <dgm:pt modelId="{C27BF106-58ED-4F89-A031-5772878A229B}">
      <dgm:prSet/>
      <dgm:spPr/>
      <dgm:t>
        <a:bodyPr/>
        <a:lstStyle/>
        <a:p>
          <a:r>
            <a:rPr lang="ro-RO"/>
            <a:t>Se vor înregistra mai multe metrici care vor analiza performanța acestuia.</a:t>
          </a:r>
          <a:endParaRPr lang="en-US"/>
        </a:p>
      </dgm:t>
    </dgm:pt>
    <dgm:pt modelId="{02ABE0B2-9D92-44F6-871B-57EBF1DAA2FF}" type="parTrans" cxnId="{4887430C-54BB-4D3D-B9CC-994486E4EC8C}">
      <dgm:prSet/>
      <dgm:spPr/>
      <dgm:t>
        <a:bodyPr/>
        <a:lstStyle/>
        <a:p>
          <a:endParaRPr lang="en-US"/>
        </a:p>
      </dgm:t>
    </dgm:pt>
    <dgm:pt modelId="{9FB67932-1B93-4E72-B4EF-2A5C82BF58D2}" type="sibTrans" cxnId="{4887430C-54BB-4D3D-B9CC-994486E4EC8C}">
      <dgm:prSet/>
      <dgm:spPr/>
      <dgm:t>
        <a:bodyPr/>
        <a:lstStyle/>
        <a:p>
          <a:endParaRPr lang="en-US"/>
        </a:p>
      </dgm:t>
    </dgm:pt>
    <dgm:pt modelId="{3EDF84A1-3184-46C8-89DA-2216CC75F550}">
      <dgm:prSet/>
      <dgm:spPr/>
      <dgm:t>
        <a:bodyPr/>
        <a:lstStyle/>
        <a:p>
          <a:r>
            <a:rPr lang="ro-RO" dirty="0"/>
            <a:t>Algoritmul se va bază pe o baza de date oferită nouă;</a:t>
          </a:r>
          <a:endParaRPr lang="en-US" dirty="0"/>
        </a:p>
      </dgm:t>
    </dgm:pt>
    <dgm:pt modelId="{4710EA2F-4BC7-45DE-B10C-425121EC28D7}" type="sibTrans" cxnId="{504C7BD8-5B14-40A6-9ABC-53DDEADA0F61}">
      <dgm:prSet/>
      <dgm:spPr/>
      <dgm:t>
        <a:bodyPr/>
        <a:lstStyle/>
        <a:p>
          <a:endParaRPr lang="en-US"/>
        </a:p>
      </dgm:t>
    </dgm:pt>
    <dgm:pt modelId="{CF064A06-2068-4127-BDEC-9578B7C25E1C}" type="parTrans" cxnId="{504C7BD8-5B14-40A6-9ABC-53DDEADA0F61}">
      <dgm:prSet/>
      <dgm:spPr/>
      <dgm:t>
        <a:bodyPr/>
        <a:lstStyle/>
        <a:p>
          <a:endParaRPr lang="en-US"/>
        </a:p>
      </dgm:t>
    </dgm:pt>
    <dgm:pt modelId="{E249C10C-C827-4F45-A503-BE2FFD5F05D4}" type="pres">
      <dgm:prSet presAssocID="{E82FCF54-5E0F-40EA-B08E-FBD5975CEE71}" presName="outerComposite" presStyleCnt="0">
        <dgm:presLayoutVars>
          <dgm:chMax val="5"/>
          <dgm:dir/>
          <dgm:resizeHandles val="exact"/>
        </dgm:presLayoutVars>
      </dgm:prSet>
      <dgm:spPr/>
    </dgm:pt>
    <dgm:pt modelId="{E0E13EA3-4ED3-4E48-96BF-2D7A943B5E2E}" type="pres">
      <dgm:prSet presAssocID="{E82FCF54-5E0F-40EA-B08E-FBD5975CEE71}" presName="dummyMaxCanvas" presStyleCnt="0">
        <dgm:presLayoutVars/>
      </dgm:prSet>
      <dgm:spPr/>
    </dgm:pt>
    <dgm:pt modelId="{033B4727-5E4A-4560-9E37-F1D9CFA8EAC8}" type="pres">
      <dgm:prSet presAssocID="{E82FCF54-5E0F-40EA-B08E-FBD5975CEE71}" presName="ThreeNodes_1" presStyleLbl="node1" presStyleIdx="0" presStyleCnt="3">
        <dgm:presLayoutVars>
          <dgm:bulletEnabled val="1"/>
        </dgm:presLayoutVars>
      </dgm:prSet>
      <dgm:spPr/>
    </dgm:pt>
    <dgm:pt modelId="{DA3488D8-D8DB-45AD-9CBA-0D145CD080CD}" type="pres">
      <dgm:prSet presAssocID="{E82FCF54-5E0F-40EA-B08E-FBD5975CEE71}" presName="ThreeNodes_2" presStyleLbl="node1" presStyleIdx="1" presStyleCnt="3">
        <dgm:presLayoutVars>
          <dgm:bulletEnabled val="1"/>
        </dgm:presLayoutVars>
      </dgm:prSet>
      <dgm:spPr/>
    </dgm:pt>
    <dgm:pt modelId="{CFC6C2BB-48FC-4769-9266-B8F554A8B2F9}" type="pres">
      <dgm:prSet presAssocID="{E82FCF54-5E0F-40EA-B08E-FBD5975CEE71}" presName="ThreeNodes_3" presStyleLbl="node1" presStyleIdx="2" presStyleCnt="3">
        <dgm:presLayoutVars>
          <dgm:bulletEnabled val="1"/>
        </dgm:presLayoutVars>
      </dgm:prSet>
      <dgm:spPr/>
    </dgm:pt>
    <dgm:pt modelId="{E89D5C24-2161-4A15-B002-DFDE656054E7}" type="pres">
      <dgm:prSet presAssocID="{E82FCF54-5E0F-40EA-B08E-FBD5975CEE71}" presName="ThreeConn_1-2" presStyleLbl="fgAccFollowNode1" presStyleIdx="0" presStyleCnt="2">
        <dgm:presLayoutVars>
          <dgm:bulletEnabled val="1"/>
        </dgm:presLayoutVars>
      </dgm:prSet>
      <dgm:spPr/>
    </dgm:pt>
    <dgm:pt modelId="{B423010C-7C0B-4630-82E4-B889651313D2}" type="pres">
      <dgm:prSet presAssocID="{E82FCF54-5E0F-40EA-B08E-FBD5975CEE71}" presName="ThreeConn_2-3" presStyleLbl="fgAccFollowNode1" presStyleIdx="1" presStyleCnt="2">
        <dgm:presLayoutVars>
          <dgm:bulletEnabled val="1"/>
        </dgm:presLayoutVars>
      </dgm:prSet>
      <dgm:spPr/>
    </dgm:pt>
    <dgm:pt modelId="{51CFA8A6-835A-4E0B-84EF-556CE08468BB}" type="pres">
      <dgm:prSet presAssocID="{E82FCF54-5E0F-40EA-B08E-FBD5975CEE71}" presName="ThreeNodes_1_text" presStyleLbl="node1" presStyleIdx="2" presStyleCnt="3">
        <dgm:presLayoutVars>
          <dgm:bulletEnabled val="1"/>
        </dgm:presLayoutVars>
      </dgm:prSet>
      <dgm:spPr/>
    </dgm:pt>
    <dgm:pt modelId="{53F45DCB-BA79-496E-83F1-9C32AFBB9BEC}" type="pres">
      <dgm:prSet presAssocID="{E82FCF54-5E0F-40EA-B08E-FBD5975CEE71}" presName="ThreeNodes_2_text" presStyleLbl="node1" presStyleIdx="2" presStyleCnt="3">
        <dgm:presLayoutVars>
          <dgm:bulletEnabled val="1"/>
        </dgm:presLayoutVars>
      </dgm:prSet>
      <dgm:spPr/>
    </dgm:pt>
    <dgm:pt modelId="{899ED646-F487-4858-91ED-7933E3392598}" type="pres">
      <dgm:prSet presAssocID="{E82FCF54-5E0F-40EA-B08E-FBD5975CEE7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887430C-54BB-4D3D-B9CC-994486E4EC8C}" srcId="{E82FCF54-5E0F-40EA-B08E-FBD5975CEE71}" destId="{C27BF106-58ED-4F89-A031-5772878A229B}" srcOrd="2" destOrd="0" parTransId="{02ABE0B2-9D92-44F6-871B-57EBF1DAA2FF}" sibTransId="{9FB67932-1B93-4E72-B4EF-2A5C82BF58D2}"/>
    <dgm:cxn modelId="{A9BC592F-9B75-4FDE-8EB4-06794053A057}" type="presOf" srcId="{3EDF84A1-3184-46C8-89DA-2216CC75F550}" destId="{53F45DCB-BA79-496E-83F1-9C32AFBB9BEC}" srcOrd="1" destOrd="0" presId="urn:microsoft.com/office/officeart/2005/8/layout/vProcess5"/>
    <dgm:cxn modelId="{5986BA40-A152-4DB2-8418-ACBA076CEEF7}" type="presOf" srcId="{73FF96F1-1878-43FB-AC5F-B62E645D66BA}" destId="{E89D5C24-2161-4A15-B002-DFDE656054E7}" srcOrd="0" destOrd="0" presId="urn:microsoft.com/office/officeart/2005/8/layout/vProcess5"/>
    <dgm:cxn modelId="{D953DC46-6FD9-463E-BD8A-47FEF96C0489}" type="presOf" srcId="{54C18F5A-0D33-4631-A722-7AC355A5AF13}" destId="{51CFA8A6-835A-4E0B-84EF-556CE08468BB}" srcOrd="1" destOrd="0" presId="urn:microsoft.com/office/officeart/2005/8/layout/vProcess5"/>
    <dgm:cxn modelId="{6DB0994B-364A-42EE-B803-8B79D18831F1}" type="presOf" srcId="{3EDF84A1-3184-46C8-89DA-2216CC75F550}" destId="{DA3488D8-D8DB-45AD-9CBA-0D145CD080CD}" srcOrd="0" destOrd="0" presId="urn:microsoft.com/office/officeart/2005/8/layout/vProcess5"/>
    <dgm:cxn modelId="{ADB95E4F-436C-496F-9C93-588B32472EDF}" type="presOf" srcId="{E82FCF54-5E0F-40EA-B08E-FBD5975CEE71}" destId="{E249C10C-C827-4F45-A503-BE2FFD5F05D4}" srcOrd="0" destOrd="0" presId="urn:microsoft.com/office/officeart/2005/8/layout/vProcess5"/>
    <dgm:cxn modelId="{EC5EE755-93E8-41E4-A847-D7A44639D69E}" type="presOf" srcId="{C27BF106-58ED-4F89-A031-5772878A229B}" destId="{CFC6C2BB-48FC-4769-9266-B8F554A8B2F9}" srcOrd="0" destOrd="0" presId="urn:microsoft.com/office/officeart/2005/8/layout/vProcess5"/>
    <dgm:cxn modelId="{1D02577C-1ABB-4B41-996B-8A08C59B15EC}" type="presOf" srcId="{4710EA2F-4BC7-45DE-B10C-425121EC28D7}" destId="{B423010C-7C0B-4630-82E4-B889651313D2}" srcOrd="0" destOrd="0" presId="urn:microsoft.com/office/officeart/2005/8/layout/vProcess5"/>
    <dgm:cxn modelId="{04BE7293-F0B9-4E13-A0F4-315EBDF9F106}" srcId="{E82FCF54-5E0F-40EA-B08E-FBD5975CEE71}" destId="{54C18F5A-0D33-4631-A722-7AC355A5AF13}" srcOrd="0" destOrd="0" parTransId="{AE3E8C5F-83F9-4186-B2B0-F985ED5122F4}" sibTransId="{73FF96F1-1878-43FB-AC5F-B62E645D66BA}"/>
    <dgm:cxn modelId="{9AB805B0-CFAA-4A66-BD48-5C6933D2C31E}" type="presOf" srcId="{C27BF106-58ED-4F89-A031-5772878A229B}" destId="{899ED646-F487-4858-91ED-7933E3392598}" srcOrd="1" destOrd="0" presId="urn:microsoft.com/office/officeart/2005/8/layout/vProcess5"/>
    <dgm:cxn modelId="{84DCFDC4-636D-4C42-AEFE-8C1E69963A30}" type="presOf" srcId="{54C18F5A-0D33-4631-A722-7AC355A5AF13}" destId="{033B4727-5E4A-4560-9E37-F1D9CFA8EAC8}" srcOrd="0" destOrd="0" presId="urn:microsoft.com/office/officeart/2005/8/layout/vProcess5"/>
    <dgm:cxn modelId="{504C7BD8-5B14-40A6-9ABC-53DDEADA0F61}" srcId="{E82FCF54-5E0F-40EA-B08E-FBD5975CEE71}" destId="{3EDF84A1-3184-46C8-89DA-2216CC75F550}" srcOrd="1" destOrd="0" parTransId="{CF064A06-2068-4127-BDEC-9578B7C25E1C}" sibTransId="{4710EA2F-4BC7-45DE-B10C-425121EC28D7}"/>
    <dgm:cxn modelId="{D2263227-2A5F-406B-951B-6B93BFE97C52}" type="presParOf" srcId="{E249C10C-C827-4F45-A503-BE2FFD5F05D4}" destId="{E0E13EA3-4ED3-4E48-96BF-2D7A943B5E2E}" srcOrd="0" destOrd="0" presId="urn:microsoft.com/office/officeart/2005/8/layout/vProcess5"/>
    <dgm:cxn modelId="{FE83912B-7950-4A72-A9B9-D88B731B8F9F}" type="presParOf" srcId="{E249C10C-C827-4F45-A503-BE2FFD5F05D4}" destId="{033B4727-5E4A-4560-9E37-F1D9CFA8EAC8}" srcOrd="1" destOrd="0" presId="urn:microsoft.com/office/officeart/2005/8/layout/vProcess5"/>
    <dgm:cxn modelId="{DC469FA9-CFB0-4861-BCED-5C90357CD7FA}" type="presParOf" srcId="{E249C10C-C827-4F45-A503-BE2FFD5F05D4}" destId="{DA3488D8-D8DB-45AD-9CBA-0D145CD080CD}" srcOrd="2" destOrd="0" presId="urn:microsoft.com/office/officeart/2005/8/layout/vProcess5"/>
    <dgm:cxn modelId="{5A90097C-20D8-47E0-94EA-EFA11F8674E2}" type="presParOf" srcId="{E249C10C-C827-4F45-A503-BE2FFD5F05D4}" destId="{CFC6C2BB-48FC-4769-9266-B8F554A8B2F9}" srcOrd="3" destOrd="0" presId="urn:microsoft.com/office/officeart/2005/8/layout/vProcess5"/>
    <dgm:cxn modelId="{2BBED1D4-C142-4057-BE1A-7D8C425D193A}" type="presParOf" srcId="{E249C10C-C827-4F45-A503-BE2FFD5F05D4}" destId="{E89D5C24-2161-4A15-B002-DFDE656054E7}" srcOrd="4" destOrd="0" presId="urn:microsoft.com/office/officeart/2005/8/layout/vProcess5"/>
    <dgm:cxn modelId="{D5DFDB7E-8FD4-4328-A682-827EB3FEE8F8}" type="presParOf" srcId="{E249C10C-C827-4F45-A503-BE2FFD5F05D4}" destId="{B423010C-7C0B-4630-82E4-B889651313D2}" srcOrd="5" destOrd="0" presId="urn:microsoft.com/office/officeart/2005/8/layout/vProcess5"/>
    <dgm:cxn modelId="{29F774C7-ABFA-46B4-B9C4-51F4B223D506}" type="presParOf" srcId="{E249C10C-C827-4F45-A503-BE2FFD5F05D4}" destId="{51CFA8A6-835A-4E0B-84EF-556CE08468BB}" srcOrd="6" destOrd="0" presId="urn:microsoft.com/office/officeart/2005/8/layout/vProcess5"/>
    <dgm:cxn modelId="{78F5056D-4778-4355-9048-858325D59E3A}" type="presParOf" srcId="{E249C10C-C827-4F45-A503-BE2FFD5F05D4}" destId="{53F45DCB-BA79-496E-83F1-9C32AFBB9BEC}" srcOrd="7" destOrd="0" presId="urn:microsoft.com/office/officeart/2005/8/layout/vProcess5"/>
    <dgm:cxn modelId="{C6A51DA5-3267-4397-89AA-04AAFFCE6EAC}" type="presParOf" srcId="{E249C10C-C827-4F45-A503-BE2FFD5F05D4}" destId="{899ED646-F487-4858-91ED-7933E339259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3B4727-5E4A-4560-9E37-F1D9CFA8EAC8}">
      <dsp:nvSpPr>
        <dsp:cNvPr id="0" name=""/>
        <dsp:cNvSpPr/>
      </dsp:nvSpPr>
      <dsp:spPr>
        <a:xfrm>
          <a:off x="0" y="0"/>
          <a:ext cx="8420100" cy="9428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600" kern="1200" dirty="0"/>
            <a:t>Un algoritm de învățare de automată care să depisteze cazuri de sars-cov-19;</a:t>
          </a:r>
          <a:endParaRPr lang="en-US" sz="2600" kern="1200" dirty="0"/>
        </a:p>
      </dsp:txBody>
      <dsp:txXfrm>
        <a:off x="27614" y="27614"/>
        <a:ext cx="7402727" cy="887588"/>
      </dsp:txXfrm>
    </dsp:sp>
    <dsp:sp modelId="{DA3488D8-D8DB-45AD-9CBA-0D145CD080CD}">
      <dsp:nvSpPr>
        <dsp:cNvPr id="0" name=""/>
        <dsp:cNvSpPr/>
      </dsp:nvSpPr>
      <dsp:spPr>
        <a:xfrm>
          <a:off x="742949" y="1099952"/>
          <a:ext cx="8420100" cy="9428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600" kern="1200" dirty="0"/>
            <a:t>Algoritmul se va bază pe o baza de date oferită nouă;</a:t>
          </a:r>
          <a:endParaRPr lang="en-US" sz="2600" kern="1200" dirty="0"/>
        </a:p>
      </dsp:txBody>
      <dsp:txXfrm>
        <a:off x="770563" y="1127566"/>
        <a:ext cx="7009091" cy="887588"/>
      </dsp:txXfrm>
    </dsp:sp>
    <dsp:sp modelId="{CFC6C2BB-48FC-4769-9266-B8F554A8B2F9}">
      <dsp:nvSpPr>
        <dsp:cNvPr id="0" name=""/>
        <dsp:cNvSpPr/>
      </dsp:nvSpPr>
      <dsp:spPr>
        <a:xfrm>
          <a:off x="1485899" y="2199904"/>
          <a:ext cx="8420100" cy="9428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600" kern="1200"/>
            <a:t>Se vor înregistra mai multe metrici care vor analiza performanța acestuia.</a:t>
          </a:r>
          <a:endParaRPr lang="en-US" sz="2600" kern="1200"/>
        </a:p>
      </dsp:txBody>
      <dsp:txXfrm>
        <a:off x="1513513" y="2227518"/>
        <a:ext cx="7009091" cy="887588"/>
      </dsp:txXfrm>
    </dsp:sp>
    <dsp:sp modelId="{E89D5C24-2161-4A15-B002-DFDE656054E7}">
      <dsp:nvSpPr>
        <dsp:cNvPr id="0" name=""/>
        <dsp:cNvSpPr/>
      </dsp:nvSpPr>
      <dsp:spPr>
        <a:xfrm>
          <a:off x="7807269" y="714969"/>
          <a:ext cx="612830" cy="612830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7945156" y="714969"/>
        <a:ext cx="337056" cy="461155"/>
      </dsp:txXfrm>
    </dsp:sp>
    <dsp:sp modelId="{B423010C-7C0B-4630-82E4-B889651313D2}">
      <dsp:nvSpPr>
        <dsp:cNvPr id="0" name=""/>
        <dsp:cNvSpPr/>
      </dsp:nvSpPr>
      <dsp:spPr>
        <a:xfrm>
          <a:off x="8550219" y="1808635"/>
          <a:ext cx="612830" cy="612830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8688106" y="1808635"/>
        <a:ext cx="337056" cy="4611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1BDBA-12D6-4B0C-893F-9BE2A8FB778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1BCB0-AEA2-4093-802E-BFB037BE0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08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1BCB0-AEA2-4093-802E-BFB037BE01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71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8A13EE7-92AE-4D8F-BF69-94DD6755412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FC1AF08-CCB0-4C00-8302-62B5F1DA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9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3EE7-92AE-4D8F-BF69-94DD6755412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AF08-CCB0-4C00-8302-62B5F1DA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5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3EE7-92AE-4D8F-BF69-94DD6755412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AF08-CCB0-4C00-8302-62B5F1DA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22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3EE7-92AE-4D8F-BF69-94DD6755412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AF08-CCB0-4C00-8302-62B5F1DA94A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5052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3EE7-92AE-4D8F-BF69-94DD6755412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AF08-CCB0-4C00-8302-62B5F1DA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9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3EE7-92AE-4D8F-BF69-94DD6755412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AF08-CCB0-4C00-8302-62B5F1DA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72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ană cu trei i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3EE7-92AE-4D8F-BF69-94DD6755412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AF08-CCB0-4C00-8302-62B5F1DA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84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3EE7-92AE-4D8F-BF69-94DD6755412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AF08-CCB0-4C00-8302-62B5F1DA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29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3EE7-92AE-4D8F-BF69-94DD6755412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AF08-CCB0-4C00-8302-62B5F1DA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2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3EE7-92AE-4D8F-BF69-94DD6755412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AF08-CCB0-4C00-8302-62B5F1DA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1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3EE7-92AE-4D8F-BF69-94DD6755412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AF08-CCB0-4C00-8302-62B5F1DA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3EE7-92AE-4D8F-BF69-94DD6755412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AF08-CCB0-4C00-8302-62B5F1DA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3EE7-92AE-4D8F-BF69-94DD6755412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AF08-CCB0-4C00-8302-62B5F1DA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2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3EE7-92AE-4D8F-BF69-94DD6755412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AF08-CCB0-4C00-8302-62B5F1DA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3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3EE7-92AE-4D8F-BF69-94DD6755412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AF08-CCB0-4C00-8302-62B5F1DA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7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3EE7-92AE-4D8F-BF69-94DD6755412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AF08-CCB0-4C00-8302-62B5F1DA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4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3EE7-92AE-4D8F-BF69-94DD6755412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AF08-CCB0-4C00-8302-62B5F1DA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13EE7-92AE-4D8F-BF69-94DD6755412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1AF08-CCB0-4C00-8302-62B5F1DA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56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2E80-4EA8-41EB-A3B6-3D4B8663B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2904" y="1625283"/>
            <a:ext cx="8791575" cy="238760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 err="1">
                <a:solidFill>
                  <a:srgbClr val="7FFBFE"/>
                </a:solidFill>
              </a:rPr>
              <a:t>Proiect</a:t>
            </a:r>
            <a:r>
              <a:rPr lang="en-US" sz="4000" dirty="0">
                <a:solidFill>
                  <a:srgbClr val="7FFBFE"/>
                </a:solidFill>
              </a:rPr>
              <a:t> 1 – </a:t>
            </a:r>
            <a:r>
              <a:rPr lang="en-US" sz="4000" dirty="0" err="1">
                <a:solidFill>
                  <a:srgbClr val="7FFBFE"/>
                </a:solidFill>
              </a:rPr>
              <a:t>Managementul</a:t>
            </a:r>
            <a:r>
              <a:rPr lang="en-US" sz="4000" dirty="0">
                <a:solidFill>
                  <a:srgbClr val="7FFBFE"/>
                </a:solidFill>
              </a:rPr>
              <a:t> </a:t>
            </a:r>
            <a:r>
              <a:rPr lang="en-US" sz="4000" dirty="0" err="1">
                <a:solidFill>
                  <a:srgbClr val="7FFBFE"/>
                </a:solidFill>
              </a:rPr>
              <a:t>Proiectelor</a:t>
            </a:r>
            <a:r>
              <a:rPr lang="en-US" sz="4000" dirty="0">
                <a:solidFill>
                  <a:srgbClr val="7FFBFE"/>
                </a:solidFill>
              </a:rPr>
              <a:t> Software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9C10641B-D186-4E8B-81C7-E5071FCEB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504" y="3444240"/>
            <a:ext cx="9289416" cy="1655762"/>
          </a:xfrm>
        </p:spPr>
        <p:txBody>
          <a:bodyPr/>
          <a:lstStyle/>
          <a:p>
            <a:pPr algn="r"/>
            <a:r>
              <a:rPr lang="en-US" dirty="0"/>
              <a:t>Model de </a:t>
            </a:r>
            <a:r>
              <a:rPr lang="ro-RO" dirty="0"/>
              <a:t>învățare automată pentru prezicerea</a:t>
            </a:r>
          </a:p>
          <a:p>
            <a:pPr algn="r"/>
            <a:r>
              <a:rPr lang="ro-RO" dirty="0"/>
              <a:t> infectării cu sars-cov-19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90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AB70051-C000-44DB-9D44-9EE78AC7D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Rezultate în funcție de contactul cu persoane infectate</a:t>
            </a:r>
            <a:endParaRPr lang="en-US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0F9BD57B-580F-4944-A058-F4AF7C8E7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255" y="2309646"/>
            <a:ext cx="4689234" cy="32238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8740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D5EC2-E680-4566-BDF2-26C50EF2F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Rezultatele în funcție de diagnosticul primit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E4AF73-FA89-4E0D-AD69-B9DFEEBBC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5252" y="2305604"/>
            <a:ext cx="4458322" cy="3429479"/>
          </a:xfrm>
          <a:effectLst>
            <a:glow rad="330200">
              <a:srgbClr val="2D88A6">
                <a:alpha val="64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3455603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BF6C0-D583-4D94-9CAF-A8807677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Rezultatele în funcție de vârstă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9E27EC-779A-496B-9ACB-2D1236A87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0515" y="2477078"/>
            <a:ext cx="4267796" cy="3086531"/>
          </a:xfrm>
          <a:effectLst>
            <a:glow rad="330200">
              <a:srgbClr val="2D88A6">
                <a:alpha val="64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4023441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1C7FA-0DE2-43E2-A315-4815BA061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Rezultatele în funcție de sexul pacientului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D186DE-C6B3-4AD9-B327-02D200150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330" y="2603407"/>
            <a:ext cx="5159554" cy="3545721"/>
          </a:xfrm>
          <a:effectLst>
            <a:glow rad="330200">
              <a:srgbClr val="2D88A6">
                <a:alpha val="64000"/>
              </a:srgbClr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B14135-927C-4612-92AE-2B53CC530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533" y="2603408"/>
            <a:ext cx="5248137" cy="3545721"/>
          </a:xfrm>
          <a:prstGeom prst="rect">
            <a:avLst/>
          </a:prstGeom>
          <a:effectLst>
            <a:glow rad="330200">
              <a:srgbClr val="2D88A6">
                <a:alpha val="64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3019093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213C-80A9-43B2-A58E-259ED29A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Concluzii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69C88-1EB1-44E8-ADE2-1E91BA937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Influență mare: simptome, luna, diagnostic, contact cu persoane infectate</a:t>
            </a:r>
          </a:p>
          <a:p>
            <a:r>
              <a:rPr lang="ro-RO" dirty="0"/>
              <a:t>Influență medie: istoric de călătorie, mijloace de transport folosite</a:t>
            </a:r>
          </a:p>
          <a:p>
            <a:r>
              <a:rPr lang="ro-RO" dirty="0"/>
              <a:t>Influență redusă: vârstă, sex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11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3">
            <a:extLst>
              <a:ext uri="{FF2B5EF4-FFF2-40B4-BE49-F238E27FC236}">
                <a16:creationId xmlns:a16="http://schemas.microsoft.com/office/drawing/2014/main" id="{0BBEFE5C-B7B1-4258-80FF-68A965FCA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err="1"/>
              <a:t>SoluțiA</a:t>
            </a:r>
            <a:endParaRPr lang="en-US" dirty="0"/>
          </a:p>
        </p:txBody>
      </p:sp>
      <p:sp>
        <p:nvSpPr>
          <p:cNvPr id="5" name="Subtitlu 4">
            <a:extLst>
              <a:ext uri="{FF2B5EF4-FFF2-40B4-BE49-F238E27FC236}">
                <a16:creationId xmlns:a16="http://schemas.microsoft.com/office/drawing/2014/main" id="{9794207F-6BFA-4744-83A5-AFD74A6FD3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Prezentarea soluției și </a:t>
            </a:r>
            <a:r>
              <a:rPr lang="ro-RO" dirty="0" err="1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492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24000A9-F24E-49E2-A70A-499F1F1E2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8976"/>
            <a:ext cx="9905998" cy="1478570"/>
          </a:xfrm>
        </p:spPr>
        <p:txBody>
          <a:bodyPr/>
          <a:lstStyle/>
          <a:p>
            <a:r>
              <a:rPr lang="ro-RO" dirty="0"/>
              <a:t>Schema arhitecturală a proiectului</a:t>
            </a:r>
            <a:endParaRPr lang="en-US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179F39A7-B95E-43D8-9731-348BFE382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459" y="1253447"/>
            <a:ext cx="7931649" cy="4931595"/>
          </a:xfrm>
        </p:spPr>
      </p:pic>
    </p:spTree>
    <p:extLst>
      <p:ext uri="{BB962C8B-B14F-4D97-AF65-F5344CB8AC3E}">
        <p14:creationId xmlns:p14="http://schemas.microsoft.com/office/powerpoint/2010/main" val="1052488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12D34D1-03FA-423C-BBB5-EB6420BA1B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err="1"/>
              <a:t>Demo</a:t>
            </a:r>
            <a:r>
              <a:rPr lang="ro-RO" dirty="0"/>
              <a:t> </a:t>
            </a:r>
            <a:endParaRPr lang="en-US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95EC4DBA-2475-46C8-B087-BD7613E62A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Codul proiectului +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461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D4E4F75-84CF-4000-8C71-9005A3BE7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Resursele folosite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32872A3-C611-4AC9-9926-36FAD3450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39074"/>
            <a:ext cx="9905999" cy="3952127"/>
          </a:xfrm>
        </p:spPr>
        <p:txBody>
          <a:bodyPr>
            <a:normAutofit fontScale="92500" lnSpcReduction="20000"/>
          </a:bodyPr>
          <a:lstStyle/>
          <a:p>
            <a:r>
              <a:rPr lang="ro-RO" dirty="0"/>
              <a:t>Resurse pentru cod:</a:t>
            </a:r>
          </a:p>
          <a:p>
            <a:pPr lvl="1"/>
            <a:r>
              <a:rPr lang="ro-RO" dirty="0"/>
              <a:t> IDE: </a:t>
            </a:r>
            <a:r>
              <a:rPr lang="ro-RO" dirty="0" err="1"/>
              <a:t>Jupyter</a:t>
            </a:r>
            <a:r>
              <a:rPr lang="ro-RO" dirty="0"/>
              <a:t> </a:t>
            </a:r>
            <a:r>
              <a:rPr lang="ro-RO" dirty="0" err="1"/>
              <a:t>Notebooks</a:t>
            </a:r>
            <a:r>
              <a:rPr lang="ro-RO" dirty="0"/>
              <a:t> ( </a:t>
            </a:r>
            <a:r>
              <a:rPr lang="ro-RO" dirty="0" err="1"/>
              <a:t>Collab</a:t>
            </a:r>
            <a:r>
              <a:rPr lang="ro-RO" dirty="0"/>
              <a:t> </a:t>
            </a:r>
            <a:r>
              <a:rPr lang="ro-RO" dirty="0" err="1"/>
              <a:t>Notebooks</a:t>
            </a:r>
            <a:r>
              <a:rPr lang="ro-RO" dirty="0"/>
              <a:t>, </a:t>
            </a:r>
            <a:r>
              <a:rPr lang="ro-RO" dirty="0" err="1"/>
              <a:t>DeepNote</a:t>
            </a:r>
            <a:r>
              <a:rPr lang="ro-RO" dirty="0"/>
              <a:t> - pentru munca </a:t>
            </a:r>
            <a:r>
              <a:rPr lang="ro-RO" dirty="0" err="1"/>
              <a:t>colaborativa</a:t>
            </a:r>
            <a:r>
              <a:rPr lang="ro-RO" dirty="0"/>
              <a:t>)</a:t>
            </a:r>
          </a:p>
          <a:p>
            <a:pPr lvl="1"/>
            <a:r>
              <a:rPr lang="ro-RO" dirty="0"/>
              <a:t>Limbaj: </a:t>
            </a:r>
            <a:r>
              <a:rPr lang="ro-RO" dirty="0" err="1"/>
              <a:t>Python</a:t>
            </a:r>
            <a:endParaRPr lang="ro-RO" dirty="0"/>
          </a:p>
          <a:p>
            <a:pPr lvl="1"/>
            <a:r>
              <a:rPr lang="ro-RO" dirty="0"/>
              <a:t> Biblioteci: </a:t>
            </a:r>
            <a:r>
              <a:rPr lang="ro-RO" dirty="0" err="1"/>
              <a:t>Pandas</a:t>
            </a:r>
            <a:r>
              <a:rPr lang="ro-RO" dirty="0"/>
              <a:t>, </a:t>
            </a:r>
            <a:r>
              <a:rPr lang="ro-RO" dirty="0" err="1"/>
              <a:t>NumPy</a:t>
            </a:r>
            <a:r>
              <a:rPr lang="ro-RO" dirty="0"/>
              <a:t>, </a:t>
            </a:r>
            <a:r>
              <a:rPr lang="ro-RO" dirty="0" err="1"/>
              <a:t>Sklearn</a:t>
            </a:r>
            <a:r>
              <a:rPr lang="ro-RO" dirty="0"/>
              <a:t>, </a:t>
            </a:r>
            <a:r>
              <a:rPr lang="ro-RO" dirty="0" err="1"/>
              <a:t>Matplotlib</a:t>
            </a:r>
            <a:endParaRPr lang="ro-RO" dirty="0"/>
          </a:p>
          <a:p>
            <a:endParaRPr lang="ro-RO" dirty="0"/>
          </a:p>
          <a:p>
            <a:r>
              <a:rPr lang="ro-RO" dirty="0"/>
              <a:t>Organizatorice:</a:t>
            </a:r>
          </a:p>
          <a:p>
            <a:pPr lvl="1"/>
            <a:r>
              <a:rPr lang="ro-RO" dirty="0"/>
              <a:t>- https://app.asana.com/0/1198924092890597/timeline - for </a:t>
            </a:r>
            <a:r>
              <a:rPr lang="ro-RO" dirty="0" err="1"/>
              <a:t>tasks</a:t>
            </a:r>
            <a:r>
              <a:rPr lang="ro-RO" dirty="0"/>
              <a:t> </a:t>
            </a:r>
            <a:r>
              <a:rPr lang="ro-RO" dirty="0" err="1"/>
              <a:t>assignment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team </a:t>
            </a:r>
            <a:r>
              <a:rPr lang="ro-RO" dirty="0" err="1"/>
              <a:t>managing</a:t>
            </a:r>
            <a:r>
              <a:rPr lang="ro-RO" dirty="0"/>
              <a:t> </a:t>
            </a:r>
          </a:p>
          <a:p>
            <a:r>
              <a:rPr lang="ro-RO" dirty="0"/>
              <a:t>Comunicare:</a:t>
            </a:r>
          </a:p>
          <a:p>
            <a:pPr lvl="1"/>
            <a:r>
              <a:rPr lang="ro-RO" dirty="0"/>
              <a:t>Canalul nostru de </a:t>
            </a:r>
            <a:r>
              <a:rPr lang="ro-RO" dirty="0" err="1"/>
              <a:t>Teams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89021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79FFF4F-962B-4880-BBC9-41085002D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Echipa de proiect ( </a:t>
            </a:r>
            <a:r>
              <a:rPr lang="ro-RO" dirty="0" err="1"/>
              <a:t>Error</a:t>
            </a:r>
            <a:r>
              <a:rPr lang="ro-RO" dirty="0"/>
              <a:t> 404)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D11A0FE-2066-4BDB-9CF9-761B55BEE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10440"/>
            <a:ext cx="9905999" cy="3541714"/>
          </a:xfrm>
        </p:spPr>
        <p:txBody>
          <a:bodyPr>
            <a:normAutofit lnSpcReduction="10000"/>
          </a:bodyPr>
          <a:lstStyle/>
          <a:p>
            <a:r>
              <a:rPr lang="ro-RO" dirty="0"/>
              <a:t>Nicolae, Andreea-Cristina, 343C4 - Team </a:t>
            </a:r>
            <a:r>
              <a:rPr lang="ro-RO" dirty="0" err="1"/>
              <a:t>Leader</a:t>
            </a:r>
            <a:r>
              <a:rPr lang="ro-RO" dirty="0"/>
              <a:t>/ Project Manager/</a:t>
            </a:r>
            <a:r>
              <a:rPr lang="ro-RO" dirty="0" err="1"/>
              <a:t>Developer</a:t>
            </a:r>
            <a:endParaRPr lang="ro-RO" dirty="0"/>
          </a:p>
          <a:p>
            <a:r>
              <a:rPr lang="ro-RO" dirty="0"/>
              <a:t>Coman, Diana-</a:t>
            </a:r>
            <a:r>
              <a:rPr lang="ro-RO" dirty="0" err="1"/>
              <a:t>Stefania</a:t>
            </a:r>
            <a:r>
              <a:rPr lang="ro-RO" dirty="0"/>
              <a:t>, 343C5 - </a:t>
            </a:r>
            <a:r>
              <a:rPr lang="ro-RO" dirty="0" err="1"/>
              <a:t>Developer</a:t>
            </a:r>
            <a:endParaRPr lang="ro-RO" dirty="0"/>
          </a:p>
          <a:p>
            <a:r>
              <a:rPr lang="ro-RO" dirty="0"/>
              <a:t>Petcu, Monica-Alexandra, 341C2 - Tester/Data </a:t>
            </a:r>
            <a:r>
              <a:rPr lang="ro-RO" dirty="0" err="1"/>
              <a:t>Analyst</a:t>
            </a:r>
            <a:endParaRPr lang="ro-RO" dirty="0"/>
          </a:p>
          <a:p>
            <a:r>
              <a:rPr lang="ro-RO" dirty="0" err="1"/>
              <a:t>Sendroiu</a:t>
            </a:r>
            <a:r>
              <a:rPr lang="ro-RO" dirty="0"/>
              <a:t>, Ioan, 343C5 - Data Scientist/</a:t>
            </a:r>
            <a:r>
              <a:rPr lang="ro-RO" dirty="0" err="1"/>
              <a:t>Developer</a:t>
            </a:r>
            <a:endParaRPr lang="ro-RO" dirty="0"/>
          </a:p>
          <a:p>
            <a:r>
              <a:rPr lang="ro-RO" dirty="0" err="1"/>
              <a:t>Musatescu</a:t>
            </a:r>
            <a:r>
              <a:rPr lang="ro-RO" dirty="0"/>
              <a:t>, Costin-Teodor, 343C5 - </a:t>
            </a:r>
            <a:r>
              <a:rPr lang="ro-RO" dirty="0" err="1"/>
              <a:t>Developer</a:t>
            </a:r>
            <a:endParaRPr lang="ro-RO" dirty="0"/>
          </a:p>
          <a:p>
            <a:r>
              <a:rPr lang="ro-RO" dirty="0" err="1"/>
              <a:t>Constanda</a:t>
            </a:r>
            <a:r>
              <a:rPr lang="ro-RO" dirty="0"/>
              <a:t>, George- Adrian, 343C5 - Tester/Data </a:t>
            </a:r>
            <a:r>
              <a:rPr lang="ro-RO" dirty="0" err="1"/>
              <a:t>Analyst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7874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9F46E06-F845-4756-8359-4920DB931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ro-RO"/>
              <a:t>Scopul proiectului</a:t>
            </a:r>
            <a:endParaRPr lang="en-US"/>
          </a:p>
        </p:txBody>
      </p:sp>
      <p:graphicFrame>
        <p:nvGraphicFramePr>
          <p:cNvPr id="5" name="Substituent conținut 2">
            <a:extLst>
              <a:ext uri="{FF2B5EF4-FFF2-40B4-BE49-F238E27FC236}">
                <a16:creationId xmlns:a16="http://schemas.microsoft.com/office/drawing/2014/main" id="{D79F4CF9-3C8B-46F2-AD63-E6817E8F46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3947277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63811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A9D88EB-9CA5-4962-8215-DEEADA36D3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8000" dirty="0"/>
              <a:t>Mulțumim!</a:t>
            </a:r>
            <a:endParaRPr lang="en-US" sz="8000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F26CD927-2E9F-4D50-AF19-E0F5D6500F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6600" dirty="0"/>
              <a:t>Întrebări?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858360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36EC31C-9FE8-4E52-8052-7908B6C223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/>
              <a:t>analizarea datelor</a:t>
            </a:r>
            <a:endParaRPr lang="en-US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D5387278-8018-4DA2-9F93-F0383A32F3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Vizualizarea datelor și analizarea datelor oferite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422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6B8A322-69AB-48F5-81E5-C25DEB733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Analizarea datelor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4F13A9C-4539-43CF-9B4E-99712B06D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Analizarea factorilor care influențează îmbolnăvirile cu SARS-COV-19;</a:t>
            </a:r>
          </a:p>
          <a:p>
            <a:r>
              <a:rPr lang="ro-RO" dirty="0"/>
              <a:t>Factori prezenți în statistici:</a:t>
            </a:r>
          </a:p>
          <a:p>
            <a:pPr lvl="2"/>
            <a:r>
              <a:rPr lang="ro-RO" dirty="0"/>
              <a:t>Vârsta;</a:t>
            </a:r>
          </a:p>
          <a:p>
            <a:pPr lvl="2"/>
            <a:r>
              <a:rPr lang="ro-RO" dirty="0"/>
              <a:t>Dacă au avut contact cu o persoană infectată;</a:t>
            </a:r>
          </a:p>
          <a:p>
            <a:pPr lvl="2"/>
            <a:r>
              <a:rPr lang="ro-RO" dirty="0"/>
              <a:t>Momentul în care s-au internat in spital/s-au testat;</a:t>
            </a:r>
          </a:p>
          <a:p>
            <a:pPr lvl="2"/>
            <a:r>
              <a:rPr lang="ro-RO" dirty="0"/>
              <a:t>Simptomele pe care le-au manifestat</a:t>
            </a:r>
          </a:p>
          <a:p>
            <a:r>
              <a:rPr lang="ro-RO" dirty="0"/>
              <a:t>Astfel, am decis să vizualizăm aceste date, împreună cu încă câteva: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985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9253E61-2938-4572-A649-C437E2CA0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7663" y="1534558"/>
            <a:ext cx="8791575" cy="2387600"/>
          </a:xfrm>
        </p:spPr>
        <p:txBody>
          <a:bodyPr/>
          <a:lstStyle/>
          <a:p>
            <a:r>
              <a:rPr lang="ro-RO" dirty="0"/>
              <a:t>Vizualizarea datelor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07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584CB-583B-446C-BF88-CD8999ADF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Rezultatele în funcție de lună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9DE8EAC-C9C7-4C95-A70C-9301432468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1489" y="2645756"/>
            <a:ext cx="4315427" cy="2934109"/>
          </a:xfrm>
          <a:effectLst>
            <a:glow rad="330200">
              <a:srgbClr val="2D88A6">
                <a:alpha val="64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2433207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DBB7-F2B7-4332-BEB1-C3B9102A8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Rezultatele în funcție de istoricul de călătorie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E86A46-F7F9-4272-8829-CB85FB0D8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6225" y="2562815"/>
            <a:ext cx="4296375" cy="2915057"/>
          </a:xfrm>
          <a:effectLst>
            <a:glow rad="330200">
              <a:srgbClr val="2D88A6">
                <a:alpha val="64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601902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C3E18-5BEF-4E42-9F0D-5A8089320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Rezultatele în funcție de folosirea unui mijloc de transport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7DE62A-4040-4A98-A50A-5004ABDBC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0989" y="2553289"/>
            <a:ext cx="4286848" cy="2934109"/>
          </a:xfrm>
          <a:effectLst>
            <a:glow rad="330200">
              <a:srgbClr val="2D88A6">
                <a:alpha val="64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3337538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0EF57-2319-4F08-9D1D-1FE1559A1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Rezultatele în funcție de simptome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A31BC6-54F2-4CA9-BD5C-56E2CE7B0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0989" y="2377052"/>
            <a:ext cx="4286848" cy="3286584"/>
          </a:xfrm>
          <a:effectLst>
            <a:glow rad="330200">
              <a:srgbClr val="2D88A6">
                <a:alpha val="64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1418658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348</Words>
  <Application>Microsoft Office PowerPoint</Application>
  <PresentationFormat>Ecran lat</PresentationFormat>
  <Paragraphs>55</Paragraphs>
  <Slides>20</Slides>
  <Notes>1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20</vt:i4>
      </vt:variant>
    </vt:vector>
  </HeadingPairs>
  <TitlesOfParts>
    <vt:vector size="24" baseType="lpstr">
      <vt:lpstr>Arial</vt:lpstr>
      <vt:lpstr>Calibri</vt:lpstr>
      <vt:lpstr>Tw Cen MT</vt:lpstr>
      <vt:lpstr>Circuit</vt:lpstr>
      <vt:lpstr>Proiect 1 – Managementul Proiectelor Software</vt:lpstr>
      <vt:lpstr>Scopul proiectului</vt:lpstr>
      <vt:lpstr>analizarea datelor</vt:lpstr>
      <vt:lpstr>Analizarea datelor</vt:lpstr>
      <vt:lpstr>Vizualizarea datelor</vt:lpstr>
      <vt:lpstr>Rezultatele în funcție de lună</vt:lpstr>
      <vt:lpstr>Rezultatele în funcție de istoricul de călătorie</vt:lpstr>
      <vt:lpstr>Rezultatele în funcție de folosirea unui mijloc de transport</vt:lpstr>
      <vt:lpstr>Rezultatele în funcție de simptome</vt:lpstr>
      <vt:lpstr>Rezultate în funcție de contactul cu persoane infectate</vt:lpstr>
      <vt:lpstr>Rezultatele în funcție de diagnosticul primit</vt:lpstr>
      <vt:lpstr>Rezultatele în funcție de vârstă</vt:lpstr>
      <vt:lpstr>Rezultatele în funcție de sexul pacientului</vt:lpstr>
      <vt:lpstr>Concluzii</vt:lpstr>
      <vt:lpstr>SoluțiA</vt:lpstr>
      <vt:lpstr>Schema arhitecturală a proiectului</vt:lpstr>
      <vt:lpstr>Demo </vt:lpstr>
      <vt:lpstr>Resursele folosite</vt:lpstr>
      <vt:lpstr>Echipa de proiect ( Error 404)</vt:lpstr>
      <vt:lpstr>Mulțumim!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1 – Managementul Proiectelor Software</dc:title>
  <dc:creator>Andreea-Cristina NICOLAE</dc:creator>
  <cp:lastModifiedBy>Andreea-Cristina NICOLAE</cp:lastModifiedBy>
  <cp:revision>1</cp:revision>
  <dcterms:created xsi:type="dcterms:W3CDTF">2020-11-17T19:04:11Z</dcterms:created>
  <dcterms:modified xsi:type="dcterms:W3CDTF">2020-11-17T19:30:21Z</dcterms:modified>
</cp:coreProperties>
</file>