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Helvetica Neue" panose="02000503000000020004" pitchFamily="2" charset="0"/>
      <p:regular r:id="rId36"/>
      <p:bold r:id="rId37"/>
      <p:italic r:id="rId38"/>
      <p:boldItalic r:id="rId39"/>
    </p:embeddedFont>
    <p:embeddedFont>
      <p:font typeface="Helvetica Neue Light" panose="02000403000000020004" pitchFamily="2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Open Sans ExtraBold" panose="020B0606030504020204" pitchFamily="34" charset="0"/>
      <p:bold r:id="rId48"/>
      <p:italic r:id="rId49"/>
      <p:boldItalic r:id="rId50"/>
    </p:embeddedFont>
    <p:embeddedFont>
      <p:font typeface="Open Sans Light" panose="020B0306030504020204" pitchFamily="34" charset="0"/>
      <p:regular r:id="rId51"/>
      <p:bold r:id="rId52"/>
      <p:italic r:id="rId53"/>
      <p:boldItalic r:id="rId54"/>
    </p:embeddedFont>
    <p:embeddedFont>
      <p:font typeface="Open Sans SemiBold" panose="020B0606030504020204" pitchFamily="34" charset="0"/>
      <p:regular r:id="rId55"/>
      <p:bold r:id="rId56"/>
      <p:italic r:id="rId57"/>
      <p:boldItalic r:id="rId58"/>
    </p:embeddedFont>
    <p:embeddedFont>
      <p:font typeface="Poppins" pitchFamily="2" charset="77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63" Type="http://schemas.openxmlformats.org/officeDocument/2006/relationships/font" Target="fonts/font32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font" Target="fonts/font27.fntdata"/><Relationship Id="rId66" Type="http://schemas.openxmlformats.org/officeDocument/2006/relationships/font" Target="fonts/font35.fntdata"/><Relationship Id="rId5" Type="http://schemas.openxmlformats.org/officeDocument/2006/relationships/slide" Target="slides/slide2.xml"/><Relationship Id="rId61" Type="http://schemas.openxmlformats.org/officeDocument/2006/relationships/font" Target="fonts/font3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font" Target="fonts/font25.fntdata"/><Relationship Id="rId64" Type="http://schemas.openxmlformats.org/officeDocument/2006/relationships/font" Target="fonts/font33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font" Target="fonts/font28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62" Type="http://schemas.openxmlformats.org/officeDocument/2006/relationships/font" Target="fonts/font3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font" Target="fonts/font26.fntdata"/><Relationship Id="rId10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font" Target="fonts/font29.fntdata"/><Relationship Id="rId65" Type="http://schemas.openxmlformats.org/officeDocument/2006/relationships/font" Target="fonts/font3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font" Target="fonts/font8.fntdata"/><Relationship Id="rId34" Type="http://schemas.openxmlformats.org/officeDocument/2006/relationships/font" Target="fonts/font3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2340262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d42340262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423402624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d423402624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Facem exemplu simplu pe codesandbox, ca sa vedem cum arata elementele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617ffa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3617ffa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23402624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d423402624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42340262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d423402624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23402624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d423402624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Scrieti o pagina care sa contina numele vostru si care sa aiba titlul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42340262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d42340262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42340262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d42340262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42340262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d423402624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2340262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d42340262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23402624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d423402624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2340262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d42340262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423402624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d423402624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23402624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d423402624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23402624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d423402624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23402624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d423402624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423402624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d423402624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23402624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d423402624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423402624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d423402624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23402624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d423402624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423402624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d423402624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2340262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d42340262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Aplicatiile Web sunt formate urmatoarele layere: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HTML - partea structurala a paginilor web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CSS - layer-ul responsabil de infrumusetarea paginilor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Javascript - programare efectiva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42340262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d42340262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2340262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d423402624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2340262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d42340262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●"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Elementele HTML nu sunt case sensitive, dar conventia este ca acestea sa fie scrie cu litere mici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42340262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d42340262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42340262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d42340262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u și conținu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ă tipuri de conținu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 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657350" y="1383506"/>
            <a:ext cx="5829300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555555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2171700" y="2914650"/>
            <a:ext cx="48006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600"/>
              <a:buFont typeface="Open Sans ExtraBold"/>
              <a:buNone/>
              <a:defRPr sz="2600" b="0" i="0" u="none" strike="noStrike" cap="none">
                <a:solidFill>
                  <a:srgbClr val="555555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rgbClr val="55555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600"/>
              <a:buFont typeface="Open Sans Light"/>
              <a:buNone/>
              <a:defRPr sz="2600" b="0" i="0" u="none" strike="noStrike" cap="none">
                <a:solidFill>
                  <a:srgbClr val="55555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EEF"/>
              </a:buClr>
              <a:buSzPts val="2100"/>
              <a:buFont typeface="Open Sans Light"/>
              <a:buNone/>
              <a:defRPr sz="2100" b="0" i="0" u="none" strike="noStrike" cap="none">
                <a:solidFill>
                  <a:srgbClr val="30AEE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rgbClr val="55555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6057900" y="4779407"/>
            <a:ext cx="16002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 SemiBold"/>
              <a:buNone/>
              <a:defRPr sz="1100" b="0" i="0" u="none" strike="noStrike" cap="none">
                <a:solidFill>
                  <a:srgbClr val="555555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2386012" y="1680567"/>
            <a:ext cx="43719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2771775" y="2828925"/>
            <a:ext cx="360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5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5686425" y="4216777"/>
            <a:ext cx="120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25725" rIns="25725" bIns="257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2502545" y="3300078"/>
            <a:ext cx="41388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2502545" y="3882739"/>
            <a:ext cx="41388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00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2502545" y="1290898"/>
            <a:ext cx="41388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2502545" y="2632025"/>
            <a:ext cx="41388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2502545" y="1918766"/>
            <a:ext cx="41388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2376971" y="894085"/>
            <a:ext cx="2109600" cy="15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2376971" y="2526543"/>
            <a:ext cx="21096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>
            <a:spLocks noGrp="1"/>
          </p:cNvSpPr>
          <p:nvPr>
            <p:ph type="title"/>
          </p:nvPr>
        </p:nvSpPr>
        <p:spPr>
          <a:xfrm>
            <a:off x="2376971" y="818741"/>
            <a:ext cx="43902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2376971" y="818741"/>
            <a:ext cx="43902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1"/>
          </p:nvPr>
        </p:nvSpPr>
        <p:spPr>
          <a:xfrm>
            <a:off x="2376971" y="1672642"/>
            <a:ext cx="43902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Open Sans"/>
              <a:buChar char="•"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925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900"/>
              <a:buFont typeface="Open Sans"/>
              <a:buChar char="•"/>
              <a:defRPr sz="25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0AEEF"/>
              </a:buClr>
              <a:buSzPts val="1500"/>
              <a:buFont typeface="Open Sans"/>
              <a:buChar char="•"/>
              <a:defRPr sz="20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2376971" y="818741"/>
            <a:ext cx="43902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2376971" y="1672642"/>
            <a:ext cx="210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0AEEF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body" idx="1"/>
          </p:nvPr>
        </p:nvSpPr>
        <p:spPr>
          <a:xfrm>
            <a:off x="2376971" y="1145232"/>
            <a:ext cx="4390200" cy="2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Open Sans"/>
              <a:buChar char="•"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925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900"/>
              <a:buFont typeface="Open Sans"/>
              <a:buChar char="•"/>
              <a:defRPr sz="25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0AEEF"/>
              </a:buClr>
              <a:buSzPts val="1500"/>
              <a:buFont typeface="Open Sans"/>
              <a:buChar char="•"/>
              <a:defRPr sz="20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Char char="•"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>
            <a:spLocks noGrp="1"/>
          </p:cNvSpPr>
          <p:nvPr>
            <p:ph type="title"/>
          </p:nvPr>
        </p:nvSpPr>
        <p:spPr>
          <a:xfrm>
            <a:off x="1657350" y="1383506"/>
            <a:ext cx="5829300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1"/>
          </p:nvPr>
        </p:nvSpPr>
        <p:spPr>
          <a:xfrm>
            <a:off x="2171700" y="2914650"/>
            <a:ext cx="48006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600"/>
              <a:buFont typeface="Open Sans Light"/>
              <a:buNone/>
              <a:defRPr sz="2600" b="0" i="0" u="none" strike="noStrike" cap="none">
                <a:solidFill>
                  <a:srgbClr val="55555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EEF"/>
              </a:buClr>
              <a:buSzPts val="2100"/>
              <a:buFont typeface="Open Sans Light"/>
              <a:buNone/>
              <a:defRPr sz="2100" b="0" i="0" u="none" strike="noStrike" cap="none">
                <a:solidFill>
                  <a:srgbClr val="30AEE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rgbClr val="55555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sldNum" idx="12"/>
          </p:nvPr>
        </p:nvSpPr>
        <p:spPr>
          <a:xfrm>
            <a:off x="6057900" y="4803219"/>
            <a:ext cx="1600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2386012" y="1680567"/>
            <a:ext cx="43719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3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2771775" y="2828925"/>
            <a:ext cx="360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25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30AEE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14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5686425" y="4216777"/>
            <a:ext cx="1200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25" tIns="25725" rIns="25725" bIns="257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.jpg"/><Relationship Id="rId5" Type="http://schemas.openxmlformats.org/officeDocument/2006/relationships/hyperlink" Target="https://stackblitz.com/" TargetMode="Externa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9250" y="436590"/>
            <a:ext cx="2005500" cy="5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/>
          <p:nvPr/>
        </p:nvSpPr>
        <p:spPr>
          <a:xfrm>
            <a:off x="25" y="2938650"/>
            <a:ext cx="9144000" cy="727500"/>
          </a:xfrm>
          <a:prstGeom prst="rect">
            <a:avLst/>
          </a:prstGeom>
          <a:solidFill>
            <a:srgbClr val="C9DAF8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4"/>
          <p:cNvSpPr txBox="1"/>
          <p:nvPr/>
        </p:nvSpPr>
        <p:spPr>
          <a:xfrm>
            <a:off x="1986450" y="3014850"/>
            <a:ext cx="51711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Programare Front-End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 - Semnificatia elementelor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7" name="Google Shape;22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3"/>
          <p:cNvSpPr txBox="1"/>
          <p:nvPr/>
        </p:nvSpPr>
        <p:spPr>
          <a:xfrm>
            <a:off x="0" y="990288"/>
            <a:ext cx="91440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declaram ca fisierul este HTML5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acest element este radacina unei pagini HTML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contine metainformatii despre document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specifica titlul documentului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continutul vizibil al paginii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defineste un element de tip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head</a:t>
            </a:r>
            <a:r>
              <a:rPr lang="en" i="1">
                <a:latin typeface="Poppins"/>
                <a:ea typeface="Poppins"/>
                <a:cs typeface="Poppins"/>
                <a:sym typeface="Poppins"/>
              </a:rPr>
              <a:t>ing</a:t>
            </a:r>
            <a:endParaRPr sz="1400" b="0" i="1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defineste un paragraf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defineste o lista neordonata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defineste un element al listei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 ancora catre o adresa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Exemplu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4" name="Google Shape;23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2625" y="810525"/>
            <a:ext cx="4538757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5"/>
          <p:cNvSpPr txBox="1"/>
          <p:nvPr/>
        </p:nvSpPr>
        <p:spPr>
          <a:xfrm>
            <a:off x="0" y="225400"/>
            <a:ext cx="91440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b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 Basics</a:t>
            </a:r>
            <a:endParaRPr sz="2400" b="1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55"/>
          <p:cNvSpPr txBox="1"/>
          <p:nvPr/>
        </p:nvSpPr>
        <p:spPr>
          <a:xfrm>
            <a:off x="452600" y="1425150"/>
            <a:ext cx="82170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 o pagina personala folosind elementele de baza HTML parcurse. Pagina ar trebui sa contina elementele din structura DOM din slide-ul anterior.</a:t>
            </a:r>
            <a:endParaRPr sz="15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6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DOM (Document Object Model)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6"/>
          <p:cNvSpPr txBox="1"/>
          <p:nvPr/>
        </p:nvSpPr>
        <p:spPr>
          <a:xfrm>
            <a:off x="459450" y="787500"/>
            <a:ext cx="8225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DOM (Document Object Model)</a:t>
            </a:r>
            <a:r>
              <a:rPr lang="en" sz="1400" b="1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este o structura arborescenta alcatuita din obiecte, asociata unei pagini HTML. Aceasta structura este creata de catre browser in momentul in care o pagina este incarcata, asociind fiecarui element HTML specificat cate un obiect si serveste ca o </a:t>
            </a:r>
            <a:r>
              <a:rPr lang="en" sz="1400" b="1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interfata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pentru accesarea, modificarea si stergerea elementelor cu ajutorul Javascript-ului (vom vedea mai tarziu cum putem face asta).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7"/>
          <p:cNvSpPr txBox="1"/>
          <p:nvPr/>
        </p:nvSpPr>
        <p:spPr>
          <a:xfrm>
            <a:off x="0" y="2164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Exemplu de structura DOM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4" name="Google Shape;25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7"/>
          <p:cNvSpPr/>
          <p:nvPr/>
        </p:nvSpPr>
        <p:spPr>
          <a:xfrm>
            <a:off x="3682725" y="865325"/>
            <a:ext cx="1613700" cy="4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57"/>
          <p:cNvSpPr/>
          <p:nvPr/>
        </p:nvSpPr>
        <p:spPr>
          <a:xfrm>
            <a:off x="6070050" y="1825800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Element: &lt;body&gt;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57"/>
          <p:cNvSpPr/>
          <p:nvPr/>
        </p:nvSpPr>
        <p:spPr>
          <a:xfrm>
            <a:off x="652350" y="1825800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Element: &lt;head&gt;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57"/>
          <p:cNvSpPr/>
          <p:nvPr/>
        </p:nvSpPr>
        <p:spPr>
          <a:xfrm>
            <a:off x="652350" y="2816400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Element: &lt;title&gt;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57"/>
          <p:cNvSpPr/>
          <p:nvPr/>
        </p:nvSpPr>
        <p:spPr>
          <a:xfrm>
            <a:off x="652350" y="3730800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Text: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“My title”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Google Shape;260;p57"/>
          <p:cNvCxnSpPr>
            <a:stCxn id="257" idx="0"/>
            <a:endCxn id="255" idx="2"/>
          </p:cNvCxnSpPr>
          <p:nvPr/>
        </p:nvCxnSpPr>
        <p:spPr>
          <a:xfrm rot="-5400000">
            <a:off x="2730750" y="67050"/>
            <a:ext cx="487200" cy="30303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57"/>
          <p:cNvCxnSpPr>
            <a:stCxn id="257" idx="2"/>
            <a:endCxn id="258" idx="0"/>
          </p:cNvCxnSpPr>
          <p:nvPr/>
        </p:nvCxnSpPr>
        <p:spPr>
          <a:xfrm>
            <a:off x="1459200" y="2398500"/>
            <a:ext cx="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57"/>
          <p:cNvCxnSpPr>
            <a:stCxn id="258" idx="2"/>
            <a:endCxn id="259" idx="0"/>
          </p:cNvCxnSpPr>
          <p:nvPr/>
        </p:nvCxnSpPr>
        <p:spPr>
          <a:xfrm>
            <a:off x="1459200" y="3389100"/>
            <a:ext cx="0" cy="3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57"/>
          <p:cNvCxnSpPr>
            <a:stCxn id="255" idx="2"/>
            <a:endCxn id="256" idx="0"/>
          </p:cNvCxnSpPr>
          <p:nvPr/>
        </p:nvCxnSpPr>
        <p:spPr>
          <a:xfrm rot="-5400000" flipH="1">
            <a:off x="5439675" y="388625"/>
            <a:ext cx="487200" cy="2387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57"/>
          <p:cNvSpPr/>
          <p:nvPr/>
        </p:nvSpPr>
        <p:spPr>
          <a:xfrm>
            <a:off x="7334175" y="2816400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Element: &lt;h1&gt;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57"/>
          <p:cNvSpPr/>
          <p:nvPr/>
        </p:nvSpPr>
        <p:spPr>
          <a:xfrm>
            <a:off x="4710650" y="2778288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Element: &lt;a&gt;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57"/>
          <p:cNvSpPr/>
          <p:nvPr/>
        </p:nvSpPr>
        <p:spPr>
          <a:xfrm>
            <a:off x="7334175" y="3730788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Text: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“My header”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57"/>
          <p:cNvSpPr/>
          <p:nvPr/>
        </p:nvSpPr>
        <p:spPr>
          <a:xfrm>
            <a:off x="4710625" y="3730800"/>
            <a:ext cx="1613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Text: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“My title”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57"/>
          <p:cNvSpPr/>
          <p:nvPr/>
        </p:nvSpPr>
        <p:spPr>
          <a:xfrm>
            <a:off x="2551488" y="2778300"/>
            <a:ext cx="1785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Attribute:href: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www.google.ro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9" name="Google Shape;269;p57"/>
          <p:cNvCxnSpPr>
            <a:stCxn id="256" idx="3"/>
            <a:endCxn id="264" idx="0"/>
          </p:cNvCxnSpPr>
          <p:nvPr/>
        </p:nvCxnSpPr>
        <p:spPr>
          <a:xfrm>
            <a:off x="7683750" y="2112150"/>
            <a:ext cx="457200" cy="70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57"/>
          <p:cNvCxnSpPr>
            <a:stCxn id="265" idx="0"/>
            <a:endCxn id="256" idx="1"/>
          </p:cNvCxnSpPr>
          <p:nvPr/>
        </p:nvCxnSpPr>
        <p:spPr>
          <a:xfrm rot="-5400000">
            <a:off x="5460800" y="2168988"/>
            <a:ext cx="666000" cy="55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57"/>
          <p:cNvCxnSpPr>
            <a:stCxn id="265" idx="2"/>
            <a:endCxn id="267" idx="0"/>
          </p:cNvCxnSpPr>
          <p:nvPr/>
        </p:nvCxnSpPr>
        <p:spPr>
          <a:xfrm rot="-5400000" flipH="1">
            <a:off x="5327900" y="3540588"/>
            <a:ext cx="379800" cy="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57"/>
          <p:cNvCxnSpPr>
            <a:stCxn id="264" idx="2"/>
            <a:endCxn id="266" idx="0"/>
          </p:cNvCxnSpPr>
          <p:nvPr/>
        </p:nvCxnSpPr>
        <p:spPr>
          <a:xfrm rot="-5400000" flipH="1">
            <a:off x="7970475" y="3559650"/>
            <a:ext cx="3417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57"/>
          <p:cNvCxnSpPr>
            <a:stCxn id="265" idx="1"/>
            <a:endCxn id="268" idx="3"/>
          </p:cNvCxnSpPr>
          <p:nvPr/>
        </p:nvCxnSpPr>
        <p:spPr>
          <a:xfrm flipH="1">
            <a:off x="4337150" y="3064638"/>
            <a:ext cx="3735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/>
        </p:nvSpPr>
        <p:spPr>
          <a:xfrm>
            <a:off x="69500" y="2279550"/>
            <a:ext cx="9144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Elements and Semantics</a:t>
            </a:r>
            <a:endParaRPr sz="2400" b="0" i="0" u="none" strike="noStrike" cap="none">
              <a:solidFill>
                <a:srgbClr val="3C7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9" name="Google Shape;27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/>
        </p:nvSpPr>
        <p:spPr>
          <a:xfrm>
            <a:off x="6796350" y="1264775"/>
            <a:ext cx="81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9"/>
          <p:cNvSpPr txBox="1"/>
          <p:nvPr/>
        </p:nvSpPr>
        <p:spPr>
          <a:xfrm>
            <a:off x="0" y="2164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Tipuri de elemente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59"/>
          <p:cNvSpPr txBox="1"/>
          <p:nvPr/>
        </p:nvSpPr>
        <p:spPr>
          <a:xfrm>
            <a:off x="249025" y="772600"/>
            <a:ext cx="5005500" cy="3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Valid Structure Elements</a:t>
            </a:r>
            <a:endParaRPr sz="12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&lt;html&gt;, &lt;head&gt;, &lt;meta&gt;, &lt;link&gt;, &lt;script&gt;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Headings</a:t>
            </a:r>
            <a:endParaRPr sz="12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&lt;h1&gt;, &lt;h2&gt;, ... , &lt;h6&gt;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Lists</a:t>
            </a:r>
            <a:endParaRPr sz="12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&lt;ul&gt;, &lt;ol&gt;, &lt;dl&gt;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Sections</a:t>
            </a:r>
            <a:endParaRPr sz="12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&lt;div&gt;, &lt;main&gt;, &lt;nav&gt;, &lt;header&gt;, &lt;footer&gt;, &lt;section&gt;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Forms, Inputs</a:t>
            </a:r>
            <a:endParaRPr sz="12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&lt;form&gt;, &lt;input&gt;, &lt;button&gt;, &lt;select&gt;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B7B7B7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7" name="Google Shape;28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9"/>
          <p:cNvSpPr txBox="1"/>
          <p:nvPr/>
        </p:nvSpPr>
        <p:spPr>
          <a:xfrm>
            <a:off x="5430625" y="961625"/>
            <a:ext cx="2303700" cy="3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Paragraphs</a:t>
            </a:r>
            <a:endParaRPr sz="12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Comments</a:t>
            </a:r>
            <a:endParaRPr sz="12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--&gt;</a:t>
            </a: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Links</a:t>
            </a:r>
            <a:endParaRPr sz="12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Tables</a:t>
            </a:r>
            <a:endParaRPr sz="12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Images</a:t>
            </a:r>
            <a:endParaRPr sz="12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&lt;img&gt;, &lt;picture&gt;</a:t>
            </a: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Media</a:t>
            </a:r>
            <a:endParaRPr sz="12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&lt;video&gt;, &lt;audio&gt;</a:t>
            </a: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Text Formatting</a:t>
            </a:r>
            <a:endParaRPr sz="12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&lt;br&gt;, &lt;hr&gt;, &lt;pre&gt;</a:t>
            </a: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0"/>
          <p:cNvSpPr txBox="1"/>
          <p:nvPr/>
        </p:nvSpPr>
        <p:spPr>
          <a:xfrm>
            <a:off x="6796350" y="1264775"/>
            <a:ext cx="81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0"/>
          <p:cNvSpPr txBox="1"/>
          <p:nvPr/>
        </p:nvSpPr>
        <p:spPr>
          <a:xfrm>
            <a:off x="0" y="-121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Tipuri de atribute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60"/>
          <p:cNvSpPr txBox="1"/>
          <p:nvPr/>
        </p:nvSpPr>
        <p:spPr>
          <a:xfrm>
            <a:off x="111000" y="662125"/>
            <a:ext cx="83253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296;p60"/>
          <p:cNvSpPr txBox="1"/>
          <p:nvPr/>
        </p:nvSpPr>
        <p:spPr>
          <a:xfrm>
            <a:off x="409350" y="662125"/>
            <a:ext cx="8325300" cy="4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Fiecare element HTML dispune de diferite atribute care confera informatii referitoare la structura acestuia.</a:t>
            </a:r>
            <a:endParaRPr sz="12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Atributele se specifica in </a:t>
            </a:r>
            <a:r>
              <a:rPr lang="en" sz="12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tag</a:t>
            </a: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-ul de start al unui element in perechi nume-valoare de forma </a:t>
            </a:r>
            <a:r>
              <a:rPr lang="en" sz="1200" b="1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nume=”valoare”</a:t>
            </a: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Adresa unui link: </a:t>
            </a:r>
            <a:r>
              <a:rPr lang="en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href=”https://www.wantsome.ro”</a:t>
            </a:r>
            <a:r>
              <a:rPr lang="en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&gt;Wantsome&lt;/a&gt;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Sursa, fisierul unei imagini: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&lt;img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src=”img_wantsome.jpg”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Dimensiunile unei imagini: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&lt;img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src=”img_wantsome.jpg” width=”500” height=”600”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Text alternativ al unei imagini: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&lt;img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src=”img_wantsome.jpg” width=”500” height=”600” alt=”Imagine laptop”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Stiluri: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style=”color: red;”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&gt;Continut paragraf&lt;/p&gt;</a:t>
            </a: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Limba: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lang=”en-US”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Tooltip: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title=”Afisat cand ducem mouse-ul peste (mouse over)”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&gt;Continut paragraf&lt;p&gt;</a:t>
            </a:r>
            <a:endParaRPr sz="1200" b="0" i="0" u="none" strike="noStrike" cap="none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Relatie intre documente:</a:t>
            </a:r>
            <a:r>
              <a:rPr lang="en" sz="1200" b="0" i="0" u="none" strike="noStrike" cap="none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 </a:t>
            </a:r>
            <a:r>
              <a:rPr lang="en" sz="1200" b="0" i="0" u="none" strike="noStrike" cap="none">
                <a:solidFill>
                  <a:srgbClr val="6D9EE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rel="stylesheet" type="text/css" href="theme.css"</a:t>
            </a:r>
            <a:r>
              <a:rPr lang="en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Tipuri ale unui element:</a:t>
            </a:r>
            <a:r>
              <a:rPr lang="en" sz="1200" b="0" i="0" u="none" strike="noStrike" cap="none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200" b="0" i="0" u="none" strike="noStrike" cap="none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type=”text” value=”Valoare initiala”</a:t>
            </a:r>
            <a:r>
              <a:rPr lang="en" sz="1200" b="0" i="0" u="none" strike="noStrike" cap="none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Poppins"/>
              <a:buChar char="●"/>
            </a:pPr>
            <a:r>
              <a:rPr lang="en" sz="1200" b="1" i="0" u="none" strike="noStrike" cap="none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Id-ri si clase: </a:t>
            </a:r>
            <a:r>
              <a:rPr lang="en" sz="1200" b="0" i="0" u="none" strike="noStrike" cap="none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&lt;input id=”idInput” class=”clasaInput”&gt;</a:t>
            </a:r>
            <a:endParaRPr sz="1200" b="0" i="0" u="none" strike="noStrike" cap="none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"/>
          <p:cNvSpPr txBox="1"/>
          <p:nvPr/>
        </p:nvSpPr>
        <p:spPr>
          <a:xfrm>
            <a:off x="6796350" y="1264775"/>
            <a:ext cx="81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1"/>
          <p:cNvSpPr txBox="1"/>
          <p:nvPr/>
        </p:nvSpPr>
        <p:spPr>
          <a:xfrm>
            <a:off x="0" y="-121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 - Semantica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61"/>
          <p:cNvSpPr txBox="1"/>
          <p:nvPr/>
        </p:nvSpPr>
        <p:spPr>
          <a:xfrm>
            <a:off x="409350" y="1048800"/>
            <a:ext cx="8325300" cy="30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HTML include atat elemente semantice cat si non-semantice. Un element semantic descrie in mod clar intelesul / rolul sau atat developer-ului cat si browser-ului (</a:t>
            </a:r>
            <a:r>
              <a:rPr lang="en" sz="14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SEO</a:t>
            </a: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).</a:t>
            </a: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Semantica inseamna folosirea elementelor potrivite in contextul corespunzator. Mai exact, nu este corect sa folosim un &lt;p&gt; pentru a adauga un buton in pagina.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In acelasi timp, exista elemente non-semantice care pot fi folosite pentru a grupa / separa anumite elemente pentru a fi mai usor sa le stilizam prin CSS.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Exemple de elemente non-semantice: &lt;div&gt;, &lt;span&gt;</a:t>
            </a: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Exemplu de elemente semantice: &lt;form&gt;, &lt;table&gt;, &lt;article&gt;, &lt;audio&gt;, &lt;video&gt;, &lt;header&gt;, &lt;nav&gt;, ...</a:t>
            </a: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5" name="Google Shape;30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/>
        </p:nvSpPr>
        <p:spPr>
          <a:xfrm>
            <a:off x="6796350" y="1264775"/>
            <a:ext cx="81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2"/>
          <p:cNvSpPr txBox="1"/>
          <p:nvPr/>
        </p:nvSpPr>
        <p:spPr>
          <a:xfrm>
            <a:off x="0" y="-121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 vs HTML5 - Semantica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2" name="Google Shape;312;p62"/>
          <p:cNvSpPr txBox="1"/>
          <p:nvPr/>
        </p:nvSpPr>
        <p:spPr>
          <a:xfrm>
            <a:off x="427675" y="1103550"/>
            <a:ext cx="83253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versiunea mai veche a HTML nu avea o semantica foarte vasta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254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noua versiune ofera noi elemente pentru a descrie mai clar anumite parti ale structurii unui website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25400" lvl="0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25400" lvl="0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&lt;div class=”header”&gt;...&lt;/div&gt;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25400" lvl="0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&lt;div class=”sidebar”&gt;...&lt;/div&gt;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25400" lvl="0" indent="45720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&lt;div class=”footer&gt;...&lt;/div&gt;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marR="25400" lvl="0" indent="45720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25400" lvl="0" indent="0" algn="just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4723" y="2015975"/>
            <a:ext cx="1822325" cy="21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2"/>
          <p:cNvSpPr txBox="1"/>
          <p:nvPr/>
        </p:nvSpPr>
        <p:spPr>
          <a:xfrm>
            <a:off x="2489875" y="4254325"/>
            <a:ext cx="727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HTML3</a:t>
            </a:r>
            <a:endParaRPr sz="1000" b="0" i="1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2"/>
          <p:cNvSpPr txBox="1"/>
          <p:nvPr/>
        </p:nvSpPr>
        <p:spPr>
          <a:xfrm>
            <a:off x="5585850" y="4254325"/>
            <a:ext cx="727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sz="1000" b="0" i="1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/>
        </p:nvSpPr>
        <p:spPr>
          <a:xfrm>
            <a:off x="69500" y="2279550"/>
            <a:ext cx="9144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3C78D8"/>
                </a:solidFill>
                <a:latin typeface="Poppins"/>
                <a:ea typeface="Poppins"/>
                <a:cs typeface="Poppins"/>
                <a:sym typeface="Poppins"/>
              </a:rPr>
              <a:t>Subiectul zilei</a:t>
            </a:r>
            <a:endParaRPr sz="2400" b="0" i="0" u="none" strike="noStrike" cap="none">
              <a:solidFill>
                <a:srgbClr val="3C7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3"/>
          <p:cNvSpPr txBox="1"/>
          <p:nvPr/>
        </p:nvSpPr>
        <p:spPr>
          <a:xfrm>
            <a:off x="283800" y="945600"/>
            <a:ext cx="8576400" cy="3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Header</a:t>
            </a:r>
            <a:r>
              <a:rPr lang="en" sz="1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200" b="0" i="1" u="none" strike="noStrike" cap="none">
                <a:solidFill>
                  <a:srgbClr val="6D9EEB"/>
                </a:solidFill>
                <a:latin typeface="Poppins"/>
                <a:ea typeface="Poppins"/>
                <a:cs typeface="Poppins"/>
                <a:sym typeface="Poppins"/>
              </a:rPr>
              <a:t>&lt;header&gt;&lt;/header&gt;</a:t>
            </a: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antetul site-ului - poate include logo, meniu, butoane utilitare pentru autentificare, notificari si altele.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Footer </a:t>
            </a:r>
            <a:r>
              <a:rPr lang="en" sz="1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0" i="1" u="none" strike="noStrike" cap="none">
                <a:solidFill>
                  <a:srgbClr val="6D9EEB"/>
                </a:solidFill>
                <a:latin typeface="Poppins"/>
                <a:ea typeface="Poppins"/>
                <a:cs typeface="Poppins"/>
                <a:sym typeface="Poppins"/>
              </a:rPr>
              <a:t>&lt;footer&gt;&lt;/footer&gt;</a:t>
            </a: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“subsolul” paginii web - contine informatii precum autor, copyright, linkuri catre ‘terms and conditions’ , ‘privacy policy’, navigatie catre anumite pagini principale, butoane.</a:t>
            </a:r>
            <a:endParaRPr sz="12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Nav </a:t>
            </a:r>
            <a:r>
              <a:rPr lang="en" sz="1200" b="1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200" b="0" i="1" u="none" strike="noStrike" cap="none">
                <a:solidFill>
                  <a:srgbClr val="6D9EEB"/>
                </a:solidFill>
                <a:latin typeface="Poppins"/>
                <a:ea typeface="Poppins"/>
                <a:cs typeface="Poppins"/>
                <a:sym typeface="Poppins"/>
              </a:rPr>
              <a:t>&lt;nav&gt;&lt;/nav&gt;</a:t>
            </a: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navigare / meniu - in exemplul cu </a:t>
            </a:r>
            <a:r>
              <a:rPr lang="en" sz="1200" b="1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Header</a:t>
            </a: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avem 3 linkuri catre </a:t>
            </a:r>
            <a:r>
              <a:rPr lang="en" sz="12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Personal, Business si Partners and developers</a:t>
            </a:r>
            <a:r>
              <a:rPr lang="en" sz="12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2" name="Google Shape;32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450" y="1610000"/>
            <a:ext cx="6993276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450" y="2761300"/>
            <a:ext cx="6993275" cy="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3"/>
          <p:cNvSpPr txBox="1"/>
          <p:nvPr/>
        </p:nvSpPr>
        <p:spPr>
          <a:xfrm>
            <a:off x="28225" y="16900"/>
            <a:ext cx="914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HTML5 - Semantica - Exemple de sectiuni, elemente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 txBox="1">
            <a:spLocks noGrp="1"/>
          </p:cNvSpPr>
          <p:nvPr>
            <p:ph type="body" idx="1"/>
          </p:nvPr>
        </p:nvSpPr>
        <p:spPr>
          <a:xfrm>
            <a:off x="311700" y="973200"/>
            <a:ext cx="8520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Article </a:t>
            </a:r>
            <a:r>
              <a:rPr lang="en" sz="12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i="1">
                <a:solidFill>
                  <a:srgbClr val="6D9EEB"/>
                </a:solidFill>
                <a:latin typeface="Poppins"/>
                <a:ea typeface="Poppins"/>
                <a:cs typeface="Poppins"/>
                <a:sym typeface="Poppins"/>
              </a:rPr>
              <a:t>&lt;article&gt;&lt;/article&gt;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asa cum sugereaza, reprezinta un articol; mai specific, elementele (titlul, descriere, continut) care compun un articol. Acest element il regasim in special in structura blogurilor sau a ziarelor online.</a:t>
            </a:r>
            <a:endParaRPr sz="1200" b="1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Video &amp; audio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200" i="1">
                <a:solidFill>
                  <a:srgbClr val="6D9EEB"/>
                </a:solidFill>
                <a:latin typeface="Poppins"/>
                <a:ea typeface="Poppins"/>
                <a:cs typeface="Poppins"/>
                <a:sym typeface="Poppins"/>
              </a:rPr>
              <a:t>&lt;video&gt;&lt;/video&gt; &lt;audio&gt;&lt;/audio&gt;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continut media 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Elementele noi de HTML5 fac citirea html-ului mai usoara, insa un mare avantaj este ajutorul oferit motoarelor de cautare (search engines), pentru o oferi o relevanta mai buna cautarilor - </a:t>
            </a:r>
            <a:r>
              <a:rPr lang="en" sz="12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SEO (search engine optimization)</a:t>
            </a:r>
            <a:r>
              <a:rPr lang="en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" sz="1200">
                <a:solidFill>
                  <a:srgbClr val="E0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E0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64"/>
          <p:cNvSpPr txBox="1"/>
          <p:nvPr/>
        </p:nvSpPr>
        <p:spPr>
          <a:xfrm>
            <a:off x="2082400" y="2535800"/>
            <a:ext cx="2697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198" y="2352773"/>
            <a:ext cx="5073626" cy="11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4"/>
          <p:cNvSpPr txBox="1"/>
          <p:nvPr/>
        </p:nvSpPr>
        <p:spPr>
          <a:xfrm>
            <a:off x="4289725" y="2879400"/>
            <a:ext cx="2811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4"/>
          <p:cNvSpPr txBox="1"/>
          <p:nvPr/>
        </p:nvSpPr>
        <p:spPr>
          <a:xfrm>
            <a:off x="0" y="-121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HTML5 - Semantica - Exemple de sectiuni, elemente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/>
        </p:nvSpPr>
        <p:spPr>
          <a:xfrm>
            <a:off x="2082400" y="2535800"/>
            <a:ext cx="2697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5"/>
          <p:cNvSpPr txBox="1"/>
          <p:nvPr/>
        </p:nvSpPr>
        <p:spPr>
          <a:xfrm>
            <a:off x="4289725" y="2879400"/>
            <a:ext cx="2811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Tables</a:t>
            </a:r>
            <a:endParaRPr sz="2800" b="0" i="0" u="none" strike="noStrike" cap="non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5"/>
          <p:cNvSpPr txBox="1"/>
          <p:nvPr/>
        </p:nvSpPr>
        <p:spPr>
          <a:xfrm>
            <a:off x="317575" y="943200"/>
            <a:ext cx="82254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un alt element folosit destul de des este tabelul</a:t>
            </a: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pe timpuri, era folosit pentru a crea layout-ul paginii: </a:t>
            </a:r>
            <a:r>
              <a:rPr lang="en" sz="14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table</a:t>
            </a:r>
            <a:endParaRPr sz="14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este format din doua elemente, similar cu o pagina standard html: un head (</a:t>
            </a:r>
            <a:r>
              <a:rPr lang="en" sz="14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thead</a:t>
            </a: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) si un body (</a:t>
            </a:r>
            <a:r>
              <a:rPr lang="en" sz="14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tbody</a:t>
            </a: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1400" b="0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un tabel contine mai multe randuri pe care le cream folosind elementul </a:t>
            </a:r>
            <a:r>
              <a:rPr lang="en" sz="14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tr</a:t>
            </a:r>
            <a:endParaRPr sz="14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coloanele din header sunt create cu elementul </a:t>
            </a:r>
            <a:r>
              <a:rPr lang="en" sz="14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" sz="1400" b="0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, iar cele din body cu </a:t>
            </a:r>
            <a:r>
              <a:rPr lang="en" sz="14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td</a:t>
            </a:r>
            <a:endParaRPr sz="14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6"/>
          <p:cNvSpPr txBox="1"/>
          <p:nvPr/>
        </p:nvSpPr>
        <p:spPr>
          <a:xfrm>
            <a:off x="2082400" y="2535800"/>
            <a:ext cx="2697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6"/>
          <p:cNvSpPr txBox="1"/>
          <p:nvPr/>
        </p:nvSpPr>
        <p:spPr>
          <a:xfrm>
            <a:off x="4289725" y="2879400"/>
            <a:ext cx="2811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Tables</a:t>
            </a:r>
            <a:endParaRPr sz="2800" b="0" i="0" u="none" strike="noStrike" cap="non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900" y="1120600"/>
            <a:ext cx="4059500" cy="290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1650" y="1965000"/>
            <a:ext cx="27813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7"/>
          <p:cNvSpPr txBox="1"/>
          <p:nvPr/>
        </p:nvSpPr>
        <p:spPr>
          <a:xfrm>
            <a:off x="0" y="26400"/>
            <a:ext cx="91440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 Tables</a:t>
            </a:r>
            <a:endParaRPr sz="2400" b="1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67"/>
          <p:cNvSpPr txBox="1"/>
          <p:nvPr/>
        </p:nvSpPr>
        <p:spPr>
          <a:xfrm>
            <a:off x="429200" y="1000363"/>
            <a:ext cx="82254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 structura HTML pentru tabelul din imagine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2" name="Google Shape;362;p67"/>
          <p:cNvPicPr preferRelativeResize="0"/>
          <p:nvPr/>
        </p:nvPicPr>
        <p:blipFill rotWithShape="1">
          <a:blip r:embed="rId4">
            <a:alphaModFix/>
          </a:blip>
          <a:srcRect l="890" t="26705" r="43458" b="3236"/>
          <a:stretch/>
        </p:blipFill>
        <p:spPr>
          <a:xfrm>
            <a:off x="1994025" y="1487462"/>
            <a:ext cx="5095750" cy="32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8"/>
          <p:cNvSpPr txBox="1"/>
          <p:nvPr/>
        </p:nvSpPr>
        <p:spPr>
          <a:xfrm>
            <a:off x="0" y="26400"/>
            <a:ext cx="91440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PRACTICE: 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 Elements and Attributes</a:t>
            </a:r>
            <a:endParaRPr sz="2400" b="1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8" name="Google Shape;36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8"/>
          <p:cNvSpPr txBox="1"/>
          <p:nvPr/>
        </p:nvSpPr>
        <p:spPr>
          <a:xfrm>
            <a:off x="474450" y="1425150"/>
            <a:ext cx="81951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 o pagina personala folosind elementele si conceptele HTML parcurse in aceasta sedinta. Pagina ar trebui sa contina: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 o pagina </a:t>
            </a: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bio.html 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acelasi folder cu index.html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Numele si prenumele vostru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poza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descriere de cateva paragrafe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Link-uri catre imagini cu hobby-urile voastre preferate - o list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a de 3 elemente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/>
          <p:nvPr/>
        </p:nvSpPr>
        <p:spPr>
          <a:xfrm>
            <a:off x="0" y="26400"/>
            <a:ext cx="91440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HOMEWORK: 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HTML Pages</a:t>
            </a:r>
            <a:endParaRPr sz="2400" b="1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5" name="Google Shape;37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9"/>
          <p:cNvSpPr txBox="1"/>
          <p:nvPr/>
        </p:nvSpPr>
        <p:spPr>
          <a:xfrm>
            <a:off x="474450" y="1425150"/>
            <a:ext cx="81951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Alte idei de pagini web pe care le puteti face ca tema folosind minimum zece elemente HTML diferite.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blog personal care sa contina articole, fotografii si link-uri catre alte site-uri.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site cu retete de prajituri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site despre masini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"/>
          <p:cNvSpPr txBox="1"/>
          <p:nvPr/>
        </p:nvSpPr>
        <p:spPr>
          <a:xfrm>
            <a:off x="0" y="1164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E06666"/>
                </a:solidFill>
                <a:latin typeface="Poppins"/>
                <a:ea typeface="Poppins"/>
                <a:cs typeface="Poppins"/>
                <a:sym typeface="Poppins"/>
              </a:rPr>
              <a:t>  HOMEWORK: </a:t>
            </a:r>
            <a:r>
              <a:rPr lang="en" sz="2400" b="1" i="0" u="none" strike="noStrike" cap="none">
                <a:solidFill>
                  <a:srgbClr val="E06666"/>
                </a:solidFill>
                <a:latin typeface="Poppins"/>
                <a:ea typeface="Poppins"/>
                <a:cs typeface="Poppins"/>
                <a:sym typeface="Poppins"/>
              </a:rPr>
              <a:t>HTML Elements and Attributes - Exercitii</a:t>
            </a:r>
            <a:endParaRPr sz="2400" b="1" i="0" u="none" strike="noStrike" cap="none">
              <a:solidFill>
                <a:srgbClr val="E0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2" name="Google Shape;38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6400" y="644350"/>
            <a:ext cx="5639400" cy="43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70"/>
          <p:cNvSpPr txBox="1"/>
          <p:nvPr/>
        </p:nvSpPr>
        <p:spPr>
          <a:xfrm>
            <a:off x="161200" y="796750"/>
            <a:ext cx="3244200" cy="4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Cerinte:</a:t>
            </a:r>
            <a:endParaRPr sz="1200" b="0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2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Creati un nou fisier, schedule.html, in acelasi folder cu fisierele index.html si bio.html create pana acum</a:t>
            </a:r>
            <a:r>
              <a:rPr lang="en" sz="1200" b="0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Replicati calendarul definit in partea dreapta la care puteti adauga in casutele calendarului alte tipuri de elemente fata de cele obligatorii (definite). </a:t>
            </a:r>
            <a:endParaRPr sz="1200" b="0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Link-urile din navigatie (Home, Bio, Schedule) trebuie sa ajute utilizatorul sa navigheze intre paginile facute la curs (Home - catre index.html, Bio - bio.html, Schedule - catre pagina curenta </a:t>
            </a:r>
            <a:r>
              <a:rPr lang="en" sz="1200" b="0" i="0" u="sng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intr-un nou tab</a:t>
            </a:r>
            <a:r>
              <a:rPr lang="en" sz="1200" b="0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Indicii</a:t>
            </a:r>
            <a:endParaRPr sz="1200" b="1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Contine urmatoarele tipuri de elemente:</a:t>
            </a:r>
            <a:endParaRPr sz="1200" b="0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H1, h2, h3, h4, h5, i, meter, a, table, details, img, sup.</a:t>
            </a:r>
            <a:endParaRPr sz="1200" b="0" i="0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825" y="1104628"/>
            <a:ext cx="3912325" cy="2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6"/>
          <p:cNvSpPr txBox="1"/>
          <p:nvPr/>
        </p:nvSpPr>
        <p:spPr>
          <a:xfrm>
            <a:off x="2102288" y="3137200"/>
            <a:ext cx="18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F8FAF-1DE0-0BCE-E5D4-DFF2152D5C23}"/>
              </a:ext>
            </a:extLst>
          </p:cNvPr>
          <p:cNvSpPr txBox="1"/>
          <p:nvPr/>
        </p:nvSpPr>
        <p:spPr>
          <a:xfrm>
            <a:off x="6254135" y="3731101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https://stackblitz.com</a:t>
            </a:r>
            <a:endParaRPr lang="en-RO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59200E-BED8-0EFB-B749-691AA4F43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575" y="1598700"/>
            <a:ext cx="1946099" cy="1946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7"/>
          <p:cNvSpPr txBox="1"/>
          <p:nvPr/>
        </p:nvSpPr>
        <p:spPr>
          <a:xfrm>
            <a:off x="0" y="152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Modern Web Apps UI Structure Basics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1" name="Google Shape;18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3762" y="909361"/>
            <a:ext cx="5796474" cy="33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87" name="Google Shape;187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88" name="Google Shape;18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1962"/>
            <a:ext cx="9143999" cy="38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9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Hyper Text Markup Language (HTML)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1653" y="3323047"/>
            <a:ext cx="1360701" cy="136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9"/>
          <p:cNvSpPr txBox="1"/>
          <p:nvPr/>
        </p:nvSpPr>
        <p:spPr>
          <a:xfrm>
            <a:off x="744450" y="1700088"/>
            <a:ext cx="7655100" cy="17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r>
              <a:rPr lang="en" sz="16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este limbajul standard de </a:t>
            </a:r>
            <a:r>
              <a:rPr lang="en" sz="16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markup</a:t>
            </a:r>
            <a:r>
              <a:rPr lang="en" sz="16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folosit pentru a defini structura de baza a unei pagini web. Nu este un limbaj de programare, ci un limbaj descriptiv cu care definim structura paginilor web.</a:t>
            </a:r>
            <a:endParaRPr sz="16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0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Sintaxa HTML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50"/>
          <p:cNvSpPr txBox="1"/>
          <p:nvPr/>
        </p:nvSpPr>
        <p:spPr>
          <a:xfrm>
            <a:off x="5502625" y="929075"/>
            <a:ext cx="3641400" cy="31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&lt;parent-element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=”attribute-value”</a:t>
            </a: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&lt;child-element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0" i="0" u="none" strike="noStrike" cap="non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”value”</a:t>
            </a:r>
            <a:r>
              <a:rPr lang="en" sz="1400" b="0" i="0" u="none" strike="noStrike" cap="non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 element here</a:t>
            </a:r>
            <a:r>
              <a:rPr lang="en" sz="1400" b="0" i="0" u="none" strike="noStrike" cap="non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&lt;/child-element&gt;</a:t>
            </a:r>
            <a:endParaRPr sz="1400" b="0" i="0" u="none" strike="noStrike" cap="none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&lt;/parent-element&gt;</a:t>
            </a:r>
            <a:endParaRPr sz="1400" b="0" i="0" u="none" strike="noStrike" cap="non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&lt;self-closing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=”a name”</a:t>
            </a: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400" b="0" i="0" u="none" strike="noStrike" cap="non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sibling-element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0" i="0" u="none" strike="noStrike" cap="non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”value”</a:t>
            </a:r>
            <a:r>
              <a:rPr lang="en" sz="1400" b="0" i="0" u="none" strike="noStrike" cap="non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Sibling element here</a:t>
            </a:r>
            <a:r>
              <a:rPr lang="en" sz="1400" b="0" i="0" u="none" strike="noStrike" cap="non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 b="0" i="0" u="none" strike="noStrike" cap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sibling-element</a:t>
            </a:r>
            <a:r>
              <a:rPr lang="en" sz="1400" b="0" i="0" u="none" strike="noStrike" cap="non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50"/>
          <p:cNvSpPr txBox="1"/>
          <p:nvPr/>
        </p:nvSpPr>
        <p:spPr>
          <a:xfrm>
            <a:off x="266425" y="988650"/>
            <a:ext cx="52362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Un fisier HTML este format din </a:t>
            </a:r>
            <a:r>
              <a:rPr lang="en" sz="14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elemente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Elementele sunt definite folosind o serie de </a:t>
            </a:r>
            <a:r>
              <a:rPr lang="en" sz="1400" b="1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opening</a:t>
            </a:r>
            <a:r>
              <a:rPr lang="en" sz="14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(&lt;&gt;) 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 </a:t>
            </a:r>
            <a:r>
              <a:rPr lang="en" sz="1400" b="1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closing</a:t>
            </a:r>
            <a:r>
              <a:rPr lang="en" sz="14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(&lt;/&gt;)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tags.</a:t>
            </a:r>
            <a:endParaRPr sz="14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Fiecare element poate avea multiple </a:t>
            </a:r>
            <a:r>
              <a:rPr lang="en" sz="1400" b="1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atribute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prin care putem controla comportamentul elementului.</a:t>
            </a:r>
            <a:endParaRPr sz="14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 obicei, relatiile intre elemente sunt specificate prin relatii de rudenie. Astfel putem avea elemente de tip </a:t>
            </a:r>
            <a:r>
              <a:rPr lang="en" sz="14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parinte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4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copil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sau </a:t>
            </a:r>
            <a:r>
              <a:rPr lang="en" sz="1400" b="0" i="1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frate</a:t>
            </a:r>
            <a:r>
              <a:rPr lang="en"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1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What’s in the head?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51"/>
          <p:cNvSpPr txBox="1"/>
          <p:nvPr/>
        </p:nvSpPr>
        <p:spPr>
          <a:xfrm>
            <a:off x="615375" y="1150850"/>
            <a:ext cx="50406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Elementul special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head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unui document HTML este acel element care nu este vizibil si contine informatii precum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titlul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paginii, legaturi catre fisiere de stilizare de tip CSS, link-uri catre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favicon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-uri custom si alte tipuri de metadata despre pagina (tipul de caractere folosit, autori, etc).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51"/>
          <p:cNvSpPr txBox="1"/>
          <p:nvPr/>
        </p:nvSpPr>
        <p:spPr>
          <a:xfrm>
            <a:off x="5914800" y="1184600"/>
            <a:ext cx="3076800" cy="31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400" b="0" i="0" u="none" strike="noStrike" cap="none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My test title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&lt;/title&gt;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&lt;meta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=”utf-8”&gt;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&lt;meta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=”author”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=”wantsome”&gt;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&lt;link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=”stylesheet”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=”my-css-file.css”&gt;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400" b="0" i="0" u="none" strike="noStrike" cap="none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334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9875" y="4683750"/>
            <a:ext cx="1505925" cy="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2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What’s in the body?</a:t>
            </a:r>
            <a:endParaRPr sz="2400" b="0" i="0" u="none" strike="noStrike" cap="none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52"/>
          <p:cNvSpPr txBox="1"/>
          <p:nvPr/>
        </p:nvSpPr>
        <p:spPr>
          <a:xfrm>
            <a:off x="325750" y="900600"/>
            <a:ext cx="5014800" cy="3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Elementul HTML </a:t>
            </a:r>
            <a:r>
              <a:rPr lang="en" sz="1400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&lt;body&gt;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reprezinta contentul afisat de pagina noastra web.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Toate elementele care vrem sa fie vizibile si cu care utilizatorii pot interactiona trebuie sa se afle in aceasta sectune a paginii noastre.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52"/>
          <p:cNvSpPr txBox="1"/>
          <p:nvPr/>
        </p:nvSpPr>
        <p:spPr>
          <a:xfrm>
            <a:off x="5555675" y="1216488"/>
            <a:ext cx="3076800" cy="31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400" b="0" i="0" u="none" strike="noStrike" cap="none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&lt;p&gt;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 am a paragraph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&lt;/p&gt;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&lt;div&gt;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 am a div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&lt;button&gt;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 something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&lt;/button&gt;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400" b="0" i="0" u="none" strike="noStrike" cap="none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33400" marR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555555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1766</Words>
  <Application>Microsoft Macintosh PowerPoint</Application>
  <PresentationFormat>On-screen Show (16:9)</PresentationFormat>
  <Paragraphs>220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Open Sans</vt:lpstr>
      <vt:lpstr>Arial</vt:lpstr>
      <vt:lpstr>Consolas</vt:lpstr>
      <vt:lpstr>Helvetica Neue Light</vt:lpstr>
      <vt:lpstr>Poppins</vt:lpstr>
      <vt:lpstr>Open Sans Light</vt:lpstr>
      <vt:lpstr>Roboto</vt:lpstr>
      <vt:lpstr>Open Sans ExtraBold</vt:lpstr>
      <vt:lpstr>Helvetica Neue</vt:lpstr>
      <vt:lpstr>Open Sans SemiBold</vt:lpstr>
      <vt:lpstr>Simple Light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Ciprian Recianu</cp:lastModifiedBy>
  <cp:revision>1</cp:revision>
  <dcterms:modified xsi:type="dcterms:W3CDTF">2022-07-11T10:45:03Z</dcterms:modified>
</cp:coreProperties>
</file>