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8" r:id="rId7"/>
    <p:sldId id="269" r:id="rId8"/>
    <p:sldId id="270" r:id="rId9"/>
    <p:sldId id="271" r:id="rId10"/>
    <p:sldId id="261" r:id="rId11"/>
    <p:sldId id="262" r:id="rId12"/>
    <p:sldId id="263" r:id="rId13"/>
    <p:sldId id="264" r:id="rId14"/>
    <p:sldId id="274" r:id="rId15"/>
    <p:sldId id="275" r:id="rId16"/>
    <p:sldId id="265" r:id="rId17"/>
    <p:sldId id="266" r:id="rId18"/>
    <p:sldId id="267"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8632" autoAdjust="0"/>
  </p:normalViewPr>
  <p:slideViewPr>
    <p:cSldViewPr>
      <p:cViewPr varScale="1">
        <p:scale>
          <a:sx n="25" d="100"/>
          <a:sy n="25" d="100"/>
        </p:scale>
        <p:origin x="-16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AE18F-6976-4BE3-85CF-463B2609D878}" type="doc">
      <dgm:prSet loTypeId="urn:microsoft.com/office/officeart/2005/8/layout/chevron1" loCatId="process" qsTypeId="urn:microsoft.com/office/officeart/2005/8/quickstyle/simple1" qsCatId="simple" csTypeId="urn:microsoft.com/office/officeart/2005/8/colors/accent1_2" csCatId="accent1" phldr="1"/>
      <dgm:spPr/>
    </dgm:pt>
    <dgm:pt modelId="{98CBD073-6DD8-4633-BB53-7BDA8DFDF4FA}">
      <dgm:prSet phldrT="[Text]"/>
      <dgm:spPr/>
      <dgm:t>
        <a:bodyPr/>
        <a:lstStyle/>
        <a:p>
          <a:r>
            <a:rPr lang="en-US" dirty="0" smtClean="0"/>
            <a:t>Transport Filter</a:t>
          </a:r>
          <a:endParaRPr lang="en-US" dirty="0"/>
        </a:p>
      </dgm:t>
    </dgm:pt>
    <dgm:pt modelId="{567AC62E-E7B9-42A0-9019-9D0529C2E349}" type="parTrans" cxnId="{F1D2B1C2-36B5-4180-A367-9531E794D86B}">
      <dgm:prSet/>
      <dgm:spPr/>
      <dgm:t>
        <a:bodyPr/>
        <a:lstStyle/>
        <a:p>
          <a:endParaRPr lang="en-US"/>
        </a:p>
      </dgm:t>
    </dgm:pt>
    <dgm:pt modelId="{A981B7D6-A2CD-4273-BE3C-D4D45DE94FFC}" type="sibTrans" cxnId="{F1D2B1C2-36B5-4180-A367-9531E794D86B}">
      <dgm:prSet/>
      <dgm:spPr/>
      <dgm:t>
        <a:bodyPr/>
        <a:lstStyle/>
        <a:p>
          <a:endParaRPr lang="en-US"/>
        </a:p>
      </dgm:t>
    </dgm:pt>
    <dgm:pt modelId="{9D280E2A-1D51-4945-A614-BED81C902803}">
      <dgm:prSet phldrT="[Text]"/>
      <dgm:spPr/>
      <dgm:t>
        <a:bodyPr/>
        <a:lstStyle/>
        <a:p>
          <a:r>
            <a:rPr lang="en-US" dirty="0" smtClean="0"/>
            <a:t>HTTP Filter</a:t>
          </a:r>
          <a:endParaRPr lang="en-US" dirty="0"/>
        </a:p>
      </dgm:t>
    </dgm:pt>
    <dgm:pt modelId="{F666A011-85DD-4FCE-B4C2-9E96644878B8}" type="parTrans" cxnId="{630144D1-413A-49E1-9ADD-1D8A6E177A86}">
      <dgm:prSet/>
      <dgm:spPr/>
      <dgm:t>
        <a:bodyPr/>
        <a:lstStyle/>
        <a:p>
          <a:endParaRPr lang="en-US"/>
        </a:p>
      </dgm:t>
    </dgm:pt>
    <dgm:pt modelId="{D0A98B88-D25D-414A-AC30-22515D490802}" type="sibTrans" cxnId="{630144D1-413A-49E1-9ADD-1D8A6E177A86}">
      <dgm:prSet/>
      <dgm:spPr/>
      <dgm:t>
        <a:bodyPr/>
        <a:lstStyle/>
        <a:p>
          <a:endParaRPr lang="en-US"/>
        </a:p>
      </dgm:t>
    </dgm:pt>
    <dgm:pt modelId="{4461C1E1-1108-42A9-9645-DBF3F3D2BDB8}">
      <dgm:prSet phldrT="[Text]"/>
      <dgm:spPr/>
      <dgm:t>
        <a:bodyPr/>
        <a:lstStyle/>
        <a:p>
          <a:r>
            <a:rPr lang="en-US" dirty="0" smtClean="0"/>
            <a:t>HTTP server Filter</a:t>
          </a:r>
          <a:endParaRPr lang="en-US" dirty="0"/>
        </a:p>
      </dgm:t>
    </dgm:pt>
    <dgm:pt modelId="{ECFBE708-AD54-49C2-AA57-1B3EAD1BB9C7}" type="parTrans" cxnId="{0617C894-A351-4D16-81CF-C247DE0F5851}">
      <dgm:prSet/>
      <dgm:spPr/>
      <dgm:t>
        <a:bodyPr/>
        <a:lstStyle/>
        <a:p>
          <a:endParaRPr lang="en-US"/>
        </a:p>
      </dgm:t>
    </dgm:pt>
    <dgm:pt modelId="{B020E221-B508-4D21-A0F7-EEC8061A2084}" type="sibTrans" cxnId="{0617C894-A351-4D16-81CF-C247DE0F5851}">
      <dgm:prSet/>
      <dgm:spPr/>
      <dgm:t>
        <a:bodyPr/>
        <a:lstStyle/>
        <a:p>
          <a:endParaRPr lang="en-US"/>
        </a:p>
      </dgm:t>
    </dgm:pt>
    <dgm:pt modelId="{876FAA5F-441D-466B-83D2-4C2DA20764B4}" type="pres">
      <dgm:prSet presAssocID="{AC3AE18F-6976-4BE3-85CF-463B2609D878}" presName="Name0" presStyleCnt="0">
        <dgm:presLayoutVars>
          <dgm:dir/>
          <dgm:animLvl val="lvl"/>
          <dgm:resizeHandles val="exact"/>
        </dgm:presLayoutVars>
      </dgm:prSet>
      <dgm:spPr/>
    </dgm:pt>
    <dgm:pt modelId="{75C4E0BF-FEC1-490A-96C1-DA428E84CCDE}" type="pres">
      <dgm:prSet presAssocID="{98CBD073-6DD8-4633-BB53-7BDA8DFDF4FA}" presName="parTxOnly" presStyleLbl="node1" presStyleIdx="0" presStyleCnt="3">
        <dgm:presLayoutVars>
          <dgm:chMax val="0"/>
          <dgm:chPref val="0"/>
          <dgm:bulletEnabled val="1"/>
        </dgm:presLayoutVars>
      </dgm:prSet>
      <dgm:spPr/>
      <dgm:t>
        <a:bodyPr/>
        <a:lstStyle/>
        <a:p>
          <a:endParaRPr lang="en-US"/>
        </a:p>
      </dgm:t>
    </dgm:pt>
    <dgm:pt modelId="{A8095CEF-B772-48A5-890B-E396DC05C483}" type="pres">
      <dgm:prSet presAssocID="{A981B7D6-A2CD-4273-BE3C-D4D45DE94FFC}" presName="parTxOnlySpace" presStyleCnt="0"/>
      <dgm:spPr/>
    </dgm:pt>
    <dgm:pt modelId="{E8A3C417-CA78-43B8-BEB4-B138609D4D0F}" type="pres">
      <dgm:prSet presAssocID="{9D280E2A-1D51-4945-A614-BED81C902803}" presName="parTxOnly" presStyleLbl="node1" presStyleIdx="1" presStyleCnt="3">
        <dgm:presLayoutVars>
          <dgm:chMax val="0"/>
          <dgm:chPref val="0"/>
          <dgm:bulletEnabled val="1"/>
        </dgm:presLayoutVars>
      </dgm:prSet>
      <dgm:spPr/>
      <dgm:t>
        <a:bodyPr/>
        <a:lstStyle/>
        <a:p>
          <a:endParaRPr lang="en-US"/>
        </a:p>
      </dgm:t>
    </dgm:pt>
    <dgm:pt modelId="{643CD3F4-217B-4699-95A0-BCE92FA369E5}" type="pres">
      <dgm:prSet presAssocID="{D0A98B88-D25D-414A-AC30-22515D490802}" presName="parTxOnlySpace" presStyleCnt="0"/>
      <dgm:spPr/>
    </dgm:pt>
    <dgm:pt modelId="{841E4118-0D0B-42F3-8DAB-9C0B11A749E5}" type="pres">
      <dgm:prSet presAssocID="{4461C1E1-1108-42A9-9645-DBF3F3D2BDB8}" presName="parTxOnly" presStyleLbl="node1" presStyleIdx="2" presStyleCnt="3">
        <dgm:presLayoutVars>
          <dgm:chMax val="0"/>
          <dgm:chPref val="0"/>
          <dgm:bulletEnabled val="1"/>
        </dgm:presLayoutVars>
      </dgm:prSet>
      <dgm:spPr/>
      <dgm:t>
        <a:bodyPr/>
        <a:lstStyle/>
        <a:p>
          <a:endParaRPr lang="en-US"/>
        </a:p>
      </dgm:t>
    </dgm:pt>
  </dgm:ptLst>
  <dgm:cxnLst>
    <dgm:cxn modelId="{630144D1-413A-49E1-9ADD-1D8A6E177A86}" srcId="{AC3AE18F-6976-4BE3-85CF-463B2609D878}" destId="{9D280E2A-1D51-4945-A614-BED81C902803}" srcOrd="1" destOrd="0" parTransId="{F666A011-85DD-4FCE-B4C2-9E96644878B8}" sibTransId="{D0A98B88-D25D-414A-AC30-22515D490802}"/>
    <dgm:cxn modelId="{0617C894-A351-4D16-81CF-C247DE0F5851}" srcId="{AC3AE18F-6976-4BE3-85CF-463B2609D878}" destId="{4461C1E1-1108-42A9-9645-DBF3F3D2BDB8}" srcOrd="2" destOrd="0" parTransId="{ECFBE708-AD54-49C2-AA57-1B3EAD1BB9C7}" sibTransId="{B020E221-B508-4D21-A0F7-EEC8061A2084}"/>
    <dgm:cxn modelId="{F1D2B1C2-36B5-4180-A367-9531E794D86B}" srcId="{AC3AE18F-6976-4BE3-85CF-463B2609D878}" destId="{98CBD073-6DD8-4633-BB53-7BDA8DFDF4FA}" srcOrd="0" destOrd="0" parTransId="{567AC62E-E7B9-42A0-9019-9D0529C2E349}" sibTransId="{A981B7D6-A2CD-4273-BE3C-D4D45DE94FFC}"/>
    <dgm:cxn modelId="{A9158CB2-BDBA-4B30-BE28-F6BF130B9175}" type="presOf" srcId="{98CBD073-6DD8-4633-BB53-7BDA8DFDF4FA}" destId="{75C4E0BF-FEC1-490A-96C1-DA428E84CCDE}" srcOrd="0" destOrd="0" presId="urn:microsoft.com/office/officeart/2005/8/layout/chevron1"/>
    <dgm:cxn modelId="{CAACB8BD-DBF0-4902-8AD4-CAB3E9111352}" type="presOf" srcId="{4461C1E1-1108-42A9-9645-DBF3F3D2BDB8}" destId="{841E4118-0D0B-42F3-8DAB-9C0B11A749E5}" srcOrd="0" destOrd="0" presId="urn:microsoft.com/office/officeart/2005/8/layout/chevron1"/>
    <dgm:cxn modelId="{B2F18826-3698-489B-9F8A-037A0997BD55}" type="presOf" srcId="{AC3AE18F-6976-4BE3-85CF-463B2609D878}" destId="{876FAA5F-441D-466B-83D2-4C2DA20764B4}" srcOrd="0" destOrd="0" presId="urn:microsoft.com/office/officeart/2005/8/layout/chevron1"/>
    <dgm:cxn modelId="{07DFCEAA-AC99-4143-B148-E74B3546090A}" type="presOf" srcId="{9D280E2A-1D51-4945-A614-BED81C902803}" destId="{E8A3C417-CA78-43B8-BEB4-B138609D4D0F}" srcOrd="0" destOrd="0" presId="urn:microsoft.com/office/officeart/2005/8/layout/chevron1"/>
    <dgm:cxn modelId="{9BEFAAA9-A7CC-46E6-B08B-B63B615ACAD5}" type="presParOf" srcId="{876FAA5F-441D-466B-83D2-4C2DA20764B4}" destId="{75C4E0BF-FEC1-490A-96C1-DA428E84CCDE}" srcOrd="0" destOrd="0" presId="urn:microsoft.com/office/officeart/2005/8/layout/chevron1"/>
    <dgm:cxn modelId="{CCC37050-B14C-4AE2-A56A-3B6BB1C21DB7}" type="presParOf" srcId="{876FAA5F-441D-466B-83D2-4C2DA20764B4}" destId="{A8095CEF-B772-48A5-890B-E396DC05C483}" srcOrd="1" destOrd="0" presId="urn:microsoft.com/office/officeart/2005/8/layout/chevron1"/>
    <dgm:cxn modelId="{EF214517-E657-4AF4-BC4D-5667CDBBE934}" type="presParOf" srcId="{876FAA5F-441D-466B-83D2-4C2DA20764B4}" destId="{E8A3C417-CA78-43B8-BEB4-B138609D4D0F}" srcOrd="2" destOrd="0" presId="urn:microsoft.com/office/officeart/2005/8/layout/chevron1"/>
    <dgm:cxn modelId="{E3661119-B436-4DA0-BA39-B91A3ADA39B7}" type="presParOf" srcId="{876FAA5F-441D-466B-83D2-4C2DA20764B4}" destId="{643CD3F4-217B-4699-95A0-BCE92FA369E5}" srcOrd="3" destOrd="0" presId="urn:microsoft.com/office/officeart/2005/8/layout/chevron1"/>
    <dgm:cxn modelId="{1A6F1783-F894-4F45-8CA2-BE0595CC6383}" type="presParOf" srcId="{876FAA5F-441D-466B-83D2-4C2DA20764B4}" destId="{841E4118-0D0B-42F3-8DAB-9C0B11A749E5}" srcOrd="4"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3AE18F-6976-4BE3-85CF-463B2609D878}" type="doc">
      <dgm:prSet loTypeId="urn:microsoft.com/office/officeart/2005/8/layout/chevron1" loCatId="process" qsTypeId="urn:microsoft.com/office/officeart/2005/8/quickstyle/simple1" qsCatId="simple" csTypeId="urn:microsoft.com/office/officeart/2005/8/colors/accent1_2" csCatId="accent1" phldr="1"/>
      <dgm:spPr/>
    </dgm:pt>
    <dgm:pt modelId="{98CBD073-6DD8-4633-BB53-7BDA8DFDF4FA}">
      <dgm:prSet phldrT="[Text]"/>
      <dgm:spPr/>
      <dgm:t>
        <a:bodyPr/>
        <a:lstStyle/>
        <a:p>
          <a:r>
            <a:rPr lang="en-US" dirty="0" smtClean="0"/>
            <a:t>Transport Filter</a:t>
          </a:r>
          <a:endParaRPr lang="en-US" dirty="0"/>
        </a:p>
      </dgm:t>
    </dgm:pt>
    <dgm:pt modelId="{567AC62E-E7B9-42A0-9019-9D0529C2E349}" type="parTrans" cxnId="{F1D2B1C2-36B5-4180-A367-9531E794D86B}">
      <dgm:prSet/>
      <dgm:spPr/>
      <dgm:t>
        <a:bodyPr/>
        <a:lstStyle/>
        <a:p>
          <a:endParaRPr lang="en-US"/>
        </a:p>
      </dgm:t>
    </dgm:pt>
    <dgm:pt modelId="{A981B7D6-A2CD-4273-BE3C-D4D45DE94FFC}" type="sibTrans" cxnId="{F1D2B1C2-36B5-4180-A367-9531E794D86B}">
      <dgm:prSet/>
      <dgm:spPr/>
      <dgm:t>
        <a:bodyPr/>
        <a:lstStyle/>
        <a:p>
          <a:endParaRPr lang="en-US"/>
        </a:p>
      </dgm:t>
    </dgm:pt>
    <dgm:pt modelId="{9D280E2A-1D51-4945-A614-BED81C902803}">
      <dgm:prSet phldrT="[Text]"/>
      <dgm:spPr>
        <a:ln>
          <a:solidFill>
            <a:srgbClr val="FF0000"/>
          </a:solidFill>
        </a:ln>
      </dgm:spPr>
      <dgm:t>
        <a:bodyPr/>
        <a:lstStyle/>
        <a:p>
          <a:r>
            <a:rPr lang="en-US" dirty="0" smtClean="0"/>
            <a:t>SSL Filter</a:t>
          </a:r>
          <a:endParaRPr lang="en-US" dirty="0"/>
        </a:p>
      </dgm:t>
    </dgm:pt>
    <dgm:pt modelId="{F666A011-85DD-4FCE-B4C2-9E96644878B8}" type="parTrans" cxnId="{630144D1-413A-49E1-9ADD-1D8A6E177A86}">
      <dgm:prSet/>
      <dgm:spPr/>
      <dgm:t>
        <a:bodyPr/>
        <a:lstStyle/>
        <a:p>
          <a:endParaRPr lang="en-US"/>
        </a:p>
      </dgm:t>
    </dgm:pt>
    <dgm:pt modelId="{D0A98B88-D25D-414A-AC30-22515D490802}" type="sibTrans" cxnId="{630144D1-413A-49E1-9ADD-1D8A6E177A86}">
      <dgm:prSet/>
      <dgm:spPr/>
      <dgm:t>
        <a:bodyPr/>
        <a:lstStyle/>
        <a:p>
          <a:endParaRPr lang="en-US"/>
        </a:p>
      </dgm:t>
    </dgm:pt>
    <dgm:pt modelId="{4461C1E1-1108-42A9-9645-DBF3F3D2BDB8}">
      <dgm:prSet phldrT="[Text]"/>
      <dgm:spPr/>
      <dgm:t>
        <a:bodyPr/>
        <a:lstStyle/>
        <a:p>
          <a:r>
            <a:rPr lang="en-US" dirty="0" smtClean="0"/>
            <a:t>HTTP server Filter</a:t>
          </a:r>
          <a:endParaRPr lang="en-US" dirty="0"/>
        </a:p>
      </dgm:t>
    </dgm:pt>
    <dgm:pt modelId="{ECFBE708-AD54-49C2-AA57-1B3EAD1BB9C7}" type="parTrans" cxnId="{0617C894-A351-4D16-81CF-C247DE0F5851}">
      <dgm:prSet/>
      <dgm:spPr/>
      <dgm:t>
        <a:bodyPr/>
        <a:lstStyle/>
        <a:p>
          <a:endParaRPr lang="en-US"/>
        </a:p>
      </dgm:t>
    </dgm:pt>
    <dgm:pt modelId="{B020E221-B508-4D21-A0F7-EEC8061A2084}" type="sibTrans" cxnId="{0617C894-A351-4D16-81CF-C247DE0F5851}">
      <dgm:prSet/>
      <dgm:spPr/>
      <dgm:t>
        <a:bodyPr/>
        <a:lstStyle/>
        <a:p>
          <a:endParaRPr lang="en-US"/>
        </a:p>
      </dgm:t>
    </dgm:pt>
    <dgm:pt modelId="{EE93A8B7-EF7E-42B7-AA9A-CFD835DB3E83}">
      <dgm:prSet phldrT="[Text]"/>
      <dgm:spPr/>
      <dgm:t>
        <a:bodyPr/>
        <a:lstStyle/>
        <a:p>
          <a:r>
            <a:rPr lang="en-US" dirty="0" smtClean="0"/>
            <a:t>HTTP Filter</a:t>
          </a:r>
          <a:endParaRPr lang="en-US" dirty="0"/>
        </a:p>
      </dgm:t>
    </dgm:pt>
    <dgm:pt modelId="{9149DDFD-F4A2-4919-B6AB-79B5A983551E}" type="parTrans" cxnId="{ECF115CC-C04A-4D72-8B8F-77F620A9B7C2}">
      <dgm:prSet/>
      <dgm:spPr/>
      <dgm:t>
        <a:bodyPr/>
        <a:lstStyle/>
        <a:p>
          <a:endParaRPr lang="en-US"/>
        </a:p>
      </dgm:t>
    </dgm:pt>
    <dgm:pt modelId="{98E0943A-21F3-4FD0-B293-DC0CC8AA95FC}" type="sibTrans" cxnId="{ECF115CC-C04A-4D72-8B8F-77F620A9B7C2}">
      <dgm:prSet/>
      <dgm:spPr/>
      <dgm:t>
        <a:bodyPr/>
        <a:lstStyle/>
        <a:p>
          <a:endParaRPr lang="en-US"/>
        </a:p>
      </dgm:t>
    </dgm:pt>
    <dgm:pt modelId="{876FAA5F-441D-466B-83D2-4C2DA20764B4}" type="pres">
      <dgm:prSet presAssocID="{AC3AE18F-6976-4BE3-85CF-463B2609D878}" presName="Name0" presStyleCnt="0">
        <dgm:presLayoutVars>
          <dgm:dir/>
          <dgm:animLvl val="lvl"/>
          <dgm:resizeHandles val="exact"/>
        </dgm:presLayoutVars>
      </dgm:prSet>
      <dgm:spPr/>
    </dgm:pt>
    <dgm:pt modelId="{75C4E0BF-FEC1-490A-96C1-DA428E84CCDE}" type="pres">
      <dgm:prSet presAssocID="{98CBD073-6DD8-4633-BB53-7BDA8DFDF4FA}" presName="parTxOnly" presStyleLbl="node1" presStyleIdx="0" presStyleCnt="4">
        <dgm:presLayoutVars>
          <dgm:chMax val="0"/>
          <dgm:chPref val="0"/>
          <dgm:bulletEnabled val="1"/>
        </dgm:presLayoutVars>
      </dgm:prSet>
      <dgm:spPr/>
      <dgm:t>
        <a:bodyPr/>
        <a:lstStyle/>
        <a:p>
          <a:endParaRPr lang="en-US"/>
        </a:p>
      </dgm:t>
    </dgm:pt>
    <dgm:pt modelId="{A8095CEF-B772-48A5-890B-E396DC05C483}" type="pres">
      <dgm:prSet presAssocID="{A981B7D6-A2CD-4273-BE3C-D4D45DE94FFC}" presName="parTxOnlySpace" presStyleCnt="0"/>
      <dgm:spPr/>
    </dgm:pt>
    <dgm:pt modelId="{E8A3C417-CA78-43B8-BEB4-B138609D4D0F}" type="pres">
      <dgm:prSet presAssocID="{9D280E2A-1D51-4945-A614-BED81C902803}" presName="parTxOnly" presStyleLbl="node1" presStyleIdx="1" presStyleCnt="4">
        <dgm:presLayoutVars>
          <dgm:chMax val="0"/>
          <dgm:chPref val="0"/>
          <dgm:bulletEnabled val="1"/>
        </dgm:presLayoutVars>
      </dgm:prSet>
      <dgm:spPr/>
      <dgm:t>
        <a:bodyPr/>
        <a:lstStyle/>
        <a:p>
          <a:endParaRPr lang="en-US"/>
        </a:p>
      </dgm:t>
    </dgm:pt>
    <dgm:pt modelId="{643CD3F4-217B-4699-95A0-BCE92FA369E5}" type="pres">
      <dgm:prSet presAssocID="{D0A98B88-D25D-414A-AC30-22515D490802}" presName="parTxOnlySpace" presStyleCnt="0"/>
      <dgm:spPr/>
    </dgm:pt>
    <dgm:pt modelId="{10FCE762-FF34-44D5-8AB6-CC1FA55C2F56}" type="pres">
      <dgm:prSet presAssocID="{EE93A8B7-EF7E-42B7-AA9A-CFD835DB3E83}" presName="parTxOnly" presStyleLbl="node1" presStyleIdx="2" presStyleCnt="4">
        <dgm:presLayoutVars>
          <dgm:chMax val="0"/>
          <dgm:chPref val="0"/>
          <dgm:bulletEnabled val="1"/>
        </dgm:presLayoutVars>
      </dgm:prSet>
      <dgm:spPr/>
      <dgm:t>
        <a:bodyPr/>
        <a:lstStyle/>
        <a:p>
          <a:endParaRPr lang="en-US"/>
        </a:p>
      </dgm:t>
    </dgm:pt>
    <dgm:pt modelId="{D073666D-7405-44AE-8507-7B160C5BD176}" type="pres">
      <dgm:prSet presAssocID="{98E0943A-21F3-4FD0-B293-DC0CC8AA95FC}" presName="parTxOnlySpace" presStyleCnt="0"/>
      <dgm:spPr/>
    </dgm:pt>
    <dgm:pt modelId="{841E4118-0D0B-42F3-8DAB-9C0B11A749E5}" type="pres">
      <dgm:prSet presAssocID="{4461C1E1-1108-42A9-9645-DBF3F3D2BDB8}" presName="parTxOnly" presStyleLbl="node1" presStyleIdx="3" presStyleCnt="4">
        <dgm:presLayoutVars>
          <dgm:chMax val="0"/>
          <dgm:chPref val="0"/>
          <dgm:bulletEnabled val="1"/>
        </dgm:presLayoutVars>
      </dgm:prSet>
      <dgm:spPr/>
      <dgm:t>
        <a:bodyPr/>
        <a:lstStyle/>
        <a:p>
          <a:endParaRPr lang="en-US"/>
        </a:p>
      </dgm:t>
    </dgm:pt>
  </dgm:ptLst>
  <dgm:cxnLst>
    <dgm:cxn modelId="{FEFBD153-AA1F-4184-953F-3B947F282FE1}" type="presOf" srcId="{4461C1E1-1108-42A9-9645-DBF3F3D2BDB8}" destId="{841E4118-0D0B-42F3-8DAB-9C0B11A749E5}" srcOrd="0" destOrd="0" presId="urn:microsoft.com/office/officeart/2005/8/layout/chevron1"/>
    <dgm:cxn modelId="{630144D1-413A-49E1-9ADD-1D8A6E177A86}" srcId="{AC3AE18F-6976-4BE3-85CF-463B2609D878}" destId="{9D280E2A-1D51-4945-A614-BED81C902803}" srcOrd="1" destOrd="0" parTransId="{F666A011-85DD-4FCE-B4C2-9E96644878B8}" sibTransId="{D0A98B88-D25D-414A-AC30-22515D490802}"/>
    <dgm:cxn modelId="{0617C894-A351-4D16-81CF-C247DE0F5851}" srcId="{AC3AE18F-6976-4BE3-85CF-463B2609D878}" destId="{4461C1E1-1108-42A9-9645-DBF3F3D2BDB8}" srcOrd="3" destOrd="0" parTransId="{ECFBE708-AD54-49C2-AA57-1B3EAD1BB9C7}" sibTransId="{B020E221-B508-4D21-A0F7-EEC8061A2084}"/>
    <dgm:cxn modelId="{1ECE9F45-96B6-4976-BF3E-6D9CBD89108B}" type="presOf" srcId="{9D280E2A-1D51-4945-A614-BED81C902803}" destId="{E8A3C417-CA78-43B8-BEB4-B138609D4D0F}" srcOrd="0" destOrd="0" presId="urn:microsoft.com/office/officeart/2005/8/layout/chevron1"/>
    <dgm:cxn modelId="{F1D2B1C2-36B5-4180-A367-9531E794D86B}" srcId="{AC3AE18F-6976-4BE3-85CF-463B2609D878}" destId="{98CBD073-6DD8-4633-BB53-7BDA8DFDF4FA}" srcOrd="0" destOrd="0" parTransId="{567AC62E-E7B9-42A0-9019-9D0529C2E349}" sibTransId="{A981B7D6-A2CD-4273-BE3C-D4D45DE94FFC}"/>
    <dgm:cxn modelId="{2D769D77-D2E4-4207-AAAC-A134D8F740BD}" type="presOf" srcId="{98CBD073-6DD8-4633-BB53-7BDA8DFDF4FA}" destId="{75C4E0BF-FEC1-490A-96C1-DA428E84CCDE}" srcOrd="0" destOrd="0" presId="urn:microsoft.com/office/officeart/2005/8/layout/chevron1"/>
    <dgm:cxn modelId="{50F09DC2-0347-4D4F-BFD5-B20AC151BA99}" type="presOf" srcId="{AC3AE18F-6976-4BE3-85CF-463B2609D878}" destId="{876FAA5F-441D-466B-83D2-4C2DA20764B4}" srcOrd="0" destOrd="0" presId="urn:microsoft.com/office/officeart/2005/8/layout/chevron1"/>
    <dgm:cxn modelId="{ECF115CC-C04A-4D72-8B8F-77F620A9B7C2}" srcId="{AC3AE18F-6976-4BE3-85CF-463B2609D878}" destId="{EE93A8B7-EF7E-42B7-AA9A-CFD835DB3E83}" srcOrd="2" destOrd="0" parTransId="{9149DDFD-F4A2-4919-B6AB-79B5A983551E}" sibTransId="{98E0943A-21F3-4FD0-B293-DC0CC8AA95FC}"/>
    <dgm:cxn modelId="{99E7517C-0EFC-4973-9544-A587FE7A0186}" type="presOf" srcId="{EE93A8B7-EF7E-42B7-AA9A-CFD835DB3E83}" destId="{10FCE762-FF34-44D5-8AB6-CC1FA55C2F56}" srcOrd="0" destOrd="0" presId="urn:microsoft.com/office/officeart/2005/8/layout/chevron1"/>
    <dgm:cxn modelId="{64D5FCB2-19C8-4987-A5E2-10E727B03290}" type="presParOf" srcId="{876FAA5F-441D-466B-83D2-4C2DA20764B4}" destId="{75C4E0BF-FEC1-490A-96C1-DA428E84CCDE}" srcOrd="0" destOrd="0" presId="urn:microsoft.com/office/officeart/2005/8/layout/chevron1"/>
    <dgm:cxn modelId="{6B4AA462-3674-46C9-8A70-7504369B1D93}" type="presParOf" srcId="{876FAA5F-441D-466B-83D2-4C2DA20764B4}" destId="{A8095CEF-B772-48A5-890B-E396DC05C483}" srcOrd="1" destOrd="0" presId="urn:microsoft.com/office/officeart/2005/8/layout/chevron1"/>
    <dgm:cxn modelId="{5C0095FB-9B1A-41C7-933D-8F12139AA20B}" type="presParOf" srcId="{876FAA5F-441D-466B-83D2-4C2DA20764B4}" destId="{E8A3C417-CA78-43B8-BEB4-B138609D4D0F}" srcOrd="2" destOrd="0" presId="urn:microsoft.com/office/officeart/2005/8/layout/chevron1"/>
    <dgm:cxn modelId="{2206395D-1400-4429-BF30-524E9E17AA38}" type="presParOf" srcId="{876FAA5F-441D-466B-83D2-4C2DA20764B4}" destId="{643CD3F4-217B-4699-95A0-BCE92FA369E5}" srcOrd="3" destOrd="0" presId="urn:microsoft.com/office/officeart/2005/8/layout/chevron1"/>
    <dgm:cxn modelId="{26621318-83D5-449E-A354-2E5C67828300}" type="presParOf" srcId="{876FAA5F-441D-466B-83D2-4C2DA20764B4}" destId="{10FCE762-FF34-44D5-8AB6-CC1FA55C2F56}" srcOrd="4" destOrd="0" presId="urn:microsoft.com/office/officeart/2005/8/layout/chevron1"/>
    <dgm:cxn modelId="{E6D0E2AE-CF0A-46BF-9A62-3E156BCCB38A}" type="presParOf" srcId="{876FAA5F-441D-466B-83D2-4C2DA20764B4}" destId="{D073666D-7405-44AE-8507-7B160C5BD176}" srcOrd="5" destOrd="0" presId="urn:microsoft.com/office/officeart/2005/8/layout/chevron1"/>
    <dgm:cxn modelId="{C17F3637-818D-4603-890E-35BD67418D5E}" type="presParOf" srcId="{876FAA5F-441D-466B-83D2-4C2DA20764B4}" destId="{841E4118-0D0B-42F3-8DAB-9C0B11A749E5}" srcOrd="6" destOrd="0" presId="urn:microsoft.com/office/officeart/2005/8/layout/chevron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C4E0BF-FEC1-490A-96C1-DA428E84CCDE}">
      <dsp:nvSpPr>
        <dsp:cNvPr id="0" name=""/>
        <dsp:cNvSpPr/>
      </dsp:nvSpPr>
      <dsp:spPr>
        <a:xfrm>
          <a:off x="2210" y="985472"/>
          <a:ext cx="2692635" cy="10770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Transport Filter</a:t>
          </a:r>
          <a:endParaRPr lang="en-US" sz="2400" kern="1200" dirty="0"/>
        </a:p>
      </dsp:txBody>
      <dsp:txXfrm>
        <a:off x="2210" y="985472"/>
        <a:ext cx="2692635" cy="1077054"/>
      </dsp:txXfrm>
    </dsp:sp>
    <dsp:sp modelId="{E8A3C417-CA78-43B8-BEB4-B138609D4D0F}">
      <dsp:nvSpPr>
        <dsp:cNvPr id="0" name=""/>
        <dsp:cNvSpPr/>
      </dsp:nvSpPr>
      <dsp:spPr>
        <a:xfrm>
          <a:off x="2425582" y="985472"/>
          <a:ext cx="2692635" cy="10770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HTTP Filter</a:t>
          </a:r>
          <a:endParaRPr lang="en-US" sz="2400" kern="1200" dirty="0"/>
        </a:p>
      </dsp:txBody>
      <dsp:txXfrm>
        <a:off x="2425582" y="985472"/>
        <a:ext cx="2692635" cy="1077054"/>
      </dsp:txXfrm>
    </dsp:sp>
    <dsp:sp modelId="{841E4118-0D0B-42F3-8DAB-9C0B11A749E5}">
      <dsp:nvSpPr>
        <dsp:cNvPr id="0" name=""/>
        <dsp:cNvSpPr/>
      </dsp:nvSpPr>
      <dsp:spPr>
        <a:xfrm>
          <a:off x="4848954" y="985472"/>
          <a:ext cx="2692635" cy="10770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HTTP server Filter</a:t>
          </a:r>
          <a:endParaRPr lang="en-US" sz="2400" kern="1200" dirty="0"/>
        </a:p>
      </dsp:txBody>
      <dsp:txXfrm>
        <a:off x="4848954" y="985472"/>
        <a:ext cx="2692635" cy="10770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C4E0BF-FEC1-490A-96C1-DA428E84CCDE}">
      <dsp:nvSpPr>
        <dsp:cNvPr id="0" name=""/>
        <dsp:cNvSpPr/>
      </dsp:nvSpPr>
      <dsp:spPr>
        <a:xfrm>
          <a:off x="3923" y="1067224"/>
          <a:ext cx="2283879" cy="91355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Transport Filter</a:t>
          </a:r>
          <a:endParaRPr lang="en-US" sz="2000" kern="1200" dirty="0"/>
        </a:p>
      </dsp:txBody>
      <dsp:txXfrm>
        <a:off x="3923" y="1067224"/>
        <a:ext cx="2283879" cy="913551"/>
      </dsp:txXfrm>
    </dsp:sp>
    <dsp:sp modelId="{E8A3C417-CA78-43B8-BEB4-B138609D4D0F}">
      <dsp:nvSpPr>
        <dsp:cNvPr id="0" name=""/>
        <dsp:cNvSpPr/>
      </dsp:nvSpPr>
      <dsp:spPr>
        <a:xfrm>
          <a:off x="2059414" y="1067224"/>
          <a:ext cx="2283879" cy="913551"/>
        </a:xfrm>
        <a:prstGeom prst="chevron">
          <a:avLst/>
        </a:prstGeom>
        <a:solidFill>
          <a:schemeClr val="accen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SSL Filter</a:t>
          </a:r>
          <a:endParaRPr lang="en-US" sz="2000" kern="1200" dirty="0"/>
        </a:p>
      </dsp:txBody>
      <dsp:txXfrm>
        <a:off x="2059414" y="1067224"/>
        <a:ext cx="2283879" cy="913551"/>
      </dsp:txXfrm>
    </dsp:sp>
    <dsp:sp modelId="{10FCE762-FF34-44D5-8AB6-CC1FA55C2F56}">
      <dsp:nvSpPr>
        <dsp:cNvPr id="0" name=""/>
        <dsp:cNvSpPr/>
      </dsp:nvSpPr>
      <dsp:spPr>
        <a:xfrm>
          <a:off x="4114906" y="1067224"/>
          <a:ext cx="2283879" cy="91355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HTTP Filter</a:t>
          </a:r>
          <a:endParaRPr lang="en-US" sz="2000" kern="1200" dirty="0"/>
        </a:p>
      </dsp:txBody>
      <dsp:txXfrm>
        <a:off x="4114906" y="1067224"/>
        <a:ext cx="2283879" cy="913551"/>
      </dsp:txXfrm>
    </dsp:sp>
    <dsp:sp modelId="{841E4118-0D0B-42F3-8DAB-9C0B11A749E5}">
      <dsp:nvSpPr>
        <dsp:cNvPr id="0" name=""/>
        <dsp:cNvSpPr/>
      </dsp:nvSpPr>
      <dsp:spPr>
        <a:xfrm>
          <a:off x="6170397" y="1067224"/>
          <a:ext cx="2283879" cy="913551"/>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HTTP server Filter</a:t>
          </a:r>
          <a:endParaRPr lang="en-US" sz="2000" kern="1200" dirty="0"/>
        </a:p>
      </dsp:txBody>
      <dsp:txXfrm>
        <a:off x="6170397" y="1067224"/>
        <a:ext cx="2283879" cy="9135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C8BBE-0E4D-409C-9343-A2D0A45CAD2E}" type="datetimeFigureOut">
              <a:rPr lang="en-US" smtClean="0"/>
              <a:pPr/>
              <a:t>2/22/2018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CEE207-F105-4099-998C-04811AB81B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2000" kern="1200" dirty="0" smtClean="0">
                <a:solidFill>
                  <a:schemeClr val="tx1"/>
                </a:solidFill>
                <a:latin typeface="+mn-lt"/>
                <a:ea typeface="+mn-ea"/>
                <a:cs typeface="+mn-cs"/>
              </a:rPr>
              <a:t>Grizzly présente un nouveau sous-système pour améliorer l'administration de mémoire dans la durée d'exécution</a:t>
            </a:r>
          </a:p>
          <a:p>
            <a:r>
              <a:rPr lang="fr-FR" sz="2000" kern="1200" dirty="0" smtClean="0">
                <a:solidFill>
                  <a:schemeClr val="tx1"/>
                </a:solidFill>
                <a:latin typeface="+mn-lt"/>
                <a:ea typeface="+mn-ea"/>
                <a:cs typeface="+mn-cs"/>
              </a:rPr>
              <a:t>Grizzly fournit le support d'ARP à Java et somnole actuellement sous les couvertures du projet de </a:t>
            </a:r>
            <a:r>
              <a:rPr lang="fr-FR" sz="2000" kern="1200" dirty="0" err="1" smtClean="0">
                <a:solidFill>
                  <a:schemeClr val="tx1"/>
                </a:solidFill>
                <a:latin typeface="+mn-lt"/>
                <a:ea typeface="+mn-ea"/>
                <a:cs typeface="+mn-cs"/>
              </a:rPr>
              <a:t>Glassfish</a:t>
            </a:r>
            <a:endParaRPr lang="fr-FR" sz="20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smtClean="0">
                <a:solidFill>
                  <a:schemeClr val="tx1"/>
                </a:solidFill>
                <a:latin typeface="+mn-lt"/>
                <a:ea typeface="+mn-ea"/>
                <a:cs typeface="+mn-cs"/>
              </a:rPr>
              <a:t>Grizzly fournit la capacité de contrôler des composantes clé dans le </a:t>
            </a:r>
            <a:r>
              <a:rPr lang="fr-FR" sz="2000" kern="1200" dirty="0" err="1" smtClean="0">
                <a:solidFill>
                  <a:schemeClr val="tx1"/>
                </a:solidFill>
                <a:latin typeface="+mn-lt"/>
                <a:ea typeface="+mn-ea"/>
                <a:cs typeface="+mn-cs"/>
              </a:rPr>
              <a:t>framework</a:t>
            </a:r>
            <a:r>
              <a:rPr lang="fr-FR" sz="2000" kern="1200" dirty="0" smtClean="0">
                <a:solidFill>
                  <a:schemeClr val="tx1"/>
                </a:solidFill>
                <a:latin typeface="+mn-lt"/>
                <a:ea typeface="+mn-ea"/>
                <a:cs typeface="+mn-cs"/>
              </a:rPr>
              <a:t> et permet à ce contrôle d'être prolongé par les composants personnalisés</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smtClean="0">
                <a:solidFill>
                  <a:schemeClr val="tx1"/>
                </a:solidFill>
                <a:latin typeface="+mn-lt"/>
                <a:ea typeface="+mn-ea"/>
                <a:cs typeface="+mn-cs"/>
              </a:rPr>
              <a:t>Grizzly HTTP server </a:t>
            </a:r>
            <a:r>
              <a:rPr lang="fr-FR" sz="2000" kern="1200" dirty="0" err="1" smtClean="0">
                <a:solidFill>
                  <a:schemeClr val="tx1"/>
                </a:solidFill>
                <a:latin typeface="+mn-lt"/>
                <a:ea typeface="+mn-ea"/>
                <a:cs typeface="+mn-cs"/>
              </a:rPr>
              <a:t>framework</a:t>
            </a:r>
            <a:r>
              <a:rPr lang="fr-FR" sz="2000" kern="1200" dirty="0" smtClean="0">
                <a:solidFill>
                  <a:schemeClr val="tx1"/>
                </a:solidFill>
                <a:latin typeface="+mn-lt"/>
                <a:ea typeface="+mn-ea"/>
                <a:cs typeface="+mn-cs"/>
              </a:rPr>
              <a:t> construit du HTTP codec </a:t>
            </a:r>
            <a:r>
              <a:rPr lang="fr-FR" sz="2000" kern="1200" dirty="0" err="1" smtClean="0">
                <a:solidFill>
                  <a:schemeClr val="tx1"/>
                </a:solidFill>
                <a:latin typeface="+mn-lt"/>
                <a:ea typeface="+mn-ea"/>
                <a:cs typeface="+mn-cs"/>
              </a:rPr>
              <a:t>framework</a:t>
            </a:r>
            <a:r>
              <a:rPr lang="fr-FR" sz="2000" kern="1200" dirty="0" smtClean="0">
                <a:solidFill>
                  <a:schemeClr val="tx1"/>
                </a:solidFill>
                <a:latin typeface="+mn-lt"/>
                <a:ea typeface="+mn-ea"/>
                <a:cs typeface="+mn-cs"/>
              </a:rPr>
              <a:t> pour fournir une abstraction plus utile au travail quotidien</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smtClean="0">
                <a:solidFill>
                  <a:schemeClr val="tx1"/>
                </a:solidFill>
                <a:latin typeface="+mn-lt"/>
                <a:ea typeface="+mn-ea"/>
                <a:cs typeface="+mn-cs"/>
              </a:rPr>
              <a:t>Grizzli offre le support de HTTP/2 </a:t>
            </a:r>
            <a:r>
              <a:rPr lang="fr-FR" sz="2000" kern="1200" dirty="0" smtClean="0">
                <a:solidFill>
                  <a:schemeClr val="tx1"/>
                </a:solidFill>
                <a:latin typeface="+mn-lt"/>
                <a:ea typeface="+mn-ea"/>
                <a:cs typeface="+mn-cs"/>
              </a:rPr>
              <a:t>qui, </a:t>
            </a:r>
            <a:r>
              <a:rPr lang="fr-FR" sz="2000" kern="1200" dirty="0" smtClean="0">
                <a:solidFill>
                  <a:schemeClr val="tx1"/>
                </a:solidFill>
                <a:latin typeface="+mn-lt"/>
                <a:ea typeface="+mn-ea"/>
                <a:cs typeface="+mn-cs"/>
              </a:rPr>
              <a:t>à son tour </a:t>
            </a:r>
            <a:r>
              <a:rPr lang="fr-FR" sz="2000" kern="1200" dirty="0" smtClean="0">
                <a:solidFill>
                  <a:schemeClr val="tx1"/>
                </a:solidFill>
                <a:latin typeface="+mn-lt"/>
                <a:ea typeface="+mn-ea"/>
                <a:cs typeface="+mn-cs"/>
              </a:rPr>
              <a:t>réduit, </a:t>
            </a:r>
            <a:r>
              <a:rPr lang="fr-FR" sz="2000" kern="1200" dirty="0" smtClean="0">
                <a:solidFill>
                  <a:schemeClr val="tx1"/>
                </a:solidFill>
                <a:latin typeface="+mn-lt"/>
                <a:ea typeface="+mn-ea"/>
                <a:cs typeface="+mn-cs"/>
              </a:rPr>
              <a:t>le temps de chargement de page Web.</a:t>
            </a:r>
            <a:endParaRPr lang="en-US" sz="20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None/>
            </a:pPr>
            <a:r>
              <a:rPr lang="fr-FR" sz="2400" dirty="0" smtClean="0"/>
              <a:t>  Grizzly est l’API réseaux utilisée par GlassFish .</a:t>
            </a:r>
          </a:p>
          <a:p>
            <a:pPr algn="just">
              <a:buNone/>
            </a:pPr>
            <a:r>
              <a:rPr lang="fr-FR" sz="2400" dirty="0" smtClean="0"/>
              <a:t>    La librairie fournie un serveur de </a:t>
            </a:r>
            <a:r>
              <a:rPr lang="fr-FR" sz="2400" dirty="0" err="1" smtClean="0"/>
              <a:t>Servlet</a:t>
            </a:r>
            <a:r>
              <a:rPr lang="fr-FR" sz="2400" dirty="0" smtClean="0"/>
              <a:t> et un </a:t>
            </a:r>
            <a:r>
              <a:rPr lang="fr-FR" sz="2400" dirty="0" err="1" smtClean="0"/>
              <a:t>framework</a:t>
            </a:r>
            <a:r>
              <a:rPr lang="fr-FR" sz="2400" dirty="0" smtClean="0"/>
              <a:t> de traitement réseau NIO, “haute performance”.</a:t>
            </a:r>
          </a:p>
          <a:p>
            <a:pPr algn="just">
              <a:buNone/>
            </a:pPr>
            <a:r>
              <a:rPr lang="fr-FR" sz="2400" dirty="0" smtClean="0"/>
              <a:t>   Le Framework Grizzly a été conçu pour aider les développeurs à tirer parti de Java ™ NIO, les aider à développer des applications client /serveur évolutives et robustes..</a:t>
            </a:r>
            <a:endParaRPr lang="en-US" sz="2400" dirty="0" smtClean="0"/>
          </a:p>
          <a:p>
            <a:endParaRPr lang="en-US" sz="2000"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smtClean="0">
                <a:solidFill>
                  <a:schemeClr val="tx1"/>
                </a:solidFill>
                <a:latin typeface="+mn-lt"/>
                <a:ea typeface="+mn-ea"/>
                <a:cs typeface="+mn-cs"/>
              </a:rPr>
              <a:t>le Grizzli est en mesure d'opérer sur n'importe quel plate-forme sur lequel JDK 1.8 est disponible.</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kern="1200" dirty="0" smtClean="0">
                <a:solidFill>
                  <a:schemeClr val="tx1"/>
                </a:solidFill>
                <a:latin typeface="+mn-lt"/>
                <a:ea typeface="+mn-ea"/>
                <a:cs typeface="+mn-cs"/>
              </a:rPr>
              <a:t>Le Grizzli vient empaqueté avec le serveur GlassFish d'application, mais il peut aussi être utilisé séparément.</a:t>
            </a:r>
            <a:endParaRPr lang="en-US" sz="2000" kern="1200" dirty="0" smtClean="0">
              <a:solidFill>
                <a:schemeClr val="tx1"/>
              </a:solidFill>
              <a:latin typeface="+mn-lt"/>
              <a:ea typeface="+mn-ea"/>
              <a:cs typeface="+mn-cs"/>
            </a:endParaRPr>
          </a:p>
          <a:p>
            <a:r>
              <a:rPr lang="en-US" sz="2000" dirty="0" err="1" smtClean="0"/>
              <a:t>Comme</a:t>
            </a:r>
            <a:r>
              <a:rPr lang="en-US" sz="2000" dirty="0" smtClean="0"/>
              <a:t> </a:t>
            </a:r>
            <a:r>
              <a:rPr lang="en-US" sz="2000" dirty="0" err="1" smtClean="0"/>
              <a:t>aussi</a:t>
            </a:r>
            <a:r>
              <a:rPr lang="en-US" sz="2000" dirty="0" smtClean="0"/>
              <a:t> </a:t>
            </a:r>
            <a:r>
              <a:rPr lang="fr-FR" sz="2000" kern="1200" dirty="0" smtClean="0">
                <a:solidFill>
                  <a:schemeClr val="tx1"/>
                </a:solidFill>
                <a:latin typeface="+mn-lt"/>
                <a:ea typeface="+mn-ea"/>
                <a:cs typeface="+mn-cs"/>
              </a:rPr>
              <a:t>grizzli peut être construit, rassemblé et installé en utilisant </a:t>
            </a:r>
            <a:r>
              <a:rPr lang="fr-FR" sz="2000" kern="1200" dirty="0" err="1" smtClean="0">
                <a:solidFill>
                  <a:schemeClr val="tx1"/>
                </a:solidFill>
                <a:latin typeface="+mn-lt"/>
                <a:ea typeface="+mn-ea"/>
                <a:cs typeface="+mn-cs"/>
              </a:rPr>
              <a:t>Maven</a:t>
            </a:r>
            <a:r>
              <a:rPr lang="fr-FR" sz="2000" kern="1200" dirty="0" smtClean="0">
                <a:solidFill>
                  <a:schemeClr val="tx1"/>
                </a:solidFill>
                <a:latin typeface="+mn-lt"/>
                <a:ea typeface="+mn-ea"/>
                <a:cs typeface="+mn-cs"/>
              </a:rPr>
              <a:t>.</a:t>
            </a:r>
          </a:p>
          <a:p>
            <a:r>
              <a:rPr lang="fr-FR" sz="2000" kern="1200" dirty="0" smtClean="0">
                <a:solidFill>
                  <a:schemeClr val="tx1"/>
                </a:solidFill>
                <a:latin typeface="+mn-lt"/>
                <a:ea typeface="+mn-ea"/>
                <a:cs typeface="+mn-cs"/>
              </a:rPr>
              <a:t>Toutes les composantes Grizzly sont construites en utilisant Java SE 6 compilateur</a:t>
            </a:r>
            <a:endParaRPr lang="en-US" sz="2000"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fr-FR" sz="2000" kern="1200" dirty="0" smtClean="0">
                <a:solidFill>
                  <a:schemeClr val="tx1"/>
                </a:solidFill>
                <a:latin typeface="+mn-lt"/>
                <a:ea typeface="+mn-ea"/>
                <a:cs typeface="+mn-cs"/>
              </a:rPr>
              <a:t>Performance: le serveur Web permet de délivrer les contenus statiques comme les pages HTML, le code JavaScript, les images du site</a:t>
            </a:r>
            <a:r>
              <a:rPr lang="fr-FR" sz="2000" kern="1200" baseline="0" dirty="0" smtClean="0">
                <a:solidFill>
                  <a:schemeClr val="tx1"/>
                </a:solidFill>
                <a:latin typeface="+mn-lt"/>
                <a:ea typeface="+mn-ea"/>
                <a:cs typeface="+mn-cs"/>
              </a:rPr>
              <a:t> </a:t>
            </a:r>
            <a:r>
              <a:rPr lang="fr-FR" sz="2000" kern="1200" dirty="0" smtClean="0">
                <a:solidFill>
                  <a:schemeClr val="tx1"/>
                </a:solidFill>
                <a:latin typeface="+mn-lt"/>
                <a:ea typeface="+mn-ea"/>
                <a:cs typeface="+mn-cs"/>
              </a:rPr>
              <a:t>ou autres. Le serveur d’application sera utilisé alors pour servir uniquement les contenus dynamiques en Java et le serveur Web proposera son système de cache statique évolué.</a:t>
            </a:r>
            <a:endParaRPr lang="en-US" sz="2000" kern="1200" dirty="0" smtClean="0">
              <a:solidFill>
                <a:schemeClr val="tx1"/>
              </a:solidFill>
              <a:latin typeface="+mn-lt"/>
              <a:ea typeface="+mn-ea"/>
              <a:cs typeface="+mn-cs"/>
            </a:endParaRPr>
          </a:p>
          <a:p>
            <a:pPr lvl="0"/>
            <a:r>
              <a:rPr lang="fr-FR" sz="2000" kern="1200" dirty="0" smtClean="0">
                <a:solidFill>
                  <a:schemeClr val="tx1"/>
                </a:solidFill>
                <a:latin typeface="+mn-lt"/>
                <a:ea typeface="+mn-ea"/>
                <a:cs typeface="+mn-cs"/>
              </a:rPr>
              <a:t>Sécurité: le serveur Web est utilisé en frontal et isole le serveur Java EE d'Internet. Le conteneur est alors au plus près des données et il est moins sollicité pour des services simples.</a:t>
            </a:r>
            <a:endParaRPr lang="en-US" sz="2000" kern="1200" dirty="0" smtClean="0">
              <a:solidFill>
                <a:schemeClr val="tx1"/>
              </a:solidFill>
              <a:latin typeface="+mn-lt"/>
              <a:ea typeface="+mn-ea"/>
              <a:cs typeface="+mn-cs"/>
            </a:endParaRPr>
          </a:p>
          <a:p>
            <a:pPr lvl="0"/>
            <a:r>
              <a:rPr lang="fr-FR" sz="2000" kern="1200" dirty="0" err="1" smtClean="0">
                <a:solidFill>
                  <a:schemeClr val="tx1"/>
                </a:solidFill>
                <a:latin typeface="+mn-lt"/>
                <a:ea typeface="+mn-ea"/>
                <a:cs typeface="+mn-cs"/>
              </a:rPr>
              <a:t>Configurabilité</a:t>
            </a:r>
            <a:r>
              <a:rPr lang="fr-FR" sz="2000" kern="1200" dirty="0" smtClean="0">
                <a:solidFill>
                  <a:schemeClr val="tx1"/>
                </a:solidFill>
                <a:latin typeface="+mn-lt"/>
                <a:ea typeface="+mn-ea"/>
                <a:cs typeface="+mn-cs"/>
              </a:rPr>
              <a:t>: un serveur Web dispose d'une palette de services plus grande du point de vue HTTP que GlassFish.</a:t>
            </a:r>
            <a:endParaRPr lang="en-US" sz="20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2000" kern="1200" dirty="0" smtClean="0">
                <a:solidFill>
                  <a:schemeClr val="tx1"/>
                </a:solidFill>
                <a:latin typeface="+mn-lt"/>
                <a:ea typeface="+mn-ea"/>
                <a:cs typeface="+mn-cs"/>
              </a:rPr>
              <a:t>Par</a:t>
            </a:r>
            <a:r>
              <a:rPr lang="fr-FR" sz="2000" kern="1200" baseline="0" dirty="0" smtClean="0">
                <a:solidFill>
                  <a:schemeClr val="tx1"/>
                </a:solidFill>
                <a:latin typeface="+mn-lt"/>
                <a:ea typeface="+mn-ea"/>
                <a:cs typeface="+mn-cs"/>
              </a:rPr>
              <a:t> suite </a:t>
            </a:r>
            <a:r>
              <a:rPr lang="fr-FR" sz="2000" kern="1200" dirty="0" smtClean="0">
                <a:solidFill>
                  <a:schemeClr val="tx1"/>
                </a:solidFill>
                <a:latin typeface="+mn-lt"/>
                <a:ea typeface="+mn-ea"/>
                <a:cs typeface="+mn-cs"/>
              </a:rPr>
              <a:t>le Filtre de Grizzly </a:t>
            </a:r>
            <a:r>
              <a:rPr lang="fr-FR" sz="2000" kern="1200" dirty="0" err="1" smtClean="0">
                <a:solidFill>
                  <a:schemeClr val="tx1"/>
                </a:solidFill>
                <a:latin typeface="+mn-lt"/>
                <a:ea typeface="+mn-ea"/>
                <a:cs typeface="+mn-cs"/>
              </a:rPr>
              <a:t>HttpServer</a:t>
            </a:r>
            <a:r>
              <a:rPr lang="fr-FR" sz="2000" kern="1200" dirty="0" smtClean="0">
                <a:solidFill>
                  <a:schemeClr val="tx1"/>
                </a:solidFill>
                <a:latin typeface="+mn-lt"/>
                <a:ea typeface="+mn-ea"/>
                <a:cs typeface="+mn-cs"/>
              </a:rPr>
              <a:t> ne remarquera pas même qu'il opère sur AJP plutôt que HTTP simple</a:t>
            </a:r>
            <a:endParaRPr lang="en-US" sz="2000"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fr-FR" sz="2000" b="0" i="0" kern="1200" dirty="0" smtClean="0">
                <a:solidFill>
                  <a:schemeClr val="tx1"/>
                </a:solidFill>
                <a:latin typeface="+mn-lt"/>
                <a:ea typeface="+mn-ea"/>
                <a:cs typeface="+mn-cs"/>
              </a:rPr>
              <a:t>Transport représente l’</a:t>
            </a:r>
            <a:r>
              <a:rPr lang="fr-FR" sz="2000" b="0" i="0" kern="1200" dirty="0" err="1" smtClean="0">
                <a:solidFill>
                  <a:schemeClr val="tx1"/>
                </a:solidFill>
                <a:latin typeface="+mn-lt"/>
                <a:ea typeface="+mn-ea"/>
                <a:cs typeface="+mn-cs"/>
              </a:rPr>
              <a:t>implementation</a:t>
            </a:r>
            <a:r>
              <a:rPr lang="fr-FR" sz="2000" b="0" i="0" kern="1200" dirty="0" smtClean="0">
                <a:solidFill>
                  <a:schemeClr val="tx1"/>
                </a:solidFill>
                <a:latin typeface="+mn-lt"/>
                <a:ea typeface="+mn-ea"/>
                <a:cs typeface="+mn-cs"/>
              </a:rPr>
              <a:t> du  network transport , </a:t>
            </a:r>
          </a:p>
          <a:p>
            <a:pPr rtl="0"/>
            <a:r>
              <a:rPr lang="fr-FR" sz="2000" b="0" i="0" kern="1200" dirty="0" smtClean="0">
                <a:solidFill>
                  <a:schemeClr val="tx1"/>
                </a:solidFill>
                <a:latin typeface="+mn-lt"/>
                <a:ea typeface="+mn-ea"/>
                <a:cs typeface="+mn-cs"/>
              </a:rPr>
              <a:t>comme </a:t>
            </a:r>
            <a:r>
              <a:rPr lang="fr-FR" sz="2000" b="0" i="0" kern="1200" dirty="0" err="1" smtClean="0">
                <a:solidFill>
                  <a:schemeClr val="tx1"/>
                </a:solidFill>
                <a:latin typeface="+mn-lt"/>
                <a:ea typeface="+mn-ea"/>
                <a:cs typeface="+mn-cs"/>
              </a:rPr>
              <a:t>TCPNIOTransport</a:t>
            </a:r>
            <a:r>
              <a:rPr lang="fr-FR" sz="2000" b="0" i="0" kern="1200" dirty="0" smtClean="0">
                <a:solidFill>
                  <a:schemeClr val="tx1"/>
                </a:solidFill>
                <a:latin typeface="+mn-lt"/>
                <a:ea typeface="+mn-ea"/>
                <a:cs typeface="+mn-cs"/>
              </a:rPr>
              <a:t>, </a:t>
            </a:r>
            <a:r>
              <a:rPr lang="fr-FR" sz="2000" b="0" i="0" kern="1200" dirty="0" err="1" smtClean="0">
                <a:solidFill>
                  <a:schemeClr val="tx1"/>
                </a:solidFill>
                <a:latin typeface="+mn-lt"/>
                <a:ea typeface="+mn-ea"/>
                <a:cs typeface="+mn-cs"/>
              </a:rPr>
              <a:t>UDPNIOTransport</a:t>
            </a:r>
            <a:endParaRPr lang="fr-FR" sz="2000" b="0" i="0" kern="1200" dirty="0" smtClean="0">
              <a:solidFill>
                <a:schemeClr val="tx1"/>
              </a:solidFill>
              <a:latin typeface="+mn-lt"/>
              <a:ea typeface="+mn-ea"/>
              <a:cs typeface="+mn-cs"/>
            </a:endParaRPr>
          </a:p>
          <a:p>
            <a:pPr rtl="0"/>
            <a:r>
              <a:rPr lang="fr-FR" sz="2000" b="0" i="0" kern="1200" dirty="0" smtClean="0">
                <a:solidFill>
                  <a:schemeClr val="tx1"/>
                </a:solidFill>
                <a:latin typeface="+mn-lt"/>
                <a:ea typeface="+mn-ea"/>
                <a:cs typeface="+mn-cs"/>
              </a:rPr>
              <a:t>• La connexion est une unité de connexion de transport dans Grizzly, comme</a:t>
            </a:r>
          </a:p>
          <a:p>
            <a:pPr rtl="0"/>
            <a:r>
              <a:rPr lang="fr-FR" sz="2000" b="0" i="0" kern="1200" dirty="0" smtClean="0">
                <a:solidFill>
                  <a:schemeClr val="tx1"/>
                </a:solidFill>
                <a:latin typeface="+mn-lt"/>
                <a:ea typeface="+mn-ea"/>
                <a:cs typeface="+mn-cs"/>
              </a:rPr>
              <a:t>Socket pour bloquer les E / S ou Channel pour NIO</a:t>
            </a:r>
          </a:p>
          <a:p>
            <a:pPr rtl="0"/>
            <a:r>
              <a:rPr lang="fr-FR" sz="2000" b="0" i="0" kern="1200" dirty="0" smtClean="0">
                <a:solidFill>
                  <a:schemeClr val="tx1"/>
                </a:solidFill>
                <a:latin typeface="+mn-lt"/>
                <a:ea typeface="+mn-ea"/>
                <a:cs typeface="+mn-cs"/>
              </a:rPr>
              <a:t>• La relation de transport avec </a:t>
            </a:r>
            <a:r>
              <a:rPr lang="fr-FR" sz="2000" b="0" i="0" kern="1200" dirty="0" err="1" smtClean="0">
                <a:solidFill>
                  <a:schemeClr val="tx1"/>
                </a:solidFill>
                <a:latin typeface="+mn-lt"/>
                <a:ea typeface="+mn-ea"/>
                <a:cs typeface="+mn-cs"/>
              </a:rPr>
              <a:t>Connection</a:t>
            </a:r>
            <a:r>
              <a:rPr lang="fr-FR" sz="2000" b="0" i="0" kern="1200" dirty="0" smtClean="0">
                <a:solidFill>
                  <a:schemeClr val="tx1"/>
                </a:solidFill>
                <a:latin typeface="+mn-lt"/>
                <a:ea typeface="+mn-ea"/>
                <a:cs typeface="+mn-cs"/>
              </a:rPr>
              <a:t> est de 1 to </a:t>
            </a:r>
            <a:r>
              <a:rPr lang="fr-FR" sz="2000" b="0" i="0" kern="1200" dirty="0" err="1" smtClean="0">
                <a:solidFill>
                  <a:schemeClr val="tx1"/>
                </a:solidFill>
                <a:latin typeface="+mn-lt"/>
                <a:ea typeface="+mn-ea"/>
                <a:cs typeface="+mn-cs"/>
              </a:rPr>
              <a:t>many</a:t>
            </a:r>
            <a:r>
              <a:rPr lang="fr-FR" sz="20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2000" dirty="0" smtClean="0"/>
              <a:t>Le filtre représente une unité de travail de traitement à être</a:t>
            </a:r>
          </a:p>
          <a:p>
            <a:r>
              <a:rPr lang="fr-FR" sz="2000" dirty="0" smtClean="0"/>
              <a:t>réalisée, dont le but est d'examiner ou / et de modifier</a:t>
            </a:r>
          </a:p>
          <a:p>
            <a:r>
              <a:rPr lang="fr-FR" sz="2000" dirty="0" smtClean="0"/>
              <a:t>l'état d'une transaction représentée </a:t>
            </a:r>
            <a:r>
              <a:rPr lang="fr-FR" sz="2000" dirty="0" smtClean="0"/>
              <a:t>par</a:t>
            </a:r>
            <a:r>
              <a:rPr lang="fr-FR" sz="2000" baseline="0" dirty="0" smtClean="0"/>
              <a:t> </a:t>
            </a:r>
            <a:r>
              <a:rPr lang="fr-FR" sz="2000" dirty="0" smtClean="0"/>
              <a:t>Le contexte</a:t>
            </a:r>
          </a:p>
          <a:p>
            <a:r>
              <a:rPr lang="fr-FR" sz="2000" dirty="0" smtClean="0"/>
              <a:t>● </a:t>
            </a:r>
            <a:r>
              <a:rPr lang="fr-FR" sz="2000" dirty="0" err="1" smtClean="0"/>
              <a:t>FilterChain</a:t>
            </a:r>
            <a:r>
              <a:rPr lang="fr-FR" sz="2000" dirty="0" smtClean="0"/>
              <a:t> modélise un calcul comme une série de filtres,</a:t>
            </a:r>
          </a:p>
          <a:p>
            <a:r>
              <a:rPr lang="fr-FR" sz="2000" dirty="0" smtClean="0"/>
              <a:t>qui pourrait être combiné dans une chaîne</a:t>
            </a:r>
          </a:p>
          <a:p>
            <a:endParaRPr lang="fr-FR" sz="2000" dirty="0" smtClean="0"/>
          </a:p>
          <a:p>
            <a:r>
              <a:rPr lang="fr-FR" sz="2000" dirty="0" smtClean="0"/>
              <a:t>Le filtre </a:t>
            </a:r>
            <a:r>
              <a:rPr lang="fr-FR" sz="2000" dirty="0" err="1" smtClean="0"/>
              <a:t>SslFilter</a:t>
            </a:r>
            <a:r>
              <a:rPr lang="fr-FR" sz="2000" dirty="0" smtClean="0"/>
              <a:t> est le filtre chargé de gérer le cryptage et le décryptage des données envoyées via une connexion sécurisée. Chaque fois que vous avez besoin d'établir une connexion sécurisée, ou de transformer une connexion existante pour la sécuriser, vous devez ajouter le </a:t>
            </a:r>
            <a:r>
              <a:rPr lang="fr-FR" sz="2000" dirty="0" err="1" smtClean="0"/>
              <a:t>SslFilter</a:t>
            </a:r>
            <a:r>
              <a:rPr lang="fr-FR" sz="2000" dirty="0" smtClean="0"/>
              <a:t> dans votre chaîne de filtres</a:t>
            </a:r>
            <a:endParaRPr lang="en-US" sz="2000"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2000" dirty="0" smtClean="0"/>
              <a:t>Le protocole </a:t>
            </a:r>
            <a:r>
              <a:rPr lang="fr-FR" sz="2000" dirty="0" err="1" smtClean="0"/>
              <a:t>WebSocket</a:t>
            </a:r>
            <a:r>
              <a:rPr lang="fr-FR" sz="2000" dirty="0" smtClean="0"/>
              <a:t> est conçu pour remplacer les technologies de communication bidirectionnelles existantes qui utilisent HTTP comme couche de transport pour bénéficier de l'infrastructure existante (proxy, filtrage, authentification). Il tente d'adresser les objectifs des technologies HTTP bidirectionnelles existantes dans le contexte de l'infrastructure HTTP existante; en tant qu’il est conçu pour fonctionner sur les ports HTTP 80 et 443 ainsi que pour prendre en charge les proxys HTTP et les intermédiaires, même si cela implique une certaine complexité spécifique à l'environnement actuel. </a:t>
            </a:r>
            <a:endParaRPr lang="en-US" sz="2000"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sz="2000" dirty="0" smtClean="0"/>
              <a:t>• Chaque protocole / service unifié est représenté par</a:t>
            </a:r>
          </a:p>
          <a:p>
            <a:r>
              <a:rPr lang="fr-FR" sz="2000" dirty="0" smtClean="0"/>
              <a:t>- </a:t>
            </a:r>
            <a:r>
              <a:rPr lang="fr-FR" sz="2000" dirty="0" err="1" smtClean="0"/>
              <a:t>ProtocolFinder</a:t>
            </a:r>
            <a:r>
              <a:rPr lang="fr-FR" sz="2000" dirty="0" smtClean="0"/>
              <a:t>; détermine si les données appartiennent au protocole / service spécifique</a:t>
            </a:r>
          </a:p>
          <a:p>
            <a:r>
              <a:rPr lang="fr-FR" sz="2000" dirty="0" smtClean="0"/>
              <a:t>- </a:t>
            </a:r>
            <a:r>
              <a:rPr lang="fr-FR" sz="2000" dirty="0" err="1" smtClean="0"/>
              <a:t>FilterChain</a:t>
            </a:r>
            <a:r>
              <a:rPr lang="fr-FR" sz="2000" dirty="0" smtClean="0"/>
              <a:t>; représente un protocole / service </a:t>
            </a:r>
            <a:r>
              <a:rPr lang="fr-FR" sz="2000" dirty="0" err="1" smtClean="0"/>
              <a:t>FilterChainspécifique</a:t>
            </a:r>
            <a:endParaRPr lang="en-US" sz="2000" dirty="0"/>
          </a:p>
        </p:txBody>
      </p:sp>
      <p:sp>
        <p:nvSpPr>
          <p:cNvPr id="4" name="Slide Number Placeholder 3"/>
          <p:cNvSpPr>
            <a:spLocks noGrp="1"/>
          </p:cNvSpPr>
          <p:nvPr>
            <p:ph type="sldNum" sz="quarter" idx="10"/>
          </p:nvPr>
        </p:nvSpPr>
        <p:spPr/>
        <p:txBody>
          <a:bodyPr/>
          <a:lstStyle/>
          <a:p>
            <a:fld id="{2BCEE207-F105-4099-998C-04811AB81B3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AC9F58-A59B-4523-89A2-9F76579DAD38}"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C9F58-A59B-4523-89A2-9F76579DAD38}"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C9F58-A59B-4523-89A2-9F76579DAD38}"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AC9F58-A59B-4523-89A2-9F76579DAD38}"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AC9F58-A59B-4523-89A2-9F76579DAD38}"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C9F58-A59B-4523-89A2-9F76579DAD38}" type="datetimeFigureOut">
              <a:rPr lang="en-US" smtClean="0"/>
              <a:pPr/>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AC9F58-A59B-4523-89A2-9F76579DAD38}" type="datetimeFigureOut">
              <a:rPr lang="en-US" smtClean="0"/>
              <a:pPr/>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C9F58-A59B-4523-89A2-9F76579DAD38}" type="datetimeFigureOut">
              <a:rPr lang="en-US" smtClean="0"/>
              <a:pPr/>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C9F58-A59B-4523-89A2-9F76579DAD38}" type="datetimeFigureOut">
              <a:rPr lang="en-US" smtClean="0"/>
              <a:pPr/>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C9F58-A59B-4523-89A2-9F76579DAD38}" type="datetimeFigureOut">
              <a:rPr lang="en-US" smtClean="0"/>
              <a:pPr/>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AC9F58-A59B-4523-89A2-9F76579DAD38}" type="datetimeFigureOut">
              <a:rPr lang="en-US" smtClean="0"/>
              <a:pPr/>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9700F-0E52-4EB5-8D8D-01BF78B717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0">
              <a:schemeClr val="bg1">
                <a:lumMod val="75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C9F58-A59B-4523-89A2-9F76579DAD38}" type="datetimeFigureOut">
              <a:rPr lang="en-US" smtClean="0"/>
              <a:pPr/>
              <a:t>2/22/2018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9700F-0E52-4EB5-8D8D-01BF78B717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876800"/>
            <a:ext cx="6400800" cy="762000"/>
          </a:xfrm>
        </p:spPr>
        <p:txBody>
          <a:bodyPr>
            <a:normAutofit/>
          </a:bodyPr>
          <a:lstStyle/>
          <a:p>
            <a:r>
              <a:rPr lang="fr-FR" sz="2800" dirty="0" smtClean="0"/>
              <a:t>Préparer par Diana Daher</a:t>
            </a:r>
            <a:endParaRPr lang="fr-FR" sz="2800" dirty="0"/>
          </a:p>
        </p:txBody>
      </p:sp>
      <p:pic>
        <p:nvPicPr>
          <p:cNvPr id="4" name="Picture 3" descr="grizzly.jpg"/>
          <p:cNvPicPr>
            <a:picLocks noChangeAspect="1"/>
          </p:cNvPicPr>
          <p:nvPr/>
        </p:nvPicPr>
        <p:blipFill>
          <a:blip r:embed="rId3" cstate="print"/>
          <a:stretch>
            <a:fillRect/>
          </a:stretch>
        </p:blipFill>
        <p:spPr>
          <a:xfrm>
            <a:off x="304800" y="914400"/>
            <a:ext cx="8610144" cy="2819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Grizzly Core:</a:t>
            </a:r>
            <a:br>
              <a:rPr lang="en-US" b="1" dirty="0" smtClean="0"/>
            </a:br>
            <a:r>
              <a:rPr lang="en-US" sz="3100" b="1" dirty="0" smtClean="0"/>
              <a:t>Transport et Connections</a:t>
            </a:r>
            <a:endParaRPr lang="en-US" sz="3100" b="1"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219200" y="1143000"/>
            <a:ext cx="6019800" cy="5282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Grizzly Core:</a:t>
            </a:r>
            <a:br>
              <a:rPr lang="en-US" b="1" dirty="0" smtClean="0"/>
            </a:br>
            <a:r>
              <a:rPr lang="en-US" sz="3100" b="1" dirty="0" smtClean="0"/>
              <a:t>Filter et </a:t>
            </a:r>
            <a:r>
              <a:rPr lang="en-US" sz="3100" b="1" dirty="0" err="1" smtClean="0"/>
              <a:t>FilterChain</a:t>
            </a:r>
            <a:endParaRPr lang="en-US" sz="3100" b="1" dirty="0"/>
          </a:p>
        </p:txBody>
      </p:sp>
      <p:sp>
        <p:nvSpPr>
          <p:cNvPr id="7" name="TextBox 6"/>
          <p:cNvSpPr txBox="1"/>
          <p:nvPr/>
        </p:nvSpPr>
        <p:spPr>
          <a:xfrm>
            <a:off x="990600" y="1828800"/>
            <a:ext cx="6324600" cy="523220"/>
          </a:xfrm>
          <a:prstGeom prst="rect">
            <a:avLst/>
          </a:prstGeom>
          <a:noFill/>
        </p:spPr>
        <p:txBody>
          <a:bodyPr wrap="square" rtlCol="0">
            <a:spAutoFit/>
          </a:bodyPr>
          <a:lstStyle/>
          <a:p>
            <a:r>
              <a:rPr lang="en-US" sz="2800" dirty="0" smtClean="0"/>
              <a:t>HTTP </a:t>
            </a:r>
            <a:r>
              <a:rPr lang="en-US" sz="2800" dirty="0" err="1" smtClean="0"/>
              <a:t>FilterChain</a:t>
            </a:r>
            <a:endParaRPr lang="en-US" sz="2800" dirty="0"/>
          </a:p>
        </p:txBody>
      </p:sp>
      <p:sp>
        <p:nvSpPr>
          <p:cNvPr id="8" name="TextBox 7"/>
          <p:cNvSpPr txBox="1"/>
          <p:nvPr/>
        </p:nvSpPr>
        <p:spPr>
          <a:xfrm>
            <a:off x="914400" y="4114800"/>
            <a:ext cx="6324600" cy="523220"/>
          </a:xfrm>
          <a:prstGeom prst="rect">
            <a:avLst/>
          </a:prstGeom>
          <a:noFill/>
        </p:spPr>
        <p:txBody>
          <a:bodyPr wrap="square" rtlCol="0">
            <a:spAutoFit/>
          </a:bodyPr>
          <a:lstStyle/>
          <a:p>
            <a:r>
              <a:rPr lang="en-US" sz="2800" dirty="0" smtClean="0"/>
              <a:t>HTTPS </a:t>
            </a:r>
            <a:r>
              <a:rPr lang="en-US" sz="2800" dirty="0" err="1" smtClean="0"/>
              <a:t>FilterChain</a:t>
            </a:r>
            <a:endParaRPr lang="en-US" sz="2800" dirty="0"/>
          </a:p>
        </p:txBody>
      </p:sp>
      <p:graphicFrame>
        <p:nvGraphicFramePr>
          <p:cNvPr id="9" name="Diagram 8"/>
          <p:cNvGraphicFramePr/>
          <p:nvPr/>
        </p:nvGraphicFramePr>
        <p:xfrm>
          <a:off x="304800" y="1676400"/>
          <a:ext cx="7543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381000" y="3962400"/>
          <a:ext cx="8458200"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Socket</a:t>
            </a:r>
            <a:endParaRPr lang="en-US" b="1" dirty="0"/>
          </a:p>
        </p:txBody>
      </p:sp>
      <p:sp>
        <p:nvSpPr>
          <p:cNvPr id="3" name="Content Placeholder 2"/>
          <p:cNvSpPr>
            <a:spLocks noGrp="1"/>
          </p:cNvSpPr>
          <p:nvPr>
            <p:ph idx="1"/>
          </p:nvPr>
        </p:nvSpPr>
        <p:spPr/>
        <p:txBody>
          <a:bodyPr>
            <a:normAutofit/>
          </a:bodyPr>
          <a:lstStyle/>
          <a:p>
            <a:pPr>
              <a:buNone/>
            </a:pPr>
            <a:r>
              <a:rPr lang="fr-FR" dirty="0" smtClean="0"/>
              <a:t>    Le protocole Web Socket est conçu pour remplacer les technologies de communication bidirectionnelles existantes. Il tente d'adresser les objectifs des technologies HTTP bidirectionnelles existantes dans le contexte de l'infrastructure HTTP existante.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Caractéristique du Web Socket</a:t>
            </a:r>
            <a:endParaRPr lang="en-US" b="1" dirty="0"/>
          </a:p>
        </p:txBody>
      </p:sp>
      <p:sp>
        <p:nvSpPr>
          <p:cNvPr id="3" name="Content Placeholder 2"/>
          <p:cNvSpPr>
            <a:spLocks noGrp="1"/>
          </p:cNvSpPr>
          <p:nvPr>
            <p:ph idx="1"/>
          </p:nvPr>
        </p:nvSpPr>
        <p:spPr/>
        <p:txBody>
          <a:bodyPr>
            <a:normAutofit lnSpcReduction="10000"/>
          </a:bodyPr>
          <a:lstStyle/>
          <a:p>
            <a:pPr>
              <a:buNone/>
            </a:pPr>
            <a:r>
              <a:rPr lang="fr-FR" smtClean="0"/>
              <a:t>• Bi-directional</a:t>
            </a:r>
          </a:p>
          <a:p>
            <a:pPr>
              <a:buNone/>
            </a:pPr>
            <a:r>
              <a:rPr lang="fr-FR" smtClean="0"/>
              <a:t>• Full-duplex</a:t>
            </a:r>
          </a:p>
          <a:p>
            <a:pPr>
              <a:buNone/>
            </a:pPr>
            <a:r>
              <a:rPr lang="fr-FR" smtClean="0"/>
              <a:t>• Fonctionne sur une seule socket TCP</a:t>
            </a:r>
          </a:p>
          <a:p>
            <a:pPr>
              <a:buNone/>
            </a:pPr>
            <a:r>
              <a:rPr lang="fr-FR" smtClean="0"/>
              <a:t>• HTML5 standard</a:t>
            </a:r>
          </a:p>
          <a:p>
            <a:pPr>
              <a:buNone/>
            </a:pPr>
            <a:r>
              <a:rPr lang="fr-FR" smtClean="0"/>
              <a:t>• Disponible via Transport simple ou SSL transports</a:t>
            </a:r>
          </a:p>
          <a:p>
            <a:pPr>
              <a:buNone/>
            </a:pPr>
            <a:r>
              <a:rPr lang="fr-FR" smtClean="0"/>
              <a:t>• Ressemble beaucoup à HTTP, mais ne l’est pas</a:t>
            </a:r>
          </a:p>
          <a:p>
            <a:pPr>
              <a:buNone/>
            </a:pPr>
            <a:r>
              <a:rPr lang="fr-FR" smtClean="0"/>
              <a:t>• A une phase initiale de “handshake” </a:t>
            </a: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Client Handshake</a:t>
            </a:r>
            <a:endParaRPr lang="en-US" b="1" dirty="0"/>
          </a:p>
        </p:txBody>
      </p:sp>
      <p:sp>
        <p:nvSpPr>
          <p:cNvPr id="3" name="Content Placeholder 2"/>
          <p:cNvSpPr>
            <a:spLocks noGrp="1"/>
          </p:cNvSpPr>
          <p:nvPr>
            <p:ph idx="1"/>
          </p:nvPr>
        </p:nvSpPr>
        <p:spPr/>
        <p:txBody>
          <a:bodyPr>
            <a:normAutofit fontScale="92500"/>
          </a:bodyPr>
          <a:lstStyle/>
          <a:p>
            <a:pPr>
              <a:buNone/>
            </a:pPr>
            <a:r>
              <a:rPr lang="en-US" dirty="0" smtClean="0"/>
              <a:t>GET /demo HTTP/1.1</a:t>
            </a:r>
          </a:p>
          <a:p>
            <a:pPr>
              <a:buNone/>
            </a:pPr>
            <a:r>
              <a:rPr lang="en-US" dirty="0" smtClean="0"/>
              <a:t>Host: example.com</a:t>
            </a:r>
          </a:p>
          <a:p>
            <a:pPr>
              <a:buNone/>
            </a:pPr>
            <a:r>
              <a:rPr lang="en-US" dirty="0" smtClean="0"/>
              <a:t>Upgrade: </a:t>
            </a:r>
            <a:r>
              <a:rPr lang="en-US" dirty="0" err="1" smtClean="0"/>
              <a:t>websocket</a:t>
            </a:r>
            <a:endParaRPr lang="en-US" dirty="0" smtClean="0"/>
          </a:p>
          <a:p>
            <a:pPr>
              <a:buNone/>
            </a:pPr>
            <a:r>
              <a:rPr lang="en-US" dirty="0" smtClean="0"/>
              <a:t>Connection: Upgrade</a:t>
            </a:r>
          </a:p>
          <a:p>
            <a:pPr>
              <a:buNone/>
            </a:pPr>
            <a:r>
              <a:rPr lang="en-US" dirty="0" smtClean="0"/>
              <a:t>Sec-</a:t>
            </a:r>
            <a:r>
              <a:rPr lang="en-US" dirty="0" err="1" smtClean="0"/>
              <a:t>WebSocket</a:t>
            </a:r>
            <a:r>
              <a:rPr lang="en-US" dirty="0" smtClean="0"/>
              <a:t>-Key: dGhlIHNhbXBsZSBub25jZQ==</a:t>
            </a:r>
          </a:p>
          <a:p>
            <a:pPr>
              <a:buNone/>
            </a:pPr>
            <a:r>
              <a:rPr lang="en-US" dirty="0" smtClean="0"/>
              <a:t>Origin: http://example.com</a:t>
            </a:r>
          </a:p>
          <a:p>
            <a:pPr>
              <a:buNone/>
            </a:pPr>
            <a:r>
              <a:rPr lang="en-US" dirty="0" smtClean="0"/>
              <a:t>Sec-</a:t>
            </a:r>
            <a:r>
              <a:rPr lang="en-US" dirty="0" err="1" smtClean="0"/>
              <a:t>WebSocket</a:t>
            </a:r>
            <a:r>
              <a:rPr lang="en-US" dirty="0" smtClean="0"/>
              <a:t>-Protocol: chat, </a:t>
            </a:r>
            <a:r>
              <a:rPr lang="en-US" dirty="0" err="1" smtClean="0"/>
              <a:t>superchat</a:t>
            </a:r>
            <a:endParaRPr lang="en-US" dirty="0" smtClean="0"/>
          </a:p>
          <a:p>
            <a:pPr>
              <a:buNone/>
            </a:pPr>
            <a:r>
              <a:rPr lang="en-US" dirty="0" smtClean="0"/>
              <a:t>Sec-</a:t>
            </a:r>
            <a:r>
              <a:rPr lang="en-US" dirty="0" err="1" smtClean="0"/>
              <a:t>WebSocket</a:t>
            </a:r>
            <a:r>
              <a:rPr lang="en-US" dirty="0" smtClean="0"/>
              <a:t>-Version: 13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Server Handshake</a:t>
            </a:r>
            <a:endParaRPr lang="en-US" b="1" dirty="0"/>
          </a:p>
        </p:txBody>
      </p:sp>
      <p:sp>
        <p:nvSpPr>
          <p:cNvPr id="3" name="Content Placeholder 2"/>
          <p:cNvSpPr>
            <a:spLocks noGrp="1"/>
          </p:cNvSpPr>
          <p:nvPr>
            <p:ph idx="1"/>
          </p:nvPr>
        </p:nvSpPr>
        <p:spPr/>
        <p:txBody>
          <a:bodyPr>
            <a:normAutofit/>
          </a:bodyPr>
          <a:lstStyle/>
          <a:p>
            <a:pPr>
              <a:buNone/>
            </a:pPr>
            <a:r>
              <a:rPr lang="en-US" dirty="0" smtClean="0"/>
              <a:t>HTTP/1.1 101 Switching Protocols</a:t>
            </a:r>
          </a:p>
          <a:p>
            <a:pPr>
              <a:buNone/>
            </a:pPr>
            <a:r>
              <a:rPr lang="en-US" dirty="0" smtClean="0"/>
              <a:t>Upgrade: </a:t>
            </a:r>
            <a:r>
              <a:rPr lang="en-US" dirty="0" err="1" smtClean="0"/>
              <a:t>websocket</a:t>
            </a:r>
            <a:endParaRPr lang="en-US" dirty="0" smtClean="0"/>
          </a:p>
          <a:p>
            <a:pPr>
              <a:buNone/>
            </a:pPr>
            <a:r>
              <a:rPr lang="en-US" dirty="0" smtClean="0"/>
              <a:t>Connection: Upgrade</a:t>
            </a:r>
          </a:p>
          <a:p>
            <a:pPr>
              <a:buNone/>
            </a:pPr>
            <a:r>
              <a:rPr lang="en-US" dirty="0" smtClean="0"/>
              <a:t>Sec-</a:t>
            </a:r>
            <a:r>
              <a:rPr lang="en-US" dirty="0" err="1" smtClean="0"/>
              <a:t>WebSocket</a:t>
            </a:r>
            <a:r>
              <a:rPr lang="en-US" dirty="0" smtClean="0"/>
              <a:t>-Accept: s3pPLMBiTxaQ9kYGzzhZRbK+xOo=</a:t>
            </a:r>
          </a:p>
          <a:p>
            <a:pPr>
              <a:buNone/>
            </a:pPr>
            <a:r>
              <a:rPr lang="en-US" dirty="0" smtClean="0"/>
              <a:t>Sec-</a:t>
            </a:r>
            <a:r>
              <a:rPr lang="en-US" dirty="0" err="1" smtClean="0"/>
              <a:t>WebSocket</a:t>
            </a:r>
            <a:r>
              <a:rPr lang="en-US" dirty="0" smtClean="0"/>
              <a:t>-Protocol: chat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Unification de port</a:t>
            </a:r>
            <a:endParaRPr lang="en-US" b="1" dirty="0"/>
          </a:p>
        </p:txBody>
      </p:sp>
      <p:sp>
        <p:nvSpPr>
          <p:cNvPr id="3" name="Content Placeholder 2"/>
          <p:cNvSpPr>
            <a:spLocks noGrp="1"/>
          </p:cNvSpPr>
          <p:nvPr>
            <p:ph idx="1"/>
          </p:nvPr>
        </p:nvSpPr>
        <p:spPr/>
        <p:txBody>
          <a:bodyPr>
            <a:normAutofit/>
          </a:bodyPr>
          <a:lstStyle/>
          <a:p>
            <a:pPr>
              <a:buNone/>
            </a:pPr>
            <a:r>
              <a:rPr lang="fr-FR" dirty="0" smtClean="0"/>
              <a:t>• Utilise un seul port TCP pour publier différents types de services</a:t>
            </a:r>
          </a:p>
          <a:p>
            <a:pPr>
              <a:buNone/>
            </a:pPr>
            <a:r>
              <a:rPr lang="fr-FR" dirty="0" smtClean="0"/>
              <a:t>- HTTP</a:t>
            </a:r>
          </a:p>
          <a:p>
            <a:pPr>
              <a:buNone/>
            </a:pPr>
            <a:r>
              <a:rPr lang="fr-FR" dirty="0" smtClean="0"/>
              <a:t>- HTTPS</a:t>
            </a:r>
          </a:p>
          <a:p>
            <a:pPr>
              <a:buNone/>
            </a:pPr>
            <a:r>
              <a:rPr lang="fr-FR" dirty="0" smtClean="0"/>
              <a:t>- IIOP</a:t>
            </a:r>
          </a:p>
          <a:p>
            <a:pPr>
              <a:buNone/>
            </a:pPr>
            <a:r>
              <a:rPr lang="fr-FR" dirty="0" smtClean="0"/>
              <a:t>- Custom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Unification de port(2)</a:t>
            </a:r>
            <a:endParaRPr lang="en-US" b="1" dirty="0"/>
          </a:p>
        </p:txBody>
      </p:sp>
      <p:sp>
        <p:nvSpPr>
          <p:cNvPr id="3" name="Content Placeholder 2"/>
          <p:cNvSpPr>
            <a:spLocks noGrp="1"/>
          </p:cNvSpPr>
          <p:nvPr>
            <p:ph idx="1"/>
          </p:nvPr>
        </p:nvSpPr>
        <p:spPr/>
        <p:txBody>
          <a:bodyPr/>
          <a:lstStyle/>
          <a:p>
            <a:pPr>
              <a:buNone/>
            </a:pPr>
            <a:r>
              <a:rPr lang="fr-FR" dirty="0" smtClean="0"/>
              <a:t>• Avantages</a:t>
            </a:r>
          </a:p>
          <a:p>
            <a:pPr>
              <a:buNone/>
            </a:pPr>
            <a:r>
              <a:rPr lang="fr-FR" dirty="0" smtClean="0"/>
              <a:t>- Administration plus facile (côté client et serveur)</a:t>
            </a:r>
          </a:p>
          <a:p>
            <a:pPr>
              <a:buNone/>
            </a:pPr>
            <a:r>
              <a:rPr lang="fr-FR" dirty="0" smtClean="0"/>
              <a:t>• Limitations</a:t>
            </a:r>
          </a:p>
          <a:p>
            <a:pPr>
              <a:buNone/>
            </a:pPr>
            <a:r>
              <a:rPr lang="fr-FR" dirty="0" smtClean="0"/>
              <a:t>- La communication doit être initiée par un client</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Unification de port(3)</a:t>
            </a:r>
            <a:endParaRPr lang="en-US" b="1" dirty="0"/>
          </a:p>
        </p:txBody>
      </p:sp>
      <p:pic>
        <p:nvPicPr>
          <p:cNvPr id="4" name="Content Placeholder 3" descr="port unified.jpg"/>
          <p:cNvPicPr>
            <a:picLocks noGrp="1" noChangeAspect="1"/>
          </p:cNvPicPr>
          <p:nvPr>
            <p:ph idx="1"/>
          </p:nvPr>
        </p:nvPicPr>
        <p:blipFill>
          <a:blip r:embed="rId3" cstate="print"/>
          <a:stretch>
            <a:fillRect/>
          </a:stretch>
        </p:blipFill>
        <p:spPr>
          <a:xfrm>
            <a:off x="381001" y="1676400"/>
            <a:ext cx="8362704" cy="35814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Pourquoi Grizzly?</a:t>
            </a:r>
            <a:endParaRPr lang="fr-FR" b="1" dirty="0"/>
          </a:p>
        </p:txBody>
      </p:sp>
      <p:sp>
        <p:nvSpPr>
          <p:cNvPr id="3" name="Content Placeholder 2"/>
          <p:cNvSpPr>
            <a:spLocks noGrp="1"/>
          </p:cNvSpPr>
          <p:nvPr>
            <p:ph idx="1"/>
          </p:nvPr>
        </p:nvSpPr>
        <p:spPr/>
        <p:txBody>
          <a:bodyPr/>
          <a:lstStyle/>
          <a:p>
            <a:r>
              <a:rPr lang="fr-FR" dirty="0" smtClean="0"/>
              <a:t>Présente un nouveau sous-système pour améliorer l'administration de mémoire</a:t>
            </a:r>
          </a:p>
          <a:p>
            <a:r>
              <a:rPr lang="fr-FR" dirty="0" smtClean="0"/>
              <a:t>Fournit le support d'ARP à Java </a:t>
            </a:r>
          </a:p>
          <a:p>
            <a:r>
              <a:rPr lang="fr-FR" dirty="0" smtClean="0"/>
              <a:t>Fournit la capacité de contrôler des composantes clé dans le Framework</a:t>
            </a:r>
          </a:p>
          <a:p>
            <a:r>
              <a:rPr lang="fr-FR" dirty="0" smtClean="0"/>
              <a:t>Fournit une abstraction plus utile au travail quotidien </a:t>
            </a:r>
          </a:p>
          <a:p>
            <a:r>
              <a:rPr lang="fr-FR" dirty="0" smtClean="0"/>
              <a:t>Offre le support de HTTP/2 </a:t>
            </a: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fr-FR" b="1" dirty="0" smtClean="0"/>
              <a:t>Qu’est ce que Grizzly?</a:t>
            </a:r>
            <a:endParaRPr lang="fr-FR" b="1" dirty="0"/>
          </a:p>
        </p:txBody>
      </p:sp>
      <p:sp>
        <p:nvSpPr>
          <p:cNvPr id="3" name="Content Placeholder 2"/>
          <p:cNvSpPr>
            <a:spLocks noGrp="1"/>
          </p:cNvSpPr>
          <p:nvPr>
            <p:ph idx="1"/>
          </p:nvPr>
        </p:nvSpPr>
        <p:spPr>
          <a:xfrm>
            <a:off x="457200" y="2057400"/>
            <a:ext cx="8229600" cy="4068763"/>
          </a:xfrm>
        </p:spPr>
        <p:txBody>
          <a:bodyPr>
            <a:normAutofit/>
          </a:bodyPr>
          <a:lstStyle/>
          <a:p>
            <a:pPr algn="just">
              <a:buNone/>
            </a:pPr>
            <a:r>
              <a:rPr lang="fr-FR" dirty="0" smtClean="0"/>
              <a:t>   </a:t>
            </a:r>
            <a:r>
              <a:rPr lang="fr-FR" dirty="0" smtClean="0"/>
              <a:t> Grizzly est l’API réseaux utilisée par GlassFish</a:t>
            </a:r>
            <a:r>
              <a:rPr lang="fr-FR" dirty="0" smtClean="0"/>
              <a:t> . Le </a:t>
            </a:r>
            <a:r>
              <a:rPr lang="fr-FR" dirty="0" smtClean="0"/>
              <a:t>Framework Grizzly a été conçu pour aider les développeurs à tirer parti de Java ™ NIO, les aider à développer des applications client et serveur évolutives et robustes.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pPr>
              <a:buNone/>
            </a:pPr>
            <a:r>
              <a:rPr lang="fr-FR" dirty="0" smtClean="0"/>
              <a:t>   Grizzly, le serveur d'application embarquée, est une solution efficace et facile au niveau connexion, implémentation et administration mémoire... Il aide les développeurs à profiter de Java ™ NIO API, et à construire des serveurs évolutifs et robustes utilisant NIO, en notant que ces APIs sont assez simples.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b="1" dirty="0" smtClean="0"/>
              <a:t>Le Framework Grizzly:</a:t>
            </a:r>
            <a:endParaRPr lang="en-US" b="1" dirty="0"/>
          </a:p>
        </p:txBody>
      </p:sp>
      <p:sp>
        <p:nvSpPr>
          <p:cNvPr id="3" name="Content Placeholder 2"/>
          <p:cNvSpPr>
            <a:spLocks noGrp="1"/>
          </p:cNvSpPr>
          <p:nvPr>
            <p:ph idx="1"/>
          </p:nvPr>
        </p:nvSpPr>
        <p:spPr/>
        <p:txBody>
          <a:bodyPr>
            <a:normAutofit/>
          </a:bodyPr>
          <a:lstStyle/>
          <a:p>
            <a:pPr>
              <a:buNone/>
            </a:pPr>
            <a:r>
              <a:rPr lang="fr-FR" dirty="0"/>
              <a:t/>
            </a:r>
            <a:br>
              <a:rPr lang="fr-FR" dirty="0"/>
            </a:br>
            <a:r>
              <a:rPr lang="fr-FR" dirty="0"/>
              <a:t>● Fournit des abstractions de plus haut niveau sur Java NIO</a:t>
            </a:r>
            <a:br>
              <a:rPr lang="fr-FR" dirty="0"/>
            </a:br>
            <a:r>
              <a:rPr lang="fr-FR" dirty="0"/>
              <a:t>● Masque la complexité de la programmation avec Java </a:t>
            </a:r>
            <a:r>
              <a:rPr lang="fr-FR" dirty="0" smtClean="0"/>
              <a:t>NIO</a:t>
            </a:r>
          </a:p>
          <a:p>
            <a:pPr>
              <a:buNone/>
            </a:pPr>
            <a:r>
              <a:rPr lang="fr-FR" dirty="0"/>
              <a:t/>
            </a:r>
            <a:br>
              <a:rPr lang="fr-FR" dirty="0"/>
            </a:br>
            <a:endParaRPr lang="fr-FR"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Le Framework NIO :</a:t>
            </a:r>
            <a:endParaRPr lang="en-US" b="1" dirty="0"/>
          </a:p>
        </p:txBody>
      </p:sp>
      <p:sp>
        <p:nvSpPr>
          <p:cNvPr id="3" name="Content Placeholder 2"/>
          <p:cNvSpPr>
            <a:spLocks noGrp="1"/>
          </p:cNvSpPr>
          <p:nvPr>
            <p:ph idx="1"/>
          </p:nvPr>
        </p:nvSpPr>
        <p:spPr/>
        <p:txBody>
          <a:bodyPr>
            <a:normAutofit fontScale="92500" lnSpcReduction="20000"/>
          </a:bodyPr>
          <a:lstStyle/>
          <a:p>
            <a:pPr>
              <a:buNone/>
            </a:pPr>
            <a:r>
              <a:rPr lang="fr-FR" dirty="0" smtClean="0"/>
              <a:t>   ● API faciles à utiliser pour les composants TCP / UDP / TLS à construire applications serveur / client</a:t>
            </a:r>
            <a:br>
              <a:rPr lang="fr-FR" dirty="0" smtClean="0"/>
            </a:br>
            <a:r>
              <a:rPr lang="fr-FR" dirty="0" smtClean="0"/>
              <a:t>● Apporte des sockets non bloquantes à la couche de traitement de protocole(</a:t>
            </a:r>
            <a:r>
              <a:rPr lang="fr-FR" dirty="0" err="1" smtClean="0"/>
              <a:t>protocol</a:t>
            </a:r>
            <a:r>
              <a:rPr lang="fr-FR" dirty="0" smtClean="0"/>
              <a:t> </a:t>
            </a:r>
            <a:r>
              <a:rPr lang="fr-FR" dirty="0" err="1" smtClean="0"/>
              <a:t>processing</a:t>
            </a:r>
            <a:r>
              <a:rPr lang="fr-FR" dirty="0" smtClean="0"/>
              <a:t> layer)</a:t>
            </a:r>
            <a:br>
              <a:rPr lang="fr-FR" dirty="0" smtClean="0"/>
            </a:br>
            <a:r>
              <a:rPr lang="fr-FR" dirty="0" smtClean="0"/>
              <a:t>● Gestion efficace des Buffer</a:t>
            </a:r>
            <a:br>
              <a:rPr lang="fr-FR" dirty="0" smtClean="0"/>
            </a:br>
            <a:r>
              <a:rPr lang="fr-FR" dirty="0" smtClean="0"/>
              <a:t>● Stratégies de threading configurables - choix de </a:t>
            </a:r>
            <a:r>
              <a:rPr lang="fr-FR" dirty="0" err="1" smtClean="0"/>
              <a:t>built</a:t>
            </a:r>
            <a:r>
              <a:rPr lang="fr-FR" dirty="0" smtClean="0"/>
              <a:t>-in /personnalisable Implémentations </a:t>
            </a:r>
            <a:r>
              <a:rPr lang="fr-FR" dirty="0" err="1" smtClean="0"/>
              <a:t>ThreadPool</a:t>
            </a:r>
            <a:r>
              <a:rPr lang="fr-FR" dirty="0" smtClean="0"/>
              <a:t/>
            </a:r>
            <a:br>
              <a:rPr lang="fr-FR" dirty="0" smtClean="0"/>
            </a:br>
            <a:r>
              <a:rPr lang="fr-FR" dirty="0" smtClean="0"/>
              <a:t>● Prise en charge de l'unification de port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Le Framework HTTP:</a:t>
            </a:r>
            <a:endParaRPr lang="en-US" b="1" dirty="0"/>
          </a:p>
        </p:txBody>
      </p:sp>
      <p:sp>
        <p:nvSpPr>
          <p:cNvPr id="3" name="Content Placeholder 2"/>
          <p:cNvSpPr>
            <a:spLocks noGrp="1"/>
          </p:cNvSpPr>
          <p:nvPr>
            <p:ph idx="1"/>
          </p:nvPr>
        </p:nvSpPr>
        <p:spPr/>
        <p:txBody>
          <a:bodyPr/>
          <a:lstStyle/>
          <a:p>
            <a:pPr>
              <a:buNone/>
            </a:pPr>
            <a:r>
              <a:rPr lang="fr-FR" dirty="0" smtClean="0"/>
              <a:t/>
            </a:r>
            <a:br>
              <a:rPr lang="fr-FR" dirty="0" smtClean="0"/>
            </a:br>
            <a:r>
              <a:rPr lang="fr-FR" dirty="0" smtClean="0"/>
              <a:t>● Prise en charge du traitement HTTP non bloquant</a:t>
            </a:r>
            <a:br>
              <a:rPr lang="fr-FR" dirty="0" smtClean="0"/>
            </a:br>
            <a:r>
              <a:rPr lang="fr-FR" dirty="0" smtClean="0"/>
              <a:t>● Prise en charge de </a:t>
            </a:r>
            <a:r>
              <a:rPr lang="fr-FR" dirty="0" err="1" smtClean="0"/>
              <a:t>Comet</a:t>
            </a:r>
            <a:r>
              <a:rPr lang="fr-FR" dirty="0" smtClean="0"/>
              <a:t/>
            </a:r>
            <a:br>
              <a:rPr lang="fr-FR" dirty="0" smtClean="0"/>
            </a:br>
            <a:r>
              <a:rPr lang="fr-FR" dirty="0" smtClean="0"/>
              <a:t>● Assistance </a:t>
            </a:r>
            <a:r>
              <a:rPr lang="fr-FR" dirty="0" err="1" smtClean="0"/>
              <a:t>WebSocket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Autofit/>
          </a:bodyPr>
          <a:lstStyle/>
          <a:p>
            <a:r>
              <a:rPr lang="fr-FR" b="1" dirty="0" smtClean="0"/>
              <a:t>Dépendances et exigences de Grizzly</a:t>
            </a:r>
            <a:endParaRPr lang="fr-FR" b="1" dirty="0"/>
          </a:p>
        </p:txBody>
      </p:sp>
      <p:sp>
        <p:nvSpPr>
          <p:cNvPr id="3" name="Content Placeholder 2"/>
          <p:cNvSpPr>
            <a:spLocks noGrp="1"/>
          </p:cNvSpPr>
          <p:nvPr>
            <p:ph idx="1"/>
          </p:nvPr>
        </p:nvSpPr>
        <p:spPr/>
        <p:txBody>
          <a:bodyPr/>
          <a:lstStyle/>
          <a:p>
            <a:pPr>
              <a:buNone/>
            </a:pPr>
            <a:r>
              <a:rPr lang="fr-FR" dirty="0" smtClean="0"/>
              <a:t>Exigence:</a:t>
            </a:r>
          </a:p>
          <a:p>
            <a:r>
              <a:rPr lang="fr-FR" dirty="0" smtClean="0"/>
              <a:t>JDK 1.8 </a:t>
            </a:r>
          </a:p>
          <a:p>
            <a:pPr>
              <a:buNone/>
            </a:pPr>
            <a:r>
              <a:rPr lang="fr-FR" dirty="0" smtClean="0"/>
              <a:t>Dépendances:</a:t>
            </a:r>
            <a:endParaRPr lang="en-US" dirty="0" smtClean="0"/>
          </a:p>
          <a:p>
            <a:r>
              <a:rPr lang="fr-FR" dirty="0" smtClean="0"/>
              <a:t>GlassFish serveur d'application</a:t>
            </a:r>
          </a:p>
          <a:p>
            <a:r>
              <a:rPr lang="fr-FR" dirty="0" err="1" smtClean="0"/>
              <a:t>Maven</a:t>
            </a:r>
            <a:endParaRPr lang="fr-FR" dirty="0" smtClean="0"/>
          </a:p>
          <a:p>
            <a:r>
              <a:rPr lang="fr-FR" dirty="0" smtClean="0"/>
              <a:t>Java SE 6 compilateur</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Serveur Web en frontal de Grizzly</a:t>
            </a:r>
            <a:endParaRPr lang="fr-FR" b="1" dirty="0"/>
          </a:p>
        </p:txBody>
      </p:sp>
      <p:sp>
        <p:nvSpPr>
          <p:cNvPr id="3" name="Content Placeholder 2"/>
          <p:cNvSpPr>
            <a:spLocks noGrp="1"/>
          </p:cNvSpPr>
          <p:nvPr>
            <p:ph idx="1"/>
          </p:nvPr>
        </p:nvSpPr>
        <p:spPr/>
        <p:txBody>
          <a:bodyPr/>
          <a:lstStyle/>
          <a:p>
            <a:pPr>
              <a:buNone/>
            </a:pPr>
            <a:r>
              <a:rPr lang="fr-FR" dirty="0" smtClean="0"/>
              <a:t>   L'utilisation d'un serveur Web en frontal est nécessaire pour des raisons de:</a:t>
            </a:r>
          </a:p>
          <a:p>
            <a:r>
              <a:rPr lang="fr-FR" dirty="0" smtClean="0"/>
              <a:t>Performances</a:t>
            </a:r>
          </a:p>
          <a:p>
            <a:r>
              <a:rPr lang="fr-FR" dirty="0" smtClean="0"/>
              <a:t>Sécurité</a:t>
            </a:r>
          </a:p>
          <a:p>
            <a:r>
              <a:rPr lang="fr-FR" dirty="0" err="1" smtClean="0"/>
              <a:t>Configurabilité</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Grizzly et AJP</a:t>
            </a:r>
            <a:endParaRPr lang="en-US" b="1" dirty="0"/>
          </a:p>
        </p:txBody>
      </p:sp>
      <p:sp>
        <p:nvSpPr>
          <p:cNvPr id="3" name="Content Placeholder 2"/>
          <p:cNvSpPr>
            <a:spLocks noGrp="1"/>
          </p:cNvSpPr>
          <p:nvPr>
            <p:ph idx="1"/>
          </p:nvPr>
        </p:nvSpPr>
        <p:spPr>
          <a:xfrm>
            <a:off x="457200" y="1752600"/>
            <a:ext cx="8229600" cy="4373563"/>
          </a:xfrm>
        </p:spPr>
        <p:txBody>
          <a:bodyPr/>
          <a:lstStyle/>
          <a:p>
            <a:pPr>
              <a:buNone/>
            </a:pPr>
            <a:r>
              <a:rPr lang="fr-FR" dirty="0" smtClean="0"/>
              <a:t>    Grizzli soutient AJP 1.3 (Apache </a:t>
            </a:r>
            <a:r>
              <a:rPr lang="fr-FR" dirty="0" err="1" smtClean="0"/>
              <a:t>Jserv</a:t>
            </a:r>
            <a:r>
              <a:rPr lang="fr-FR" dirty="0" smtClean="0"/>
              <a:t> Protocole) qui est exécuté en utilisant Grizzly </a:t>
            </a:r>
            <a:r>
              <a:rPr lang="fr-FR" dirty="0" err="1" smtClean="0"/>
              <a:t>core</a:t>
            </a:r>
            <a:r>
              <a:rPr lang="fr-FR" dirty="0" smtClean="0"/>
              <a:t> APIs et convient naturellement à l'infrastructure Grizzly entière: l'administration de mémoire, threading </a:t>
            </a:r>
            <a:r>
              <a:rPr lang="fr-FR" dirty="0" err="1" smtClean="0"/>
              <a:t>etc</a:t>
            </a:r>
            <a:r>
              <a:rPr lang="fr-FR" dirty="0" smtClean="0"/>
              <a: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Grizzly et AJP(2)</a:t>
            </a:r>
            <a:endParaRPr lang="en-US" b="1" dirty="0"/>
          </a:p>
        </p:txBody>
      </p:sp>
      <p:sp>
        <p:nvSpPr>
          <p:cNvPr id="3" name="Content Placeholder 2"/>
          <p:cNvSpPr>
            <a:spLocks noGrp="1"/>
          </p:cNvSpPr>
          <p:nvPr>
            <p:ph idx="1"/>
          </p:nvPr>
        </p:nvSpPr>
        <p:spPr/>
        <p:txBody>
          <a:bodyPr/>
          <a:lstStyle/>
          <a:p>
            <a:r>
              <a:rPr lang="fr-FR" dirty="0" smtClean="0"/>
              <a:t>L'implémentation de protocole AJP est surtout représentée par deux Filtres : </a:t>
            </a:r>
            <a:r>
              <a:rPr lang="fr-FR" dirty="0" err="1" smtClean="0"/>
              <a:t>AjpMessageFilter</a:t>
            </a:r>
            <a:r>
              <a:rPr lang="fr-FR" dirty="0" smtClean="0"/>
              <a:t>(construit des messages de protocole AJP ), </a:t>
            </a:r>
            <a:r>
              <a:rPr lang="fr-FR" dirty="0" err="1" smtClean="0"/>
              <a:t>AjpHandlerFilter</a:t>
            </a:r>
            <a:r>
              <a:rPr lang="fr-FR" dirty="0" smtClean="0"/>
              <a:t>(contient la logique de traitement réelle, qui travaille comme un codec entre AJP et les messages HTTP). Ils </a:t>
            </a:r>
            <a:r>
              <a:rPr lang="fr-FR" dirty="0" err="1" smtClean="0"/>
              <a:t>rempalcent</a:t>
            </a:r>
            <a:r>
              <a:rPr lang="fr-FR" dirty="0" smtClean="0"/>
              <a:t> le </a:t>
            </a:r>
            <a:r>
              <a:rPr lang="fr-FR" dirty="0" err="1" smtClean="0"/>
              <a:t>HTTPFilter</a:t>
            </a:r>
            <a:r>
              <a:rPr lang="fr-FR" dirty="0" smtClean="0"/>
              <a:t> dans </a:t>
            </a:r>
            <a:r>
              <a:rPr lang="fr-FR" dirty="0" err="1" smtClean="0"/>
              <a:t>FilterChain</a:t>
            </a:r>
            <a:r>
              <a:rPr lang="fr-FR"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1039</Words>
  <Application>Microsoft Office PowerPoint</Application>
  <PresentationFormat>On-screen Show (4:3)</PresentationFormat>
  <Paragraphs>124</Paragraphs>
  <Slides>20</Slides>
  <Notes>10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Qu’est ce que Grizzly?</vt:lpstr>
      <vt:lpstr>Le Framework Grizzly:</vt:lpstr>
      <vt:lpstr>Le Framework NIO :</vt:lpstr>
      <vt:lpstr>Le Framework HTTP:</vt:lpstr>
      <vt:lpstr>Dépendances et exigences de Grizzly</vt:lpstr>
      <vt:lpstr>Serveur Web en frontal de Grizzly</vt:lpstr>
      <vt:lpstr>Grizzly et AJP</vt:lpstr>
      <vt:lpstr>Grizzly et AJP(2)</vt:lpstr>
      <vt:lpstr>Grizzly Core: Transport et Connections</vt:lpstr>
      <vt:lpstr>Grizzly Core: Filter et FilterChain</vt:lpstr>
      <vt:lpstr>Web Socket</vt:lpstr>
      <vt:lpstr>Caractéristique du Web Socket</vt:lpstr>
      <vt:lpstr>Client Handshake</vt:lpstr>
      <vt:lpstr>Server Handshake</vt:lpstr>
      <vt:lpstr>Unification de port</vt:lpstr>
      <vt:lpstr>Unification de port(2)</vt:lpstr>
      <vt:lpstr>Unification de port(3)</vt:lpstr>
      <vt:lpstr>Pourquoi Grizzly?</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38</cp:revision>
  <dcterms:created xsi:type="dcterms:W3CDTF">2018-02-19T16:55:35Z</dcterms:created>
  <dcterms:modified xsi:type="dcterms:W3CDTF">2018-02-22T11:31:40Z</dcterms:modified>
</cp:coreProperties>
</file>