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5641-D4B3-D0A0-3678-282D36087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D1B11D-D305-AE7D-4208-A7B79CE34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76C8F4-4C7B-5193-B488-4EB47603A488}"/>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5" name="Footer Placeholder 4">
            <a:extLst>
              <a:ext uri="{FF2B5EF4-FFF2-40B4-BE49-F238E27FC236}">
                <a16:creationId xmlns:a16="http://schemas.microsoft.com/office/drawing/2014/main" id="{CED5ED0B-BE20-6813-9080-EC43E2B7D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2E2F6-B1A1-F24B-8B0C-73820B238BC1}"/>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205814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2904-B0D6-BB80-A64F-C9803451D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36B09-98FE-E816-C100-2E1F1D625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A7E10-4764-0026-8B96-450902429B81}"/>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5" name="Footer Placeholder 4">
            <a:extLst>
              <a:ext uri="{FF2B5EF4-FFF2-40B4-BE49-F238E27FC236}">
                <a16:creationId xmlns:a16="http://schemas.microsoft.com/office/drawing/2014/main" id="{E83FEEE0-3F28-6945-0814-20D4FA1B0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15ABA-06F1-F40B-EA1D-CCC2DD567B02}"/>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34465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6F0FA-1538-F583-B2E3-BBEC4D4CF2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99CF2-5BB7-7D22-E55F-DD784D1781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A424B-1837-EC22-756C-8469269E1AAF}"/>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5" name="Footer Placeholder 4">
            <a:extLst>
              <a:ext uri="{FF2B5EF4-FFF2-40B4-BE49-F238E27FC236}">
                <a16:creationId xmlns:a16="http://schemas.microsoft.com/office/drawing/2014/main" id="{FA4AD556-E39B-95EB-F17E-91F59B256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DCF01-441B-DE57-07F8-6473D5F56B4C}"/>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2944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FD88-9197-8D6E-CF4F-1F8FF2DCE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4FEF1-7EC2-9BCD-04F3-AA184069C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8718F-8938-B08D-FA52-FD184D87ABF1}"/>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5" name="Footer Placeholder 4">
            <a:extLst>
              <a:ext uri="{FF2B5EF4-FFF2-40B4-BE49-F238E27FC236}">
                <a16:creationId xmlns:a16="http://schemas.microsoft.com/office/drawing/2014/main" id="{DB57D9AA-1B6C-4402-70A1-D368C7076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54ECD-EE22-8018-222F-E12036B19631}"/>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308296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FDD5-6B0A-65C1-EA66-7AD6A5650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9D490-A518-4327-2DCE-FEC445ECF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B66CD-2633-B09A-B745-B141E21DCB09}"/>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5" name="Footer Placeholder 4">
            <a:extLst>
              <a:ext uri="{FF2B5EF4-FFF2-40B4-BE49-F238E27FC236}">
                <a16:creationId xmlns:a16="http://schemas.microsoft.com/office/drawing/2014/main" id="{4ED0176E-D0FB-1093-7C60-5195911D8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91AAF-CAC0-B1EB-B4B8-6DD9141C78BF}"/>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135439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C2D1-B716-6842-03E2-BACF7C1279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3932A-C6F3-87D3-AB72-68E27D962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13132-1265-132D-E99E-C7A6265B4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D4A71D-FE70-D5BF-3431-5DBED3911940}"/>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6" name="Footer Placeholder 5">
            <a:extLst>
              <a:ext uri="{FF2B5EF4-FFF2-40B4-BE49-F238E27FC236}">
                <a16:creationId xmlns:a16="http://schemas.microsoft.com/office/drawing/2014/main" id="{1595F35A-FA87-8D25-BEA9-CDFE94F9A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9FF80-B6B6-133D-BD55-2BACE345141F}"/>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13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3B64-FC34-21BA-984D-7B42AED26D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6D260A-BEDA-B956-43F1-81DD27A83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1C6129-D746-026E-62B6-95A12F5CA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69D07-4A9D-F7EC-B446-8AD52A041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56A26-6163-A60B-847D-69942A402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EABAE-3DB2-2F96-E50D-273BE0A07366}"/>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8" name="Footer Placeholder 7">
            <a:extLst>
              <a:ext uri="{FF2B5EF4-FFF2-40B4-BE49-F238E27FC236}">
                <a16:creationId xmlns:a16="http://schemas.microsoft.com/office/drawing/2014/main" id="{404A4760-6E80-0496-EC75-9165A6697F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F8A855-791E-B989-127A-1A01D271B9E0}"/>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158971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622B-D526-4AC2-551B-B7582953AF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0F2567-0E26-77D5-D25A-5EBE79571641}"/>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4" name="Footer Placeholder 3">
            <a:extLst>
              <a:ext uri="{FF2B5EF4-FFF2-40B4-BE49-F238E27FC236}">
                <a16:creationId xmlns:a16="http://schemas.microsoft.com/office/drawing/2014/main" id="{8FA5D026-CDA1-24E9-CB36-5B78841E5D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3C913-AE19-FDB3-F5B8-D509E784CCAC}"/>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385542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D05EE-DD99-E83C-0010-11F554DC2DD7}"/>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3" name="Footer Placeholder 2">
            <a:extLst>
              <a:ext uri="{FF2B5EF4-FFF2-40B4-BE49-F238E27FC236}">
                <a16:creationId xmlns:a16="http://schemas.microsoft.com/office/drawing/2014/main" id="{BEBC1CC5-154E-2403-D18F-3AE88EE0FD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3C428-E39B-33C0-ECBC-8A684DD90AFB}"/>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229526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A482-CA2C-CC9E-A80E-783F939E4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7E1C65-5A3C-336D-77AA-240D09BFE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49726E-7F83-897E-A366-C58A1C0E8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1079F-F2FB-50FE-DE2D-C50473E9ADF7}"/>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6" name="Footer Placeholder 5">
            <a:extLst>
              <a:ext uri="{FF2B5EF4-FFF2-40B4-BE49-F238E27FC236}">
                <a16:creationId xmlns:a16="http://schemas.microsoft.com/office/drawing/2014/main" id="{737CA701-6568-D57C-B2DE-B3F4DC784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FE157-5FFE-9262-92B5-F954BA7B11E9}"/>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163786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176F-0CC3-66F7-B88A-31718B918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7A6719-D72C-8A66-5C43-60B347340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3D61D8-456C-B39E-5AE9-D1A6A7880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2B5C9-0BD0-E35C-0357-F4D827600A1F}"/>
              </a:ext>
            </a:extLst>
          </p:cNvPr>
          <p:cNvSpPr>
            <a:spLocks noGrp="1"/>
          </p:cNvSpPr>
          <p:nvPr>
            <p:ph type="dt" sz="half" idx="10"/>
          </p:nvPr>
        </p:nvSpPr>
        <p:spPr/>
        <p:txBody>
          <a:bodyPr/>
          <a:lstStyle/>
          <a:p>
            <a:fld id="{832DB500-892A-4586-A752-19D1C57B7D6D}" type="datetimeFigureOut">
              <a:rPr lang="en-US" smtClean="0"/>
              <a:t>2/26/2024</a:t>
            </a:fld>
            <a:endParaRPr lang="en-US"/>
          </a:p>
        </p:txBody>
      </p:sp>
      <p:sp>
        <p:nvSpPr>
          <p:cNvPr id="6" name="Footer Placeholder 5">
            <a:extLst>
              <a:ext uri="{FF2B5EF4-FFF2-40B4-BE49-F238E27FC236}">
                <a16:creationId xmlns:a16="http://schemas.microsoft.com/office/drawing/2014/main" id="{F7E09619-7B01-0053-94ED-CACC30CA1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036B3-4146-DF5A-E8E4-C69B3C2BBEA7}"/>
              </a:ext>
            </a:extLst>
          </p:cNvPr>
          <p:cNvSpPr>
            <a:spLocks noGrp="1"/>
          </p:cNvSpPr>
          <p:nvPr>
            <p:ph type="sldNum" sz="quarter" idx="12"/>
          </p:nvPr>
        </p:nvSpPr>
        <p:spPr/>
        <p:txBody>
          <a:bodyPr/>
          <a:lstStyle/>
          <a:p>
            <a:fld id="{BB91D6C3-E27D-40C4-8FCA-D4868B8B4A15}" type="slidenum">
              <a:rPr lang="en-US" smtClean="0"/>
              <a:t>‹#›</a:t>
            </a:fld>
            <a:endParaRPr lang="en-US"/>
          </a:p>
        </p:txBody>
      </p:sp>
    </p:spTree>
    <p:extLst>
      <p:ext uri="{BB962C8B-B14F-4D97-AF65-F5344CB8AC3E}">
        <p14:creationId xmlns:p14="http://schemas.microsoft.com/office/powerpoint/2010/main" val="362716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07124-4969-7CDC-2691-E68F6BFCA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F699C7-D93C-3B8E-B6B4-0B2EB0A14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13639-E283-CD40-53F6-F6ACAE309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DB500-892A-4586-A752-19D1C57B7D6D}" type="datetimeFigureOut">
              <a:rPr lang="en-US" smtClean="0"/>
              <a:t>2/26/2024</a:t>
            </a:fld>
            <a:endParaRPr lang="en-US"/>
          </a:p>
        </p:txBody>
      </p:sp>
      <p:sp>
        <p:nvSpPr>
          <p:cNvPr id="5" name="Footer Placeholder 4">
            <a:extLst>
              <a:ext uri="{FF2B5EF4-FFF2-40B4-BE49-F238E27FC236}">
                <a16:creationId xmlns:a16="http://schemas.microsoft.com/office/drawing/2014/main" id="{5ABCD79C-93BA-124E-CF3D-DF5BB2432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8CCAB-2C78-E518-757B-31F749B30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1D6C3-E27D-40C4-8FCA-D4868B8B4A15}" type="slidenum">
              <a:rPr lang="en-US" smtClean="0"/>
              <a:t>‹#›</a:t>
            </a:fld>
            <a:endParaRPr lang="en-US"/>
          </a:p>
        </p:txBody>
      </p:sp>
    </p:spTree>
    <p:extLst>
      <p:ext uri="{BB962C8B-B14F-4D97-AF65-F5344CB8AC3E}">
        <p14:creationId xmlns:p14="http://schemas.microsoft.com/office/powerpoint/2010/main" val="239386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D6184-799C-1B7A-F02A-0BC6E7DBC7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5805DB-71AF-397A-3C12-12117EE52C8C}"/>
              </a:ext>
            </a:extLst>
          </p:cNvPr>
          <p:cNvSpPr>
            <a:spLocks noGrp="1"/>
          </p:cNvSpPr>
          <p:nvPr>
            <p:ph sz="half" idx="1"/>
          </p:nvPr>
        </p:nvSpPr>
        <p:spPr>
          <a:xfrm>
            <a:off x="152399" y="212725"/>
            <a:ext cx="11698941" cy="2664946"/>
          </a:xfrm>
        </p:spPr>
        <p:txBody>
          <a:bodyPr>
            <a:normAutofit/>
          </a:bodyPr>
          <a:lstStyle/>
          <a:p>
            <a:pPr marL="0" indent="0" algn="just">
              <a:buNone/>
            </a:pPr>
            <a:r>
              <a:rPr lang="en-US" sz="2800" b="1" dirty="0"/>
              <a:t>Title: </a:t>
            </a:r>
            <a:r>
              <a:rPr lang="en-US" sz="2800" dirty="0"/>
              <a:t>Data-Driven Insights: Integrating Topic Modeling and Sentiment Analysis to enhance Drug Safety Monitoring Strategies in the Pharmaceutical Industry</a:t>
            </a:r>
          </a:p>
          <a:p>
            <a:pPr marL="0" indent="0" algn="just">
              <a:buNone/>
            </a:pPr>
            <a:endParaRPr lang="en-US" dirty="0"/>
          </a:p>
          <a:p>
            <a:pPr marL="0" indent="0" algn="just">
              <a:buNone/>
            </a:pPr>
            <a:r>
              <a:rPr lang="en-US" b="1" dirty="0"/>
              <a:t>Topic: </a:t>
            </a:r>
            <a:r>
              <a:rPr lang="en-US" dirty="0"/>
              <a:t>Natural Language Processing: Sentiment Analysis and topic modeling</a:t>
            </a:r>
            <a:endParaRPr lang="en-US" b="1" dirty="0"/>
          </a:p>
        </p:txBody>
      </p:sp>
    </p:spTree>
    <p:extLst>
      <p:ext uri="{BB962C8B-B14F-4D97-AF65-F5344CB8AC3E}">
        <p14:creationId xmlns:p14="http://schemas.microsoft.com/office/powerpoint/2010/main" val="92421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A40D-766C-3FAF-87E6-1BF737F3B48B}"/>
              </a:ext>
            </a:extLst>
          </p:cNvPr>
          <p:cNvSpPr>
            <a:spLocks noGrp="1"/>
          </p:cNvSpPr>
          <p:nvPr>
            <p:ph type="title"/>
          </p:nvPr>
        </p:nvSpPr>
        <p:spPr>
          <a:xfrm>
            <a:off x="188259" y="125507"/>
            <a:ext cx="5831541" cy="717175"/>
          </a:xfrm>
        </p:spPr>
        <p:txBody>
          <a:bodyPr>
            <a:normAutofit/>
          </a:bodyPr>
          <a:lstStyle/>
          <a:p>
            <a:r>
              <a:rPr lang="en-US" sz="3600" b="1" dirty="0"/>
              <a:t>Background of the topic</a:t>
            </a:r>
          </a:p>
        </p:txBody>
      </p:sp>
      <p:sp>
        <p:nvSpPr>
          <p:cNvPr id="4" name="Content Placeholder 3">
            <a:extLst>
              <a:ext uri="{FF2B5EF4-FFF2-40B4-BE49-F238E27FC236}">
                <a16:creationId xmlns:a16="http://schemas.microsoft.com/office/drawing/2014/main" id="{F54C46AB-2576-4847-43FF-2DA1C7A5518E}"/>
              </a:ext>
            </a:extLst>
          </p:cNvPr>
          <p:cNvSpPr>
            <a:spLocks noGrp="1"/>
          </p:cNvSpPr>
          <p:nvPr>
            <p:ph sz="half" idx="1"/>
          </p:nvPr>
        </p:nvSpPr>
        <p:spPr>
          <a:xfrm>
            <a:off x="188259" y="932329"/>
            <a:ext cx="5831541" cy="5244634"/>
          </a:xfrm>
        </p:spPr>
        <p:txBody>
          <a:bodyPr/>
          <a:lstStyle/>
          <a:p>
            <a:endParaRPr lang="en-US" dirty="0"/>
          </a:p>
        </p:txBody>
      </p:sp>
      <p:sp>
        <p:nvSpPr>
          <p:cNvPr id="5" name="Content Placeholder 4">
            <a:extLst>
              <a:ext uri="{FF2B5EF4-FFF2-40B4-BE49-F238E27FC236}">
                <a16:creationId xmlns:a16="http://schemas.microsoft.com/office/drawing/2014/main" id="{35173D55-E160-4134-B7E1-967090A9DF83}"/>
              </a:ext>
            </a:extLst>
          </p:cNvPr>
          <p:cNvSpPr>
            <a:spLocks noGrp="1"/>
          </p:cNvSpPr>
          <p:nvPr>
            <p:ph sz="half" idx="2"/>
          </p:nvPr>
        </p:nvSpPr>
        <p:spPr>
          <a:xfrm>
            <a:off x="6172200" y="932327"/>
            <a:ext cx="5768788" cy="5244635"/>
          </a:xfrm>
        </p:spPr>
        <p:txBody>
          <a:bodyPr/>
          <a:lstStyle/>
          <a:p>
            <a:endParaRPr lang="en-US" dirty="0"/>
          </a:p>
        </p:txBody>
      </p:sp>
      <p:sp>
        <p:nvSpPr>
          <p:cNvPr id="6" name="Title 1">
            <a:extLst>
              <a:ext uri="{FF2B5EF4-FFF2-40B4-BE49-F238E27FC236}">
                <a16:creationId xmlns:a16="http://schemas.microsoft.com/office/drawing/2014/main" id="{379B374E-6641-2FAC-7389-D2C99B1CB911}"/>
              </a:ext>
            </a:extLst>
          </p:cNvPr>
          <p:cNvSpPr txBox="1">
            <a:spLocks/>
          </p:cNvSpPr>
          <p:nvPr/>
        </p:nvSpPr>
        <p:spPr>
          <a:xfrm>
            <a:off x="6172199" y="125508"/>
            <a:ext cx="5768787" cy="55553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Rationale for the area of study</a:t>
            </a:r>
          </a:p>
        </p:txBody>
      </p:sp>
    </p:spTree>
    <p:extLst>
      <p:ext uri="{BB962C8B-B14F-4D97-AF65-F5344CB8AC3E}">
        <p14:creationId xmlns:p14="http://schemas.microsoft.com/office/powerpoint/2010/main" val="349216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1704-CE19-6ABB-82A7-CA97F9EE5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87A29-A1A2-E9A9-1C34-5384DD953BF5}"/>
              </a:ext>
            </a:extLst>
          </p:cNvPr>
          <p:cNvSpPr>
            <a:spLocks noGrp="1"/>
          </p:cNvSpPr>
          <p:nvPr>
            <p:ph type="title"/>
          </p:nvPr>
        </p:nvSpPr>
        <p:spPr/>
        <p:txBody>
          <a:bodyPr/>
          <a:lstStyle/>
          <a:p>
            <a:r>
              <a:rPr lang="en-US" b="1" dirty="0"/>
              <a:t>Background and Rationale</a:t>
            </a:r>
          </a:p>
        </p:txBody>
      </p:sp>
      <p:sp>
        <p:nvSpPr>
          <p:cNvPr id="3" name="Content Placeholder 2">
            <a:extLst>
              <a:ext uri="{FF2B5EF4-FFF2-40B4-BE49-F238E27FC236}">
                <a16:creationId xmlns:a16="http://schemas.microsoft.com/office/drawing/2014/main" id="{6EC7D095-37D2-9470-627F-DBBCB50EE19B}"/>
              </a:ext>
            </a:extLst>
          </p:cNvPr>
          <p:cNvSpPr>
            <a:spLocks noGrp="1"/>
          </p:cNvSpPr>
          <p:nvPr>
            <p:ph idx="1"/>
          </p:nvPr>
        </p:nvSpPr>
        <p:spPr/>
        <p:txBody>
          <a:bodyPr>
            <a:normAutofit fontScale="85000" lnSpcReduction="20000"/>
          </a:bodyPr>
          <a:lstStyle/>
          <a:p>
            <a:pPr algn="just"/>
            <a:r>
              <a:rPr lang="en-US" dirty="0"/>
              <a:t>In the pharmaceutical industry, ensuring the safety of drugs is paramount. Traditional methods of drug safety monitoring often lack the nuanced understanding of expert perspectives, which can significantly impact the effectiveness of monitoring strategies. This research aims to bridge this gap by employing a Sentiment Analysis approach to dissect in-depth interviews with key players in the pharmaceutical field. The rationale behind choosing sentiment analysis lies in its ability to unveil not just the content but also the emotions and attitudes expressed by experts. By unlocking these perspectives, we aim to extract valuable insights that can inform the optimization of drug safety monitoring strategies. This approach goes beyond traditional quantitative analysis, offering a qualitative layer that is crucial for understanding the nuanced considerations and recommendations provided by industry experts. The intersection of sentiment analysis and drug safety monitoring presents a unique opportunity to elevate the field by incorporating human experiences and opinions into the enhancement of strategies, ultimately contributing to a safer and more effective pharmaceutical landscape.</a:t>
            </a:r>
          </a:p>
        </p:txBody>
      </p:sp>
    </p:spTree>
    <p:extLst>
      <p:ext uri="{BB962C8B-B14F-4D97-AF65-F5344CB8AC3E}">
        <p14:creationId xmlns:p14="http://schemas.microsoft.com/office/powerpoint/2010/main" val="140774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9294B-AD97-50A5-EA3E-8D4B1FB078C0}"/>
              </a:ext>
            </a:extLst>
          </p:cNvPr>
          <p:cNvSpPr>
            <a:spLocks noGrp="1"/>
          </p:cNvSpPr>
          <p:nvPr>
            <p:ph type="title"/>
          </p:nvPr>
        </p:nvSpPr>
        <p:spPr>
          <a:xfrm>
            <a:off x="838200" y="365125"/>
            <a:ext cx="10515600" cy="647887"/>
          </a:xfrm>
        </p:spPr>
        <p:txBody>
          <a:bodyPr>
            <a:normAutofit fontScale="90000"/>
          </a:bodyPr>
          <a:lstStyle/>
          <a:p>
            <a:pPr algn="ctr"/>
            <a:r>
              <a:rPr lang="en-US" b="1" dirty="0"/>
              <a:t>Research Objectives </a:t>
            </a:r>
          </a:p>
        </p:txBody>
      </p:sp>
      <p:sp>
        <p:nvSpPr>
          <p:cNvPr id="5" name="Content Placeholder 4">
            <a:extLst>
              <a:ext uri="{FF2B5EF4-FFF2-40B4-BE49-F238E27FC236}">
                <a16:creationId xmlns:a16="http://schemas.microsoft.com/office/drawing/2014/main" id="{71BA08D9-E9AE-61EC-F464-5D2C98FC7A66}"/>
              </a:ext>
            </a:extLst>
          </p:cNvPr>
          <p:cNvSpPr>
            <a:spLocks noGrp="1"/>
          </p:cNvSpPr>
          <p:nvPr>
            <p:ph sz="half" idx="1"/>
          </p:nvPr>
        </p:nvSpPr>
        <p:spPr>
          <a:xfrm>
            <a:off x="179294" y="1174376"/>
            <a:ext cx="5840506" cy="5459506"/>
          </a:xfrm>
        </p:spPr>
        <p:txBody>
          <a:bodyPr>
            <a:normAutofit fontScale="85000" lnSpcReduction="10000"/>
          </a:bodyPr>
          <a:lstStyle/>
          <a:p>
            <a:pPr marL="0" indent="0">
              <a:buNone/>
            </a:pPr>
            <a:r>
              <a:rPr lang="en-US" b="1" dirty="0"/>
              <a:t>Topic Area - Sentiment Analysis and Topic Modeling:</a:t>
            </a:r>
          </a:p>
          <a:p>
            <a:pPr marL="0" indent="0">
              <a:buNone/>
            </a:pPr>
            <a:endParaRPr lang="en-US" dirty="0"/>
          </a:p>
          <a:p>
            <a:pPr algn="just"/>
            <a:r>
              <a:rPr lang="en-US" b="1" dirty="0"/>
              <a:t>Objective 1: </a:t>
            </a:r>
            <a:r>
              <a:rPr lang="en-US" dirty="0"/>
              <a:t>Apply sentiment analysis to uncover nuanced perspectives within in-depth interviews of pharmaceutical industry experts, providing a detailed understanding of their sentiments toward current drug safety monitoring strategies.</a:t>
            </a:r>
          </a:p>
          <a:p>
            <a:endParaRPr lang="en-US" dirty="0"/>
          </a:p>
          <a:p>
            <a:pPr algn="just"/>
            <a:r>
              <a:rPr lang="en-US" b="1" dirty="0"/>
              <a:t>Objective 2: </a:t>
            </a:r>
            <a:r>
              <a:rPr lang="en-US" dirty="0"/>
              <a:t>Implement topic modeling techniques to identify and categorize key themes and topics discussed by experts, facilitating a structured analysis of the rich qualitative data.</a:t>
            </a:r>
          </a:p>
          <a:p>
            <a:endParaRPr lang="en-US" dirty="0"/>
          </a:p>
        </p:txBody>
      </p:sp>
      <p:sp>
        <p:nvSpPr>
          <p:cNvPr id="6" name="Content Placeholder 5">
            <a:extLst>
              <a:ext uri="{FF2B5EF4-FFF2-40B4-BE49-F238E27FC236}">
                <a16:creationId xmlns:a16="http://schemas.microsoft.com/office/drawing/2014/main" id="{D8A46ACF-BB1D-4CBC-9484-9F427BCBD442}"/>
              </a:ext>
            </a:extLst>
          </p:cNvPr>
          <p:cNvSpPr>
            <a:spLocks noGrp="1"/>
          </p:cNvSpPr>
          <p:nvPr>
            <p:ph sz="half" idx="2"/>
          </p:nvPr>
        </p:nvSpPr>
        <p:spPr>
          <a:xfrm>
            <a:off x="6172200" y="1174376"/>
            <a:ext cx="5921188" cy="5002587"/>
          </a:xfrm>
        </p:spPr>
        <p:txBody>
          <a:bodyPr>
            <a:normAutofit fontScale="85000" lnSpcReduction="10000"/>
          </a:bodyPr>
          <a:lstStyle/>
          <a:p>
            <a:pPr marL="0" indent="0">
              <a:buNone/>
            </a:pPr>
            <a:r>
              <a:rPr lang="en-US" b="1" dirty="0"/>
              <a:t>Problem Area - Drug Safety Monitoring Optimization in the pharmaceutical area:</a:t>
            </a:r>
          </a:p>
          <a:p>
            <a:endParaRPr lang="en-US" dirty="0"/>
          </a:p>
          <a:p>
            <a:r>
              <a:rPr lang="en-US" b="1" dirty="0"/>
              <a:t>Objective 3: </a:t>
            </a:r>
            <a:r>
              <a:rPr lang="en-US" dirty="0"/>
              <a:t>Utilize insights derived from sentiment analysis and topic modeling to formulate data-driven recommendations for optimizing drug safety monitoring strategies in the pharmaceutical industry.</a:t>
            </a:r>
          </a:p>
          <a:p>
            <a:endParaRPr lang="en-US" dirty="0"/>
          </a:p>
          <a:p>
            <a:r>
              <a:rPr lang="en-US" b="1" dirty="0"/>
              <a:t>Objective 4: </a:t>
            </a:r>
            <a:r>
              <a:rPr lang="en-US" dirty="0"/>
              <a:t>Investigate the practical applicability of the integrated approach in enhancing decision-making processes within pharmaceutical companies, regulatory bodies, and other stakeholders involved in drug safety monitoring.</a:t>
            </a:r>
          </a:p>
          <a:p>
            <a:endParaRPr lang="en-US" dirty="0"/>
          </a:p>
        </p:txBody>
      </p:sp>
    </p:spTree>
    <p:extLst>
      <p:ext uri="{BB962C8B-B14F-4D97-AF65-F5344CB8AC3E}">
        <p14:creationId xmlns:p14="http://schemas.microsoft.com/office/powerpoint/2010/main" val="94797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365</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Background of the topic</vt:lpstr>
      <vt:lpstr>Background and Rationale</vt:lpstr>
      <vt:lpstr>Research Objectives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NAMAEMBA</dc:creator>
  <cp:lastModifiedBy>DIANA NAMAEMBA</cp:lastModifiedBy>
  <cp:revision>1</cp:revision>
  <dcterms:created xsi:type="dcterms:W3CDTF">2024-02-26T10:50:55Z</dcterms:created>
  <dcterms:modified xsi:type="dcterms:W3CDTF">2024-02-26T12:04:06Z</dcterms:modified>
</cp:coreProperties>
</file>