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76F21C-4AD5-4174-A5E6-0DA4DDA5CCB6}">
  <a:tblStyle styleId="{5976F21C-4AD5-4174-A5E6-0DA4DDA5CCB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0571FE8-83C9-4708-A9FA-06A0251AF169}"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447c53617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447c53617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241261c12b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241261c12b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241261c12b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241261c12b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45a0edccb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45a0edccb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24ae72685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24ae72685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41261c12b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241261c12b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3f2653c47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3f2653c47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241261c12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241261c12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2fd0eca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22fd0eca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22fd0eca0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22fd0eca0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22fd0eca0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22fd0eca0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447c5361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447c5361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447c53617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447c53617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kaggle.com/datasets/fedesoriano/stroke-prediction-datase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1.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6.png"/><Relationship Id="rId5" Type="http://schemas.openxmlformats.org/officeDocument/2006/relationships/image" Target="../media/image9.png"/><Relationship Id="rId6" Type="http://schemas.openxmlformats.org/officeDocument/2006/relationships/image" Target="../media/image13.png"/><Relationship Id="rId7"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174050"/>
            <a:ext cx="5017500" cy="1983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Predictive analysis of stroke risk factors and contributors</a:t>
            </a:r>
            <a:endParaRPr/>
          </a:p>
        </p:txBody>
      </p:sp>
      <p:sp>
        <p:nvSpPr>
          <p:cNvPr id="135" name="Google Shape;135;p13"/>
          <p:cNvSpPr txBox="1"/>
          <p:nvPr>
            <p:ph idx="1" type="subTitle"/>
          </p:nvPr>
        </p:nvSpPr>
        <p:spPr>
          <a:xfrm>
            <a:off x="5083950" y="3326500"/>
            <a:ext cx="3470700" cy="1104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Team 1</a:t>
            </a:r>
            <a:endParaRPr/>
          </a:p>
          <a:p>
            <a:pPr indent="-319087" lvl="0" marL="457200" rtl="0" algn="l">
              <a:lnSpc>
                <a:spcPct val="95000"/>
              </a:lnSpc>
              <a:spcBef>
                <a:spcPts val="0"/>
              </a:spcBef>
              <a:spcAft>
                <a:spcPts val="0"/>
              </a:spcAft>
              <a:buSzPts val="1425"/>
              <a:buChar char="●"/>
            </a:pPr>
            <a:r>
              <a:rPr lang="es" sz="1425"/>
              <a:t>Ramirez Moreno Diana Gabriela</a:t>
            </a:r>
            <a:endParaRPr sz="1425"/>
          </a:p>
          <a:p>
            <a:pPr indent="-319087" lvl="0" marL="457200" rtl="0" algn="l">
              <a:lnSpc>
                <a:spcPct val="95000"/>
              </a:lnSpc>
              <a:spcBef>
                <a:spcPts val="0"/>
              </a:spcBef>
              <a:spcAft>
                <a:spcPts val="0"/>
              </a:spcAft>
              <a:buSzPts val="1425"/>
              <a:buChar char="●"/>
            </a:pPr>
            <a:r>
              <a:rPr lang="es" sz="1425"/>
              <a:t>Medina Gómez Alejandro </a:t>
            </a:r>
            <a:endParaRPr sz="1425"/>
          </a:p>
          <a:p>
            <a:pPr indent="-319087" lvl="0" marL="457200" rtl="0" algn="l">
              <a:lnSpc>
                <a:spcPct val="95000"/>
              </a:lnSpc>
              <a:spcBef>
                <a:spcPts val="0"/>
              </a:spcBef>
              <a:spcAft>
                <a:spcPts val="0"/>
              </a:spcAft>
              <a:buSzPts val="1425"/>
              <a:buChar char="●"/>
            </a:pPr>
            <a:r>
              <a:rPr lang="es" sz="1425"/>
              <a:t>Sánchez Zepeda Esteban Tonatiuh </a:t>
            </a:r>
            <a:endParaRPr sz="1425"/>
          </a:p>
          <a:p>
            <a:pPr indent="-319087" lvl="0" marL="457200" rtl="0" algn="l">
              <a:lnSpc>
                <a:spcPct val="95000"/>
              </a:lnSpc>
              <a:spcBef>
                <a:spcPts val="0"/>
              </a:spcBef>
              <a:spcAft>
                <a:spcPts val="0"/>
              </a:spcAft>
              <a:buSzPts val="1425"/>
              <a:buChar char="●"/>
            </a:pPr>
            <a:r>
              <a:rPr lang="es" sz="1425"/>
              <a:t>Castro Chabolla Rodolfo</a:t>
            </a:r>
            <a:endParaRPr/>
          </a:p>
        </p:txBody>
      </p:sp>
      <p:sp>
        <p:nvSpPr>
          <p:cNvPr id="136" name="Google Shape;136;p13"/>
          <p:cNvSpPr txBox="1"/>
          <p:nvPr/>
        </p:nvSpPr>
        <p:spPr>
          <a:xfrm>
            <a:off x="0" y="4750500"/>
            <a:ext cx="5353200" cy="3930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b="1" lang="es" sz="1425">
                <a:solidFill>
                  <a:schemeClr val="lt1"/>
                </a:solidFill>
                <a:latin typeface="Lato"/>
                <a:ea typeface="Lato"/>
                <a:cs typeface="Lato"/>
                <a:sym typeface="Lato"/>
              </a:rPr>
              <a:t>Datasets to be used: (Kaggle)</a:t>
            </a:r>
            <a:r>
              <a:rPr lang="es" sz="1425">
                <a:solidFill>
                  <a:schemeClr val="lt1"/>
                </a:solidFill>
                <a:latin typeface="Lato"/>
                <a:ea typeface="Lato"/>
                <a:cs typeface="Lato"/>
                <a:sym typeface="Lato"/>
              </a:rPr>
              <a:t> </a:t>
            </a:r>
            <a:r>
              <a:rPr lang="es" sz="1425" u="sng">
                <a:solidFill>
                  <a:schemeClr val="accent5"/>
                </a:solidFill>
                <a:latin typeface="Lato"/>
                <a:ea typeface="Lato"/>
                <a:cs typeface="Lato"/>
                <a:sym typeface="Lato"/>
                <a:hlinkClick r:id="rId3">
                  <a:extLst>
                    <a:ext uri="{A12FA001-AC4F-418D-AE19-62706E023703}">
                      <ahyp:hlinkClr val="tx"/>
                    </a:ext>
                  </a:extLst>
                </a:hlinkClick>
              </a:rPr>
              <a:t>Stroke Prediction Dataset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1000"/>
              </a:spcBef>
              <a:spcAft>
                <a:spcPts val="0"/>
              </a:spcAft>
              <a:buNone/>
            </a:pPr>
            <a:r>
              <a:rPr lang="es" sz="2061">
                <a:latin typeface="Arial"/>
                <a:ea typeface="Arial"/>
                <a:cs typeface="Arial"/>
                <a:sym typeface="Arial"/>
              </a:rPr>
              <a:t>Is being married a key factor in increasing the probability of having a stroke?</a:t>
            </a:r>
            <a:endParaRPr sz="2061">
              <a:latin typeface="Arial"/>
              <a:ea typeface="Arial"/>
              <a:cs typeface="Arial"/>
              <a:sym typeface="Arial"/>
            </a:endParaRPr>
          </a:p>
          <a:p>
            <a:pPr indent="0" lvl="0" marL="0" rtl="0" algn="l">
              <a:spcBef>
                <a:spcPts val="0"/>
              </a:spcBef>
              <a:spcAft>
                <a:spcPts val="0"/>
              </a:spcAft>
              <a:buNone/>
            </a:pPr>
            <a:r>
              <a:t/>
            </a:r>
            <a:endParaRPr>
              <a:highlight>
                <a:schemeClr val="dk1"/>
              </a:highlight>
            </a:endParaRPr>
          </a:p>
        </p:txBody>
      </p:sp>
      <p:pic>
        <p:nvPicPr>
          <p:cNvPr id="235" name="Google Shape;235;p22"/>
          <p:cNvPicPr preferRelativeResize="0"/>
          <p:nvPr/>
        </p:nvPicPr>
        <p:blipFill>
          <a:blip r:embed="rId3">
            <a:alphaModFix/>
          </a:blip>
          <a:stretch>
            <a:fillRect/>
          </a:stretch>
        </p:blipFill>
        <p:spPr>
          <a:xfrm>
            <a:off x="4463975" y="1151913"/>
            <a:ext cx="4319174" cy="3239375"/>
          </a:xfrm>
          <a:prstGeom prst="rect">
            <a:avLst/>
          </a:prstGeom>
          <a:noFill/>
          <a:ln>
            <a:noFill/>
          </a:ln>
        </p:spPr>
      </p:pic>
      <p:pic>
        <p:nvPicPr>
          <p:cNvPr id="236" name="Google Shape;236;p22"/>
          <p:cNvPicPr preferRelativeResize="0"/>
          <p:nvPr/>
        </p:nvPicPr>
        <p:blipFill>
          <a:blip r:embed="rId4">
            <a:alphaModFix/>
          </a:blip>
          <a:stretch>
            <a:fillRect/>
          </a:stretch>
        </p:blipFill>
        <p:spPr>
          <a:xfrm>
            <a:off x="154650" y="1151925"/>
            <a:ext cx="4144725" cy="2072375"/>
          </a:xfrm>
          <a:prstGeom prst="rect">
            <a:avLst/>
          </a:prstGeom>
          <a:noFill/>
          <a:ln>
            <a:noFill/>
          </a:ln>
        </p:spPr>
      </p:pic>
      <p:sp>
        <p:nvSpPr>
          <p:cNvPr id="237" name="Google Shape;237;p22"/>
          <p:cNvSpPr txBox="1"/>
          <p:nvPr/>
        </p:nvSpPr>
        <p:spPr>
          <a:xfrm>
            <a:off x="229250" y="3385900"/>
            <a:ext cx="4070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50">
                <a:solidFill>
                  <a:schemeClr val="lt1"/>
                </a:solidFill>
              </a:rPr>
              <a:t>We can see that the Marital status does not affect significantly whether if a patient is more likely to have a stroke or not</a:t>
            </a:r>
            <a:endParaRPr>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Is smoking a key factor in increasing the probability of having a stroke?</a:t>
            </a:r>
            <a:endParaRPr/>
          </a:p>
        </p:txBody>
      </p:sp>
      <p:sp>
        <p:nvSpPr>
          <p:cNvPr id="243" name="Google Shape;243;p23"/>
          <p:cNvSpPr txBox="1"/>
          <p:nvPr/>
        </p:nvSpPr>
        <p:spPr>
          <a:xfrm>
            <a:off x="0" y="4696225"/>
            <a:ext cx="8274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2"/>
                </a:solidFill>
                <a:latin typeface="Lato"/>
                <a:ea typeface="Lato"/>
                <a:cs typeface="Lato"/>
                <a:sym typeface="Lato"/>
              </a:rPr>
              <a:t>key factors* all those that significantly affect the increase in someone's likelihood of having a stroke.</a:t>
            </a:r>
            <a:endParaRPr sz="1300">
              <a:solidFill>
                <a:schemeClr val="dk2"/>
              </a:solidFill>
              <a:latin typeface="Lato"/>
              <a:ea typeface="Lato"/>
              <a:cs typeface="Lato"/>
              <a:sym typeface="Lato"/>
            </a:endParaRPr>
          </a:p>
        </p:txBody>
      </p:sp>
      <p:pic>
        <p:nvPicPr>
          <p:cNvPr id="244" name="Google Shape;244;p23"/>
          <p:cNvPicPr preferRelativeResize="0"/>
          <p:nvPr/>
        </p:nvPicPr>
        <p:blipFill rotWithShape="1">
          <a:blip r:embed="rId3">
            <a:alphaModFix/>
          </a:blip>
          <a:srcRect b="0" l="0" r="5410" t="0"/>
          <a:stretch/>
        </p:blipFill>
        <p:spPr>
          <a:xfrm>
            <a:off x="152400" y="1307850"/>
            <a:ext cx="4081200" cy="3235975"/>
          </a:xfrm>
          <a:prstGeom prst="rect">
            <a:avLst/>
          </a:prstGeom>
          <a:noFill/>
          <a:ln>
            <a:noFill/>
          </a:ln>
        </p:spPr>
      </p:pic>
      <p:pic>
        <p:nvPicPr>
          <p:cNvPr id="245" name="Google Shape;245;p23"/>
          <p:cNvPicPr preferRelativeResize="0"/>
          <p:nvPr/>
        </p:nvPicPr>
        <p:blipFill>
          <a:blip r:embed="rId4">
            <a:alphaModFix/>
          </a:blip>
          <a:stretch>
            <a:fillRect/>
          </a:stretch>
        </p:blipFill>
        <p:spPr>
          <a:xfrm>
            <a:off x="4467025" y="1307850"/>
            <a:ext cx="4572000" cy="1241568"/>
          </a:xfrm>
          <a:prstGeom prst="rect">
            <a:avLst/>
          </a:prstGeom>
          <a:noFill/>
          <a:ln>
            <a:noFill/>
          </a:ln>
        </p:spPr>
      </p:pic>
      <p:sp>
        <p:nvSpPr>
          <p:cNvPr id="246" name="Google Shape;246;p23"/>
          <p:cNvSpPr txBox="1"/>
          <p:nvPr/>
        </p:nvSpPr>
        <p:spPr>
          <a:xfrm>
            <a:off x="4724200" y="3005025"/>
            <a:ext cx="40812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F7F7F8"/>
                </a:solidFill>
                <a:latin typeface="Lato"/>
                <a:ea typeface="Lato"/>
                <a:cs typeface="Lato"/>
                <a:sym typeface="Lato"/>
              </a:rPr>
              <a:t>Answer : No, smoking is not a </a:t>
            </a:r>
            <a:r>
              <a:rPr b="1" i="1" lang="es" sz="1500">
                <a:solidFill>
                  <a:srgbClr val="F7F7F8"/>
                </a:solidFill>
                <a:latin typeface="Lato"/>
                <a:ea typeface="Lato"/>
                <a:cs typeface="Lato"/>
                <a:sym typeface="Lato"/>
              </a:rPr>
              <a:t>key factor</a:t>
            </a:r>
            <a:r>
              <a:rPr lang="es">
                <a:solidFill>
                  <a:srgbClr val="F7F7F8"/>
                </a:solidFill>
                <a:latin typeface="Lato"/>
                <a:ea typeface="Lato"/>
                <a:cs typeface="Lato"/>
                <a:sym typeface="Lato"/>
              </a:rPr>
              <a:t>, But according to the hypothesis test and the analysis, smoking is a </a:t>
            </a:r>
            <a:r>
              <a:rPr b="1" i="1" lang="es" sz="1500">
                <a:solidFill>
                  <a:srgbClr val="F7F7F8"/>
                </a:solidFill>
                <a:latin typeface="Lato"/>
                <a:ea typeface="Lato"/>
                <a:cs typeface="Lato"/>
                <a:sym typeface="Lato"/>
              </a:rPr>
              <a:t>factor</a:t>
            </a:r>
            <a:r>
              <a:rPr lang="es">
                <a:solidFill>
                  <a:srgbClr val="F7F7F8"/>
                </a:solidFill>
                <a:latin typeface="Lato"/>
                <a:ea typeface="Lato"/>
                <a:cs typeface="Lato"/>
                <a:sym typeface="Lato"/>
              </a:rPr>
              <a:t> that can increase a little the likelihood  of having a stroke</a:t>
            </a:r>
            <a:endParaRPr>
              <a:solidFill>
                <a:srgbClr val="F7F7F8"/>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Is having a heart disease and/or hypertension considered as risk factor?</a:t>
            </a:r>
            <a:endParaRPr/>
          </a:p>
        </p:txBody>
      </p:sp>
      <p:pic>
        <p:nvPicPr>
          <p:cNvPr id="252" name="Google Shape;252;p24"/>
          <p:cNvPicPr preferRelativeResize="0"/>
          <p:nvPr/>
        </p:nvPicPr>
        <p:blipFill rotWithShape="1">
          <a:blip r:embed="rId3">
            <a:alphaModFix/>
          </a:blip>
          <a:srcRect b="0" l="0" r="5159" t="0"/>
          <a:stretch/>
        </p:blipFill>
        <p:spPr>
          <a:xfrm>
            <a:off x="124450" y="1307850"/>
            <a:ext cx="4320200" cy="3416350"/>
          </a:xfrm>
          <a:prstGeom prst="rect">
            <a:avLst/>
          </a:prstGeom>
          <a:noFill/>
          <a:ln>
            <a:noFill/>
          </a:ln>
        </p:spPr>
      </p:pic>
      <p:pic>
        <p:nvPicPr>
          <p:cNvPr id="253" name="Google Shape;253;p24"/>
          <p:cNvPicPr preferRelativeResize="0"/>
          <p:nvPr/>
        </p:nvPicPr>
        <p:blipFill>
          <a:blip r:embed="rId4">
            <a:alphaModFix/>
          </a:blip>
          <a:stretch>
            <a:fillRect/>
          </a:stretch>
        </p:blipFill>
        <p:spPr>
          <a:xfrm>
            <a:off x="4516075" y="1307838"/>
            <a:ext cx="4552950" cy="1247775"/>
          </a:xfrm>
          <a:prstGeom prst="rect">
            <a:avLst/>
          </a:prstGeom>
          <a:noFill/>
          <a:ln>
            <a:noFill/>
          </a:ln>
        </p:spPr>
      </p:pic>
      <p:sp>
        <p:nvSpPr>
          <p:cNvPr id="254" name="Google Shape;254;p24"/>
          <p:cNvSpPr txBox="1"/>
          <p:nvPr/>
        </p:nvSpPr>
        <p:spPr>
          <a:xfrm>
            <a:off x="0" y="4758600"/>
            <a:ext cx="9069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chemeClr val="dk2"/>
                </a:solidFill>
                <a:latin typeface="Lato"/>
                <a:ea typeface="Lato"/>
                <a:cs typeface="Lato"/>
                <a:sym typeface="Lato"/>
              </a:rPr>
              <a:t>Risk </a:t>
            </a:r>
            <a:r>
              <a:rPr lang="es" sz="1000">
                <a:solidFill>
                  <a:schemeClr val="dk2"/>
                </a:solidFill>
                <a:latin typeface="Lato"/>
                <a:ea typeface="Lato"/>
                <a:cs typeface="Lato"/>
                <a:sym typeface="Lato"/>
              </a:rPr>
              <a:t>factor* characteristics at the biological, psychological, family, community, or cultural level that precede and are associated with a higher likelihood of negative outcomes</a:t>
            </a:r>
            <a:endParaRPr sz="1000">
              <a:solidFill>
                <a:schemeClr val="dk2"/>
              </a:solidFill>
              <a:latin typeface="Lato"/>
              <a:ea typeface="Lato"/>
              <a:cs typeface="Lato"/>
              <a:sym typeface="Lato"/>
            </a:endParaRPr>
          </a:p>
        </p:txBody>
      </p:sp>
      <p:sp>
        <p:nvSpPr>
          <p:cNvPr id="255" name="Google Shape;255;p24"/>
          <p:cNvSpPr txBox="1"/>
          <p:nvPr/>
        </p:nvSpPr>
        <p:spPr>
          <a:xfrm>
            <a:off x="4516075" y="4011375"/>
            <a:ext cx="3927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Lato"/>
                <a:ea typeface="Lato"/>
                <a:cs typeface="Lato"/>
                <a:sym typeface="Lato"/>
              </a:rPr>
              <a:t>Answer: yes, having Hypertension and/or heart disease will increase the chances of someone having a stroke.</a:t>
            </a:r>
            <a:endParaRPr>
              <a:solidFill>
                <a:schemeClr val="lt1"/>
              </a:solidFill>
              <a:latin typeface="Lato"/>
              <a:ea typeface="Lato"/>
              <a:cs typeface="Lato"/>
              <a:sym typeface="Lato"/>
            </a:endParaRPr>
          </a:p>
        </p:txBody>
      </p:sp>
      <p:pic>
        <p:nvPicPr>
          <p:cNvPr id="256" name="Google Shape;256;p24"/>
          <p:cNvPicPr preferRelativeResize="0"/>
          <p:nvPr/>
        </p:nvPicPr>
        <p:blipFill>
          <a:blip r:embed="rId5">
            <a:alphaModFix/>
          </a:blip>
          <a:stretch>
            <a:fillRect/>
          </a:stretch>
        </p:blipFill>
        <p:spPr>
          <a:xfrm>
            <a:off x="4516075" y="2632904"/>
            <a:ext cx="2693925" cy="1378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Conclusion</a:t>
            </a:r>
            <a:endParaRPr/>
          </a:p>
        </p:txBody>
      </p:sp>
      <p:sp>
        <p:nvSpPr>
          <p:cNvPr id="262" name="Google Shape;262;p25"/>
          <p:cNvSpPr txBox="1"/>
          <p:nvPr/>
        </p:nvSpPr>
        <p:spPr>
          <a:xfrm>
            <a:off x="1241525" y="1608250"/>
            <a:ext cx="2172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Lato"/>
                <a:ea typeface="Lato"/>
                <a:cs typeface="Lato"/>
                <a:sym typeface="Lato"/>
              </a:rPr>
              <a:t>Age, hypertension, heart disease and glucose levels were found to be predictors for stroke.</a:t>
            </a:r>
            <a:endParaRPr>
              <a:solidFill>
                <a:schemeClr val="lt1"/>
              </a:solidFill>
              <a:latin typeface="Lato"/>
              <a:ea typeface="Lato"/>
              <a:cs typeface="Lato"/>
              <a:sym typeface="Lato"/>
            </a:endParaRPr>
          </a:p>
        </p:txBody>
      </p:sp>
      <p:pic>
        <p:nvPicPr>
          <p:cNvPr id="263" name="Google Shape;263;p25"/>
          <p:cNvPicPr preferRelativeResize="0"/>
          <p:nvPr/>
        </p:nvPicPr>
        <p:blipFill>
          <a:blip r:embed="rId3">
            <a:alphaModFix/>
          </a:blip>
          <a:stretch>
            <a:fillRect/>
          </a:stretch>
        </p:blipFill>
        <p:spPr>
          <a:xfrm>
            <a:off x="3797000" y="1458850"/>
            <a:ext cx="3967104" cy="2695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6"/>
          <p:cNvSpPr txBox="1"/>
          <p:nvPr>
            <p:ph type="ctrTitle"/>
          </p:nvPr>
        </p:nvSpPr>
        <p:spPr>
          <a:xfrm>
            <a:off x="3537150" y="1174050"/>
            <a:ext cx="5017500" cy="198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Thank you!</a:t>
            </a:r>
            <a:endParaRPr/>
          </a:p>
        </p:txBody>
      </p:sp>
      <p:sp>
        <p:nvSpPr>
          <p:cNvPr id="269" name="Google Shape;269;p26"/>
          <p:cNvSpPr txBox="1"/>
          <p:nvPr>
            <p:ph idx="1" type="subTitle"/>
          </p:nvPr>
        </p:nvSpPr>
        <p:spPr>
          <a:xfrm>
            <a:off x="5083950" y="3326500"/>
            <a:ext cx="3470700" cy="11046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None/>
            </a:pPr>
            <a:r>
              <a:rPr lang="es" sz="2300"/>
              <a:t>Questions?</a:t>
            </a:r>
            <a:endParaRPr sz="2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3536150" y="2949100"/>
            <a:ext cx="4151400" cy="1217100"/>
          </a:xfrm>
          <a:prstGeom prst="rect">
            <a:avLst/>
          </a:prstGeom>
        </p:spPr>
        <p:txBody>
          <a:bodyPr anchorCtr="0" anchor="ctr" bIns="91425" lIns="91425" spcFirstLastPara="1" rIns="91425" wrap="square" tIns="91425">
            <a:normAutofit/>
          </a:bodyPr>
          <a:lstStyle/>
          <a:p>
            <a:pPr indent="0" lvl="0" marL="0" rtl="0" algn="l">
              <a:lnSpc>
                <a:spcPct val="95000"/>
              </a:lnSpc>
              <a:spcBef>
                <a:spcPts val="0"/>
              </a:spcBef>
              <a:spcAft>
                <a:spcPts val="1200"/>
              </a:spcAft>
              <a:buNone/>
            </a:pPr>
            <a:r>
              <a:rPr lang="es" sz="1425">
                <a:latin typeface="Lato"/>
                <a:ea typeface="Lato"/>
                <a:cs typeface="Lato"/>
                <a:sym typeface="Lato"/>
              </a:rPr>
              <a:t>Identify the key risk factors and contributors that affect stroke prediction and identify the patients at high risk of stroke.</a:t>
            </a:r>
            <a:endParaRPr/>
          </a:p>
        </p:txBody>
      </p:sp>
      <p:pic>
        <p:nvPicPr>
          <p:cNvPr id="142" name="Google Shape;142;p14"/>
          <p:cNvPicPr preferRelativeResize="0"/>
          <p:nvPr/>
        </p:nvPicPr>
        <p:blipFill>
          <a:blip r:embed="rId3">
            <a:alphaModFix/>
          </a:blip>
          <a:stretch>
            <a:fillRect/>
          </a:stretch>
        </p:blipFill>
        <p:spPr>
          <a:xfrm>
            <a:off x="0" y="368875"/>
            <a:ext cx="3299725" cy="4405750"/>
          </a:xfrm>
          <a:prstGeom prst="rect">
            <a:avLst/>
          </a:prstGeom>
          <a:noFill/>
          <a:ln>
            <a:noFill/>
          </a:ln>
        </p:spPr>
      </p:pic>
      <p:sp>
        <p:nvSpPr>
          <p:cNvPr id="143" name="Google Shape;143;p14"/>
          <p:cNvSpPr txBox="1"/>
          <p:nvPr>
            <p:ph type="title"/>
          </p:nvPr>
        </p:nvSpPr>
        <p:spPr>
          <a:xfrm>
            <a:off x="3536150" y="1354650"/>
            <a:ext cx="1762500" cy="1217100"/>
          </a:xfrm>
          <a:prstGeom prst="rect">
            <a:avLst/>
          </a:prstGeom>
        </p:spPr>
        <p:txBody>
          <a:bodyPr anchorCtr="0" anchor="ctr" bIns="91425" lIns="91425" spcFirstLastPara="1" rIns="91425" wrap="square" tIns="91425">
            <a:normAutofit/>
          </a:bodyPr>
          <a:lstStyle/>
          <a:p>
            <a:pPr indent="0" lvl="0" marL="0" rtl="0" algn="l">
              <a:lnSpc>
                <a:spcPct val="95000"/>
              </a:lnSpc>
              <a:spcBef>
                <a:spcPts val="0"/>
              </a:spcBef>
              <a:spcAft>
                <a:spcPts val="1200"/>
              </a:spcAft>
              <a:buNone/>
            </a:pPr>
            <a:r>
              <a:rPr b="1" lang="es" sz="2425">
                <a:latin typeface="Lato"/>
                <a:ea typeface="Lato"/>
                <a:cs typeface="Lato"/>
                <a:sym typeface="Lato"/>
              </a:rPr>
              <a:t>Objective: </a:t>
            </a:r>
            <a:endParaRPr sz="3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15"/>
          <p:cNvPicPr preferRelativeResize="0"/>
          <p:nvPr/>
        </p:nvPicPr>
        <p:blipFill>
          <a:blip r:embed="rId3">
            <a:alphaModFix amt="33000"/>
          </a:blip>
          <a:stretch>
            <a:fillRect/>
          </a:stretch>
        </p:blipFill>
        <p:spPr>
          <a:xfrm>
            <a:off x="1907825" y="894525"/>
            <a:ext cx="5328351" cy="3550124"/>
          </a:xfrm>
          <a:prstGeom prst="rect">
            <a:avLst/>
          </a:prstGeom>
          <a:noFill/>
          <a:ln>
            <a:noFill/>
          </a:ln>
          <a:effectLst>
            <a:outerShdw blurRad="57150" rotWithShape="0" algn="bl" dir="5400000" dist="19050">
              <a:srgbClr val="000000">
                <a:alpha val="50000"/>
              </a:srgbClr>
            </a:outerShdw>
          </a:effectLst>
        </p:spPr>
      </p:pic>
      <p:sp>
        <p:nvSpPr>
          <p:cNvPr id="149" name="Google Shape;149;p15"/>
          <p:cNvSpPr txBox="1"/>
          <p:nvPr>
            <p:ph idx="1" type="body"/>
          </p:nvPr>
        </p:nvSpPr>
        <p:spPr>
          <a:xfrm>
            <a:off x="216750" y="356400"/>
            <a:ext cx="8710500" cy="4430700"/>
          </a:xfrm>
          <a:prstGeom prst="rect">
            <a:avLst/>
          </a:prstGeom>
        </p:spPr>
        <p:txBody>
          <a:bodyPr anchorCtr="0" anchor="t" bIns="91425" lIns="91425" spcFirstLastPara="1" rIns="91425" wrap="square" tIns="91425">
            <a:noAutofit/>
          </a:bodyPr>
          <a:lstStyle/>
          <a:p>
            <a:pPr indent="457200" lvl="0" marL="457200" rtl="0" algn="l">
              <a:lnSpc>
                <a:spcPct val="95000"/>
              </a:lnSpc>
              <a:spcBef>
                <a:spcPts val="0"/>
              </a:spcBef>
              <a:spcAft>
                <a:spcPts val="0"/>
              </a:spcAft>
              <a:buSzPts val="688"/>
              <a:buNone/>
            </a:pPr>
            <a:r>
              <a:rPr b="1" lang="es" sz="1800"/>
              <a:t>Project Description / Outline:</a:t>
            </a:r>
            <a:endParaRPr b="1" sz="1800"/>
          </a:p>
          <a:p>
            <a:pPr indent="0" lvl="0" marL="0" rtl="0" algn="l">
              <a:lnSpc>
                <a:spcPct val="95000"/>
              </a:lnSpc>
              <a:spcBef>
                <a:spcPts val="1200"/>
              </a:spcBef>
              <a:spcAft>
                <a:spcPts val="0"/>
              </a:spcAft>
              <a:buSzPts val="688"/>
              <a:buNone/>
            </a:pPr>
            <a:r>
              <a:t/>
            </a:r>
            <a:endParaRPr sz="1800"/>
          </a:p>
          <a:p>
            <a:pPr indent="0" lvl="0" marL="0" rtl="0" algn="l">
              <a:lnSpc>
                <a:spcPct val="95000"/>
              </a:lnSpc>
              <a:spcBef>
                <a:spcPts val="1200"/>
              </a:spcBef>
              <a:spcAft>
                <a:spcPts val="0"/>
              </a:spcAft>
              <a:buSzPts val="688"/>
              <a:buNone/>
            </a:pPr>
            <a:r>
              <a:rPr lang="es" sz="1800"/>
              <a:t>An ischemic stroke occurs when the blood supply to part of the brain is interrupted or reduced, preventing brain tissue from getting oxygen and nutrients. Brain cells begin to die in minutes.</a:t>
            </a:r>
            <a:endParaRPr sz="1800"/>
          </a:p>
          <a:p>
            <a:pPr indent="0" lvl="0" marL="0" rtl="0" algn="l">
              <a:lnSpc>
                <a:spcPct val="95000"/>
              </a:lnSpc>
              <a:spcBef>
                <a:spcPts val="1200"/>
              </a:spcBef>
              <a:spcAft>
                <a:spcPts val="0"/>
              </a:spcAft>
              <a:buSzPts val="688"/>
              <a:buNone/>
            </a:pPr>
            <a:r>
              <a:t/>
            </a:r>
            <a:endParaRPr sz="1800"/>
          </a:p>
          <a:p>
            <a:pPr indent="0" lvl="0" marL="0" rtl="0" algn="l">
              <a:lnSpc>
                <a:spcPct val="95000"/>
              </a:lnSpc>
              <a:spcBef>
                <a:spcPts val="1200"/>
              </a:spcBef>
              <a:spcAft>
                <a:spcPts val="0"/>
              </a:spcAft>
              <a:buSzPts val="688"/>
              <a:buNone/>
            </a:pPr>
            <a:r>
              <a:rPr lang="es" sz="1800"/>
              <a:t>A </a:t>
            </a:r>
            <a:r>
              <a:rPr b="1" lang="es" sz="1800"/>
              <a:t>stroke </a:t>
            </a:r>
            <a:r>
              <a:rPr lang="es" sz="1800"/>
              <a:t>is a </a:t>
            </a:r>
            <a:r>
              <a:rPr b="1" lang="es" sz="1800"/>
              <a:t>medical emergency</a:t>
            </a:r>
            <a:r>
              <a:rPr lang="es" sz="1800"/>
              <a:t>, and prompt treatment is crucial. Early action can reduce brain damage and other complications. Predicting the likelihood of stroke can help to prevent and manage the disease. </a:t>
            </a:r>
            <a:endParaRPr sz="1800"/>
          </a:p>
          <a:p>
            <a:pPr indent="0" lvl="0" marL="0" rtl="0" algn="l">
              <a:lnSpc>
                <a:spcPct val="95000"/>
              </a:lnSpc>
              <a:spcBef>
                <a:spcPts val="1200"/>
              </a:spcBef>
              <a:spcAft>
                <a:spcPts val="0"/>
              </a:spcAft>
              <a:buSzPts val="688"/>
              <a:buNone/>
            </a:pPr>
            <a:r>
              <a:t/>
            </a:r>
            <a:endParaRPr sz="1800"/>
          </a:p>
          <a:p>
            <a:pPr indent="0" lvl="0" marL="0" rtl="0" algn="l">
              <a:lnSpc>
                <a:spcPct val="95000"/>
              </a:lnSpc>
              <a:spcBef>
                <a:spcPts val="1200"/>
              </a:spcBef>
              <a:spcAft>
                <a:spcPts val="0"/>
              </a:spcAft>
              <a:buSzPts val="688"/>
              <a:buNone/>
            </a:pPr>
            <a:r>
              <a:rPr lang="es" sz="1800"/>
              <a:t>This project aims to identify the key risk factors and contributors that affect stroke prediction using a large dataset.  </a:t>
            </a:r>
            <a:r>
              <a:rPr b="1" lang="es" sz="1800"/>
              <a:t>The goal is to identify and analyze the risk factors that could increase the probability of a patient getting a stroke. </a:t>
            </a:r>
            <a:endParaRPr b="1" sz="1800"/>
          </a:p>
          <a:p>
            <a:pPr indent="0" lvl="0" marL="0" rtl="0" algn="l">
              <a:lnSpc>
                <a:spcPct val="95000"/>
              </a:lnSpc>
              <a:spcBef>
                <a:spcPts val="1200"/>
              </a:spcBef>
              <a:spcAft>
                <a:spcPts val="0"/>
              </a:spcAft>
              <a:buNone/>
            </a:pPr>
            <a:r>
              <a:t/>
            </a:r>
            <a:endParaRPr sz="1425"/>
          </a:p>
          <a:p>
            <a:pPr indent="0" lvl="0" marL="0" rtl="0" algn="l">
              <a:lnSpc>
                <a:spcPct val="95000"/>
              </a:lnSpc>
              <a:spcBef>
                <a:spcPts val="1200"/>
              </a:spcBef>
              <a:spcAft>
                <a:spcPts val="0"/>
              </a:spcAft>
              <a:buSzPts val="688"/>
              <a:buNone/>
            </a:pPr>
            <a:r>
              <a:t/>
            </a:r>
            <a:endParaRPr sz="1425"/>
          </a:p>
          <a:p>
            <a:pPr indent="0" lvl="0" marL="0" rtl="0" algn="l">
              <a:lnSpc>
                <a:spcPct val="95000"/>
              </a:lnSpc>
              <a:spcBef>
                <a:spcPts val="1200"/>
              </a:spcBef>
              <a:spcAft>
                <a:spcPts val="0"/>
              </a:spcAft>
              <a:buSzPts val="688"/>
              <a:buNone/>
            </a:pPr>
            <a:r>
              <a:t/>
            </a:r>
            <a:endParaRPr sz="1425"/>
          </a:p>
          <a:p>
            <a:pPr indent="0" lvl="0" marL="0" rtl="0" algn="l">
              <a:lnSpc>
                <a:spcPct val="95000"/>
              </a:lnSpc>
              <a:spcBef>
                <a:spcPts val="1200"/>
              </a:spcBef>
              <a:spcAft>
                <a:spcPts val="0"/>
              </a:spcAft>
              <a:buSzPts val="688"/>
              <a:buNone/>
            </a:pPr>
            <a:r>
              <a:t/>
            </a:r>
            <a:endParaRPr sz="1425"/>
          </a:p>
          <a:p>
            <a:pPr indent="0" lvl="0" marL="0" rtl="0" algn="l">
              <a:lnSpc>
                <a:spcPct val="95000"/>
              </a:lnSpc>
              <a:spcBef>
                <a:spcPts val="1200"/>
              </a:spcBef>
              <a:spcAft>
                <a:spcPts val="1200"/>
              </a:spcAft>
              <a:buSzPts val="688"/>
              <a:buNone/>
            </a:pPr>
            <a:r>
              <a:t/>
            </a:r>
            <a:endParaRPr sz="142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Data overview</a:t>
            </a:r>
            <a:endParaRPr/>
          </a:p>
        </p:txBody>
      </p:sp>
      <p:sp>
        <p:nvSpPr>
          <p:cNvPr id="155" name="Google Shape;155;p16"/>
          <p:cNvSpPr txBox="1"/>
          <p:nvPr>
            <p:ph idx="1" type="body"/>
          </p:nvPr>
        </p:nvSpPr>
        <p:spPr>
          <a:xfrm>
            <a:off x="1297500" y="1181975"/>
            <a:ext cx="34032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Sample from Electronic Health Record (EHR) controlled by McKinsey &amp; Company</a:t>
            </a:r>
            <a:endParaRPr/>
          </a:p>
          <a:p>
            <a:pPr indent="0" lvl="0" marL="0" rtl="0" algn="l">
              <a:spcBef>
                <a:spcPts val="1200"/>
              </a:spcBef>
              <a:spcAft>
                <a:spcPts val="0"/>
              </a:spcAft>
              <a:buNone/>
            </a:pPr>
            <a:r>
              <a:rPr lang="es"/>
              <a:t>After cleaning the data for NaN and Null values, the dataset was reduced from an initial population of 5110 to a refined population of 4908.</a:t>
            </a:r>
            <a:endParaRPr/>
          </a:p>
          <a:p>
            <a:pPr indent="0" lvl="0" marL="0" rtl="0" algn="l">
              <a:spcBef>
                <a:spcPts val="1200"/>
              </a:spcBef>
              <a:spcAft>
                <a:spcPts val="0"/>
              </a:spcAft>
              <a:buNone/>
            </a:pPr>
            <a:r>
              <a:rPr lang="es"/>
              <a:t>Among these individuals, approximately 4.3% were reported to have suffered a stroke.</a:t>
            </a:r>
            <a:endParaRPr/>
          </a:p>
          <a:p>
            <a:pPr indent="457200" lvl="0" marL="0" rtl="0" algn="l">
              <a:spcBef>
                <a:spcPts val="1200"/>
              </a:spcBef>
              <a:spcAft>
                <a:spcPts val="0"/>
              </a:spcAft>
              <a:buNone/>
            </a:pPr>
            <a:r>
              <a:t/>
            </a:r>
            <a:endParaRPr/>
          </a:p>
          <a:p>
            <a:pPr indent="0" lvl="0" marL="0" rtl="0" algn="l">
              <a:spcBef>
                <a:spcPts val="0"/>
              </a:spcBef>
              <a:spcAft>
                <a:spcPts val="1200"/>
              </a:spcAft>
              <a:buNone/>
            </a:pPr>
            <a:r>
              <a:t/>
            </a:r>
            <a:endParaRPr/>
          </a:p>
        </p:txBody>
      </p:sp>
      <p:pic>
        <p:nvPicPr>
          <p:cNvPr id="156" name="Google Shape;156;p16"/>
          <p:cNvPicPr preferRelativeResize="0"/>
          <p:nvPr/>
        </p:nvPicPr>
        <p:blipFill rotWithShape="1">
          <a:blip r:embed="rId3">
            <a:alphaModFix/>
          </a:blip>
          <a:srcRect b="17769" l="6358" r="0" t="5999"/>
          <a:stretch/>
        </p:blipFill>
        <p:spPr>
          <a:xfrm>
            <a:off x="5176475" y="556000"/>
            <a:ext cx="3186874" cy="1945651"/>
          </a:xfrm>
          <a:prstGeom prst="rect">
            <a:avLst/>
          </a:prstGeom>
          <a:noFill/>
          <a:ln>
            <a:noFill/>
          </a:ln>
        </p:spPr>
      </p:pic>
      <p:pic>
        <p:nvPicPr>
          <p:cNvPr id="157" name="Google Shape;157;p16"/>
          <p:cNvPicPr preferRelativeResize="0"/>
          <p:nvPr/>
        </p:nvPicPr>
        <p:blipFill rotWithShape="1">
          <a:blip r:embed="rId4">
            <a:alphaModFix/>
          </a:blip>
          <a:srcRect b="0" l="2994" r="8156" t="6707"/>
          <a:stretch/>
        </p:blipFill>
        <p:spPr>
          <a:xfrm>
            <a:off x="5176475" y="2832871"/>
            <a:ext cx="3186874" cy="2050529"/>
          </a:xfrm>
          <a:prstGeom prst="rect">
            <a:avLst/>
          </a:prstGeom>
          <a:noFill/>
          <a:ln>
            <a:noFill/>
          </a:ln>
        </p:spPr>
      </p:pic>
      <p:sp>
        <p:nvSpPr>
          <p:cNvPr id="158" name="Google Shape;158;p16"/>
          <p:cNvSpPr txBox="1"/>
          <p:nvPr/>
        </p:nvSpPr>
        <p:spPr>
          <a:xfrm>
            <a:off x="1297500" y="4413175"/>
            <a:ext cx="3403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800">
                <a:solidFill>
                  <a:schemeClr val="lt1"/>
                </a:solidFill>
                <a:latin typeface="Lato"/>
                <a:ea typeface="Lato"/>
                <a:cs typeface="Lato"/>
                <a:sym typeface="Lato"/>
              </a:rPr>
              <a:t>*There is not sufficient evidence to support the claim that women are more likely to have a stroke than men</a:t>
            </a:r>
            <a:endParaRPr sz="800">
              <a:solidFill>
                <a:schemeClr val="lt1"/>
              </a:solidFill>
              <a:latin typeface="Lato"/>
              <a:ea typeface="Lato"/>
              <a:cs typeface="Lato"/>
              <a:sym typeface="Lato"/>
            </a:endParaRPr>
          </a:p>
        </p:txBody>
      </p:sp>
      <p:graphicFrame>
        <p:nvGraphicFramePr>
          <p:cNvPr id="159" name="Google Shape;159;p16"/>
          <p:cNvGraphicFramePr/>
          <p:nvPr/>
        </p:nvGraphicFramePr>
        <p:xfrm>
          <a:off x="1297500" y="3453175"/>
          <a:ext cx="3000000" cy="3000000"/>
        </p:xfrm>
        <a:graphic>
          <a:graphicData uri="http://schemas.openxmlformats.org/drawingml/2006/table">
            <a:tbl>
              <a:tblPr>
                <a:noFill/>
                <a:tableStyleId>{5976F21C-4AD5-4174-A5E6-0DA4DDA5CCB6}</a:tableStyleId>
              </a:tblPr>
              <a:tblGrid>
                <a:gridCol w="680225"/>
                <a:gridCol w="1126525"/>
                <a:gridCol w="1596425"/>
              </a:tblGrid>
              <a:tr h="190025">
                <a:tc>
                  <a:txBody>
                    <a:bodyPr/>
                    <a:lstStyle/>
                    <a:p>
                      <a:pPr indent="0" lvl="0" marL="0" rtl="0" algn="ctr">
                        <a:spcBef>
                          <a:spcPts val="0"/>
                        </a:spcBef>
                        <a:spcAft>
                          <a:spcPts val="0"/>
                        </a:spcAft>
                        <a:buNone/>
                      </a:pPr>
                      <a:r>
                        <a:t/>
                      </a:r>
                      <a:endParaRPr sz="900">
                        <a:solidFill>
                          <a:schemeClr val="lt1"/>
                        </a:solidFill>
                      </a:endParaRPr>
                    </a:p>
                  </a:txBody>
                  <a:tcPr marT="91425" marB="91425" marR="91425" marL="91425"/>
                </a:tc>
                <a:tc>
                  <a:txBody>
                    <a:bodyPr/>
                    <a:lstStyle/>
                    <a:p>
                      <a:pPr indent="0" lvl="0" marL="0" rtl="0" algn="ctr">
                        <a:spcBef>
                          <a:spcPts val="0"/>
                        </a:spcBef>
                        <a:spcAft>
                          <a:spcPts val="0"/>
                        </a:spcAft>
                        <a:buNone/>
                      </a:pPr>
                      <a:r>
                        <a:rPr lang="es" sz="900">
                          <a:solidFill>
                            <a:schemeClr val="lt1"/>
                          </a:solidFill>
                        </a:rPr>
                        <a:t>Pop total</a:t>
                      </a:r>
                      <a:endParaRPr sz="900">
                        <a:solidFill>
                          <a:schemeClr val="lt1"/>
                        </a:solidFill>
                      </a:endParaRPr>
                    </a:p>
                  </a:txBody>
                  <a:tcPr marT="91425" marB="91425" marR="91425" marL="91425"/>
                </a:tc>
                <a:tc>
                  <a:txBody>
                    <a:bodyPr/>
                    <a:lstStyle/>
                    <a:p>
                      <a:pPr indent="0" lvl="0" marL="0" rtl="0" algn="ctr">
                        <a:spcBef>
                          <a:spcPts val="0"/>
                        </a:spcBef>
                        <a:spcAft>
                          <a:spcPts val="0"/>
                        </a:spcAft>
                        <a:buNone/>
                      </a:pPr>
                      <a:r>
                        <a:rPr lang="es" sz="900">
                          <a:solidFill>
                            <a:schemeClr val="lt1"/>
                          </a:solidFill>
                        </a:rPr>
                        <a:t>Suffered a stroke</a:t>
                      </a:r>
                      <a:endParaRPr sz="900">
                        <a:solidFill>
                          <a:schemeClr val="lt1"/>
                        </a:solidFill>
                      </a:endParaRPr>
                    </a:p>
                  </a:txBody>
                  <a:tcPr marT="91425" marB="91425" marR="91425" marL="91425"/>
                </a:tc>
              </a:tr>
              <a:tr h="190025">
                <a:tc>
                  <a:txBody>
                    <a:bodyPr/>
                    <a:lstStyle/>
                    <a:p>
                      <a:pPr indent="0" lvl="0" marL="0" rtl="0" algn="ctr">
                        <a:spcBef>
                          <a:spcPts val="0"/>
                        </a:spcBef>
                        <a:spcAft>
                          <a:spcPts val="0"/>
                        </a:spcAft>
                        <a:buNone/>
                      </a:pPr>
                      <a:r>
                        <a:rPr lang="es" sz="900">
                          <a:solidFill>
                            <a:schemeClr val="lt1"/>
                          </a:solidFill>
                        </a:rPr>
                        <a:t>Female</a:t>
                      </a:r>
                      <a:endParaRPr sz="900">
                        <a:solidFill>
                          <a:schemeClr val="lt1"/>
                        </a:solidFill>
                      </a:endParaRPr>
                    </a:p>
                  </a:txBody>
                  <a:tcPr marT="91425" marB="91425" marR="91425" marL="91425"/>
                </a:tc>
                <a:tc>
                  <a:txBody>
                    <a:bodyPr/>
                    <a:lstStyle/>
                    <a:p>
                      <a:pPr indent="0" lvl="0" marL="0" rtl="0" algn="ctr">
                        <a:spcBef>
                          <a:spcPts val="0"/>
                        </a:spcBef>
                        <a:spcAft>
                          <a:spcPts val="0"/>
                        </a:spcAft>
                        <a:buNone/>
                      </a:pPr>
                      <a:r>
                        <a:rPr lang="es" sz="900">
                          <a:solidFill>
                            <a:schemeClr val="lt1"/>
                          </a:solidFill>
                        </a:rPr>
                        <a:t>2897</a:t>
                      </a:r>
                      <a:endParaRPr sz="900">
                        <a:solidFill>
                          <a:schemeClr val="lt1"/>
                        </a:solidFill>
                      </a:endParaRPr>
                    </a:p>
                  </a:txBody>
                  <a:tcPr marT="91425" marB="91425" marR="91425" marL="91425"/>
                </a:tc>
                <a:tc>
                  <a:txBody>
                    <a:bodyPr/>
                    <a:lstStyle/>
                    <a:p>
                      <a:pPr indent="0" lvl="0" marL="0" rtl="0" algn="ctr">
                        <a:spcBef>
                          <a:spcPts val="0"/>
                        </a:spcBef>
                        <a:spcAft>
                          <a:spcPts val="0"/>
                        </a:spcAft>
                        <a:buNone/>
                      </a:pPr>
                      <a:r>
                        <a:rPr lang="es" sz="900">
                          <a:solidFill>
                            <a:schemeClr val="lt1"/>
                          </a:solidFill>
                        </a:rPr>
                        <a:t>120 (4.14%)</a:t>
                      </a:r>
                      <a:endParaRPr sz="900">
                        <a:solidFill>
                          <a:schemeClr val="lt1"/>
                        </a:solidFill>
                      </a:endParaRPr>
                    </a:p>
                  </a:txBody>
                  <a:tcPr marT="91425" marB="91425" marR="91425" marL="91425"/>
                </a:tc>
              </a:tr>
              <a:tr h="190025">
                <a:tc>
                  <a:txBody>
                    <a:bodyPr/>
                    <a:lstStyle/>
                    <a:p>
                      <a:pPr indent="0" lvl="0" marL="0" rtl="0" algn="ctr">
                        <a:spcBef>
                          <a:spcPts val="0"/>
                        </a:spcBef>
                        <a:spcAft>
                          <a:spcPts val="0"/>
                        </a:spcAft>
                        <a:buNone/>
                      </a:pPr>
                      <a:r>
                        <a:rPr lang="es" sz="900">
                          <a:solidFill>
                            <a:schemeClr val="lt1"/>
                          </a:solidFill>
                        </a:rPr>
                        <a:t>Male</a:t>
                      </a:r>
                      <a:endParaRPr sz="900">
                        <a:solidFill>
                          <a:schemeClr val="lt1"/>
                        </a:solidFill>
                      </a:endParaRPr>
                    </a:p>
                  </a:txBody>
                  <a:tcPr marT="91425" marB="91425" marR="91425" marL="91425"/>
                </a:tc>
                <a:tc>
                  <a:txBody>
                    <a:bodyPr/>
                    <a:lstStyle/>
                    <a:p>
                      <a:pPr indent="0" lvl="0" marL="0" rtl="0" algn="ctr">
                        <a:spcBef>
                          <a:spcPts val="0"/>
                        </a:spcBef>
                        <a:spcAft>
                          <a:spcPts val="0"/>
                        </a:spcAft>
                        <a:buNone/>
                      </a:pPr>
                      <a:r>
                        <a:rPr lang="es" sz="900">
                          <a:solidFill>
                            <a:schemeClr val="lt1"/>
                          </a:solidFill>
                        </a:rPr>
                        <a:t>2011</a:t>
                      </a:r>
                      <a:endParaRPr sz="900">
                        <a:solidFill>
                          <a:schemeClr val="lt1"/>
                        </a:solidFill>
                      </a:endParaRPr>
                    </a:p>
                  </a:txBody>
                  <a:tcPr marT="91425" marB="91425" marR="91425" marL="91425"/>
                </a:tc>
                <a:tc>
                  <a:txBody>
                    <a:bodyPr/>
                    <a:lstStyle/>
                    <a:p>
                      <a:pPr indent="0" lvl="0" marL="0" rtl="0" algn="ctr">
                        <a:spcBef>
                          <a:spcPts val="0"/>
                        </a:spcBef>
                        <a:spcAft>
                          <a:spcPts val="0"/>
                        </a:spcAft>
                        <a:buNone/>
                      </a:pPr>
                      <a:r>
                        <a:rPr lang="es" sz="900">
                          <a:solidFill>
                            <a:schemeClr val="lt1"/>
                          </a:solidFill>
                        </a:rPr>
                        <a:t> 89 (4.43%)</a:t>
                      </a:r>
                      <a:endParaRPr sz="900">
                        <a:solidFill>
                          <a:schemeClr val="lt1"/>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nvSpPr>
        <p:spPr>
          <a:xfrm>
            <a:off x="249250" y="25775"/>
            <a:ext cx="8531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lt1"/>
                </a:solidFill>
              </a:rPr>
              <a:t>What is the correlation between the variables?</a:t>
            </a:r>
            <a:endParaRPr sz="1800">
              <a:solidFill>
                <a:schemeClr val="lt1"/>
              </a:solidFill>
            </a:endParaRPr>
          </a:p>
        </p:txBody>
      </p:sp>
      <p:pic>
        <p:nvPicPr>
          <p:cNvPr id="165" name="Google Shape;165;p17"/>
          <p:cNvPicPr preferRelativeResize="0"/>
          <p:nvPr/>
        </p:nvPicPr>
        <p:blipFill>
          <a:blip r:embed="rId3">
            <a:alphaModFix/>
          </a:blip>
          <a:stretch>
            <a:fillRect/>
          </a:stretch>
        </p:blipFill>
        <p:spPr>
          <a:xfrm>
            <a:off x="152400" y="947400"/>
            <a:ext cx="2108666" cy="1777973"/>
          </a:xfrm>
          <a:prstGeom prst="rect">
            <a:avLst/>
          </a:prstGeom>
          <a:noFill/>
          <a:ln>
            <a:noFill/>
          </a:ln>
        </p:spPr>
      </p:pic>
      <p:pic>
        <p:nvPicPr>
          <p:cNvPr id="166" name="Google Shape;166;p17"/>
          <p:cNvPicPr preferRelativeResize="0"/>
          <p:nvPr/>
        </p:nvPicPr>
        <p:blipFill>
          <a:blip r:embed="rId4">
            <a:alphaModFix/>
          </a:blip>
          <a:stretch>
            <a:fillRect/>
          </a:stretch>
        </p:blipFill>
        <p:spPr>
          <a:xfrm>
            <a:off x="4926834" y="946502"/>
            <a:ext cx="2108666" cy="1777972"/>
          </a:xfrm>
          <a:prstGeom prst="rect">
            <a:avLst/>
          </a:prstGeom>
          <a:noFill/>
          <a:ln>
            <a:noFill/>
          </a:ln>
        </p:spPr>
      </p:pic>
      <p:pic>
        <p:nvPicPr>
          <p:cNvPr id="167" name="Google Shape;167;p17"/>
          <p:cNvPicPr preferRelativeResize="0"/>
          <p:nvPr/>
        </p:nvPicPr>
        <p:blipFill>
          <a:blip r:embed="rId5">
            <a:alphaModFix/>
          </a:blip>
          <a:stretch>
            <a:fillRect/>
          </a:stretch>
        </p:blipFill>
        <p:spPr>
          <a:xfrm>
            <a:off x="2473452" y="947400"/>
            <a:ext cx="2108668" cy="1777973"/>
          </a:xfrm>
          <a:prstGeom prst="rect">
            <a:avLst/>
          </a:prstGeom>
          <a:noFill/>
          <a:ln>
            <a:noFill/>
          </a:ln>
        </p:spPr>
      </p:pic>
      <p:pic>
        <p:nvPicPr>
          <p:cNvPr id="168" name="Google Shape;168;p17"/>
          <p:cNvPicPr preferRelativeResize="0"/>
          <p:nvPr/>
        </p:nvPicPr>
        <p:blipFill>
          <a:blip r:embed="rId6">
            <a:alphaModFix/>
          </a:blip>
          <a:stretch>
            <a:fillRect/>
          </a:stretch>
        </p:blipFill>
        <p:spPr>
          <a:xfrm>
            <a:off x="152400" y="3080102"/>
            <a:ext cx="2108666" cy="1777972"/>
          </a:xfrm>
          <a:prstGeom prst="rect">
            <a:avLst/>
          </a:prstGeom>
          <a:noFill/>
          <a:ln>
            <a:noFill/>
          </a:ln>
        </p:spPr>
      </p:pic>
      <p:pic>
        <p:nvPicPr>
          <p:cNvPr id="169" name="Google Shape;169;p17"/>
          <p:cNvPicPr preferRelativeResize="0"/>
          <p:nvPr/>
        </p:nvPicPr>
        <p:blipFill>
          <a:blip r:embed="rId7">
            <a:alphaModFix/>
          </a:blip>
          <a:stretch>
            <a:fillRect/>
          </a:stretch>
        </p:blipFill>
        <p:spPr>
          <a:xfrm>
            <a:off x="2473452" y="3080102"/>
            <a:ext cx="2108665" cy="1777972"/>
          </a:xfrm>
          <a:prstGeom prst="rect">
            <a:avLst/>
          </a:prstGeom>
          <a:noFill/>
          <a:ln>
            <a:noFill/>
          </a:ln>
        </p:spPr>
      </p:pic>
      <p:sp>
        <p:nvSpPr>
          <p:cNvPr id="170" name="Google Shape;170;p17"/>
          <p:cNvSpPr txBox="1"/>
          <p:nvPr/>
        </p:nvSpPr>
        <p:spPr>
          <a:xfrm>
            <a:off x="294900" y="635375"/>
            <a:ext cx="1427400" cy="33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solidFill>
                  <a:schemeClr val="lt1"/>
                </a:solidFill>
              </a:rPr>
              <a:t>Work Type</a:t>
            </a:r>
            <a:endParaRPr b="1" sz="1000">
              <a:solidFill>
                <a:schemeClr val="lt1"/>
              </a:solidFill>
            </a:endParaRPr>
          </a:p>
        </p:txBody>
      </p:sp>
      <p:sp>
        <p:nvSpPr>
          <p:cNvPr id="171" name="Google Shape;171;p17"/>
          <p:cNvSpPr txBox="1"/>
          <p:nvPr/>
        </p:nvSpPr>
        <p:spPr>
          <a:xfrm>
            <a:off x="2580900" y="635375"/>
            <a:ext cx="1427400" cy="33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solidFill>
                  <a:schemeClr val="lt1"/>
                </a:solidFill>
              </a:rPr>
              <a:t>Smoking</a:t>
            </a:r>
            <a:endParaRPr b="1" sz="1000">
              <a:solidFill>
                <a:schemeClr val="lt1"/>
              </a:solidFill>
            </a:endParaRPr>
          </a:p>
        </p:txBody>
      </p:sp>
      <p:sp>
        <p:nvSpPr>
          <p:cNvPr id="172" name="Google Shape;172;p17"/>
          <p:cNvSpPr txBox="1"/>
          <p:nvPr/>
        </p:nvSpPr>
        <p:spPr>
          <a:xfrm>
            <a:off x="2580900" y="2768975"/>
            <a:ext cx="1427400" cy="33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solidFill>
                  <a:schemeClr val="lt1"/>
                </a:solidFill>
              </a:rPr>
              <a:t>Heart Disease</a:t>
            </a:r>
            <a:endParaRPr b="1" sz="1000">
              <a:solidFill>
                <a:schemeClr val="lt1"/>
              </a:solidFill>
            </a:endParaRPr>
          </a:p>
        </p:txBody>
      </p:sp>
      <p:sp>
        <p:nvSpPr>
          <p:cNvPr id="173" name="Google Shape;173;p17"/>
          <p:cNvSpPr txBox="1"/>
          <p:nvPr/>
        </p:nvSpPr>
        <p:spPr>
          <a:xfrm>
            <a:off x="294900" y="2768975"/>
            <a:ext cx="1427400" cy="33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solidFill>
                  <a:schemeClr val="lt1"/>
                </a:solidFill>
              </a:rPr>
              <a:t>Hypertension</a:t>
            </a:r>
            <a:endParaRPr b="1" sz="1000">
              <a:solidFill>
                <a:schemeClr val="lt1"/>
              </a:solidFill>
            </a:endParaRPr>
          </a:p>
        </p:txBody>
      </p:sp>
      <p:sp>
        <p:nvSpPr>
          <p:cNvPr id="174" name="Google Shape;174;p17"/>
          <p:cNvSpPr txBox="1"/>
          <p:nvPr/>
        </p:nvSpPr>
        <p:spPr>
          <a:xfrm>
            <a:off x="5171700" y="635375"/>
            <a:ext cx="1427400" cy="33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 sz="1000">
                <a:solidFill>
                  <a:schemeClr val="lt1"/>
                </a:solidFill>
              </a:rPr>
              <a:t>Residence Type</a:t>
            </a:r>
            <a:endParaRPr b="1" sz="1000">
              <a:solidFill>
                <a:schemeClr val="lt1"/>
              </a:solidFill>
            </a:endParaRPr>
          </a:p>
        </p:txBody>
      </p:sp>
      <p:graphicFrame>
        <p:nvGraphicFramePr>
          <p:cNvPr id="175" name="Google Shape;175;p17"/>
          <p:cNvGraphicFramePr/>
          <p:nvPr/>
        </p:nvGraphicFramePr>
        <p:xfrm>
          <a:off x="4907738" y="3430332"/>
          <a:ext cx="3000000" cy="3000000"/>
        </p:xfrm>
        <a:graphic>
          <a:graphicData uri="http://schemas.openxmlformats.org/drawingml/2006/table">
            <a:tbl>
              <a:tblPr>
                <a:noFill/>
                <a:tableStyleId>{5976F21C-4AD5-4174-A5E6-0DA4DDA5CCB6}</a:tableStyleId>
              </a:tblPr>
              <a:tblGrid>
                <a:gridCol w="778325"/>
                <a:gridCol w="525225"/>
                <a:gridCol w="651775"/>
              </a:tblGrid>
              <a:tr h="173050">
                <a:tc>
                  <a:txBody>
                    <a:bodyPr/>
                    <a:lstStyle/>
                    <a:p>
                      <a:pPr indent="0" lvl="0" marL="0" rtl="0" algn="ctr">
                        <a:spcBef>
                          <a:spcPts val="0"/>
                        </a:spcBef>
                        <a:spcAft>
                          <a:spcPts val="0"/>
                        </a:spcAft>
                        <a:buNone/>
                      </a:pPr>
                      <a:r>
                        <a:rPr lang="es" sz="900">
                          <a:solidFill>
                            <a:schemeClr val="lt1"/>
                          </a:solidFill>
                        </a:rPr>
                        <a:t>Average Values</a:t>
                      </a:r>
                      <a:endParaRPr sz="900">
                        <a:solidFill>
                          <a:schemeClr val="lt1"/>
                        </a:solidFill>
                      </a:endParaRPr>
                    </a:p>
                  </a:txBody>
                  <a:tcPr marT="91425" marB="91425" marR="91425" marL="91425" anchor="ctr">
                    <a:solidFill>
                      <a:schemeClr val="accent1"/>
                    </a:solidFill>
                  </a:tcPr>
                </a:tc>
                <a:tc>
                  <a:txBody>
                    <a:bodyPr/>
                    <a:lstStyle/>
                    <a:p>
                      <a:pPr indent="0" lvl="0" marL="0" rtl="0" algn="ctr">
                        <a:spcBef>
                          <a:spcPts val="0"/>
                        </a:spcBef>
                        <a:spcAft>
                          <a:spcPts val="0"/>
                        </a:spcAft>
                        <a:buNone/>
                      </a:pPr>
                      <a:r>
                        <a:rPr lang="es" sz="900">
                          <a:solidFill>
                            <a:schemeClr val="lt1"/>
                          </a:solidFill>
                        </a:rPr>
                        <a:t>Stroke</a:t>
                      </a:r>
                      <a:endParaRPr sz="900">
                        <a:solidFill>
                          <a:schemeClr val="lt1"/>
                        </a:solidFill>
                      </a:endParaRPr>
                    </a:p>
                  </a:txBody>
                  <a:tcPr marT="91425" marB="91425" marR="91425" marL="91425" anchor="ctr">
                    <a:solidFill>
                      <a:schemeClr val="accent1"/>
                    </a:solidFill>
                  </a:tcPr>
                </a:tc>
                <a:tc>
                  <a:txBody>
                    <a:bodyPr/>
                    <a:lstStyle/>
                    <a:p>
                      <a:pPr indent="0" lvl="0" marL="0" rtl="0" algn="ctr">
                        <a:spcBef>
                          <a:spcPts val="0"/>
                        </a:spcBef>
                        <a:spcAft>
                          <a:spcPts val="0"/>
                        </a:spcAft>
                        <a:buNone/>
                      </a:pPr>
                      <a:r>
                        <a:rPr lang="es" sz="900">
                          <a:solidFill>
                            <a:schemeClr val="lt1"/>
                          </a:solidFill>
                        </a:rPr>
                        <a:t>No Stroke</a:t>
                      </a:r>
                      <a:endParaRPr sz="900">
                        <a:solidFill>
                          <a:schemeClr val="lt1"/>
                        </a:solidFill>
                      </a:endParaRPr>
                    </a:p>
                  </a:txBody>
                  <a:tcPr marT="91425" marB="91425" marR="91425" marL="91425" anchor="ctr">
                    <a:solidFill>
                      <a:schemeClr val="accent1"/>
                    </a:solidFill>
                  </a:tcPr>
                </a:tc>
              </a:tr>
              <a:tr h="154225">
                <a:tc>
                  <a:txBody>
                    <a:bodyPr/>
                    <a:lstStyle/>
                    <a:p>
                      <a:pPr indent="0" lvl="0" marL="0" rtl="0" algn="ctr">
                        <a:spcBef>
                          <a:spcPts val="0"/>
                        </a:spcBef>
                        <a:spcAft>
                          <a:spcPts val="0"/>
                        </a:spcAft>
                        <a:buNone/>
                      </a:pPr>
                      <a:r>
                        <a:rPr lang="es" sz="900">
                          <a:solidFill>
                            <a:schemeClr val="dk1"/>
                          </a:solidFill>
                        </a:rPr>
                        <a:t>BMI</a:t>
                      </a:r>
                      <a:endParaRPr sz="900">
                        <a:solidFill>
                          <a:schemeClr val="dk1"/>
                        </a:solidFill>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s" sz="900">
                          <a:solidFill>
                            <a:schemeClr val="dk1"/>
                          </a:solidFill>
                        </a:rPr>
                        <a:t>30.5</a:t>
                      </a:r>
                      <a:endParaRPr sz="900">
                        <a:solidFill>
                          <a:schemeClr val="dk1"/>
                        </a:solidFill>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s" sz="900">
                          <a:solidFill>
                            <a:schemeClr val="dk1"/>
                          </a:solidFill>
                        </a:rPr>
                        <a:t>28.8</a:t>
                      </a:r>
                      <a:endParaRPr sz="900">
                        <a:solidFill>
                          <a:schemeClr val="dk1"/>
                        </a:solidFill>
                      </a:endParaRPr>
                    </a:p>
                  </a:txBody>
                  <a:tcPr marT="91425" marB="91425" marR="91425" marL="91425" anchor="ctr">
                    <a:solidFill>
                      <a:schemeClr val="lt1"/>
                    </a:solidFill>
                  </a:tcPr>
                </a:tc>
              </a:tr>
              <a:tr h="173050">
                <a:tc>
                  <a:txBody>
                    <a:bodyPr/>
                    <a:lstStyle/>
                    <a:p>
                      <a:pPr indent="0" lvl="0" marL="0" rtl="0" algn="ctr">
                        <a:spcBef>
                          <a:spcPts val="0"/>
                        </a:spcBef>
                        <a:spcAft>
                          <a:spcPts val="0"/>
                        </a:spcAft>
                        <a:buNone/>
                      </a:pPr>
                      <a:r>
                        <a:rPr lang="es" sz="900">
                          <a:solidFill>
                            <a:schemeClr val="dk1"/>
                          </a:solidFill>
                        </a:rPr>
                        <a:t>Glucose</a:t>
                      </a:r>
                      <a:endParaRPr sz="900">
                        <a:solidFill>
                          <a:schemeClr val="dk1"/>
                        </a:solidFill>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s" sz="900">
                          <a:solidFill>
                            <a:schemeClr val="dk1"/>
                          </a:solidFill>
                        </a:rPr>
                        <a:t>134.5</a:t>
                      </a:r>
                      <a:endParaRPr sz="900">
                        <a:solidFill>
                          <a:schemeClr val="dk1"/>
                        </a:solidFill>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s" sz="900">
                          <a:solidFill>
                            <a:schemeClr val="dk1"/>
                          </a:solidFill>
                        </a:rPr>
                        <a:t>105.2</a:t>
                      </a:r>
                      <a:endParaRPr sz="900">
                        <a:solidFill>
                          <a:schemeClr val="dk1"/>
                        </a:solidFill>
                      </a:endParaRPr>
                    </a:p>
                  </a:txBody>
                  <a:tcPr marT="91425" marB="91425" marR="91425" marL="91425" anchor="ctr">
                    <a:solidFill>
                      <a:schemeClr val="lt1"/>
                    </a:solidFill>
                  </a:tcPr>
                </a:tc>
              </a:tr>
              <a:tr h="173050">
                <a:tc>
                  <a:txBody>
                    <a:bodyPr/>
                    <a:lstStyle/>
                    <a:p>
                      <a:pPr indent="0" lvl="0" marL="0" rtl="0" algn="ctr">
                        <a:spcBef>
                          <a:spcPts val="0"/>
                        </a:spcBef>
                        <a:spcAft>
                          <a:spcPts val="0"/>
                        </a:spcAft>
                        <a:buNone/>
                      </a:pPr>
                      <a:r>
                        <a:rPr lang="es" sz="900">
                          <a:solidFill>
                            <a:schemeClr val="dk1"/>
                          </a:solidFill>
                        </a:rPr>
                        <a:t>Age</a:t>
                      </a:r>
                      <a:endParaRPr sz="900">
                        <a:solidFill>
                          <a:schemeClr val="dk1"/>
                        </a:solidFill>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s" sz="900">
                          <a:solidFill>
                            <a:schemeClr val="dk1"/>
                          </a:solidFill>
                        </a:rPr>
                        <a:t>67.7</a:t>
                      </a:r>
                      <a:endParaRPr sz="900">
                        <a:solidFill>
                          <a:schemeClr val="dk1"/>
                        </a:solidFill>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s" sz="900">
                          <a:solidFill>
                            <a:schemeClr val="dk1"/>
                          </a:solidFill>
                        </a:rPr>
                        <a:t>42.8</a:t>
                      </a:r>
                      <a:endParaRPr sz="900">
                        <a:solidFill>
                          <a:schemeClr val="dk1"/>
                        </a:solidFill>
                      </a:endParaRPr>
                    </a:p>
                  </a:txBody>
                  <a:tcPr marT="91425" marB="91425" marR="91425" marL="91425" anchor="ctr">
                    <a:solidFill>
                      <a:schemeClr val="lt1"/>
                    </a:solidFill>
                  </a:tcPr>
                </a:tc>
              </a:tr>
            </a:tbl>
          </a:graphicData>
        </a:graphic>
      </p:graphicFrame>
      <p:sp>
        <p:nvSpPr>
          <p:cNvPr id="176" name="Google Shape;176;p17"/>
          <p:cNvSpPr txBox="1"/>
          <p:nvPr/>
        </p:nvSpPr>
        <p:spPr>
          <a:xfrm>
            <a:off x="7188675" y="946500"/>
            <a:ext cx="19599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chemeClr val="lt1"/>
                </a:solidFill>
              </a:rPr>
              <a:t>Stroke Patients are Overdeveloped in:</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298450" lvl="0" marL="457200" rtl="0" algn="l">
              <a:spcBef>
                <a:spcPts val="0"/>
              </a:spcBef>
              <a:spcAft>
                <a:spcPts val="0"/>
              </a:spcAft>
              <a:buClr>
                <a:schemeClr val="lt1"/>
              </a:buClr>
              <a:buSzPts val="1100"/>
              <a:buChar char="●"/>
            </a:pPr>
            <a:r>
              <a:rPr lang="es" sz="1100">
                <a:solidFill>
                  <a:schemeClr val="lt1"/>
                </a:solidFill>
              </a:rPr>
              <a:t>Self Employment</a:t>
            </a:r>
            <a:endParaRPr sz="1100">
              <a:solidFill>
                <a:schemeClr val="lt1"/>
              </a:solidFill>
            </a:endParaRPr>
          </a:p>
          <a:p>
            <a:pPr indent="-298450" lvl="0" marL="457200" rtl="0" algn="l">
              <a:spcBef>
                <a:spcPts val="0"/>
              </a:spcBef>
              <a:spcAft>
                <a:spcPts val="0"/>
              </a:spcAft>
              <a:buClr>
                <a:schemeClr val="lt1"/>
              </a:buClr>
              <a:buSzPts val="1100"/>
              <a:buChar char="●"/>
            </a:pPr>
            <a:r>
              <a:rPr lang="es" sz="1100">
                <a:solidFill>
                  <a:schemeClr val="lt1"/>
                </a:solidFill>
              </a:rPr>
              <a:t>Formerly </a:t>
            </a:r>
            <a:r>
              <a:rPr lang="es" sz="1100">
                <a:solidFill>
                  <a:schemeClr val="lt1"/>
                </a:solidFill>
              </a:rPr>
              <a:t>Smokers</a:t>
            </a:r>
            <a:endParaRPr sz="1100">
              <a:solidFill>
                <a:schemeClr val="lt1"/>
              </a:solidFill>
            </a:endParaRPr>
          </a:p>
          <a:p>
            <a:pPr indent="-298450" lvl="0" marL="457200" rtl="0" algn="l">
              <a:spcBef>
                <a:spcPts val="0"/>
              </a:spcBef>
              <a:spcAft>
                <a:spcPts val="0"/>
              </a:spcAft>
              <a:buClr>
                <a:schemeClr val="lt1"/>
              </a:buClr>
              <a:buSzPts val="1100"/>
              <a:buChar char="●"/>
            </a:pPr>
            <a:r>
              <a:rPr lang="es" sz="1100">
                <a:solidFill>
                  <a:schemeClr val="lt1"/>
                </a:solidFill>
              </a:rPr>
              <a:t>Hypertension</a:t>
            </a:r>
            <a:endParaRPr sz="1100">
              <a:solidFill>
                <a:schemeClr val="lt1"/>
              </a:solidFill>
            </a:endParaRPr>
          </a:p>
          <a:p>
            <a:pPr indent="-298450" lvl="0" marL="457200" rtl="0" algn="l">
              <a:spcBef>
                <a:spcPts val="0"/>
              </a:spcBef>
              <a:spcAft>
                <a:spcPts val="0"/>
              </a:spcAft>
              <a:buClr>
                <a:schemeClr val="lt1"/>
              </a:buClr>
              <a:buSzPts val="1100"/>
              <a:buChar char="●"/>
            </a:pPr>
            <a:r>
              <a:rPr lang="es" sz="1100">
                <a:solidFill>
                  <a:schemeClr val="lt1"/>
                </a:solidFill>
              </a:rPr>
              <a:t>Heart Disease</a:t>
            </a:r>
            <a:endParaRPr sz="1100">
              <a:solidFill>
                <a:schemeClr val="lt1"/>
              </a:solidFill>
            </a:endParaRPr>
          </a:p>
          <a:p>
            <a:pPr indent="-298450" lvl="0" marL="457200" rtl="0" algn="l">
              <a:spcBef>
                <a:spcPts val="0"/>
              </a:spcBef>
              <a:spcAft>
                <a:spcPts val="0"/>
              </a:spcAft>
              <a:buClr>
                <a:schemeClr val="lt1"/>
              </a:buClr>
              <a:buSzPts val="1100"/>
              <a:buChar char="●"/>
            </a:pPr>
            <a:r>
              <a:rPr lang="es" sz="1100">
                <a:solidFill>
                  <a:schemeClr val="lt1"/>
                </a:solidFill>
              </a:rPr>
              <a:t>Glucose levels</a:t>
            </a:r>
            <a:endParaRPr sz="1100">
              <a:solidFill>
                <a:schemeClr val="lt1"/>
              </a:solidFill>
            </a:endParaRPr>
          </a:p>
          <a:p>
            <a:pPr indent="-298450" lvl="0" marL="457200" rtl="0" algn="l">
              <a:spcBef>
                <a:spcPts val="0"/>
              </a:spcBef>
              <a:spcAft>
                <a:spcPts val="0"/>
              </a:spcAft>
              <a:buClr>
                <a:schemeClr val="lt1"/>
              </a:buClr>
              <a:buSzPts val="1100"/>
              <a:buChar char="●"/>
            </a:pPr>
            <a:r>
              <a:rPr lang="es" sz="1100">
                <a:solidFill>
                  <a:schemeClr val="lt1"/>
                </a:solidFill>
              </a:rPr>
              <a:t>Age</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s" sz="1100">
                <a:solidFill>
                  <a:schemeClr val="lt1"/>
                </a:solidFill>
              </a:rPr>
              <a:t>Factors balanced vs. Non Stroke: Residence &amp; BMI</a:t>
            </a:r>
            <a:endParaRPr sz="1100">
              <a:solidFill>
                <a:schemeClr val="lt1"/>
              </a:solidFill>
            </a:endParaRPr>
          </a:p>
        </p:txBody>
      </p:sp>
      <p:sp>
        <p:nvSpPr>
          <p:cNvPr id="177" name="Google Shape;177;p17"/>
          <p:cNvSpPr/>
          <p:nvPr/>
        </p:nvSpPr>
        <p:spPr>
          <a:xfrm>
            <a:off x="373875" y="956775"/>
            <a:ext cx="487200" cy="4758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
          <p:cNvSpPr/>
          <p:nvPr/>
        </p:nvSpPr>
        <p:spPr>
          <a:xfrm>
            <a:off x="2659875" y="1696116"/>
            <a:ext cx="487200" cy="4758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
          <p:cNvSpPr/>
          <p:nvPr/>
        </p:nvSpPr>
        <p:spPr>
          <a:xfrm>
            <a:off x="2800950" y="3060741"/>
            <a:ext cx="487200" cy="4758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
          <p:cNvSpPr/>
          <p:nvPr/>
        </p:nvSpPr>
        <p:spPr>
          <a:xfrm>
            <a:off x="472241" y="3094729"/>
            <a:ext cx="487200" cy="4758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
          <p:cNvSpPr/>
          <p:nvPr/>
        </p:nvSpPr>
        <p:spPr>
          <a:xfrm>
            <a:off x="5702388" y="4214577"/>
            <a:ext cx="487200" cy="338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
          <p:cNvSpPr/>
          <p:nvPr/>
        </p:nvSpPr>
        <p:spPr>
          <a:xfrm>
            <a:off x="5702388" y="4519377"/>
            <a:ext cx="487200" cy="338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7"/>
          <p:cNvSpPr txBox="1"/>
          <p:nvPr/>
        </p:nvSpPr>
        <p:spPr>
          <a:xfrm>
            <a:off x="5171700" y="2921375"/>
            <a:ext cx="1427400" cy="33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solidFill>
                  <a:schemeClr val="lt1"/>
                </a:solidFill>
              </a:rPr>
              <a:t>Average for Numerical Data</a:t>
            </a:r>
            <a:endParaRPr b="1" sz="10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8"/>
          <p:cNvSpPr txBox="1"/>
          <p:nvPr/>
        </p:nvSpPr>
        <p:spPr>
          <a:xfrm>
            <a:off x="249250" y="25775"/>
            <a:ext cx="8531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lt1"/>
                </a:solidFill>
              </a:rPr>
              <a:t>Can we cluster different attributes to better predict strokes</a:t>
            </a:r>
            <a:r>
              <a:rPr lang="es" sz="1800">
                <a:solidFill>
                  <a:schemeClr val="lt1"/>
                </a:solidFill>
              </a:rPr>
              <a:t>?</a:t>
            </a:r>
            <a:endParaRPr sz="1800">
              <a:solidFill>
                <a:schemeClr val="lt1"/>
              </a:solidFill>
            </a:endParaRPr>
          </a:p>
        </p:txBody>
      </p:sp>
      <p:pic>
        <p:nvPicPr>
          <p:cNvPr id="189" name="Google Shape;189;p18"/>
          <p:cNvPicPr preferRelativeResize="0"/>
          <p:nvPr/>
        </p:nvPicPr>
        <p:blipFill>
          <a:blip r:embed="rId3">
            <a:alphaModFix/>
          </a:blip>
          <a:stretch>
            <a:fillRect/>
          </a:stretch>
        </p:blipFill>
        <p:spPr>
          <a:xfrm>
            <a:off x="4643843" y="1508825"/>
            <a:ext cx="3669658" cy="3560649"/>
          </a:xfrm>
          <a:prstGeom prst="rect">
            <a:avLst/>
          </a:prstGeom>
          <a:noFill/>
          <a:ln>
            <a:noFill/>
          </a:ln>
        </p:spPr>
      </p:pic>
      <p:pic>
        <p:nvPicPr>
          <p:cNvPr id="190" name="Google Shape;190;p18"/>
          <p:cNvPicPr preferRelativeResize="0"/>
          <p:nvPr/>
        </p:nvPicPr>
        <p:blipFill>
          <a:blip r:embed="rId4">
            <a:alphaModFix/>
          </a:blip>
          <a:stretch>
            <a:fillRect/>
          </a:stretch>
        </p:blipFill>
        <p:spPr>
          <a:xfrm>
            <a:off x="608883" y="1853389"/>
            <a:ext cx="3438852" cy="2431891"/>
          </a:xfrm>
          <a:prstGeom prst="rect">
            <a:avLst/>
          </a:prstGeom>
          <a:noFill/>
          <a:ln>
            <a:noFill/>
          </a:ln>
        </p:spPr>
      </p:pic>
      <p:sp>
        <p:nvSpPr>
          <p:cNvPr id="191" name="Google Shape;191;p18"/>
          <p:cNvSpPr/>
          <p:nvPr/>
        </p:nvSpPr>
        <p:spPr>
          <a:xfrm>
            <a:off x="5173086" y="1773221"/>
            <a:ext cx="1307100" cy="2948100"/>
          </a:xfrm>
          <a:prstGeom prst="rect">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p:nvPr/>
        </p:nvSpPr>
        <p:spPr>
          <a:xfrm>
            <a:off x="6521550" y="1773225"/>
            <a:ext cx="1572000" cy="2879100"/>
          </a:xfrm>
          <a:prstGeom prst="rect">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txBox="1"/>
          <p:nvPr/>
        </p:nvSpPr>
        <p:spPr>
          <a:xfrm>
            <a:off x="5358515" y="1958650"/>
            <a:ext cx="102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solidFill>
                  <a:srgbClr val="FF9900"/>
                </a:solidFill>
              </a:rPr>
              <a:t>Cluster 1</a:t>
            </a:r>
            <a:endParaRPr b="1">
              <a:solidFill>
                <a:srgbClr val="FF9900"/>
              </a:solidFill>
            </a:endParaRPr>
          </a:p>
        </p:txBody>
      </p:sp>
      <p:sp>
        <p:nvSpPr>
          <p:cNvPr id="194" name="Google Shape;194;p18"/>
          <p:cNvSpPr txBox="1"/>
          <p:nvPr/>
        </p:nvSpPr>
        <p:spPr>
          <a:xfrm>
            <a:off x="6878938" y="1889738"/>
            <a:ext cx="102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solidFill>
                  <a:srgbClr val="38761D"/>
                </a:solidFill>
              </a:rPr>
              <a:t>Cluster 2</a:t>
            </a:r>
            <a:endParaRPr b="1">
              <a:solidFill>
                <a:srgbClr val="38761D"/>
              </a:solidFill>
            </a:endParaRPr>
          </a:p>
        </p:txBody>
      </p:sp>
      <p:sp>
        <p:nvSpPr>
          <p:cNvPr id="195" name="Google Shape;195;p18"/>
          <p:cNvSpPr txBox="1"/>
          <p:nvPr/>
        </p:nvSpPr>
        <p:spPr>
          <a:xfrm>
            <a:off x="1063250" y="366725"/>
            <a:ext cx="81021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chemeClr val="lt1"/>
                </a:solidFill>
              </a:rPr>
              <a:t>We decided to make clusters within the Stroke patients to identify if there were different patient profiles that could allow us to predict strokes given different sets of conditions </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s" sz="1100">
                <a:solidFill>
                  <a:schemeClr val="lt1"/>
                </a:solidFill>
              </a:rPr>
              <a:t>In order to do this we had to get rid of categorical values to do a KMean analysis. We passed from a Data Frame of 14 columns to 21 </a:t>
            </a:r>
            <a:r>
              <a:rPr lang="es" sz="1100">
                <a:solidFill>
                  <a:schemeClr val="lt1"/>
                </a:solidFill>
              </a:rPr>
              <a:t>Columns</a:t>
            </a:r>
            <a:endParaRPr sz="1100">
              <a:solidFill>
                <a:schemeClr val="lt1"/>
              </a:solidFill>
            </a:endParaRPr>
          </a:p>
        </p:txBody>
      </p:sp>
      <p:sp>
        <p:nvSpPr>
          <p:cNvPr id="196" name="Google Shape;196;p18"/>
          <p:cNvSpPr txBox="1"/>
          <p:nvPr/>
        </p:nvSpPr>
        <p:spPr>
          <a:xfrm>
            <a:off x="602100" y="1371000"/>
            <a:ext cx="3438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chemeClr val="lt1"/>
                </a:solidFill>
              </a:rPr>
              <a:t>Defining the number of clusters needed:</a:t>
            </a:r>
            <a:endParaRPr sz="1100">
              <a:solidFill>
                <a:schemeClr val="lt1"/>
              </a:solidFill>
            </a:endParaRPr>
          </a:p>
          <a:p>
            <a:pPr indent="0" lvl="0" marL="0" rtl="0" algn="l">
              <a:spcBef>
                <a:spcPts val="0"/>
              </a:spcBef>
              <a:spcAft>
                <a:spcPts val="0"/>
              </a:spcAft>
              <a:buNone/>
            </a:pPr>
            <a:r>
              <a:rPr lang="es" sz="1100">
                <a:solidFill>
                  <a:schemeClr val="lt1"/>
                </a:solidFill>
              </a:rPr>
              <a:t>Used the Codo de Jambu method (Elbow Method) </a:t>
            </a:r>
            <a:endParaRPr sz="1100">
              <a:solidFill>
                <a:schemeClr val="lt1"/>
              </a:solidFill>
            </a:endParaRPr>
          </a:p>
        </p:txBody>
      </p:sp>
      <p:sp>
        <p:nvSpPr>
          <p:cNvPr id="197" name="Google Shape;197;p18"/>
          <p:cNvSpPr txBox="1"/>
          <p:nvPr/>
        </p:nvSpPr>
        <p:spPr>
          <a:xfrm>
            <a:off x="449700" y="4299575"/>
            <a:ext cx="36696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chemeClr val="lt1"/>
                </a:solidFill>
              </a:rPr>
              <a:t>WCSS is an indicator of how similar are the individuals within the clusters</a:t>
            </a:r>
            <a:endParaRPr sz="1100">
              <a:solidFill>
                <a:schemeClr val="lt1"/>
              </a:solidFill>
            </a:endParaRPr>
          </a:p>
          <a:p>
            <a:pPr indent="0" lvl="0" marL="0" rtl="0" algn="l">
              <a:spcBef>
                <a:spcPts val="0"/>
              </a:spcBef>
              <a:spcAft>
                <a:spcPts val="0"/>
              </a:spcAft>
              <a:buNone/>
            </a:pPr>
            <a:r>
              <a:rPr lang="es" sz="1100">
                <a:solidFill>
                  <a:schemeClr val="lt1"/>
                </a:solidFill>
              </a:rPr>
              <a:t>The value of WCSS </a:t>
            </a:r>
            <a:r>
              <a:rPr lang="es" sz="1100">
                <a:solidFill>
                  <a:schemeClr val="lt1"/>
                </a:solidFill>
              </a:rPr>
              <a:t>stopped</a:t>
            </a:r>
            <a:r>
              <a:rPr lang="es" sz="1100">
                <a:solidFill>
                  <a:schemeClr val="lt1"/>
                </a:solidFill>
              </a:rPr>
              <a:t> the drastical diminish at cluster  #2 thus this is the optimal number of clusters</a:t>
            </a:r>
            <a:endParaRPr sz="1100">
              <a:solidFill>
                <a:schemeClr val="lt1"/>
              </a:solidFill>
            </a:endParaRPr>
          </a:p>
        </p:txBody>
      </p:sp>
      <p:sp>
        <p:nvSpPr>
          <p:cNvPr id="198" name="Google Shape;198;p18"/>
          <p:cNvSpPr txBox="1"/>
          <p:nvPr/>
        </p:nvSpPr>
        <p:spPr>
          <a:xfrm>
            <a:off x="4130275" y="1228625"/>
            <a:ext cx="4918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900">
                <a:solidFill>
                  <a:schemeClr val="lt1"/>
                </a:solidFill>
              </a:rPr>
              <a:t>We used the Main components method to demonstrate there’s no overlap in the clusters </a:t>
            </a:r>
            <a:endParaRPr sz="9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9"/>
          <p:cNvSpPr txBox="1"/>
          <p:nvPr/>
        </p:nvSpPr>
        <p:spPr>
          <a:xfrm>
            <a:off x="249250" y="25775"/>
            <a:ext cx="8531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lt1"/>
                </a:solidFill>
              </a:rPr>
              <a:t>Can we cluster different attributes to better predict strokes?</a:t>
            </a:r>
            <a:endParaRPr sz="1800">
              <a:solidFill>
                <a:schemeClr val="lt1"/>
              </a:solidFill>
            </a:endParaRPr>
          </a:p>
        </p:txBody>
      </p:sp>
      <p:graphicFrame>
        <p:nvGraphicFramePr>
          <p:cNvPr id="204" name="Google Shape;204;p19"/>
          <p:cNvGraphicFramePr/>
          <p:nvPr/>
        </p:nvGraphicFramePr>
        <p:xfrm>
          <a:off x="118388" y="1533375"/>
          <a:ext cx="3000000" cy="3000000"/>
        </p:xfrm>
        <a:graphic>
          <a:graphicData uri="http://schemas.openxmlformats.org/drawingml/2006/table">
            <a:tbl>
              <a:tblPr>
                <a:noFill/>
                <a:tableStyleId>{E0571FE8-83C9-4708-A9FA-06A0251AF169}</a:tableStyleId>
              </a:tblPr>
              <a:tblGrid>
                <a:gridCol w="876675"/>
                <a:gridCol w="467875"/>
                <a:gridCol w="467875"/>
                <a:gridCol w="467875"/>
                <a:gridCol w="467875"/>
                <a:gridCol w="467875"/>
                <a:gridCol w="467875"/>
                <a:gridCol w="467875"/>
                <a:gridCol w="467875"/>
                <a:gridCol w="467875"/>
                <a:gridCol w="467875"/>
                <a:gridCol w="467875"/>
                <a:gridCol w="467875"/>
                <a:gridCol w="467875"/>
                <a:gridCol w="467875"/>
                <a:gridCol w="467875"/>
                <a:gridCol w="467875"/>
                <a:gridCol w="467875"/>
              </a:tblGrid>
              <a:tr h="514375">
                <a:tc>
                  <a:txBody>
                    <a:bodyPr/>
                    <a:lstStyle/>
                    <a:p>
                      <a:pPr indent="0" lvl="0" marL="0" rtl="0" algn="ctr">
                        <a:spcBef>
                          <a:spcPts val="0"/>
                        </a:spcBef>
                        <a:spcAft>
                          <a:spcPts val="0"/>
                        </a:spcAft>
                        <a:buNone/>
                      </a:pPr>
                      <a:r>
                        <a:t/>
                      </a:r>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800">
                          <a:solidFill>
                            <a:schemeClr val="lt1"/>
                          </a:solidFill>
                        </a:rPr>
                        <a:t>age</a:t>
                      </a:r>
                      <a:endParaRPr sz="8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s" sz="800">
                          <a:solidFill>
                            <a:schemeClr val="lt1"/>
                          </a:solidFill>
                        </a:rPr>
                        <a:t>hypertension</a:t>
                      </a:r>
                      <a:endParaRPr sz="8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s" sz="800">
                          <a:solidFill>
                            <a:schemeClr val="lt1"/>
                          </a:solidFill>
                        </a:rPr>
                        <a:t>heart</a:t>
                      </a:r>
                      <a:endParaRPr sz="800">
                        <a:solidFill>
                          <a:schemeClr val="lt1"/>
                        </a:solidFill>
                      </a:endParaRPr>
                    </a:p>
                    <a:p>
                      <a:pPr indent="0" lvl="0" marL="0" rtl="0" algn="ctr">
                        <a:lnSpc>
                          <a:spcPct val="115000"/>
                        </a:lnSpc>
                        <a:spcBef>
                          <a:spcPts val="0"/>
                        </a:spcBef>
                        <a:spcAft>
                          <a:spcPts val="0"/>
                        </a:spcAft>
                        <a:buNone/>
                      </a:pPr>
                      <a:r>
                        <a:rPr lang="es" sz="800">
                          <a:solidFill>
                            <a:schemeClr val="lt1"/>
                          </a:solidFill>
                        </a:rPr>
                        <a:t>disease</a:t>
                      </a:r>
                      <a:endParaRPr sz="8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s" sz="800">
                          <a:solidFill>
                            <a:schemeClr val="lt1"/>
                          </a:solidFill>
                        </a:rPr>
                        <a:t>avg</a:t>
                      </a:r>
                      <a:endParaRPr sz="800">
                        <a:solidFill>
                          <a:schemeClr val="lt1"/>
                        </a:solidFill>
                      </a:endParaRPr>
                    </a:p>
                    <a:p>
                      <a:pPr indent="0" lvl="0" marL="0" rtl="0" algn="ctr">
                        <a:lnSpc>
                          <a:spcPct val="115000"/>
                        </a:lnSpc>
                        <a:spcBef>
                          <a:spcPts val="0"/>
                        </a:spcBef>
                        <a:spcAft>
                          <a:spcPts val="0"/>
                        </a:spcAft>
                        <a:buNone/>
                      </a:pPr>
                      <a:r>
                        <a:rPr lang="es" sz="800">
                          <a:solidFill>
                            <a:schemeClr val="lt1"/>
                          </a:solidFill>
                        </a:rPr>
                        <a:t>glucose</a:t>
                      </a:r>
                      <a:endParaRPr sz="800">
                        <a:solidFill>
                          <a:schemeClr val="lt1"/>
                        </a:solidFill>
                      </a:endParaRPr>
                    </a:p>
                    <a:p>
                      <a:pPr indent="0" lvl="0" marL="0" rtl="0" algn="ctr">
                        <a:lnSpc>
                          <a:spcPct val="115000"/>
                        </a:lnSpc>
                        <a:spcBef>
                          <a:spcPts val="0"/>
                        </a:spcBef>
                        <a:spcAft>
                          <a:spcPts val="0"/>
                        </a:spcAft>
                        <a:buNone/>
                      </a:pPr>
                      <a:r>
                        <a:rPr lang="es" sz="800">
                          <a:solidFill>
                            <a:schemeClr val="lt1"/>
                          </a:solidFill>
                        </a:rPr>
                        <a:t>level</a:t>
                      </a:r>
                      <a:endParaRPr sz="8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s" sz="800">
                          <a:solidFill>
                            <a:schemeClr val="lt1"/>
                          </a:solidFill>
                        </a:rPr>
                        <a:t>bmi</a:t>
                      </a:r>
                      <a:endParaRPr sz="8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s" sz="800">
                          <a:solidFill>
                            <a:schemeClr val="lt1"/>
                          </a:solidFill>
                        </a:rPr>
                        <a:t>Govt_job</a:t>
                      </a:r>
                      <a:endParaRPr sz="8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s" sz="800">
                          <a:solidFill>
                            <a:schemeClr val="lt1"/>
                          </a:solidFill>
                        </a:rPr>
                        <a:t>Private</a:t>
                      </a:r>
                      <a:endParaRPr sz="8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s" sz="800">
                          <a:solidFill>
                            <a:schemeClr val="lt1"/>
                          </a:solidFill>
                        </a:rPr>
                        <a:t>Self-employed</a:t>
                      </a:r>
                      <a:endParaRPr sz="8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s" sz="800">
                          <a:solidFill>
                            <a:schemeClr val="lt1"/>
                          </a:solidFill>
                        </a:rPr>
                        <a:t>children</a:t>
                      </a:r>
                      <a:endParaRPr sz="8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s" sz="800">
                          <a:solidFill>
                            <a:schemeClr val="lt1"/>
                          </a:solidFill>
                        </a:rPr>
                        <a:t>Female</a:t>
                      </a:r>
                      <a:endParaRPr sz="8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s" sz="800">
                          <a:solidFill>
                            <a:schemeClr val="lt1"/>
                          </a:solidFill>
                        </a:rPr>
                        <a:t>Male</a:t>
                      </a:r>
                      <a:endParaRPr sz="8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s" sz="800">
                          <a:solidFill>
                            <a:schemeClr val="lt1"/>
                          </a:solidFill>
                        </a:rPr>
                        <a:t>Rural</a:t>
                      </a:r>
                      <a:endParaRPr sz="8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s" sz="800">
                          <a:solidFill>
                            <a:schemeClr val="lt1"/>
                          </a:solidFill>
                        </a:rPr>
                        <a:t>Urban</a:t>
                      </a:r>
                      <a:endParaRPr sz="8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s" sz="800">
                          <a:solidFill>
                            <a:schemeClr val="lt1"/>
                          </a:solidFill>
                        </a:rPr>
                        <a:t>Unknown</a:t>
                      </a:r>
                      <a:endParaRPr sz="8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s" sz="800">
                          <a:solidFill>
                            <a:schemeClr val="lt1"/>
                          </a:solidFill>
                        </a:rPr>
                        <a:t>formerly smoked</a:t>
                      </a:r>
                      <a:endParaRPr sz="8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s" sz="800">
                          <a:solidFill>
                            <a:schemeClr val="lt1"/>
                          </a:solidFill>
                        </a:rPr>
                        <a:t>never smoked</a:t>
                      </a:r>
                      <a:endParaRPr sz="8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lang="es" sz="800">
                          <a:solidFill>
                            <a:schemeClr val="lt1"/>
                          </a:solidFill>
                        </a:rPr>
                        <a:t>smokes</a:t>
                      </a:r>
                      <a:endParaRPr sz="8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1"/>
                    </a:solidFill>
                  </a:tcPr>
                </a:tc>
              </a:tr>
              <a:tr h="594375">
                <a:tc>
                  <a:txBody>
                    <a:bodyPr/>
                    <a:lstStyle/>
                    <a:p>
                      <a:pPr indent="0" lvl="0" marL="0" rtl="0" algn="ctr">
                        <a:lnSpc>
                          <a:spcPct val="115000"/>
                        </a:lnSpc>
                        <a:spcBef>
                          <a:spcPts val="0"/>
                        </a:spcBef>
                        <a:spcAft>
                          <a:spcPts val="0"/>
                        </a:spcAft>
                        <a:buNone/>
                      </a:pPr>
                      <a:r>
                        <a:rPr lang="es" sz="1000">
                          <a:solidFill>
                            <a:schemeClr val="lt1"/>
                          </a:solidFill>
                        </a:rPr>
                        <a:t>Stroke </a:t>
                      </a:r>
                      <a:r>
                        <a:rPr lang="es" sz="1000">
                          <a:solidFill>
                            <a:schemeClr val="lt1"/>
                          </a:solidFill>
                        </a:rPr>
                        <a:t>Cluster </a:t>
                      </a:r>
                      <a:r>
                        <a:rPr lang="es" sz="1800">
                          <a:solidFill>
                            <a:schemeClr val="lt1"/>
                          </a:solidFill>
                        </a:rPr>
                        <a:t>1</a:t>
                      </a:r>
                      <a:endParaRPr sz="18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dk1"/>
                          </a:solidFill>
                        </a:rPr>
                        <a:t>69.49</a:t>
                      </a:r>
                      <a:endParaRPr sz="1000">
                        <a:solidFill>
                          <a:schemeClr val="dk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rtl="0" algn="ctr">
                        <a:lnSpc>
                          <a:spcPct val="115000"/>
                        </a:lnSpc>
                        <a:spcBef>
                          <a:spcPts val="0"/>
                        </a:spcBef>
                        <a:spcAft>
                          <a:spcPts val="0"/>
                        </a:spcAft>
                        <a:buNone/>
                      </a:pPr>
                      <a:r>
                        <a:rPr lang="es" sz="1000">
                          <a:solidFill>
                            <a:schemeClr val="dk1"/>
                          </a:solidFill>
                        </a:rPr>
                        <a:t>0.38</a:t>
                      </a:r>
                      <a:endParaRPr sz="1000">
                        <a:solidFill>
                          <a:schemeClr val="dk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rtl="0" algn="ctr">
                        <a:lnSpc>
                          <a:spcPct val="115000"/>
                        </a:lnSpc>
                        <a:spcBef>
                          <a:spcPts val="0"/>
                        </a:spcBef>
                        <a:spcAft>
                          <a:spcPts val="0"/>
                        </a:spcAft>
                        <a:buNone/>
                      </a:pPr>
                      <a:r>
                        <a:rPr lang="es" sz="1000">
                          <a:solidFill>
                            <a:schemeClr val="dk1"/>
                          </a:solidFill>
                        </a:rPr>
                        <a:t>0.29</a:t>
                      </a:r>
                      <a:endParaRPr sz="1000">
                        <a:solidFill>
                          <a:schemeClr val="dk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rtl="0" algn="ctr">
                        <a:lnSpc>
                          <a:spcPct val="115000"/>
                        </a:lnSpc>
                        <a:spcBef>
                          <a:spcPts val="0"/>
                        </a:spcBef>
                        <a:spcAft>
                          <a:spcPts val="0"/>
                        </a:spcAft>
                        <a:buNone/>
                      </a:pPr>
                      <a:r>
                        <a:rPr lang="es" sz="1000">
                          <a:solidFill>
                            <a:schemeClr val="dk1"/>
                          </a:solidFill>
                        </a:rPr>
                        <a:t>210.69</a:t>
                      </a:r>
                      <a:endParaRPr sz="1000">
                        <a:solidFill>
                          <a:schemeClr val="dk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rtl="0" algn="ctr">
                        <a:lnSpc>
                          <a:spcPct val="115000"/>
                        </a:lnSpc>
                        <a:spcBef>
                          <a:spcPts val="0"/>
                        </a:spcBef>
                        <a:spcAft>
                          <a:spcPts val="0"/>
                        </a:spcAft>
                        <a:buNone/>
                      </a:pPr>
                      <a:r>
                        <a:rPr lang="es" sz="1000">
                          <a:solidFill>
                            <a:schemeClr val="lt1"/>
                          </a:solidFill>
                        </a:rPr>
                        <a:t>33.1</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0.14</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0.65</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0.21</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0.0</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0.52</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0.48</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0.47</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0.53</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0.1</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0.3</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lang="es" sz="1000">
                          <a:solidFill>
                            <a:schemeClr val="lt1"/>
                          </a:solidFill>
                        </a:rPr>
                        <a:t>0.4</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0.19</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94375">
                <a:tc>
                  <a:txBody>
                    <a:bodyPr/>
                    <a:lstStyle/>
                    <a:p>
                      <a:pPr indent="0" lvl="0" marL="0" rtl="0" algn="ctr">
                        <a:lnSpc>
                          <a:spcPct val="115000"/>
                        </a:lnSpc>
                        <a:spcBef>
                          <a:spcPts val="0"/>
                        </a:spcBef>
                        <a:spcAft>
                          <a:spcPts val="0"/>
                        </a:spcAft>
                        <a:buNone/>
                      </a:pPr>
                      <a:r>
                        <a:rPr lang="es" sz="1000">
                          <a:solidFill>
                            <a:schemeClr val="lt1"/>
                          </a:solidFill>
                        </a:rPr>
                        <a:t>Stroke </a:t>
                      </a:r>
                      <a:r>
                        <a:rPr lang="es" sz="1000">
                          <a:solidFill>
                            <a:schemeClr val="lt1"/>
                          </a:solidFill>
                        </a:rPr>
                        <a:t>Cluster </a:t>
                      </a:r>
                      <a:r>
                        <a:rPr lang="es" sz="1800">
                          <a:solidFill>
                            <a:schemeClr val="lt1"/>
                          </a:solidFill>
                        </a:rPr>
                        <a:t>2</a:t>
                      </a:r>
                      <a:endParaRPr sz="18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dk1"/>
                          </a:solidFill>
                        </a:rPr>
                        <a:t>66.67</a:t>
                      </a:r>
                      <a:endParaRPr sz="1000">
                        <a:solidFill>
                          <a:schemeClr val="dk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rtl="0" algn="ctr">
                        <a:lnSpc>
                          <a:spcPct val="115000"/>
                        </a:lnSpc>
                        <a:spcBef>
                          <a:spcPts val="0"/>
                        </a:spcBef>
                        <a:spcAft>
                          <a:spcPts val="0"/>
                        </a:spcAft>
                        <a:buNone/>
                      </a:pPr>
                      <a:r>
                        <a:rPr lang="es" sz="1000">
                          <a:solidFill>
                            <a:schemeClr val="dk1"/>
                          </a:solidFill>
                        </a:rPr>
                        <a:t>0.23</a:t>
                      </a:r>
                      <a:endParaRPr sz="1000">
                        <a:solidFill>
                          <a:schemeClr val="dk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rtl="0" algn="ctr">
                        <a:lnSpc>
                          <a:spcPct val="115000"/>
                        </a:lnSpc>
                        <a:spcBef>
                          <a:spcPts val="0"/>
                        </a:spcBef>
                        <a:spcAft>
                          <a:spcPts val="0"/>
                        </a:spcAft>
                        <a:buNone/>
                      </a:pPr>
                      <a:r>
                        <a:rPr lang="es" sz="1000">
                          <a:solidFill>
                            <a:schemeClr val="dk1"/>
                          </a:solidFill>
                        </a:rPr>
                        <a:t>0.14</a:t>
                      </a:r>
                      <a:endParaRPr sz="1000">
                        <a:solidFill>
                          <a:schemeClr val="dk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4CCCC"/>
                    </a:solidFill>
                  </a:tcPr>
                </a:tc>
                <a:tc>
                  <a:txBody>
                    <a:bodyPr/>
                    <a:lstStyle/>
                    <a:p>
                      <a:pPr indent="0" lvl="0" marL="0" rtl="0" algn="ctr">
                        <a:lnSpc>
                          <a:spcPct val="115000"/>
                        </a:lnSpc>
                        <a:spcBef>
                          <a:spcPts val="0"/>
                        </a:spcBef>
                        <a:spcAft>
                          <a:spcPts val="0"/>
                        </a:spcAft>
                        <a:buNone/>
                      </a:pPr>
                      <a:r>
                        <a:rPr lang="es" sz="1000">
                          <a:solidFill>
                            <a:schemeClr val="lt1"/>
                          </a:solidFill>
                        </a:rPr>
                        <a:t>90.17</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28.94</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0.13</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0.58</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0.28</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0.01</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0.61</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0.39</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0.48</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0.52</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0.16</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0.26</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0B5394"/>
                    </a:solidFill>
                  </a:tcPr>
                </a:tc>
                <a:tc>
                  <a:txBody>
                    <a:bodyPr/>
                    <a:lstStyle/>
                    <a:p>
                      <a:pPr indent="0" lvl="0" marL="0" rtl="0" algn="ctr">
                        <a:lnSpc>
                          <a:spcPct val="115000"/>
                        </a:lnSpc>
                        <a:spcBef>
                          <a:spcPts val="0"/>
                        </a:spcBef>
                        <a:spcAft>
                          <a:spcPts val="0"/>
                        </a:spcAft>
                        <a:buNone/>
                      </a:pPr>
                      <a:r>
                        <a:rPr lang="es" sz="1000">
                          <a:solidFill>
                            <a:schemeClr val="lt1"/>
                          </a:solidFill>
                        </a:rPr>
                        <a:t>0.4</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0.18</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94375">
                <a:tc>
                  <a:txBody>
                    <a:bodyPr/>
                    <a:lstStyle/>
                    <a:p>
                      <a:pPr indent="0" lvl="0" marL="0" rtl="0" algn="ctr">
                        <a:lnSpc>
                          <a:spcPct val="115000"/>
                        </a:lnSpc>
                        <a:spcBef>
                          <a:spcPts val="0"/>
                        </a:spcBef>
                        <a:spcAft>
                          <a:spcPts val="0"/>
                        </a:spcAft>
                        <a:buNone/>
                      </a:pPr>
                      <a:r>
                        <a:rPr lang="es" sz="1000">
                          <a:solidFill>
                            <a:schemeClr val="lt1"/>
                          </a:solidFill>
                        </a:rPr>
                        <a:t>Non Stroke</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41.76</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0.08</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0.04</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104.0</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28.82</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0.13</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0.57</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0.15</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0.14</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0.59</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0.41</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0.49</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0.51</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0.31</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0.17</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0.38</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 sz="1000">
                          <a:solidFill>
                            <a:schemeClr val="lt1"/>
                          </a:solidFill>
                        </a:rPr>
                        <a:t>0.15</a:t>
                      </a:r>
                      <a:endParaRPr sz="1000">
                        <a:solidFill>
                          <a:schemeClr val="lt1"/>
                        </a:solidFill>
                      </a:endParaRPr>
                    </a:p>
                  </a:txBody>
                  <a:tcPr marT="0" marB="0" marR="0" marL="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205" name="Google Shape;205;p19"/>
          <p:cNvSpPr/>
          <p:nvPr/>
        </p:nvSpPr>
        <p:spPr>
          <a:xfrm>
            <a:off x="3346675" y="1181310"/>
            <a:ext cx="1846800" cy="2718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Work Type</a:t>
            </a:r>
            <a:endParaRPr sz="1100"/>
          </a:p>
        </p:txBody>
      </p:sp>
      <p:sp>
        <p:nvSpPr>
          <p:cNvPr id="206" name="Google Shape;206;p19"/>
          <p:cNvSpPr/>
          <p:nvPr/>
        </p:nvSpPr>
        <p:spPr>
          <a:xfrm>
            <a:off x="5235820" y="1185379"/>
            <a:ext cx="888600" cy="2718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Gender</a:t>
            </a:r>
            <a:endParaRPr sz="1100"/>
          </a:p>
        </p:txBody>
      </p:sp>
      <p:sp>
        <p:nvSpPr>
          <p:cNvPr id="207" name="Google Shape;207;p19"/>
          <p:cNvSpPr/>
          <p:nvPr/>
        </p:nvSpPr>
        <p:spPr>
          <a:xfrm>
            <a:off x="6166782" y="1185379"/>
            <a:ext cx="888600" cy="2718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Residence</a:t>
            </a:r>
            <a:endParaRPr sz="1100"/>
          </a:p>
        </p:txBody>
      </p:sp>
      <p:sp>
        <p:nvSpPr>
          <p:cNvPr id="208" name="Google Shape;208;p19"/>
          <p:cNvSpPr/>
          <p:nvPr/>
        </p:nvSpPr>
        <p:spPr>
          <a:xfrm>
            <a:off x="7092500" y="1185379"/>
            <a:ext cx="1846800" cy="2718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Smoking</a:t>
            </a:r>
            <a:endParaRPr sz="1100"/>
          </a:p>
        </p:txBody>
      </p:sp>
      <p:sp>
        <p:nvSpPr>
          <p:cNvPr id="209" name="Google Shape;209;p19"/>
          <p:cNvSpPr txBox="1"/>
          <p:nvPr/>
        </p:nvSpPr>
        <p:spPr>
          <a:xfrm>
            <a:off x="118400" y="4084119"/>
            <a:ext cx="88896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lt1"/>
                </a:solidFill>
              </a:rPr>
              <a:t>As initial observation we see that p</a:t>
            </a:r>
            <a:r>
              <a:rPr lang="es">
                <a:solidFill>
                  <a:schemeClr val="lt1"/>
                </a:solidFill>
              </a:rPr>
              <a:t>atients above 66-69 years old who has </a:t>
            </a:r>
            <a:r>
              <a:rPr lang="es">
                <a:solidFill>
                  <a:schemeClr val="lt1"/>
                </a:solidFill>
              </a:rPr>
              <a:t>suffered</a:t>
            </a:r>
            <a:r>
              <a:rPr lang="es">
                <a:solidFill>
                  <a:schemeClr val="lt1"/>
                </a:solidFill>
              </a:rPr>
              <a:t> hypertension and / or heart disease, with glucose level around 210 showed more </a:t>
            </a:r>
            <a:r>
              <a:rPr lang="es">
                <a:solidFill>
                  <a:schemeClr val="lt1"/>
                </a:solidFill>
              </a:rPr>
              <a:t>propensity</a:t>
            </a:r>
            <a:r>
              <a:rPr lang="es">
                <a:solidFill>
                  <a:schemeClr val="lt1"/>
                </a:solidFill>
              </a:rPr>
              <a:t> to stroke</a:t>
            </a:r>
            <a:endParaRPr>
              <a:solidFill>
                <a:schemeClr val="lt1"/>
              </a:solidFill>
            </a:endParaRPr>
          </a:p>
          <a:p>
            <a:pPr indent="0" lvl="0" marL="0" rtl="0" algn="ctr">
              <a:spcBef>
                <a:spcPts val="0"/>
              </a:spcBef>
              <a:spcAft>
                <a:spcPts val="0"/>
              </a:spcAft>
              <a:buNone/>
            </a:pPr>
            <a:r>
              <a:t/>
            </a:r>
            <a:endParaRPr>
              <a:solidFill>
                <a:schemeClr val="lt1"/>
              </a:solidFill>
            </a:endParaRPr>
          </a:p>
          <a:p>
            <a:pPr indent="0" lvl="0" marL="0" rtl="0" algn="ctr">
              <a:spcBef>
                <a:spcPts val="0"/>
              </a:spcBef>
              <a:spcAft>
                <a:spcPts val="0"/>
              </a:spcAft>
              <a:buNone/>
            </a:pPr>
            <a:r>
              <a:rPr lang="es">
                <a:solidFill>
                  <a:schemeClr val="lt1"/>
                </a:solidFill>
              </a:rPr>
              <a:t>In order to get more accurate conclusions let’s analyze each variable separately</a:t>
            </a:r>
            <a:endParaRPr>
              <a:solidFill>
                <a:schemeClr val="lt1"/>
              </a:solidFill>
            </a:endParaRPr>
          </a:p>
        </p:txBody>
      </p:sp>
      <p:sp>
        <p:nvSpPr>
          <p:cNvPr id="210" name="Google Shape;210;p19"/>
          <p:cNvSpPr txBox="1"/>
          <p:nvPr/>
        </p:nvSpPr>
        <p:spPr>
          <a:xfrm>
            <a:off x="1081950" y="519125"/>
            <a:ext cx="8083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chemeClr val="lt1"/>
                </a:solidFill>
              </a:rPr>
              <a:t>We compared the variables similarities and </a:t>
            </a:r>
            <a:r>
              <a:rPr lang="es" sz="1100">
                <a:solidFill>
                  <a:schemeClr val="lt1"/>
                </a:solidFill>
              </a:rPr>
              <a:t>differences between clusters of patients that had suffered a stroke and also the patients without stroke to identify ranges, maximum values and possible main risk factors</a:t>
            </a:r>
            <a:endParaRPr sz="1100">
              <a:solidFill>
                <a:schemeClr val="lt1"/>
              </a:solidFill>
            </a:endParaRPr>
          </a:p>
        </p:txBody>
      </p:sp>
      <p:sp>
        <p:nvSpPr>
          <p:cNvPr id="211" name="Google Shape;211;p19"/>
          <p:cNvSpPr/>
          <p:nvPr/>
        </p:nvSpPr>
        <p:spPr>
          <a:xfrm>
            <a:off x="1489776" y="1181300"/>
            <a:ext cx="1814700" cy="2718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Health Condition</a:t>
            </a:r>
            <a:endParaRPr sz="1100"/>
          </a:p>
        </p:txBody>
      </p:sp>
      <p:sp>
        <p:nvSpPr>
          <p:cNvPr id="212" name="Google Shape;212;p19"/>
          <p:cNvSpPr/>
          <p:nvPr/>
        </p:nvSpPr>
        <p:spPr>
          <a:xfrm>
            <a:off x="1068050" y="3906800"/>
            <a:ext cx="262200" cy="1218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9"/>
          <p:cNvSpPr txBox="1"/>
          <p:nvPr/>
        </p:nvSpPr>
        <p:spPr>
          <a:xfrm>
            <a:off x="1299775" y="3791875"/>
            <a:ext cx="2923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chemeClr val="lt1"/>
                </a:solidFill>
                <a:latin typeface="Lato"/>
                <a:ea typeface="Lato"/>
                <a:cs typeface="Lato"/>
                <a:sym typeface="Lato"/>
              </a:rPr>
              <a:t>Strong variation vs. original</a:t>
            </a:r>
            <a:endParaRPr sz="1100">
              <a:solidFill>
                <a:schemeClr val="lt1"/>
              </a:solidFill>
              <a:latin typeface="Lato"/>
              <a:ea typeface="Lato"/>
              <a:cs typeface="Lato"/>
              <a:sym typeface="Lato"/>
            </a:endParaRPr>
          </a:p>
        </p:txBody>
      </p:sp>
      <p:sp>
        <p:nvSpPr>
          <p:cNvPr id="214" name="Google Shape;214;p19"/>
          <p:cNvSpPr/>
          <p:nvPr/>
        </p:nvSpPr>
        <p:spPr>
          <a:xfrm>
            <a:off x="4268450" y="3906800"/>
            <a:ext cx="262200" cy="1218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9"/>
          <p:cNvSpPr txBox="1"/>
          <p:nvPr/>
        </p:nvSpPr>
        <p:spPr>
          <a:xfrm>
            <a:off x="4500175" y="3791875"/>
            <a:ext cx="2923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chemeClr val="lt1"/>
                </a:solidFill>
                <a:latin typeface="Lato"/>
                <a:ea typeface="Lato"/>
                <a:cs typeface="Lato"/>
                <a:sym typeface="Lato"/>
              </a:rPr>
              <a:t>Some variation vs. original</a:t>
            </a:r>
            <a:endParaRPr sz="11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None/>
            </a:pPr>
            <a:r>
              <a:rPr lang="es" sz="1800"/>
              <a:t>In what range of age is a person most likely to have a stroke</a:t>
            </a:r>
            <a:endParaRPr sz="1800"/>
          </a:p>
        </p:txBody>
      </p:sp>
      <p:pic>
        <p:nvPicPr>
          <p:cNvPr id="221" name="Google Shape;221;p20"/>
          <p:cNvPicPr preferRelativeResize="0"/>
          <p:nvPr/>
        </p:nvPicPr>
        <p:blipFill>
          <a:blip r:embed="rId3">
            <a:alphaModFix/>
          </a:blip>
          <a:stretch>
            <a:fillRect/>
          </a:stretch>
        </p:blipFill>
        <p:spPr>
          <a:xfrm>
            <a:off x="387550" y="1017725"/>
            <a:ext cx="4720676" cy="3540525"/>
          </a:xfrm>
          <a:prstGeom prst="rect">
            <a:avLst/>
          </a:prstGeom>
          <a:noFill/>
          <a:ln>
            <a:noFill/>
          </a:ln>
        </p:spPr>
      </p:pic>
      <p:sp>
        <p:nvSpPr>
          <p:cNvPr id="222" name="Google Shape;222;p20"/>
          <p:cNvSpPr txBox="1"/>
          <p:nvPr/>
        </p:nvSpPr>
        <p:spPr>
          <a:xfrm>
            <a:off x="5587500" y="1256550"/>
            <a:ext cx="3244800" cy="2630400"/>
          </a:xfrm>
          <a:prstGeom prst="rect">
            <a:avLst/>
          </a:prstGeom>
          <a:noFill/>
          <a:ln>
            <a:noFill/>
          </a:ln>
        </p:spPr>
        <p:txBody>
          <a:bodyPr anchorCtr="0" anchor="t" bIns="91425" lIns="91425" spcFirstLastPara="1" rIns="91425" wrap="square" tIns="91425">
            <a:spAutoFit/>
          </a:bodyPr>
          <a:lstStyle/>
          <a:p>
            <a:pPr indent="0" lvl="0" marL="101600" marR="114300" rtl="0" algn="just">
              <a:lnSpc>
                <a:spcPct val="115000"/>
              </a:lnSpc>
              <a:spcBef>
                <a:spcPts val="0"/>
              </a:spcBef>
              <a:spcAft>
                <a:spcPts val="0"/>
              </a:spcAft>
              <a:buNone/>
            </a:pPr>
            <a:r>
              <a:rPr lang="es" sz="1050">
                <a:solidFill>
                  <a:schemeClr val="lt1"/>
                </a:solidFill>
              </a:rPr>
              <a:t>This correlation matrix shows the correlation </a:t>
            </a:r>
            <a:r>
              <a:rPr lang="es" sz="1050">
                <a:solidFill>
                  <a:schemeClr val="lt1"/>
                </a:solidFill>
              </a:rPr>
              <a:t>coefficients</a:t>
            </a:r>
            <a:r>
              <a:rPr lang="es" sz="1050">
                <a:solidFill>
                  <a:schemeClr val="lt1"/>
                </a:solidFill>
              </a:rPr>
              <a:t> between the two sets of variables, the color intensity and annotation values indicate the strength and direction of the correlation.</a:t>
            </a:r>
            <a:endParaRPr sz="1050">
              <a:solidFill>
                <a:schemeClr val="lt1"/>
              </a:solidFill>
            </a:endParaRPr>
          </a:p>
          <a:p>
            <a:pPr indent="0" lvl="0" marL="101600" marR="114300" rtl="0" algn="just">
              <a:lnSpc>
                <a:spcPct val="115000"/>
              </a:lnSpc>
              <a:spcBef>
                <a:spcPts val="0"/>
              </a:spcBef>
              <a:spcAft>
                <a:spcPts val="0"/>
              </a:spcAft>
              <a:buClr>
                <a:schemeClr val="dk1"/>
              </a:buClr>
              <a:buSzPts val="1100"/>
              <a:buFont typeface="Arial"/>
              <a:buNone/>
            </a:pPr>
            <a:r>
              <a:t/>
            </a:r>
            <a:endParaRPr sz="1050">
              <a:solidFill>
                <a:schemeClr val="lt1"/>
              </a:solidFill>
            </a:endParaRPr>
          </a:p>
          <a:p>
            <a:pPr indent="0" lvl="0" marL="101600" marR="114300" rtl="0" algn="just">
              <a:lnSpc>
                <a:spcPct val="115000"/>
              </a:lnSpc>
              <a:spcBef>
                <a:spcPts val="0"/>
              </a:spcBef>
              <a:spcAft>
                <a:spcPts val="0"/>
              </a:spcAft>
              <a:buNone/>
            </a:pPr>
            <a:r>
              <a:rPr lang="es" sz="1050">
                <a:solidFill>
                  <a:schemeClr val="lt1"/>
                </a:solidFill>
              </a:rPr>
              <a:t>Interpreting the correlation matrix: </a:t>
            </a:r>
            <a:endParaRPr sz="1050">
              <a:solidFill>
                <a:schemeClr val="lt1"/>
              </a:solidFill>
            </a:endParaRPr>
          </a:p>
          <a:p>
            <a:pPr indent="0" lvl="0" marL="101600" marR="114300" rtl="0" algn="just">
              <a:lnSpc>
                <a:spcPct val="115000"/>
              </a:lnSpc>
              <a:spcBef>
                <a:spcPts val="0"/>
              </a:spcBef>
              <a:spcAft>
                <a:spcPts val="0"/>
              </a:spcAft>
              <a:buClr>
                <a:schemeClr val="dk1"/>
              </a:buClr>
              <a:buSzPts val="1100"/>
              <a:buFont typeface="Arial"/>
              <a:buNone/>
            </a:pPr>
            <a:r>
              <a:rPr lang="es" sz="1050">
                <a:solidFill>
                  <a:schemeClr val="lt1"/>
                </a:solidFill>
              </a:rPr>
              <a:t>Looking at the correlation matrix heatmap, each cell represents the correlation coefficient between two variables. The diagonal cells represent the correlation of a variable with itself, which is always 1</a:t>
            </a:r>
            <a:endParaRPr sz="1050">
              <a:solidFill>
                <a:schemeClr val="lt1"/>
              </a:solidFill>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1"/>
          <p:cNvSpPr txBox="1"/>
          <p:nvPr>
            <p:ph type="title"/>
          </p:nvPr>
        </p:nvSpPr>
        <p:spPr>
          <a:xfrm>
            <a:off x="355775" y="445025"/>
            <a:ext cx="8520600" cy="5727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Clr>
                <a:schemeClr val="dk1"/>
              </a:buClr>
              <a:buSzPts val="1100"/>
              <a:buFont typeface="Arial"/>
              <a:buNone/>
            </a:pPr>
            <a:r>
              <a:rPr lang="es" sz="1800"/>
              <a:t>In what range of age is a person most likely to have a stroke</a:t>
            </a:r>
            <a:endParaRPr sz="1800"/>
          </a:p>
        </p:txBody>
      </p:sp>
      <p:pic>
        <p:nvPicPr>
          <p:cNvPr id="228" name="Google Shape;228;p21"/>
          <p:cNvPicPr preferRelativeResize="0"/>
          <p:nvPr/>
        </p:nvPicPr>
        <p:blipFill>
          <a:blip r:embed="rId3">
            <a:alphaModFix/>
          </a:blip>
          <a:stretch>
            <a:fillRect/>
          </a:stretch>
        </p:blipFill>
        <p:spPr>
          <a:xfrm>
            <a:off x="750900" y="1017726"/>
            <a:ext cx="7642200" cy="3056876"/>
          </a:xfrm>
          <a:prstGeom prst="rect">
            <a:avLst/>
          </a:prstGeom>
          <a:noFill/>
          <a:ln>
            <a:noFill/>
          </a:ln>
        </p:spPr>
      </p:pic>
      <p:sp>
        <p:nvSpPr>
          <p:cNvPr id="229" name="Google Shape;229;p21"/>
          <p:cNvSpPr txBox="1"/>
          <p:nvPr/>
        </p:nvSpPr>
        <p:spPr>
          <a:xfrm>
            <a:off x="355650" y="4074600"/>
            <a:ext cx="8432700" cy="984300"/>
          </a:xfrm>
          <a:prstGeom prst="rect">
            <a:avLst/>
          </a:prstGeom>
          <a:noFill/>
          <a:ln>
            <a:noFill/>
          </a:ln>
        </p:spPr>
        <p:txBody>
          <a:bodyPr anchorCtr="0" anchor="t" bIns="91425" lIns="91425" spcFirstLastPara="1" rIns="91425" wrap="square" tIns="91425">
            <a:spAutoFit/>
          </a:bodyPr>
          <a:lstStyle/>
          <a:p>
            <a:pPr indent="-298450" lvl="0" marL="457200" rtl="0" algn="just">
              <a:lnSpc>
                <a:spcPct val="115000"/>
              </a:lnSpc>
              <a:spcBef>
                <a:spcPts val="0"/>
              </a:spcBef>
              <a:spcAft>
                <a:spcPts val="0"/>
              </a:spcAft>
              <a:buClr>
                <a:schemeClr val="lt1"/>
              </a:buClr>
              <a:buSzPts val="1100"/>
              <a:buFont typeface="Arial"/>
              <a:buChar char="●"/>
            </a:pPr>
            <a:r>
              <a:rPr lang="es" sz="1100">
                <a:solidFill>
                  <a:schemeClr val="lt1"/>
                </a:solidFill>
              </a:rPr>
              <a:t>Age Group with the Most Patients: The age group with the highest number of patients is 78, followed by 80 and 81.</a:t>
            </a:r>
            <a:endParaRPr sz="1100">
              <a:solidFill>
                <a:schemeClr val="lt1"/>
              </a:solidFill>
            </a:endParaRPr>
          </a:p>
          <a:p>
            <a:pPr indent="-298450" lvl="0" marL="457200" rtl="0" algn="just">
              <a:lnSpc>
                <a:spcPct val="115000"/>
              </a:lnSpc>
              <a:spcBef>
                <a:spcPts val="0"/>
              </a:spcBef>
              <a:spcAft>
                <a:spcPts val="0"/>
              </a:spcAft>
              <a:buClr>
                <a:schemeClr val="lt1"/>
              </a:buClr>
              <a:buSzPts val="1100"/>
              <a:buFont typeface="Arial"/>
              <a:buChar char="●"/>
            </a:pPr>
            <a:r>
              <a:rPr lang="es" sz="1100">
                <a:solidFill>
                  <a:schemeClr val="lt1"/>
                </a:solidFill>
              </a:rPr>
              <a:t>Age Group with the Fewest Patients: The age groups with the fewest patients are 14, 32, 38, 42, 43, 46, and 47, each having only 1 patient.</a:t>
            </a:r>
            <a:endParaRPr sz="1100">
              <a:solidFill>
                <a:schemeClr val="lt1"/>
              </a:solidFill>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