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2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3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2"/>
    <p:sldMasterId id="2147483702" r:id="rId3"/>
  </p:sldMasterIdLst>
  <p:notesMasterIdLst>
    <p:notesMasterId r:id="rId13"/>
  </p:notesMasterIdLst>
  <p:sldIdLst>
    <p:sldId id="2514" r:id="rId4"/>
    <p:sldId id="2515" r:id="rId5"/>
    <p:sldId id="2516" r:id="rId6"/>
    <p:sldId id="2517" r:id="rId7"/>
    <p:sldId id="2518" r:id="rId8"/>
    <p:sldId id="2519" r:id="rId9"/>
    <p:sldId id="2512" r:id="rId10"/>
    <p:sldId id="2511" r:id="rId11"/>
    <p:sldId id="2513" r:id="rId12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000000"/>
          </p15:clr>
        </p15:guide>
        <p15:guide id="2" pos="211" userDrawn="1">
          <p15:clr>
            <a:srgbClr val="000000"/>
          </p15:clr>
        </p15:guide>
        <p15:guide id="3" orient="horz" pos="3702" userDrawn="1">
          <p15:clr>
            <a:srgbClr val="A4A3A4"/>
          </p15:clr>
        </p15:guide>
        <p15:guide id="4" orient="horz" pos="1248" userDrawn="1">
          <p15:clr>
            <a:srgbClr val="A4A3A4"/>
          </p15:clr>
        </p15:guide>
        <p15:guide id="5" pos="6834" userDrawn="1">
          <p15:clr>
            <a:srgbClr val="A4A3A4"/>
          </p15:clr>
        </p15:guide>
        <p15:guide id="6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8nWAQ69LUoxoKvNsL6MFSFbazg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Hugo Vazquez Cortes" initials="VHVC" lastIdx="5" clrIdx="0">
    <p:extLst>
      <p:ext uri="{19B8F6BF-5375-455C-9EA6-DF929625EA0E}">
        <p15:presenceInfo xmlns:p15="http://schemas.microsoft.com/office/powerpoint/2012/main" userId="S-1-5-21-746137067-1454471165-725345543-1918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5B4F"/>
    <a:srgbClr val="CC00CC"/>
    <a:srgbClr val="D99594"/>
    <a:srgbClr val="E9F7DD"/>
    <a:srgbClr val="FFBE85"/>
    <a:srgbClr val="FFF7C6"/>
    <a:srgbClr val="00B050"/>
    <a:srgbClr val="D26900"/>
    <a:srgbClr val="FF6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19229-2E12-4775-8A5F-FB34D1DEA953}" v="21" dt="2025-08-28T23:07:18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6615" autoAdjust="0"/>
  </p:normalViewPr>
  <p:slideViewPr>
    <p:cSldViewPr snapToGrid="0">
      <p:cViewPr varScale="1">
        <p:scale>
          <a:sx n="97" d="100"/>
          <a:sy n="97" d="100"/>
        </p:scale>
        <p:origin x="810" y="96"/>
      </p:cViewPr>
      <p:guideLst>
        <p:guide orient="horz" pos="799"/>
        <p:guide pos="211"/>
        <p:guide orient="horz" pos="3702"/>
        <p:guide orient="horz" pos="1248"/>
        <p:guide pos="6834"/>
        <p:guide pos="7469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Parral Duran" userId="d741f8b2-f2cb-4ddc-8a83-2c37b87ae68f" providerId="ADAL" clId="{F02A25E4-FAE4-43B8-9265-56C8F003CC4B}"/>
    <pc:docChg chg="undo custSel modSld">
      <pc:chgData name="Rodrigo Parral Duran" userId="d741f8b2-f2cb-4ddc-8a83-2c37b87ae68f" providerId="ADAL" clId="{F02A25E4-FAE4-43B8-9265-56C8F003CC4B}" dt="2025-08-28T23:09:55.252" v="489" actId="20577"/>
      <pc:docMkLst>
        <pc:docMk/>
      </pc:docMkLst>
      <pc:sldChg chg="addSp delSp modSp mod">
        <pc:chgData name="Rodrigo Parral Duran" userId="d741f8b2-f2cb-4ddc-8a83-2c37b87ae68f" providerId="ADAL" clId="{F02A25E4-FAE4-43B8-9265-56C8F003CC4B}" dt="2025-08-28T23:09:55.252" v="489" actId="20577"/>
        <pc:sldMkLst>
          <pc:docMk/>
          <pc:sldMk cId="1378033271" sldId="2518"/>
        </pc:sldMkLst>
        <pc:spChg chg="add mod">
          <ac:chgData name="Rodrigo Parral Duran" userId="d741f8b2-f2cb-4ddc-8a83-2c37b87ae68f" providerId="ADAL" clId="{F02A25E4-FAE4-43B8-9265-56C8F003CC4B}" dt="2025-08-28T23:07:46.427" v="282" actId="1037"/>
          <ac:spMkLst>
            <pc:docMk/>
            <pc:sldMk cId="1378033271" sldId="2518"/>
            <ac:spMk id="3" creationId="{C64B9927-9467-F722-09D4-A094B5AB579A}"/>
          </ac:spMkLst>
        </pc:spChg>
        <pc:spChg chg="mod">
          <ac:chgData name="Rodrigo Parral Duran" userId="d741f8b2-f2cb-4ddc-8a83-2c37b87ae68f" providerId="ADAL" clId="{F02A25E4-FAE4-43B8-9265-56C8F003CC4B}" dt="2025-08-28T23:09:55.252" v="489" actId="20577"/>
          <ac:spMkLst>
            <pc:docMk/>
            <pc:sldMk cId="1378033271" sldId="2518"/>
            <ac:spMk id="10" creationId="{BABFB378-39DC-24D8-2656-70AD9066C88B}"/>
          </ac:spMkLst>
        </pc:spChg>
        <pc:spChg chg="del">
          <ac:chgData name="Rodrigo Parral Duran" userId="d741f8b2-f2cb-4ddc-8a83-2c37b87ae68f" providerId="ADAL" clId="{F02A25E4-FAE4-43B8-9265-56C8F003CC4B}" dt="2025-08-28T23:08:01.498" v="285" actId="478"/>
          <ac:spMkLst>
            <pc:docMk/>
            <pc:sldMk cId="1378033271" sldId="2518"/>
            <ac:spMk id="28" creationId="{4B7DC01C-DC3F-7DD6-2245-18C2B91B9C73}"/>
          </ac:spMkLst>
        </pc:spChg>
        <pc:spChg chg="del">
          <ac:chgData name="Rodrigo Parral Duran" userId="d741f8b2-f2cb-4ddc-8a83-2c37b87ae68f" providerId="ADAL" clId="{F02A25E4-FAE4-43B8-9265-56C8F003CC4B}" dt="2025-08-28T23:07:58.571" v="284" actId="478"/>
          <ac:spMkLst>
            <pc:docMk/>
            <pc:sldMk cId="1378033271" sldId="2518"/>
            <ac:spMk id="30" creationId="{48C94AEA-C585-8FEB-8792-B99200B34E19}"/>
          </ac:spMkLst>
        </pc:spChg>
        <pc:spChg chg="del">
          <ac:chgData name="Rodrigo Parral Duran" userId="d741f8b2-f2cb-4ddc-8a83-2c37b87ae68f" providerId="ADAL" clId="{F02A25E4-FAE4-43B8-9265-56C8F003CC4B}" dt="2025-08-28T23:07:55.972" v="283" actId="478"/>
          <ac:spMkLst>
            <pc:docMk/>
            <pc:sldMk cId="1378033271" sldId="2518"/>
            <ac:spMk id="32" creationId="{8B5097F3-2B26-1792-ABD1-924DA5F4E3DE}"/>
          </ac:spMkLst>
        </pc:spChg>
        <pc:graphicFrameChg chg="mod modGraphic">
          <ac:chgData name="Rodrigo Parral Duran" userId="d741f8b2-f2cb-4ddc-8a83-2c37b87ae68f" providerId="ADAL" clId="{F02A25E4-FAE4-43B8-9265-56C8F003CC4B}" dt="2025-08-28T23:09:10.681" v="462" actId="1076"/>
          <ac:graphicFrameMkLst>
            <pc:docMk/>
            <pc:sldMk cId="1378033271" sldId="2518"/>
            <ac:graphicFrameMk id="11" creationId="{934F4C77-3108-EE1E-7AF6-DEB2978F1815}"/>
          </ac:graphicFrameMkLst>
        </pc:graphicFrameChg>
      </pc:sldChg>
      <pc:sldChg chg="modSp mod">
        <pc:chgData name="Rodrigo Parral Duran" userId="d741f8b2-f2cb-4ddc-8a83-2c37b87ae68f" providerId="ADAL" clId="{F02A25E4-FAE4-43B8-9265-56C8F003CC4B}" dt="2025-08-28T23:03:55.863" v="242" actId="20577"/>
        <pc:sldMkLst>
          <pc:docMk/>
          <pc:sldMk cId="14441951" sldId="2519"/>
        </pc:sldMkLst>
        <pc:spChg chg="mod">
          <ac:chgData name="Rodrigo Parral Duran" userId="d741f8b2-f2cb-4ddc-8a83-2c37b87ae68f" providerId="ADAL" clId="{F02A25E4-FAE4-43B8-9265-56C8F003CC4B}" dt="2025-08-28T23:02:38.467" v="197" actId="1076"/>
          <ac:spMkLst>
            <pc:docMk/>
            <pc:sldMk cId="14441951" sldId="2519"/>
            <ac:spMk id="10" creationId="{BABFB378-39DC-24D8-2656-70AD9066C88B}"/>
          </ac:spMkLst>
        </pc:spChg>
        <pc:spChg chg="mod">
          <ac:chgData name="Rodrigo Parral Duran" userId="d741f8b2-f2cb-4ddc-8a83-2c37b87ae68f" providerId="ADAL" clId="{F02A25E4-FAE4-43B8-9265-56C8F003CC4B}" dt="2025-08-28T23:03:08.657" v="201" actId="1076"/>
          <ac:spMkLst>
            <pc:docMk/>
            <pc:sldMk cId="14441951" sldId="2519"/>
            <ac:spMk id="37" creationId="{3FD51E3A-8715-ACEE-12F5-43827215CD50}"/>
          </ac:spMkLst>
        </pc:spChg>
        <pc:graphicFrameChg chg="mod modGraphic">
          <ac:chgData name="Rodrigo Parral Duran" userId="d741f8b2-f2cb-4ddc-8a83-2c37b87ae68f" providerId="ADAL" clId="{F02A25E4-FAE4-43B8-9265-56C8F003CC4B}" dt="2025-08-28T23:03:55.863" v="242" actId="20577"/>
          <ac:graphicFrameMkLst>
            <pc:docMk/>
            <pc:sldMk cId="14441951" sldId="2519"/>
            <ac:graphicFrameMk id="4" creationId="{00000000-0000-0000-0000-000000000000}"/>
          </ac:graphicFrameMkLst>
        </pc:graphicFrameChg>
      </pc:sldChg>
    </pc:docChg>
  </pc:docChgLst>
  <pc:docChgLst>
    <pc:chgData name="Rodrigo Parral Duran" userId="d741f8b2-f2cb-4ddc-8a83-2c37b87ae68f" providerId="ADAL" clId="{7AD70CFF-E1E4-434D-9453-CF1B16257256}"/>
    <pc:docChg chg="undo custSel addSld delSld modSld sldOrd">
      <pc:chgData name="Rodrigo Parral Duran" userId="d741f8b2-f2cb-4ddc-8a83-2c37b87ae68f" providerId="ADAL" clId="{7AD70CFF-E1E4-434D-9453-CF1B16257256}" dt="2025-08-15T23:41:45.281" v="2422" actId="1076"/>
      <pc:docMkLst>
        <pc:docMk/>
      </pc:docMkLst>
      <pc:sldChg chg="addSp delSp modSp mod modShow">
        <pc:chgData name="Rodrigo Parral Duran" userId="d741f8b2-f2cb-4ddc-8a83-2c37b87ae68f" providerId="ADAL" clId="{7AD70CFF-E1E4-434D-9453-CF1B16257256}" dt="2025-08-15T23:12:05.959" v="522" actId="729"/>
        <pc:sldMkLst>
          <pc:docMk/>
          <pc:sldMk cId="3608537231" sldId="2511"/>
        </pc:sldMkLst>
        <pc:spChg chg="mod">
          <ac:chgData name="Rodrigo Parral Duran" userId="d741f8b2-f2cb-4ddc-8a83-2c37b87ae68f" providerId="ADAL" clId="{7AD70CFF-E1E4-434D-9453-CF1B16257256}" dt="2025-08-15T17:13:30.666" v="132" actId="1076"/>
          <ac:spMkLst>
            <pc:docMk/>
            <pc:sldMk cId="3608537231" sldId="2511"/>
            <ac:spMk id="6" creationId="{EBE9FEA2-5BA4-8472-81AC-373243574BBB}"/>
          </ac:spMkLst>
        </pc:spChg>
        <pc:spChg chg="mod">
          <ac:chgData name="Rodrigo Parral Duran" userId="d741f8b2-f2cb-4ddc-8a83-2c37b87ae68f" providerId="ADAL" clId="{7AD70CFF-E1E4-434D-9453-CF1B16257256}" dt="2025-08-15T17:29:43.450" v="247" actId="1076"/>
          <ac:spMkLst>
            <pc:docMk/>
            <pc:sldMk cId="3608537231" sldId="2511"/>
            <ac:spMk id="8" creationId="{9A4D8E23-D095-D8B6-D8A1-F889D0F77A96}"/>
          </ac:spMkLst>
        </pc:spChg>
        <pc:spChg chg="mod">
          <ac:chgData name="Rodrigo Parral Duran" userId="d741f8b2-f2cb-4ddc-8a83-2c37b87ae68f" providerId="ADAL" clId="{7AD70CFF-E1E4-434D-9453-CF1B16257256}" dt="2025-08-15T17:30:02.533" v="282" actId="1038"/>
          <ac:spMkLst>
            <pc:docMk/>
            <pc:sldMk cId="3608537231" sldId="2511"/>
            <ac:spMk id="9" creationId="{FFE0315E-352E-1D39-4EEE-4B6949654D62}"/>
          </ac:spMkLst>
        </pc:spChg>
        <pc:spChg chg="mod">
          <ac:chgData name="Rodrigo Parral Duran" userId="d741f8b2-f2cb-4ddc-8a83-2c37b87ae68f" providerId="ADAL" clId="{7AD70CFF-E1E4-434D-9453-CF1B16257256}" dt="2025-08-15T17:13:34.005" v="133" actId="1076"/>
          <ac:spMkLst>
            <pc:docMk/>
            <pc:sldMk cId="3608537231" sldId="2511"/>
            <ac:spMk id="10" creationId="{2B53F01F-C007-2213-C2A9-6BDFD737B9AA}"/>
          </ac:spMkLst>
        </pc:spChg>
        <pc:graphicFrameChg chg="add mod">
          <ac:chgData name="Rodrigo Parral Duran" userId="d741f8b2-f2cb-4ddc-8a83-2c37b87ae68f" providerId="ADAL" clId="{7AD70CFF-E1E4-434D-9453-CF1B16257256}" dt="2025-08-15T17:29:57.060" v="276" actId="1037"/>
          <ac:graphicFrameMkLst>
            <pc:docMk/>
            <pc:sldMk cId="3608537231" sldId="2511"/>
            <ac:graphicFrameMk id="15" creationId="{00000000-0008-0000-0100-000007000000}"/>
          </ac:graphicFrameMkLst>
        </pc:graphicFrameChg>
        <pc:graphicFrameChg chg="add mod">
          <ac:chgData name="Rodrigo Parral Duran" userId="d741f8b2-f2cb-4ddc-8a83-2c37b87ae68f" providerId="ADAL" clId="{7AD70CFF-E1E4-434D-9453-CF1B16257256}" dt="2025-08-15T17:29:48.366" v="251" actId="1038"/>
          <ac:graphicFrameMkLst>
            <pc:docMk/>
            <pc:sldMk cId="3608537231" sldId="2511"/>
            <ac:graphicFrameMk id="16" creationId="{00000000-0008-0000-0100-000008000000}"/>
          </ac:graphicFrameMkLst>
        </pc:graphicFrameChg>
      </pc:sldChg>
      <pc:sldChg chg="modSp mod ord modShow">
        <pc:chgData name="Rodrigo Parral Duran" userId="d741f8b2-f2cb-4ddc-8a83-2c37b87ae68f" providerId="ADAL" clId="{7AD70CFF-E1E4-434D-9453-CF1B16257256}" dt="2025-08-15T23:23:37.842" v="728"/>
        <pc:sldMkLst>
          <pc:docMk/>
          <pc:sldMk cId="1709065251" sldId="2512"/>
        </pc:sldMkLst>
        <pc:graphicFrameChg chg="mod">
          <ac:chgData name="Rodrigo Parral Duran" userId="d741f8b2-f2cb-4ddc-8a83-2c37b87ae68f" providerId="ADAL" clId="{7AD70CFF-E1E4-434D-9453-CF1B16257256}" dt="2025-08-15T18:40:57.946" v="513" actId="404"/>
          <ac:graphicFrameMkLst>
            <pc:docMk/>
            <pc:sldMk cId="1709065251" sldId="2512"/>
            <ac:graphicFrameMk id="4" creationId="{EB6BA690-F0DF-34D9-83A9-315FC41DEEB3}"/>
          </ac:graphicFrameMkLst>
        </pc:graphicFrameChg>
      </pc:sldChg>
      <pc:sldChg chg="new del">
        <pc:chgData name="Rodrigo Parral Duran" userId="d741f8b2-f2cb-4ddc-8a83-2c37b87ae68f" providerId="ADAL" clId="{7AD70CFF-E1E4-434D-9453-CF1B16257256}" dt="2025-08-15T17:13:49.232" v="135" actId="47"/>
        <pc:sldMkLst>
          <pc:docMk/>
          <pc:sldMk cId="1709911399" sldId="2513"/>
        </pc:sldMkLst>
      </pc:sldChg>
      <pc:sldChg chg="addSp delSp modSp add mod modShow">
        <pc:chgData name="Rodrigo Parral Duran" userId="d741f8b2-f2cb-4ddc-8a83-2c37b87ae68f" providerId="ADAL" clId="{7AD70CFF-E1E4-434D-9453-CF1B16257256}" dt="2025-08-15T23:12:03.296" v="521" actId="729"/>
        <pc:sldMkLst>
          <pc:docMk/>
          <pc:sldMk cId="2378136979" sldId="2513"/>
        </pc:sldMkLst>
        <pc:spChg chg="mod">
          <ac:chgData name="Rodrigo Parral Duran" userId="d741f8b2-f2cb-4ddc-8a83-2c37b87ae68f" providerId="ADAL" clId="{7AD70CFF-E1E4-434D-9453-CF1B16257256}" dt="2025-08-15T17:53:17.768" v="355" actId="1076"/>
          <ac:spMkLst>
            <pc:docMk/>
            <pc:sldMk cId="2378136979" sldId="2513"/>
            <ac:spMk id="6" creationId="{15FC38A0-CF09-164F-09CE-6E83CCC6EF32}"/>
          </ac:spMkLst>
        </pc:spChg>
        <pc:spChg chg="mod">
          <ac:chgData name="Rodrigo Parral Duran" userId="d741f8b2-f2cb-4ddc-8a83-2c37b87ae68f" providerId="ADAL" clId="{7AD70CFF-E1E4-434D-9453-CF1B16257256}" dt="2025-08-15T17:42:56.677" v="330" actId="20577"/>
          <ac:spMkLst>
            <pc:docMk/>
            <pc:sldMk cId="2378136979" sldId="2513"/>
            <ac:spMk id="10" creationId="{9923C554-977E-7C7E-0EF1-45193B44A85F}"/>
          </ac:spMkLst>
        </pc:spChg>
        <pc:graphicFrameChg chg="add mod">
          <ac:chgData name="Rodrigo Parral Duran" userId="d741f8b2-f2cb-4ddc-8a83-2c37b87ae68f" providerId="ADAL" clId="{7AD70CFF-E1E4-434D-9453-CF1B16257256}" dt="2025-08-15T17:53:22.849" v="356" actId="1076"/>
          <ac:graphicFrameMkLst>
            <pc:docMk/>
            <pc:sldMk cId="2378136979" sldId="2513"/>
            <ac:graphicFrameMk id="5" creationId="{4053A5E0-FAEC-40A6-879D-0FB12946F5C0}"/>
          </ac:graphicFrameMkLst>
        </pc:graphicFrameChg>
        <pc:graphicFrameChg chg="add mod">
          <ac:chgData name="Rodrigo Parral Duran" userId="d741f8b2-f2cb-4ddc-8a83-2c37b87ae68f" providerId="ADAL" clId="{7AD70CFF-E1E4-434D-9453-CF1B16257256}" dt="2025-08-15T22:53:20.283" v="520"/>
          <ac:graphicFrameMkLst>
            <pc:docMk/>
            <pc:sldMk cId="2378136979" sldId="2513"/>
            <ac:graphicFrameMk id="11" creationId="{D2EABD55-5039-4964-9FFA-F76D1C78A033}"/>
          </ac:graphicFrameMkLst>
        </pc:graphicFrameChg>
      </pc:sldChg>
      <pc:sldChg chg="addSp delSp modSp add del mod">
        <pc:chgData name="Rodrigo Parral Duran" userId="d741f8b2-f2cb-4ddc-8a83-2c37b87ae68f" providerId="ADAL" clId="{7AD70CFF-E1E4-434D-9453-CF1B16257256}" dt="2025-08-15T17:24:41.786" v="167" actId="47"/>
        <pc:sldMkLst>
          <pc:docMk/>
          <pc:sldMk cId="3659442364" sldId="2513"/>
        </pc:sldMkLst>
      </pc:sldChg>
      <pc:sldChg chg="addSp delSp modSp add mod ord">
        <pc:chgData name="Rodrigo Parral Duran" userId="d741f8b2-f2cb-4ddc-8a83-2c37b87ae68f" providerId="ADAL" clId="{7AD70CFF-E1E4-434D-9453-CF1B16257256}" dt="2025-08-15T23:29:30.236" v="1271" actId="113"/>
        <pc:sldMkLst>
          <pc:docMk/>
          <pc:sldMk cId="4280043275" sldId="2514"/>
        </pc:sldMkLst>
        <pc:spChg chg="mod">
          <ac:chgData name="Rodrigo Parral Duran" userId="d741f8b2-f2cb-4ddc-8a83-2c37b87ae68f" providerId="ADAL" clId="{7AD70CFF-E1E4-434D-9453-CF1B16257256}" dt="2025-08-15T23:27:19.948" v="1171" actId="1076"/>
          <ac:spMkLst>
            <pc:docMk/>
            <pc:sldMk cId="4280043275" sldId="2514"/>
            <ac:spMk id="6" creationId="{DD262125-B372-A1AA-400B-6BEEF4B37EE2}"/>
          </ac:spMkLst>
        </pc:spChg>
        <pc:spChg chg="mod">
          <ac:chgData name="Rodrigo Parral Duran" userId="d741f8b2-f2cb-4ddc-8a83-2c37b87ae68f" providerId="ADAL" clId="{7AD70CFF-E1E4-434D-9453-CF1B16257256}" dt="2025-08-15T23:27:19.948" v="1171" actId="1076"/>
          <ac:spMkLst>
            <pc:docMk/>
            <pc:sldMk cId="4280043275" sldId="2514"/>
            <ac:spMk id="8" creationId="{ED71B9BC-B3B4-7547-5C81-983E300BFFAE}"/>
          </ac:spMkLst>
        </pc:spChg>
        <pc:spChg chg="mod">
          <ac:chgData name="Rodrigo Parral Duran" userId="d741f8b2-f2cb-4ddc-8a83-2c37b87ae68f" providerId="ADAL" clId="{7AD70CFF-E1E4-434D-9453-CF1B16257256}" dt="2025-08-15T23:27:19.948" v="1171" actId="1076"/>
          <ac:spMkLst>
            <pc:docMk/>
            <pc:sldMk cId="4280043275" sldId="2514"/>
            <ac:spMk id="9" creationId="{1BB1EF00-4688-8BC9-38C8-9A06862CAA79}"/>
          </ac:spMkLst>
        </pc:spChg>
        <pc:spChg chg="mod">
          <ac:chgData name="Rodrigo Parral Duran" userId="d741f8b2-f2cb-4ddc-8a83-2c37b87ae68f" providerId="ADAL" clId="{7AD70CFF-E1E4-434D-9453-CF1B16257256}" dt="2025-08-15T23:27:19.948" v="1171" actId="1076"/>
          <ac:spMkLst>
            <pc:docMk/>
            <pc:sldMk cId="4280043275" sldId="2514"/>
            <ac:spMk id="10" creationId="{1574E7B6-957A-2061-5AFD-50D7D0AE36A8}"/>
          </ac:spMkLst>
        </pc:spChg>
        <pc:spChg chg="add mod">
          <ac:chgData name="Rodrigo Parral Duran" userId="d741f8b2-f2cb-4ddc-8a83-2c37b87ae68f" providerId="ADAL" clId="{7AD70CFF-E1E4-434D-9453-CF1B16257256}" dt="2025-08-15T23:29:30.236" v="1271" actId="113"/>
          <ac:spMkLst>
            <pc:docMk/>
            <pc:sldMk cId="4280043275" sldId="2514"/>
            <ac:spMk id="17" creationId="{D8175A0F-8797-BC32-773D-D2C093C30539}"/>
          </ac:spMkLst>
        </pc:spChg>
        <pc:graphicFrameChg chg="add mod">
          <ac:chgData name="Rodrigo Parral Duran" userId="d741f8b2-f2cb-4ddc-8a83-2c37b87ae68f" providerId="ADAL" clId="{7AD70CFF-E1E4-434D-9453-CF1B16257256}" dt="2025-08-15T23:27:19.948" v="1171" actId="1076"/>
          <ac:graphicFrameMkLst>
            <pc:docMk/>
            <pc:sldMk cId="4280043275" sldId="2514"/>
            <ac:graphicFrameMk id="4" creationId="{433CDC9A-6145-4AAA-A924-369F8C549FF5}"/>
          </ac:graphicFrameMkLst>
        </pc:graphicFrameChg>
        <pc:graphicFrameChg chg="add mod">
          <ac:chgData name="Rodrigo Parral Duran" userId="d741f8b2-f2cb-4ddc-8a83-2c37b87ae68f" providerId="ADAL" clId="{7AD70CFF-E1E4-434D-9453-CF1B16257256}" dt="2025-08-15T23:27:19.948" v="1171" actId="1076"/>
          <ac:graphicFrameMkLst>
            <pc:docMk/>
            <pc:sldMk cId="4280043275" sldId="2514"/>
            <ac:graphicFrameMk id="12" creationId="{18BB2FA0-357C-496E-9E8B-195B86D239D8}"/>
          </ac:graphicFrameMkLst>
        </pc:graphicFrameChg>
      </pc:sldChg>
      <pc:sldChg chg="addSp delSp modSp add mod ord">
        <pc:chgData name="Rodrigo Parral Duran" userId="d741f8b2-f2cb-4ddc-8a83-2c37b87ae68f" providerId="ADAL" clId="{7AD70CFF-E1E4-434D-9453-CF1B16257256}" dt="2025-08-15T23:38:05.695" v="1917" actId="20577"/>
        <pc:sldMkLst>
          <pc:docMk/>
          <pc:sldMk cId="1006258552" sldId="2515"/>
        </pc:sldMkLst>
        <pc:spChg chg="mod">
          <ac:chgData name="Rodrigo Parral Duran" userId="d741f8b2-f2cb-4ddc-8a83-2c37b87ae68f" providerId="ADAL" clId="{7AD70CFF-E1E4-434D-9453-CF1B16257256}" dt="2025-08-15T23:29:56.086" v="1276" actId="1076"/>
          <ac:spMkLst>
            <pc:docMk/>
            <pc:sldMk cId="1006258552" sldId="2515"/>
            <ac:spMk id="3" creationId="{9D014B2E-DB38-51FE-70C8-8406CE25F3F8}"/>
          </ac:spMkLst>
        </pc:spChg>
        <pc:spChg chg="add mod">
          <ac:chgData name="Rodrigo Parral Duran" userId="d741f8b2-f2cb-4ddc-8a83-2c37b87ae68f" providerId="ADAL" clId="{7AD70CFF-E1E4-434D-9453-CF1B16257256}" dt="2025-08-15T23:38:05.695" v="1917" actId="20577"/>
          <ac:spMkLst>
            <pc:docMk/>
            <pc:sldMk cId="1006258552" sldId="2515"/>
            <ac:spMk id="4" creationId="{2B6F4FDA-7C40-580D-8A3E-4472FDBD3B4D}"/>
          </ac:spMkLst>
        </pc:spChg>
        <pc:graphicFrameChg chg="add mod">
          <ac:chgData name="Rodrigo Parral Duran" userId="d741f8b2-f2cb-4ddc-8a83-2c37b87ae68f" providerId="ADAL" clId="{7AD70CFF-E1E4-434D-9453-CF1B16257256}" dt="2025-08-15T23:35:42.647" v="1784" actId="14100"/>
          <ac:graphicFrameMkLst>
            <pc:docMk/>
            <pc:sldMk cId="1006258552" sldId="2515"/>
            <ac:graphicFrameMk id="5" creationId="{0239A8EB-4222-42A5-B8F1-EC76803EDF58}"/>
          </ac:graphicFrameMkLst>
        </pc:graphicFrameChg>
      </pc:sldChg>
      <pc:sldChg chg="addSp delSp modSp add mod">
        <pc:chgData name="Rodrigo Parral Duran" userId="d741f8b2-f2cb-4ddc-8a83-2c37b87ae68f" providerId="ADAL" clId="{7AD70CFF-E1E4-434D-9453-CF1B16257256}" dt="2025-08-15T23:40:55.060" v="2290" actId="14100"/>
        <pc:sldMkLst>
          <pc:docMk/>
          <pc:sldMk cId="3432761480" sldId="2516"/>
        </pc:sldMkLst>
        <pc:spChg chg="mod">
          <ac:chgData name="Rodrigo Parral Duran" userId="d741f8b2-f2cb-4ddc-8a83-2c37b87ae68f" providerId="ADAL" clId="{7AD70CFF-E1E4-434D-9453-CF1B16257256}" dt="2025-08-15T23:38:44.893" v="1923" actId="1076"/>
          <ac:spMkLst>
            <pc:docMk/>
            <pc:sldMk cId="3432761480" sldId="2516"/>
            <ac:spMk id="3" creationId="{F87B932B-AC37-D6F8-3094-30F3708A1CFF}"/>
          </ac:spMkLst>
        </pc:spChg>
        <pc:spChg chg="add mod">
          <ac:chgData name="Rodrigo Parral Duran" userId="d741f8b2-f2cb-4ddc-8a83-2c37b87ae68f" providerId="ADAL" clId="{7AD70CFF-E1E4-434D-9453-CF1B16257256}" dt="2025-08-15T23:39:02.629" v="1928" actId="1076"/>
          <ac:spMkLst>
            <pc:docMk/>
            <pc:sldMk cId="3432761480" sldId="2516"/>
            <ac:spMk id="6" creationId="{5D670D24-FF28-4DE0-C55F-8D24332CF506}"/>
          </ac:spMkLst>
        </pc:spChg>
        <pc:spChg chg="add mod">
          <ac:chgData name="Rodrigo Parral Duran" userId="d741f8b2-f2cb-4ddc-8a83-2c37b87ae68f" providerId="ADAL" clId="{7AD70CFF-E1E4-434D-9453-CF1B16257256}" dt="2025-08-15T23:38:54.964" v="1926" actId="1076"/>
          <ac:spMkLst>
            <pc:docMk/>
            <pc:sldMk cId="3432761480" sldId="2516"/>
            <ac:spMk id="8" creationId="{CD105E21-5B57-6342-6512-47062BDD523A}"/>
          </ac:spMkLst>
        </pc:spChg>
        <pc:spChg chg="add mod">
          <ac:chgData name="Rodrigo Parral Duran" userId="d741f8b2-f2cb-4ddc-8a83-2c37b87ae68f" providerId="ADAL" clId="{7AD70CFF-E1E4-434D-9453-CF1B16257256}" dt="2025-08-15T23:38:41.977" v="1922" actId="1076"/>
          <ac:spMkLst>
            <pc:docMk/>
            <pc:sldMk cId="3432761480" sldId="2516"/>
            <ac:spMk id="9" creationId="{B1C5C2B4-DCA6-4206-5BAB-C462C3014C59}"/>
          </ac:spMkLst>
        </pc:spChg>
        <pc:spChg chg="add mod">
          <ac:chgData name="Rodrigo Parral Duran" userId="d741f8b2-f2cb-4ddc-8a83-2c37b87ae68f" providerId="ADAL" clId="{7AD70CFF-E1E4-434D-9453-CF1B16257256}" dt="2025-08-15T23:40:55.060" v="2290" actId="14100"/>
          <ac:spMkLst>
            <pc:docMk/>
            <pc:sldMk cId="3432761480" sldId="2516"/>
            <ac:spMk id="10" creationId="{77504B4C-B3B4-397E-E692-42D5F07BD028}"/>
          </ac:spMkLst>
        </pc:spChg>
        <pc:graphicFrameChg chg="add mod">
          <ac:chgData name="Rodrigo Parral Duran" userId="d741f8b2-f2cb-4ddc-8a83-2c37b87ae68f" providerId="ADAL" clId="{7AD70CFF-E1E4-434D-9453-CF1B16257256}" dt="2025-08-15T23:38:57.446" v="1927" actId="1076"/>
          <ac:graphicFrameMkLst>
            <pc:docMk/>
            <pc:sldMk cId="3432761480" sldId="2516"/>
            <ac:graphicFrameMk id="4" creationId="{4EF2DD45-119F-4DA8-919D-A76A9B6CAFCA}"/>
          </ac:graphicFrameMkLst>
        </pc:graphicFrameChg>
        <pc:graphicFrameChg chg="add mod">
          <ac:chgData name="Rodrigo Parral Duran" userId="d741f8b2-f2cb-4ddc-8a83-2c37b87ae68f" providerId="ADAL" clId="{7AD70CFF-E1E4-434D-9453-CF1B16257256}" dt="2025-08-15T23:38:35.295" v="1921" actId="1076"/>
          <ac:graphicFrameMkLst>
            <pc:docMk/>
            <pc:sldMk cId="3432761480" sldId="2516"/>
            <ac:graphicFrameMk id="7" creationId="{5B94C949-D767-45CA-8BAE-875E40C312B0}"/>
          </ac:graphicFrameMkLst>
        </pc:graphicFrameChg>
      </pc:sldChg>
      <pc:sldChg chg="addSp delSp modSp add mod">
        <pc:chgData name="Rodrigo Parral Duran" userId="d741f8b2-f2cb-4ddc-8a83-2c37b87ae68f" providerId="ADAL" clId="{7AD70CFF-E1E4-434D-9453-CF1B16257256}" dt="2025-08-15T23:41:45.281" v="2422" actId="1076"/>
        <pc:sldMkLst>
          <pc:docMk/>
          <pc:sldMk cId="2002024957" sldId="2517"/>
        </pc:sldMkLst>
        <pc:spChg chg="mod">
          <ac:chgData name="Rodrigo Parral Duran" userId="d741f8b2-f2cb-4ddc-8a83-2c37b87ae68f" providerId="ADAL" clId="{7AD70CFF-E1E4-434D-9453-CF1B16257256}" dt="2025-08-15T23:20:23.461" v="618"/>
          <ac:spMkLst>
            <pc:docMk/>
            <pc:sldMk cId="2002024957" sldId="2517"/>
            <ac:spMk id="10" creationId="{CE4B6681-C26F-4D9E-0A6A-4855A3B55A60}"/>
          </ac:spMkLst>
        </pc:spChg>
        <pc:spChg chg="mod">
          <ac:chgData name="Rodrigo Parral Duran" userId="d741f8b2-f2cb-4ddc-8a83-2c37b87ae68f" providerId="ADAL" clId="{7AD70CFF-E1E4-434D-9453-CF1B16257256}" dt="2025-08-15T23:20:23.461" v="618"/>
          <ac:spMkLst>
            <pc:docMk/>
            <pc:sldMk cId="2002024957" sldId="2517"/>
            <ac:spMk id="11" creationId="{B7DEE75C-CE08-034F-B78E-4E3530D52C2F}"/>
          </ac:spMkLst>
        </pc:spChg>
        <pc:spChg chg="mod">
          <ac:chgData name="Rodrigo Parral Duran" userId="d741f8b2-f2cb-4ddc-8a83-2c37b87ae68f" providerId="ADAL" clId="{7AD70CFF-E1E4-434D-9453-CF1B16257256}" dt="2025-08-15T23:21:05.616" v="627"/>
          <ac:spMkLst>
            <pc:docMk/>
            <pc:sldMk cId="2002024957" sldId="2517"/>
            <ac:spMk id="14" creationId="{85C54ADE-BCCE-BA01-CBEE-74697BC78721}"/>
          </ac:spMkLst>
        </pc:spChg>
        <pc:spChg chg="mod">
          <ac:chgData name="Rodrigo Parral Duran" userId="d741f8b2-f2cb-4ddc-8a83-2c37b87ae68f" providerId="ADAL" clId="{7AD70CFF-E1E4-434D-9453-CF1B16257256}" dt="2025-08-15T23:21:05.616" v="627"/>
          <ac:spMkLst>
            <pc:docMk/>
            <pc:sldMk cId="2002024957" sldId="2517"/>
            <ac:spMk id="15" creationId="{325F2DFC-6F50-1065-F6E6-D1D719EE0BD9}"/>
          </ac:spMkLst>
        </pc:spChg>
        <pc:spChg chg="add mod">
          <ac:chgData name="Rodrigo Parral Duran" userId="d741f8b2-f2cb-4ddc-8a83-2c37b87ae68f" providerId="ADAL" clId="{7AD70CFF-E1E4-434D-9453-CF1B16257256}" dt="2025-08-15T23:22:29.737" v="700" actId="1076"/>
          <ac:spMkLst>
            <pc:docMk/>
            <pc:sldMk cId="2002024957" sldId="2517"/>
            <ac:spMk id="16" creationId="{96EBA220-CDE5-9996-B548-8247955D087C}"/>
          </ac:spMkLst>
        </pc:spChg>
        <pc:spChg chg="add mod">
          <ac:chgData name="Rodrigo Parral Duran" userId="d741f8b2-f2cb-4ddc-8a83-2c37b87ae68f" providerId="ADAL" clId="{7AD70CFF-E1E4-434D-9453-CF1B16257256}" dt="2025-08-15T23:22:46.378" v="718" actId="20577"/>
          <ac:spMkLst>
            <pc:docMk/>
            <pc:sldMk cId="2002024957" sldId="2517"/>
            <ac:spMk id="17" creationId="{8A42DEFF-BB5C-23AE-F257-187B90E76189}"/>
          </ac:spMkLst>
        </pc:spChg>
        <pc:spChg chg="add mod">
          <ac:chgData name="Rodrigo Parral Duran" userId="d741f8b2-f2cb-4ddc-8a83-2c37b87ae68f" providerId="ADAL" clId="{7AD70CFF-E1E4-434D-9453-CF1B16257256}" dt="2025-08-15T23:22:54.308" v="720" actId="1076"/>
          <ac:spMkLst>
            <pc:docMk/>
            <pc:sldMk cId="2002024957" sldId="2517"/>
            <ac:spMk id="18" creationId="{A224FDC1-2151-BD38-EB4B-FEDB4BD6DC17}"/>
          </ac:spMkLst>
        </pc:spChg>
        <pc:spChg chg="add mod">
          <ac:chgData name="Rodrigo Parral Duran" userId="d741f8b2-f2cb-4ddc-8a83-2c37b87ae68f" providerId="ADAL" clId="{7AD70CFF-E1E4-434D-9453-CF1B16257256}" dt="2025-08-15T23:23:01.140" v="722" actId="1076"/>
          <ac:spMkLst>
            <pc:docMk/>
            <pc:sldMk cId="2002024957" sldId="2517"/>
            <ac:spMk id="19" creationId="{02223F84-36AB-59B4-8C40-8AC1ED33DF67}"/>
          </ac:spMkLst>
        </pc:spChg>
        <pc:spChg chg="add mod">
          <ac:chgData name="Rodrigo Parral Duran" userId="d741f8b2-f2cb-4ddc-8a83-2c37b87ae68f" providerId="ADAL" clId="{7AD70CFF-E1E4-434D-9453-CF1B16257256}" dt="2025-08-15T23:41:45.281" v="2422" actId="1076"/>
          <ac:spMkLst>
            <pc:docMk/>
            <pc:sldMk cId="2002024957" sldId="2517"/>
            <ac:spMk id="20" creationId="{8F6F0567-D7B7-91A9-8572-8D3057978B7C}"/>
          </ac:spMkLst>
        </pc:spChg>
        <pc:grpChg chg="add mod">
          <ac:chgData name="Rodrigo Parral Duran" userId="d741f8b2-f2cb-4ddc-8a83-2c37b87ae68f" providerId="ADAL" clId="{7AD70CFF-E1E4-434D-9453-CF1B16257256}" dt="2025-08-15T23:21:39.318" v="634" actId="1076"/>
          <ac:grpSpMkLst>
            <pc:docMk/>
            <pc:sldMk cId="2002024957" sldId="2517"/>
            <ac:grpSpMk id="5" creationId="{42D3C1C5-0605-AE8B-7027-246E97036B5E}"/>
          </ac:grpSpMkLst>
        </pc:grpChg>
        <pc:grpChg chg="add mod">
          <ac:chgData name="Rodrigo Parral Duran" userId="d741f8b2-f2cb-4ddc-8a83-2c37b87ae68f" providerId="ADAL" clId="{7AD70CFF-E1E4-434D-9453-CF1B16257256}" dt="2025-08-15T23:21:35.688" v="633" actId="1076"/>
          <ac:grpSpMkLst>
            <pc:docMk/>
            <pc:sldMk cId="2002024957" sldId="2517"/>
            <ac:grpSpMk id="12" creationId="{E83C8ED7-13A6-0153-CF2D-CAA7109BFC81}"/>
          </ac:grpSpMkLst>
        </pc:grpChg>
        <pc:picChg chg="mod">
          <ac:chgData name="Rodrigo Parral Duran" userId="d741f8b2-f2cb-4ddc-8a83-2c37b87ae68f" providerId="ADAL" clId="{7AD70CFF-E1E4-434D-9453-CF1B16257256}" dt="2025-08-15T23:20:23.461" v="618"/>
          <ac:picMkLst>
            <pc:docMk/>
            <pc:sldMk cId="2002024957" sldId="2517"/>
            <ac:picMk id="9" creationId="{F1365472-DF94-7753-4D12-D099EA4362D8}"/>
          </ac:picMkLst>
        </pc:picChg>
        <pc:picChg chg="mod">
          <ac:chgData name="Rodrigo Parral Duran" userId="d741f8b2-f2cb-4ddc-8a83-2c37b87ae68f" providerId="ADAL" clId="{7AD70CFF-E1E4-434D-9453-CF1B16257256}" dt="2025-08-15T23:21:25.619" v="631" actId="1076"/>
          <ac:picMkLst>
            <pc:docMk/>
            <pc:sldMk cId="2002024957" sldId="2517"/>
            <ac:picMk id="13" creationId="{B19E82A2-13C3-4971-19E4-FC0B077A6F6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hcp365-my.sharepoint.com/personal/rodrigo_parral_hacienda_gob_mx/Documents/DGPPP/Pobrezas/ENIGH/4-Notas/13082025/Pobreza%202008%20-%202024%20Graficos%20PEUM%2025081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shcp365-my.sharepoint.com/personal/rodrigo_parral_hacienda_gob_mx/Documents/DGPPP/Pobrezas/ENIGH/4-Notas/13082025/Pobreza%202008%20-%202024%20Graficos%20PEUM%20250813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shcp365-my.sharepoint.com/personal/rodrigo_parral_hacienda_gob_mx/Documents/DGPPP/Pobrezas/ENIGH/4-Notas/13082025/Pobreza%202008%20-%202024%20Graficos%20PEUM%20250813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shcp365-my.sharepoint.com/personal/rodrigo_parral_hacienda_gob_mx/Documents/DGPPP/Pobrezas/ENIGH/4-Notas/13082025/Pobreza%202008%20-%202024%20Graficos%20PEUM%20250813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shcp365-my.sharepoint.com/personal/rodrigo_parral_hacienda_gob_mx/Documents/DGPPP/Pobrezas/ENIGH/4-Notas/13082025/Pobreza%202008%20-%202024%20Graficos%20PEUM%2025081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shcp365-my.sharepoint.com/personal/rodrigo_parral_hacienda_gob_mx/Documents/DGPPP/Pobrezas/ENIGH/4-Notas/13082025/Pobreza%202008%20-%202024%20Graficos%20PEUM%2025081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shcp365-my.sharepoint.com/personal/rodrigo_parral_hacienda_gob_mx/Documents/DGPPP/Pobrezas/ENIGH/4-Notas/CarenciasAnalisis/Concentrado_Nacional_carencia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shcp365-my.sharepoint.com/personal/rodrigo_parral_hacienda_gob_mx/Documents/DGPPP/Pobrezas/ENIGH/4-Notas/CarenciasAnalisis/Concentrado_Nacional_carencia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6.xml"/><Relationship Id="rId1" Type="http://schemas.microsoft.com/office/2011/relationships/chartStyle" Target="style6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\\Volumes\TRABAJODLJM\2025\Datos\8-Agosto\ENIGH\Pobreza\3-Procesados\Simulaciones\PobAlterna2024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drigo%20Parral%20Duran\Desktop\Cuadro%20Pobreza%20INEGI%20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shcp365-my.sharepoint.com/personal/rodrigo_parral_hacienda_gob_mx/Documents/DGPPP/Pobrezas/ENIGH/4-Notas/13082025/Pobreza%202008%20-%202024%20Graficos%20PEUM%20250813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17453935690446"/>
          <c:y val="3.1572461839069886E-2"/>
          <c:w val="0.88161513917922762"/>
          <c:h val="0.83069222222222228"/>
        </c:manualLayout>
      </c:layout>
      <c:barChart>
        <c:barDir val="col"/>
        <c:grouping val="clustered"/>
        <c:varyColors val="0"/>
        <c:ser>
          <c:idx val="1"/>
          <c:order val="0"/>
          <c:tx>
            <c:v>Por Ingresos</c:v>
          </c:tx>
          <c:spPr>
            <a:solidFill>
              <a:srgbClr val="A6802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'Pobreza 2008 - 2024'!$M$4:$U$4</c:f>
              <c:numCache>
                <c:formatCode>General</c:formatCode>
                <c:ptCount val="9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  <c:pt idx="7">
                  <c:v>2022</c:v>
                </c:pt>
                <c:pt idx="8">
                  <c:v>2024</c:v>
                </c:pt>
              </c:numCache>
            </c:numRef>
          </c:cat>
          <c:val>
            <c:numRef>
              <c:f>'Pobreza 2008 - 2024'!$M$24:$U$24</c:f>
              <c:numCache>
                <c:formatCode>#,##0.0</c:formatCode>
                <c:ptCount val="9"/>
                <c:pt idx="0">
                  <c:v>54.687227999999998</c:v>
                </c:pt>
                <c:pt idx="1">
                  <c:v>59.558036999999999</c:v>
                </c:pt>
                <c:pt idx="2">
                  <c:v>60.578530000000001</c:v>
                </c:pt>
                <c:pt idx="3">
                  <c:v>63.817332999999998</c:v>
                </c:pt>
                <c:pt idx="4">
                  <c:v>61.343278000000005</c:v>
                </c:pt>
                <c:pt idx="5">
                  <c:v>61.770338000000002</c:v>
                </c:pt>
                <c:pt idx="6">
                  <c:v>66.886255000000006</c:v>
                </c:pt>
                <c:pt idx="7">
                  <c:v>56.104063000000004</c:v>
                </c:pt>
                <c:pt idx="8">
                  <c:v>46.048228999999999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22-4EEB-93A5-A6F9BC17D443}"/>
            </c:ext>
          </c:extLst>
        </c:ser>
        <c:ser>
          <c:idx val="0"/>
          <c:order val="1"/>
          <c:tx>
            <c:v>Multidimensional</c:v>
          </c:tx>
          <c:spPr>
            <a:solidFill>
              <a:srgbClr val="9C234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'Pobreza 2008 - 2024'!$M$4:$U$4</c:f>
              <c:numCache>
                <c:formatCode>General</c:formatCode>
                <c:ptCount val="9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  <c:pt idx="7">
                  <c:v>2022</c:v>
                </c:pt>
                <c:pt idx="8">
                  <c:v>2024</c:v>
                </c:pt>
              </c:numCache>
            </c:numRef>
          </c:cat>
          <c:val>
            <c:numRef>
              <c:f>'Pobreza 2008 - 2024'!$M$6:$U$6</c:f>
              <c:numCache>
                <c:formatCode>#,##0.0</c:formatCode>
                <c:ptCount val="9"/>
                <c:pt idx="0">
                  <c:v>49.489496000000003</c:v>
                </c:pt>
                <c:pt idx="1">
                  <c:v>52.813020000000002</c:v>
                </c:pt>
                <c:pt idx="2">
                  <c:v>53.349902</c:v>
                </c:pt>
                <c:pt idx="3">
                  <c:v>55.341555999999997</c:v>
                </c:pt>
                <c:pt idx="4">
                  <c:v>52.221057000000002</c:v>
                </c:pt>
                <c:pt idx="5">
                  <c:v>51.890880000000003</c:v>
                </c:pt>
                <c:pt idx="6">
                  <c:v>55.654225000000004</c:v>
                </c:pt>
                <c:pt idx="7">
                  <c:v>46.804510000000001</c:v>
                </c:pt>
                <c:pt idx="8">
                  <c:v>38.489970999999997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22-4EEB-93A5-A6F9BC17D4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339760559"/>
        <c:axId val="1339768239"/>
      </c:barChart>
      <c:catAx>
        <c:axId val="1339760559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pPr>
            <a:endParaRPr lang="es-MX"/>
          </a:p>
        </c:txPr>
        <c:crossAx val="1339768239"/>
        <c:crosses val="autoZero"/>
        <c:auto val="1"/>
        <c:lblAlgn val="ctr"/>
        <c:lblOffset val="100"/>
        <c:noMultiLvlLbl val="0"/>
      </c:catAx>
      <c:valAx>
        <c:axId val="1339768239"/>
        <c:scaling>
          <c:orientation val="minMax"/>
          <c:max val="70"/>
        </c:scaling>
        <c:delete val="0"/>
        <c:axPos val="l"/>
        <c:numFmt formatCode="#,##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pPr>
            <a:endParaRPr lang="es-MX"/>
          </a:p>
        </c:txPr>
        <c:crossAx val="1339760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0548769314346307"/>
          <c:y val="0.94181601315282903"/>
          <c:w val="0.67342968713204465"/>
          <c:h val="5.56703825964891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defRPr>
          </a:pPr>
          <a:endParaRPr lang="es-MX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Noto Sans" panose="020B0502040504020204" pitchFamily="34"/>
          <a:ea typeface="Noto Sans" panose="020B0502040504020204" pitchFamily="34"/>
          <a:cs typeface="Noto Sans" panose="020B0502040504020204" pitchFamily="34"/>
        </a:defRPr>
      </a:pPr>
      <a:endParaRPr lang="es-MX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928743858037581E-2"/>
          <c:y val="5.1652777777777777E-2"/>
          <c:w val="0.84690119383143636"/>
          <c:h val="0.7623752777777778"/>
        </c:manualLayout>
      </c:layout>
      <c:lineChart>
        <c:grouping val="standard"/>
        <c:varyColors val="0"/>
        <c:ser>
          <c:idx val="0"/>
          <c:order val="0"/>
          <c:tx>
            <c:strRef>
              <c:f>'Pobreza 2008 - 2024'!$C$3:$K$3</c:f>
              <c:strCache>
                <c:ptCount val="9"/>
                <c:pt idx="0">
                  <c:v>Porcentaje</c:v>
                </c:pt>
              </c:strCache>
            </c:strRef>
          </c:tx>
          <c:spPr>
            <a:ln w="28575" cap="rnd">
              <a:solidFill>
                <a:srgbClr val="9C234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8"/>
              <c:numFmt formatCode="#,##0.0\ &quot;%&quot;" sourceLinked="0"/>
              <c:spPr>
                <a:solidFill>
                  <a:srgbClr val="9C2348"/>
                </a:solidFill>
                <a:ln cap="rnd">
                  <a:solidFill>
                    <a:srgbClr val="9C2348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Noto Sans" panose="020B0502040504020204" pitchFamily="34" charset="0"/>
                      <a:ea typeface="Noto Sans" panose="020B0502040504020204" pitchFamily="34" charset="0"/>
                      <a:cs typeface="Noto Sans" panose="020B0502040504020204" pitchFamily="34" charset="0"/>
                    </a:defRPr>
                  </a:pPr>
                  <a:endParaRPr lang="es-MX"/>
                </a:p>
              </c:txPr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93B0-42F9-87D0-180733640D7A}"/>
                </c:ext>
              </c:extLst>
            </c:dLbl>
            <c:numFmt formatCode="#,##0.0\ 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defRPr>
                </a:pPr>
                <a:endParaRPr lang="es-MX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'Pobreza 2008 - 2024'!$C$4:$K$4</c:f>
              <c:numCache>
                <c:formatCode>General</c:formatCode>
                <c:ptCount val="9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  <c:pt idx="7">
                  <c:v>2022</c:v>
                </c:pt>
                <c:pt idx="8">
                  <c:v>2024</c:v>
                </c:pt>
              </c:numCache>
            </c:numRef>
          </c:cat>
          <c:val>
            <c:numRef>
              <c:f>'Pobreza 2008 - 2024'!$C$8:$K$8</c:f>
              <c:numCache>
                <c:formatCode>#,##0.0</c:formatCode>
                <c:ptCount val="9"/>
                <c:pt idx="0">
                  <c:v>11.049905871885271</c:v>
                </c:pt>
                <c:pt idx="1">
                  <c:v>11.318990997961023</c:v>
                </c:pt>
                <c:pt idx="2">
                  <c:v>9.8280865084389308</c:v>
                </c:pt>
                <c:pt idx="3">
                  <c:v>9.5455025401734925</c:v>
                </c:pt>
                <c:pt idx="4">
                  <c:v>7.2398014135000004</c:v>
                </c:pt>
                <c:pt idx="5">
                  <c:v>7.023023996</c:v>
                </c:pt>
                <c:pt idx="6">
                  <c:v>8.5156999541000005</c:v>
                </c:pt>
                <c:pt idx="7">
                  <c:v>7.0631378292000004</c:v>
                </c:pt>
                <c:pt idx="8">
                  <c:v>5.3381295562000002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B0-42F9-87D0-180733640D7A}"/>
            </c:ext>
          </c:extLst>
        </c:ser>
        <c:ser>
          <c:idx val="1"/>
          <c:order val="1"/>
          <c:tx>
            <c:strRef>
              <c:f>'Pobreza 2008 - 2024'!$M$3:$U$3</c:f>
              <c:strCache>
                <c:ptCount val="9"/>
                <c:pt idx="0">
                  <c:v>Millones de personas</c:v>
                </c:pt>
              </c:strCache>
            </c:strRef>
          </c:tx>
          <c:spPr>
            <a:ln w="28575" cap="rnd">
              <a:solidFill>
                <a:srgbClr val="A6802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3B0-42F9-87D0-180733640D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'Pobreza 2008 - 2024'!$C$4:$K$4</c:f>
              <c:numCache>
                <c:formatCode>General</c:formatCode>
                <c:ptCount val="9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  <c:pt idx="7">
                  <c:v>2022</c:v>
                </c:pt>
                <c:pt idx="8">
                  <c:v>2024</c:v>
                </c:pt>
              </c:numCache>
            </c:numRef>
          </c:cat>
          <c:val>
            <c:numRef>
              <c:f>'Pobreza 2008 - 2024'!$M$8:$U$8</c:f>
              <c:numCache>
                <c:formatCode>#,##0.0</c:formatCode>
                <c:ptCount val="9"/>
                <c:pt idx="0">
                  <c:v>12.328175999999999</c:v>
                </c:pt>
                <c:pt idx="1">
                  <c:v>12.964689999999999</c:v>
                </c:pt>
                <c:pt idx="2">
                  <c:v>11.52895</c:v>
                </c:pt>
                <c:pt idx="3">
                  <c:v>11.442303000000001</c:v>
                </c:pt>
                <c:pt idx="4">
                  <c:v>8.7452559999999995</c:v>
                </c:pt>
                <c:pt idx="5">
                  <c:v>8.6964079999999999</c:v>
                </c:pt>
                <c:pt idx="6">
                  <c:v>10.792987</c:v>
                </c:pt>
                <c:pt idx="7">
                  <c:v>9.1035129999999995</c:v>
                </c:pt>
                <c:pt idx="8">
                  <c:v>6.9511029999999998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B0-42F9-87D0-180733640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7941727"/>
        <c:axId val="1907926847"/>
      </c:lineChart>
      <c:catAx>
        <c:axId val="1907941727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pPr>
            <a:endParaRPr lang="es-MX"/>
          </a:p>
        </c:txPr>
        <c:crossAx val="1907926847"/>
        <c:crosses val="autoZero"/>
        <c:auto val="1"/>
        <c:lblAlgn val="ctr"/>
        <c:lblOffset val="100"/>
        <c:noMultiLvlLbl val="0"/>
      </c:catAx>
      <c:valAx>
        <c:axId val="1907926847"/>
        <c:scaling>
          <c:orientation val="minMax"/>
          <c:max val="15"/>
          <c:min val="0"/>
        </c:scaling>
        <c:delete val="0"/>
        <c:axPos val="l"/>
        <c:numFmt formatCode="#,##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pPr>
            <a:endParaRPr lang="es-MX"/>
          </a:p>
        </c:txPr>
        <c:crossAx val="190794172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defRPr>
          </a:pPr>
          <a:endParaRPr lang="es-MX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pPr>
      <a:endParaRPr lang="es-MX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548502413469766E-2"/>
          <c:y val="0.10270366823143866"/>
          <c:w val="0.90128953121227495"/>
          <c:h val="0.72233527777777773"/>
        </c:manualLayout>
      </c:layout>
      <c:lineChart>
        <c:grouping val="standard"/>
        <c:varyColors val="0"/>
        <c:ser>
          <c:idx val="1"/>
          <c:order val="0"/>
          <c:tx>
            <c:strRef>
              <c:f>'Pobreza 2008 - 2024'!$C$3:$K$3</c:f>
              <c:strCache>
                <c:ptCount val="9"/>
                <c:pt idx="0">
                  <c:v>Porcentaje</c:v>
                </c:pt>
              </c:strCache>
            </c:strRef>
          </c:tx>
          <c:spPr>
            <a:ln w="28575" cap="rnd">
              <a:solidFill>
                <a:srgbClr val="9C234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C2348"/>
              </a:solidFill>
              <a:ln w="9525">
                <a:solidFill>
                  <a:srgbClr val="9C2348"/>
                </a:solidFill>
              </a:ln>
              <a:effectLst/>
            </c:spPr>
          </c:marker>
          <c:dLbls>
            <c:numFmt formatCode="#,##0.0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defRPr>
                </a:pPr>
                <a:endParaRPr lang="es-MX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'Pobreza 2008 - 2024'!$M$4:$U$4</c:f>
              <c:numCache>
                <c:formatCode>General</c:formatCode>
                <c:ptCount val="9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  <c:pt idx="7">
                  <c:v>2022</c:v>
                </c:pt>
                <c:pt idx="8">
                  <c:v>2024</c:v>
                </c:pt>
              </c:numCache>
            </c:numRef>
          </c:cat>
          <c:val>
            <c:numRef>
              <c:f>'Pobreza 2008 - 2024'!$C$24:$K$24</c:f>
              <c:numCache>
                <c:formatCode>#,##0.0</c:formatCode>
                <c:ptCount val="9"/>
                <c:pt idx="0">
                  <c:v>49.016879852650426</c:v>
                </c:pt>
                <c:pt idx="1">
                  <c:v>51.99791777969466</c:v>
                </c:pt>
                <c:pt idx="2">
                  <c:v>51.64139261546481</c:v>
                </c:pt>
                <c:pt idx="3">
                  <c:v>53.238278540482419</c:v>
                </c:pt>
                <c:pt idx="4">
                  <c:v>50.783321926300005</c:v>
                </c:pt>
                <c:pt idx="5">
                  <c:v>49.884339144900004</c:v>
                </c:pt>
                <c:pt idx="6">
                  <c:v>52.773461010399998</c:v>
                </c:pt>
                <c:pt idx="7">
                  <c:v>43.529429764900001</c:v>
                </c:pt>
                <c:pt idx="8">
                  <c:v>35.362936246899999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9F-4288-BE2B-79504F34581C}"/>
            </c:ext>
          </c:extLst>
        </c:ser>
        <c:ser>
          <c:idx val="0"/>
          <c:order val="1"/>
          <c:tx>
            <c:strRef>
              <c:f>'Pobreza 2008 - 2024'!$M$3:$U$3</c:f>
              <c:strCache>
                <c:ptCount val="9"/>
                <c:pt idx="0">
                  <c:v>Millones de personas</c:v>
                </c:pt>
              </c:strCache>
            </c:strRef>
          </c:tx>
          <c:spPr>
            <a:ln w="28575" cap="rnd">
              <a:solidFill>
                <a:srgbClr val="A6802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6802D"/>
              </a:solidFill>
              <a:ln w="9525">
                <a:solidFill>
                  <a:srgbClr val="A6802D"/>
                </a:solidFill>
              </a:ln>
              <a:effectLst/>
            </c:spPr>
          </c:marker>
          <c:dLbls>
            <c:dLbl>
              <c:idx val="7"/>
              <c:layout>
                <c:manualLayout>
                  <c:x val="-1.3991381272877185E-2"/>
                  <c:y val="-4.957915264664637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F9F-4288-BE2B-79504F34581C}"/>
                </c:ext>
              </c:extLst>
            </c:dLbl>
            <c:dLbl>
              <c:idx val="8"/>
              <c:layout>
                <c:manualLayout>
                  <c:x val="-2.7342675273679423E-2"/>
                  <c:y val="2.90690732301293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F9F-4288-BE2B-79504F3458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'Pobreza 2008 - 2024'!$M$4:$U$4</c:f>
              <c:numCache>
                <c:formatCode>General</c:formatCode>
                <c:ptCount val="9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  <c:pt idx="7">
                  <c:v>2022</c:v>
                </c:pt>
                <c:pt idx="8">
                  <c:v>2024</c:v>
                </c:pt>
              </c:numCache>
            </c:numRef>
          </c:cat>
          <c:val>
            <c:numRef>
              <c:f>'Pobreza 2008 - 2024'!$M$24:$U$24</c:f>
              <c:numCache>
                <c:formatCode>#,##0.0</c:formatCode>
                <c:ptCount val="9"/>
                <c:pt idx="0">
                  <c:v>54.687227999999998</c:v>
                </c:pt>
                <c:pt idx="1">
                  <c:v>59.558036999999999</c:v>
                </c:pt>
                <c:pt idx="2">
                  <c:v>60.578530000000001</c:v>
                </c:pt>
                <c:pt idx="3">
                  <c:v>63.817332999999998</c:v>
                </c:pt>
                <c:pt idx="4">
                  <c:v>61.343278000000005</c:v>
                </c:pt>
                <c:pt idx="5">
                  <c:v>61.770338000000002</c:v>
                </c:pt>
                <c:pt idx="6">
                  <c:v>66.886255000000006</c:v>
                </c:pt>
                <c:pt idx="7">
                  <c:v>56.104063000000004</c:v>
                </c:pt>
                <c:pt idx="8">
                  <c:v>46.048228999999999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F9F-4288-BE2B-79504F34581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81381823"/>
        <c:axId val="1081386143"/>
      </c:lineChart>
      <c:catAx>
        <c:axId val="1081381823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pPr>
            <a:endParaRPr lang="es-MX"/>
          </a:p>
        </c:txPr>
        <c:crossAx val="1081386143"/>
        <c:crosses val="autoZero"/>
        <c:auto val="1"/>
        <c:lblAlgn val="ctr"/>
        <c:lblOffset val="100"/>
        <c:noMultiLvlLbl val="0"/>
      </c:catAx>
      <c:valAx>
        <c:axId val="1081386143"/>
        <c:scaling>
          <c:orientation val="minMax"/>
          <c:min val="30"/>
        </c:scaling>
        <c:delete val="0"/>
        <c:axPos val="l"/>
        <c:numFmt formatCode="#,##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pPr>
            <a:endParaRPr lang="es-MX"/>
          </a:p>
        </c:txPr>
        <c:crossAx val="1081381823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8326426230551401"/>
          <c:y val="0.93287497776890993"/>
          <c:w val="0.62212107869652034"/>
          <c:h val="4.7589530574207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defRPr>
          </a:pPr>
          <a:endParaRPr lang="es-MX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Noto Sans" panose="020B0502040504020204" pitchFamily="34"/>
          <a:ea typeface="Noto Sans" panose="020B0502040504020204" pitchFamily="34"/>
          <a:cs typeface="Noto Sans" panose="020B0502040504020204" pitchFamily="34"/>
        </a:defRPr>
      </a:pPr>
      <a:endParaRPr lang="es-MX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202118219541872E-2"/>
          <c:y val="0.16404937746317749"/>
          <c:w val="0.91210963525220723"/>
          <c:h val="0.63981489460227725"/>
        </c:manualLayout>
      </c:layout>
      <c:lineChart>
        <c:grouping val="standard"/>
        <c:varyColors val="0"/>
        <c:ser>
          <c:idx val="0"/>
          <c:order val="0"/>
          <c:tx>
            <c:strRef>
              <c:f>'Pobreza 2008 - 2024'!$M$3:$U$3</c:f>
              <c:strCache>
                <c:ptCount val="9"/>
                <c:pt idx="0">
                  <c:v>Millones de personas</c:v>
                </c:pt>
              </c:strCache>
            </c:strRef>
          </c:tx>
          <c:spPr>
            <a:ln w="28575" cap="rnd">
              <a:solidFill>
                <a:srgbClr val="A6802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6802D"/>
              </a:solidFill>
              <a:ln w="9525">
                <a:solidFill>
                  <a:srgbClr val="A6802D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'Pobreza 2008 - 2024'!$M$4:$U$4</c:f>
              <c:numCache>
                <c:formatCode>General</c:formatCode>
                <c:ptCount val="9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  <c:pt idx="7">
                  <c:v>2022</c:v>
                </c:pt>
                <c:pt idx="8">
                  <c:v>2024</c:v>
                </c:pt>
              </c:numCache>
            </c:numRef>
          </c:cat>
          <c:val>
            <c:numRef>
              <c:f>'Pobreza 2008 - 2024'!$M$23:$U$23</c:f>
              <c:numCache>
                <c:formatCode>#,##0.0</c:formatCode>
                <c:ptCount val="9"/>
                <c:pt idx="0">
                  <c:v>18.69096</c:v>
                </c:pt>
                <c:pt idx="1">
                  <c:v>22.224668000000001</c:v>
                </c:pt>
                <c:pt idx="2">
                  <c:v>23.514885</c:v>
                </c:pt>
                <c:pt idx="3">
                  <c:v>24.636773000000002</c:v>
                </c:pt>
                <c:pt idx="4">
                  <c:v>17.954839</c:v>
                </c:pt>
                <c:pt idx="5">
                  <c:v>17.336694000000001</c:v>
                </c:pt>
                <c:pt idx="6">
                  <c:v>21.856614</c:v>
                </c:pt>
                <c:pt idx="7">
                  <c:v>15.541910000000001</c:v>
                </c:pt>
                <c:pt idx="8">
                  <c:v>12.147183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F-4F3F-8E02-4CF348EFFDBF}"/>
            </c:ext>
          </c:extLst>
        </c:ser>
        <c:ser>
          <c:idx val="1"/>
          <c:order val="1"/>
          <c:tx>
            <c:strRef>
              <c:f>'Pobreza 2008 - 2024'!$C$3:$K$3</c:f>
              <c:strCache>
                <c:ptCount val="9"/>
                <c:pt idx="0">
                  <c:v>Porcentaje</c:v>
                </c:pt>
              </c:strCache>
            </c:strRef>
          </c:tx>
          <c:spPr>
            <a:ln w="28575" cap="rnd">
              <a:solidFill>
                <a:srgbClr val="9C234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C2348"/>
              </a:solidFill>
              <a:ln w="9525">
                <a:solidFill>
                  <a:srgbClr val="9C2348"/>
                </a:solidFill>
              </a:ln>
              <a:effectLst/>
            </c:spPr>
          </c:marker>
          <c:dLbls>
            <c:dLbl>
              <c:idx val="6"/>
              <c:layout>
                <c:manualLayout>
                  <c:x val="-6.8251388888888889E-2"/>
                  <c:y val="7.609111111111110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5F-4F3F-8E02-4CF348EFFDBF}"/>
                </c:ext>
              </c:extLst>
            </c:dLbl>
            <c:numFmt formatCode="#,##0.0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defRPr>
                </a:pPr>
                <a:endParaRPr lang="es-MX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'Pobreza 2008 - 2024'!$M$4:$U$4</c:f>
              <c:numCache>
                <c:formatCode>General</c:formatCode>
                <c:ptCount val="9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  <c:pt idx="7">
                  <c:v>2022</c:v>
                </c:pt>
                <c:pt idx="8">
                  <c:v>2024</c:v>
                </c:pt>
              </c:numCache>
            </c:numRef>
          </c:cat>
          <c:val>
            <c:numRef>
              <c:f>'Pobreza 2008 - 2024'!$C$23:$K$23</c:f>
              <c:numCache>
                <c:formatCode>#,##0.0</c:formatCode>
                <c:ptCount val="9"/>
                <c:pt idx="0">
                  <c:v>16.752952639155435</c:v>
                </c:pt>
                <c:pt idx="1">
                  <c:v>19.403535065217326</c:v>
                </c:pt>
                <c:pt idx="2">
                  <c:v>20.045739118999823</c:v>
                </c:pt>
                <c:pt idx="3">
                  <c:v>20.552713842062889</c:v>
                </c:pt>
                <c:pt idx="4">
                  <c:v>14.8639981234</c:v>
                </c:pt>
                <c:pt idx="5">
                  <c:v>14.000725123900001</c:v>
                </c:pt>
                <c:pt idx="6">
                  <c:v>17.244935700900001</c:v>
                </c:pt>
                <c:pt idx="7">
                  <c:v>12.0584935133</c:v>
                </c:pt>
                <c:pt idx="8">
                  <c:v>9.3284816232000001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05F-4F3F-8E02-4CF348EFFD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6215983"/>
        <c:axId val="1326216943"/>
      </c:lineChart>
      <c:catAx>
        <c:axId val="1326215983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pPr>
            <a:endParaRPr lang="es-MX"/>
          </a:p>
        </c:txPr>
        <c:crossAx val="1326216943"/>
        <c:crosses val="autoZero"/>
        <c:auto val="1"/>
        <c:lblAlgn val="ctr"/>
        <c:lblOffset val="100"/>
        <c:noMultiLvlLbl val="0"/>
      </c:catAx>
      <c:valAx>
        <c:axId val="1326216943"/>
        <c:scaling>
          <c:orientation val="minMax"/>
          <c:max val="25"/>
        </c:scaling>
        <c:delete val="0"/>
        <c:axPos val="l"/>
        <c:numFmt formatCode="#,##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pPr>
            <a:endParaRPr lang="es-MX"/>
          </a:p>
        </c:txPr>
        <c:crossAx val="1326215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4561891327491791"/>
          <c:y val="0.88153709689420701"/>
          <c:w val="0.70546185899744573"/>
          <c:h val="0.101847346346180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defRPr>
          </a:pPr>
          <a:endParaRPr lang="es-MX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Noto Sans" panose="020B0502040504020204" pitchFamily="34"/>
          <a:ea typeface="Noto Sans" panose="020B0502040504020204" pitchFamily="34"/>
          <a:cs typeface="Noto Sans" panose="020B0502040504020204" pitchFamily="34"/>
        </a:defRPr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465476190476186E-2"/>
          <c:y val="5.1344722222222222E-2"/>
          <c:w val="0.896837427236159"/>
          <c:h val="0.78571611111111106"/>
        </c:manualLayout>
      </c:layout>
      <c:barChart>
        <c:barDir val="col"/>
        <c:grouping val="clustered"/>
        <c:varyColors val="0"/>
        <c:ser>
          <c:idx val="0"/>
          <c:order val="0"/>
          <c:tx>
            <c:v>Por Ingresos</c:v>
          </c:tx>
          <c:spPr>
            <a:solidFill>
              <a:srgbClr val="A6802D"/>
            </a:solidFill>
            <a:ln>
              <a:solidFill>
                <a:srgbClr val="A6802D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'Pobreza 2008 - 2024'!$M$4:$U$4</c:f>
              <c:numCache>
                <c:formatCode>General</c:formatCode>
                <c:ptCount val="9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  <c:pt idx="7">
                  <c:v>2022</c:v>
                </c:pt>
                <c:pt idx="8">
                  <c:v>2024</c:v>
                </c:pt>
              </c:numCache>
            </c:numRef>
          </c:cat>
          <c:val>
            <c:numRef>
              <c:f>'Pobreza 2008 - 2024'!$M$23:$U$23</c:f>
              <c:numCache>
                <c:formatCode>#,##0.0</c:formatCode>
                <c:ptCount val="9"/>
                <c:pt idx="0">
                  <c:v>18.69096</c:v>
                </c:pt>
                <c:pt idx="1">
                  <c:v>22.224668000000001</c:v>
                </c:pt>
                <c:pt idx="2">
                  <c:v>23.514885</c:v>
                </c:pt>
                <c:pt idx="3">
                  <c:v>24.636773000000002</c:v>
                </c:pt>
                <c:pt idx="4">
                  <c:v>17.954839</c:v>
                </c:pt>
                <c:pt idx="5">
                  <c:v>17.336694000000001</c:v>
                </c:pt>
                <c:pt idx="6">
                  <c:v>21.856614</c:v>
                </c:pt>
                <c:pt idx="7">
                  <c:v>15.541910000000001</c:v>
                </c:pt>
                <c:pt idx="8">
                  <c:v>12.147183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FB-40D6-A63B-1605A6FA5138}"/>
            </c:ext>
          </c:extLst>
        </c:ser>
        <c:ser>
          <c:idx val="1"/>
          <c:order val="1"/>
          <c:tx>
            <c:v>Multidimensional</c:v>
          </c:tx>
          <c:spPr>
            <a:solidFill>
              <a:srgbClr val="9C2348"/>
            </a:solidFill>
            <a:ln>
              <a:solidFill>
                <a:srgbClr val="9C2348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'Pobreza 2008 - 2024'!$M$4:$U$4</c:f>
              <c:numCache>
                <c:formatCode>General</c:formatCode>
                <c:ptCount val="9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  <c:pt idx="7">
                  <c:v>2022</c:v>
                </c:pt>
                <c:pt idx="8">
                  <c:v>2024</c:v>
                </c:pt>
              </c:numCache>
            </c:numRef>
          </c:cat>
          <c:val>
            <c:numRef>
              <c:f>'Pobreza 2008 - 2024'!$M$8:$U$8</c:f>
              <c:numCache>
                <c:formatCode>#,##0.0</c:formatCode>
                <c:ptCount val="9"/>
                <c:pt idx="0">
                  <c:v>12.328175999999999</c:v>
                </c:pt>
                <c:pt idx="1">
                  <c:v>12.964689999999999</c:v>
                </c:pt>
                <c:pt idx="2">
                  <c:v>11.52895</c:v>
                </c:pt>
                <c:pt idx="3">
                  <c:v>11.442303000000001</c:v>
                </c:pt>
                <c:pt idx="4">
                  <c:v>8.7452559999999995</c:v>
                </c:pt>
                <c:pt idx="5">
                  <c:v>8.6964079999999999</c:v>
                </c:pt>
                <c:pt idx="6">
                  <c:v>10.792987</c:v>
                </c:pt>
                <c:pt idx="7">
                  <c:v>9.1035129999999995</c:v>
                </c:pt>
                <c:pt idx="8">
                  <c:v>6.9511029999999998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FB-40D6-A63B-1605A6FA513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485536063"/>
        <c:axId val="1485527423"/>
      </c:barChart>
      <c:catAx>
        <c:axId val="1485536063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pPr>
            <a:endParaRPr lang="es-MX"/>
          </a:p>
        </c:txPr>
        <c:crossAx val="1485527423"/>
        <c:crosses val="autoZero"/>
        <c:auto val="1"/>
        <c:lblAlgn val="ctr"/>
        <c:lblOffset val="100"/>
        <c:noMultiLvlLbl val="0"/>
      </c:catAx>
      <c:valAx>
        <c:axId val="1485527423"/>
        <c:scaling>
          <c:orientation val="minMax"/>
        </c:scaling>
        <c:delete val="0"/>
        <c:axPos val="l"/>
        <c:numFmt formatCode="#,##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pPr>
            <a:endParaRPr lang="es-MX"/>
          </a:p>
        </c:txPr>
        <c:crossAx val="1485536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25195079365079365"/>
          <c:y val="0.9246413888888888"/>
          <c:w val="0.61166937019947565"/>
          <c:h val="5.46592604915021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defRPr>
          </a:pPr>
          <a:endParaRPr lang="es-MX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Noto Sans" panose="020B0502040504020204" pitchFamily="34"/>
          <a:ea typeface="Noto Sans" panose="020B0502040504020204" pitchFamily="34"/>
          <a:cs typeface="Noto Sans" panose="020B0502040504020204" pitchFamily="34"/>
        </a:defRPr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ysClr val="windowText" lastClr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pPr>
            <a:r>
              <a:rPr lang="es-MX" sz="1400" b="1" dirty="0"/>
              <a:t>Indicadores de Carencia Social</a:t>
            </a:r>
          </a:p>
          <a:p>
            <a:pPr>
              <a:defRPr sz="1200"/>
            </a:pPr>
            <a:r>
              <a:rPr lang="es-MX" sz="1400" i="1" dirty="0"/>
              <a:t>En millones de personas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ysClr val="windowText" lastClr="00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6.2008495975704646E-2"/>
          <c:y val="0.15574005249343834"/>
          <c:w val="0.92203956856466152"/>
          <c:h val="0.57062026246719155"/>
        </c:manualLayout>
      </c:layout>
      <c:barChart>
        <c:barDir val="col"/>
        <c:grouping val="clustered"/>
        <c:varyColors val="0"/>
        <c:ser>
          <c:idx val="0"/>
          <c:order val="0"/>
          <c:tx>
            <c:v>2018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'Pobreza 2008 - 2024'!$B$16:$B$21</c:f>
              <c:strCache>
                <c:ptCount val="6"/>
                <c:pt idx="0">
                  <c:v>Rezago educativo</c:v>
                </c:pt>
                <c:pt idx="1">
                  <c:v>Carencia por acceso a los servicios de salud</c:v>
                </c:pt>
                <c:pt idx="2">
                  <c:v>Carencia por acceso a la seguridad social</c:v>
                </c:pt>
                <c:pt idx="3">
                  <c:v>Carencia por calidad y espacios de la vivienda</c:v>
                </c:pt>
                <c:pt idx="4">
                  <c:v>Carencia por acceso a los servicios básicos en la vivienda</c:v>
                </c:pt>
                <c:pt idx="5">
                  <c:v>Carencia por acceso a la alimentación </c:v>
                </c:pt>
              </c:strCache>
            </c:strRef>
          </c:cat>
          <c:val>
            <c:numRef>
              <c:f>'Pobreza 2008 - 2024'!$R$16:$R$21</c:f>
              <c:numCache>
                <c:formatCode>#,##0.0</c:formatCode>
                <c:ptCount val="6"/>
                <c:pt idx="0">
                  <c:v>23.525262000000001</c:v>
                </c:pt>
                <c:pt idx="1">
                  <c:v>20.051539000000002</c:v>
                </c:pt>
                <c:pt idx="2">
                  <c:v>66.201076999999998</c:v>
                </c:pt>
                <c:pt idx="3">
                  <c:v>13.620959000000001</c:v>
                </c:pt>
                <c:pt idx="4">
                  <c:v>24.274345</c:v>
                </c:pt>
                <c:pt idx="5">
                  <c:v>27.525683000000001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05-4EA5-B7E6-CB1A77B70D38}"/>
            </c:ext>
          </c:extLst>
        </c:ser>
        <c:ser>
          <c:idx val="1"/>
          <c:order val="1"/>
          <c:tx>
            <c:v>2020</c:v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'Pobreza 2008 - 2024'!$B$16:$B$21</c:f>
              <c:strCache>
                <c:ptCount val="6"/>
                <c:pt idx="0">
                  <c:v>Rezago educativo</c:v>
                </c:pt>
                <c:pt idx="1">
                  <c:v>Carencia por acceso a los servicios de salud</c:v>
                </c:pt>
                <c:pt idx="2">
                  <c:v>Carencia por acceso a la seguridad social</c:v>
                </c:pt>
                <c:pt idx="3">
                  <c:v>Carencia por calidad y espacios de la vivienda</c:v>
                </c:pt>
                <c:pt idx="4">
                  <c:v>Carencia por acceso a los servicios básicos en la vivienda</c:v>
                </c:pt>
                <c:pt idx="5">
                  <c:v>Carencia por acceso a la alimentación </c:v>
                </c:pt>
              </c:strCache>
            </c:strRef>
          </c:cat>
          <c:val>
            <c:numRef>
              <c:f>'Pobreza 2008 - 2024'!$S$16:$S$21</c:f>
              <c:numCache>
                <c:formatCode>#,##0.0</c:formatCode>
                <c:ptCount val="6"/>
                <c:pt idx="0">
                  <c:v>24.397397000000002</c:v>
                </c:pt>
                <c:pt idx="1">
                  <c:v>35.678985000000004</c:v>
                </c:pt>
                <c:pt idx="2">
                  <c:v>65.966516999999996</c:v>
                </c:pt>
                <c:pt idx="3">
                  <c:v>11.813699</c:v>
                </c:pt>
                <c:pt idx="4">
                  <c:v>22.724685000000001</c:v>
                </c:pt>
                <c:pt idx="5">
                  <c:v>28.570256000000001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05-4EA5-B7E6-CB1A77B70D38}"/>
            </c:ext>
          </c:extLst>
        </c:ser>
        <c:ser>
          <c:idx val="2"/>
          <c:order val="2"/>
          <c:tx>
            <c:v>2022</c:v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'Pobreza 2008 - 2024'!$B$16:$B$21</c:f>
              <c:strCache>
                <c:ptCount val="6"/>
                <c:pt idx="0">
                  <c:v>Rezago educativo</c:v>
                </c:pt>
                <c:pt idx="1">
                  <c:v>Carencia por acceso a los servicios de salud</c:v>
                </c:pt>
                <c:pt idx="2">
                  <c:v>Carencia por acceso a la seguridad social</c:v>
                </c:pt>
                <c:pt idx="3">
                  <c:v>Carencia por calidad y espacios de la vivienda</c:v>
                </c:pt>
                <c:pt idx="4">
                  <c:v>Carencia por acceso a los servicios básicos en la vivienda</c:v>
                </c:pt>
                <c:pt idx="5">
                  <c:v>Carencia por acceso a la alimentación </c:v>
                </c:pt>
              </c:strCache>
            </c:strRef>
          </c:cat>
          <c:val>
            <c:numRef>
              <c:f>'Pobreza 2008 - 2024'!$T$16:$T$21</c:f>
              <c:numCache>
                <c:formatCode>#,##0.0</c:formatCode>
                <c:ptCount val="6"/>
                <c:pt idx="0">
                  <c:v>25.056782999999999</c:v>
                </c:pt>
                <c:pt idx="1">
                  <c:v>50.383744</c:v>
                </c:pt>
                <c:pt idx="2">
                  <c:v>64.680689999999998</c:v>
                </c:pt>
                <c:pt idx="3">
                  <c:v>11.665755000000001</c:v>
                </c:pt>
                <c:pt idx="4">
                  <c:v>22.947316000000001</c:v>
                </c:pt>
                <c:pt idx="5">
                  <c:v>23.443933000000001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05-4EA5-B7E6-CB1A77B70D38}"/>
            </c:ext>
          </c:extLst>
        </c:ser>
        <c:ser>
          <c:idx val="3"/>
          <c:order val="3"/>
          <c:tx>
            <c:v>2024</c:v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'Pobreza 2008 - 2024'!$B$16:$B$21</c:f>
              <c:strCache>
                <c:ptCount val="6"/>
                <c:pt idx="0">
                  <c:v>Rezago educativo</c:v>
                </c:pt>
                <c:pt idx="1">
                  <c:v>Carencia por acceso a los servicios de salud</c:v>
                </c:pt>
                <c:pt idx="2">
                  <c:v>Carencia por acceso a la seguridad social</c:v>
                </c:pt>
                <c:pt idx="3">
                  <c:v>Carencia por calidad y espacios de la vivienda</c:v>
                </c:pt>
                <c:pt idx="4">
                  <c:v>Carencia por acceso a los servicios básicos en la vivienda</c:v>
                </c:pt>
                <c:pt idx="5">
                  <c:v>Carencia por acceso a la alimentación </c:v>
                </c:pt>
              </c:strCache>
            </c:strRef>
          </c:cat>
          <c:val>
            <c:numRef>
              <c:f>'Pobreza 2008 - 2024'!$U$16:$U$21</c:f>
              <c:numCache>
                <c:formatCode>#,##0.0</c:formatCode>
                <c:ptCount val="6"/>
                <c:pt idx="0">
                  <c:v>24.249571</c:v>
                </c:pt>
                <c:pt idx="1">
                  <c:v>44.501218000000001</c:v>
                </c:pt>
                <c:pt idx="2">
                  <c:v>62.719282999999997</c:v>
                </c:pt>
                <c:pt idx="3">
                  <c:v>10.309182</c:v>
                </c:pt>
                <c:pt idx="4">
                  <c:v>18.407598</c:v>
                </c:pt>
                <c:pt idx="5">
                  <c:v>18.751681999999999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05-4EA5-B7E6-CB1A77B70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5635423"/>
        <c:axId val="1485656543"/>
      </c:barChart>
      <c:catAx>
        <c:axId val="1485635423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pPr>
            <a:endParaRPr lang="es-MX"/>
          </a:p>
        </c:txPr>
        <c:crossAx val="1485656543"/>
        <c:crosses val="autoZero"/>
        <c:auto val="1"/>
        <c:lblAlgn val="ctr"/>
        <c:lblOffset val="100"/>
        <c:noMultiLvlLbl val="0"/>
      </c:catAx>
      <c:valAx>
        <c:axId val="1485656543"/>
        <c:scaling>
          <c:orientation val="minMax"/>
        </c:scaling>
        <c:delete val="0"/>
        <c:axPos val="l"/>
        <c:numFmt formatCode="#,##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pPr>
            <a:endParaRPr lang="es-MX"/>
          </a:p>
        </c:txPr>
        <c:crossAx val="1485635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826732749015195"/>
          <c:y val="0.87951601049868766"/>
          <c:w val="0.38636569692144773"/>
          <c:h val="5.91506561679790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defRPr>
          </a:pPr>
          <a:endParaRPr lang="es-MX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Noto Sans" panose="020B0502040504020204" pitchFamily="34"/>
          <a:ea typeface="Noto Sans" panose="020B0502040504020204" pitchFamily="34"/>
          <a:cs typeface="Noto Sans" panose="020B0502040504020204" pitchFamily="34"/>
        </a:defRPr>
      </a:pPr>
      <a:endParaRPr lang="es-MX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117979200609953"/>
          <c:y val="3.7140725003613401E-2"/>
          <c:w val="0.71947231962960778"/>
          <c:h val="0.80124138888888885"/>
        </c:manualLayout>
      </c:layout>
      <c:barChart>
        <c:barDir val="bar"/>
        <c:grouping val="stacked"/>
        <c:varyColors val="0"/>
        <c:ser>
          <c:idx val="1"/>
          <c:order val="0"/>
          <c:tx>
            <c:v>No Pobre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Noto Sans" panose="020B0502040504020204" pitchFamily="34"/>
                      <a:ea typeface="Noto Sans" panose="020B0502040504020204" pitchFamily="34"/>
                      <a:cs typeface="Noto Sans" panose="020B0502040504020204" pitchFamily="34"/>
                    </a:defRPr>
                  </a:pPr>
                  <a:endParaRPr lang="es-MX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4AFE-4478-A49A-D9E7BC1D7B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Resumen!$A$5:$A$10</c:f>
              <c:strCache>
                <c:ptCount val="6"/>
                <c:pt idx="0">
                  <c:v>R. Educativo</c:v>
                </c:pt>
                <c:pt idx="1">
                  <c:v>Serv. Salud</c:v>
                </c:pt>
                <c:pt idx="2">
                  <c:v>Seg. Social</c:v>
                </c:pt>
                <c:pt idx="3">
                  <c:v>Vivienda</c:v>
                </c:pt>
                <c:pt idx="4">
                  <c:v>Serv. Vivienda</c:v>
                </c:pt>
                <c:pt idx="5">
                  <c:v>Alimentación</c:v>
                </c:pt>
              </c:strCache>
            </c:strRef>
          </c:cat>
          <c:val>
            <c:numRef>
              <c:f>Resumen!$R$5:$R$10</c:f>
              <c:numCache>
                <c:formatCode>#,##0.0</c:formatCode>
                <c:ptCount val="6"/>
                <c:pt idx="0">
                  <c:v>12204.643</c:v>
                </c:pt>
                <c:pt idx="1">
                  <c:v>21893.19</c:v>
                </c:pt>
                <c:pt idx="2">
                  <c:v>29977.314999999999</c:v>
                </c:pt>
                <c:pt idx="3">
                  <c:v>3339.0169999999998</c:v>
                </c:pt>
                <c:pt idx="4">
                  <c:v>6472.0219999999999</c:v>
                </c:pt>
                <c:pt idx="5">
                  <c:v>7955.3379999999997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FE-4478-A49A-D9E7BC1D7B89}"/>
            </c:ext>
          </c:extLst>
        </c:ser>
        <c:ser>
          <c:idx val="0"/>
          <c:order val="1"/>
          <c:tx>
            <c:v>En Pobreza Multidimensional</c:v>
          </c:tx>
          <c:spPr>
            <a:solidFill>
              <a:srgbClr val="A6802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Resumen!$A$5:$A$10</c:f>
              <c:strCache>
                <c:ptCount val="6"/>
                <c:pt idx="0">
                  <c:v>R. Educativo</c:v>
                </c:pt>
                <c:pt idx="1">
                  <c:v>Serv. Salud</c:v>
                </c:pt>
                <c:pt idx="2">
                  <c:v>Seg. Social</c:v>
                </c:pt>
                <c:pt idx="3">
                  <c:v>Vivienda</c:v>
                </c:pt>
                <c:pt idx="4">
                  <c:v>Serv. Vivienda</c:v>
                </c:pt>
                <c:pt idx="5">
                  <c:v>Alimentación</c:v>
                </c:pt>
              </c:strCache>
            </c:strRef>
          </c:cat>
          <c:val>
            <c:numRef>
              <c:f>Resumen!$M$5:$M$10</c:f>
              <c:numCache>
                <c:formatCode>#,##0.0</c:formatCode>
                <c:ptCount val="6"/>
                <c:pt idx="0">
                  <c:v>12044.928</c:v>
                </c:pt>
                <c:pt idx="1">
                  <c:v>22608.027999999998</c:v>
                </c:pt>
                <c:pt idx="2">
                  <c:v>32741.968000000001</c:v>
                </c:pt>
                <c:pt idx="3">
                  <c:v>6970.165</c:v>
                </c:pt>
                <c:pt idx="4">
                  <c:v>11935.575999999999</c:v>
                </c:pt>
                <c:pt idx="5">
                  <c:v>10796.343999999999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FE-4478-A49A-D9E7BC1D7B8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40"/>
        <c:overlap val="100"/>
        <c:axId val="366116592"/>
        <c:axId val="366107472"/>
      </c:barChart>
      <c:catAx>
        <c:axId val="366116592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pPr>
            <a:endParaRPr lang="es-MX"/>
          </a:p>
        </c:txPr>
        <c:crossAx val="366107472"/>
        <c:crosses val="autoZero"/>
        <c:auto val="1"/>
        <c:lblAlgn val="ctr"/>
        <c:lblOffset val="100"/>
        <c:noMultiLvlLbl val="0"/>
      </c:catAx>
      <c:valAx>
        <c:axId val="366107472"/>
        <c:scaling>
          <c:orientation val="minMax"/>
          <c:max val="70000"/>
          <c:min val="0"/>
        </c:scaling>
        <c:delete val="0"/>
        <c:axPos val="b"/>
        <c:numFmt formatCode="#,##0" sourceLinked="0"/>
        <c:majorTickMark val="cross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pPr>
            <a:endParaRPr lang="es-MX"/>
          </a:p>
        </c:txPr>
        <c:crossAx val="366116592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088998326994543"/>
          <c:y val="0.94671113064980617"/>
          <c:w val="0.70033868306301705"/>
          <c:h val="5.32888693501937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defRPr>
          </a:pPr>
          <a:endParaRPr lang="es-MX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Noto Sans" panose="020B0502040504020204" pitchFamily="34"/>
          <a:ea typeface="Noto Sans" panose="020B0502040504020204" pitchFamily="34"/>
          <a:cs typeface="Noto Sans" panose="020B0502040504020204" pitchFamily="34"/>
        </a:defRPr>
      </a:pPr>
      <a:endParaRPr lang="es-MX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15"/>
          <c:y val="5.4607499999999989E-2"/>
          <c:w val="0.67931052254831781"/>
          <c:h val="0.77002555555555541"/>
        </c:manualLayout>
      </c:layout>
      <c:barChart>
        <c:barDir val="bar"/>
        <c:grouping val="stacked"/>
        <c:varyColors val="0"/>
        <c:ser>
          <c:idx val="1"/>
          <c:order val="0"/>
          <c:tx>
            <c:v>Moderada</c:v>
          </c:tx>
          <c:spPr>
            <a:solidFill>
              <a:srgbClr val="A6802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[Concentrado_Nacional_carencias.xlsx]Resumen!$A$5:$A$10</c:f>
              <c:strCache>
                <c:ptCount val="6"/>
                <c:pt idx="0">
                  <c:v>R. Educativo</c:v>
                </c:pt>
                <c:pt idx="1">
                  <c:v>Serv. Salud</c:v>
                </c:pt>
                <c:pt idx="2">
                  <c:v>Seg. Social</c:v>
                </c:pt>
                <c:pt idx="3">
                  <c:v>Vivienda</c:v>
                </c:pt>
                <c:pt idx="4">
                  <c:v>Serv. Vivienda</c:v>
                </c:pt>
                <c:pt idx="5">
                  <c:v>Alimentación</c:v>
                </c:pt>
              </c:strCache>
            </c:strRef>
          </c:cat>
          <c:val>
            <c:numRef>
              <c:f>[Concentrado_Nacional_carencias.xlsx]Resumen!$X$5:$X$10</c:f>
              <c:numCache>
                <c:formatCode>#,##0.0</c:formatCode>
                <c:ptCount val="6"/>
                <c:pt idx="0">
                  <c:v>8590.7909999999993</c:v>
                </c:pt>
                <c:pt idx="1">
                  <c:v>17405.317999999999</c:v>
                </c:pt>
                <c:pt idx="2">
                  <c:v>25904.482</c:v>
                </c:pt>
                <c:pt idx="3">
                  <c:v>4080.49</c:v>
                </c:pt>
                <c:pt idx="4">
                  <c:v>7245.6459999999988</c:v>
                </c:pt>
                <c:pt idx="5">
                  <c:v>7393.0659999999989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9D-4B60-B82D-D82B1665E2A9}"/>
            </c:ext>
          </c:extLst>
        </c:ser>
        <c:ser>
          <c:idx val="0"/>
          <c:order val="1"/>
          <c:tx>
            <c:v>Extrema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[Concentrado_Nacional_carencias.xlsx]Resumen!$A$5:$A$10</c:f>
              <c:strCache>
                <c:ptCount val="6"/>
                <c:pt idx="0">
                  <c:v>R. Educativo</c:v>
                </c:pt>
                <c:pt idx="1">
                  <c:v>Serv. Salud</c:v>
                </c:pt>
                <c:pt idx="2">
                  <c:v>Seg. Social</c:v>
                </c:pt>
                <c:pt idx="3">
                  <c:v>Vivienda</c:v>
                </c:pt>
                <c:pt idx="4">
                  <c:v>Serv. Vivienda</c:v>
                </c:pt>
                <c:pt idx="5">
                  <c:v>Alimentación</c:v>
                </c:pt>
              </c:strCache>
            </c:strRef>
          </c:cat>
          <c:val>
            <c:numRef>
              <c:f>[Concentrado_Nacional_carencias.xlsx]Resumen!$W$5:$W$10</c:f>
              <c:numCache>
                <c:formatCode>#,##0.0</c:formatCode>
                <c:ptCount val="6"/>
                <c:pt idx="0">
                  <c:v>3454.1370000000002</c:v>
                </c:pt>
                <c:pt idx="1">
                  <c:v>5202.71</c:v>
                </c:pt>
                <c:pt idx="2">
                  <c:v>6837.4859999999999</c:v>
                </c:pt>
                <c:pt idx="3">
                  <c:v>2889.6750000000002</c:v>
                </c:pt>
                <c:pt idx="4">
                  <c:v>4689.93</c:v>
                </c:pt>
                <c:pt idx="5">
                  <c:v>3403.2779999999998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9D-4B60-B82D-D82B1665E2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395025999"/>
        <c:axId val="395022159"/>
      </c:barChart>
      <c:catAx>
        <c:axId val="395025999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pPr>
            <a:endParaRPr lang="es-MX"/>
          </a:p>
        </c:txPr>
        <c:crossAx val="395022159"/>
        <c:crosses val="autoZero"/>
        <c:auto val="1"/>
        <c:lblAlgn val="ctr"/>
        <c:lblOffset val="100"/>
        <c:noMultiLvlLbl val="0"/>
      </c:catAx>
      <c:valAx>
        <c:axId val="395022159"/>
        <c:scaling>
          <c:orientation val="minMax"/>
        </c:scaling>
        <c:delete val="0"/>
        <c:axPos val="b"/>
        <c:numFmt formatCode="#,##0.0" sourceLinked="1"/>
        <c:majorTickMark val="cross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defRPr>
            </a:pPr>
            <a:endParaRPr lang="es-MX"/>
          </a:p>
        </c:txPr>
        <c:crossAx val="395025999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defRPr>
          </a:pPr>
          <a:endParaRPr lang="es-MX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1400">
          <a:solidFill>
            <a:sysClr val="windowText" lastClr="000000"/>
          </a:solidFill>
          <a:latin typeface="Noto Sans" panose="020B0502040504020204" pitchFamily="34"/>
          <a:ea typeface="Noto Sans" panose="020B0502040504020204" pitchFamily="34"/>
          <a:cs typeface="Noto Sans" panose="020B0502040504020204" pitchFamily="34"/>
        </a:defRPr>
      </a:pPr>
      <a:endParaRPr lang="es-MX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2509681183254118E-2"/>
          <c:y val="7.0031065319383259E-2"/>
          <c:w val="0.89704287805111083"/>
          <c:h val="0.8599378693612335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PPT!$A$25:$A$33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xVal>
          <c:yVal>
            <c:numRef>
              <c:f>PPT!$B$25:$B$33</c:f>
              <c:numCache>
                <c:formatCode>0.0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C2F-D146-9721-D1106A9EBC55}"/>
            </c:ext>
          </c:extLst>
        </c:ser>
        <c:ser>
          <c:idx val="1"/>
          <c:order val="1"/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PPT!$A$25:$A$33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xVal>
          <c:yVal>
            <c:numRef>
              <c:f>PPT!$C$25:$C$33</c:f>
              <c:numCache>
                <c:formatCode>0.0</c:formatCode>
                <c:ptCount val="9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C2F-D146-9721-D1106A9EBC55}"/>
            </c:ext>
          </c:extLst>
        </c:ser>
        <c:ser>
          <c:idx val="2"/>
          <c:order val="2"/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PPT!$E$25:$E$33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</c:numCache>
            </c:numRef>
          </c:xVal>
          <c:yVal>
            <c:numRef>
              <c:f>PPT!$D$25:$D$33</c:f>
              <c:numCache>
                <c:formatCode>0.0</c:formatCode>
                <c:ptCount val="9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C2F-D146-9721-D1106A9EBC55}"/>
            </c:ext>
          </c:extLst>
        </c:ser>
        <c:ser>
          <c:idx val="3"/>
          <c:order val="3"/>
          <c:spPr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PPT!$G$25:$G$33</c:f>
              <c:numCache>
                <c:formatCode>General</c:formatCode>
                <c:ptCount val="9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</c:numCache>
            </c:numRef>
          </c:xVal>
          <c:yVal>
            <c:numRef>
              <c:f>PPT!$F$25:$F$33</c:f>
              <c:numCache>
                <c:formatCode>0.0</c:formatCode>
                <c:ptCount val="9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C2F-D146-9721-D1106A9EBC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5521343"/>
        <c:axId val="735533631"/>
      </c:scatterChart>
      <c:valAx>
        <c:axId val="735521343"/>
        <c:scaling>
          <c:orientation val="minMax"/>
          <c:max val="8"/>
        </c:scaling>
        <c:delete val="1"/>
        <c:axPos val="b"/>
        <c:numFmt formatCode="General" sourceLinked="0"/>
        <c:majorTickMark val="out"/>
        <c:minorTickMark val="none"/>
        <c:tickLblPos val="nextTo"/>
        <c:crossAx val="735533631"/>
        <c:crosses val="autoZero"/>
        <c:crossBetween val="midCat"/>
      </c:valAx>
      <c:valAx>
        <c:axId val="735533631"/>
        <c:scaling>
          <c:orientation val="minMax"/>
          <c:max val="160"/>
        </c:scaling>
        <c:delete val="1"/>
        <c:axPos val="l"/>
        <c:numFmt formatCode="0.0" sourceLinked="1"/>
        <c:majorTickMark val="none"/>
        <c:minorTickMark val="none"/>
        <c:tickLblPos val="nextTo"/>
        <c:crossAx val="735521343"/>
        <c:crossesAt val="0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4">
    <c:autoUpdate val="0"/>
  </c:externalData>
  <c:userShapes r:id="rId5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Hoja1!$C$55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rgbClr val="9C234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Hoja1!$D$52:$I$53</c:f>
              <c:multiLvlStrCache>
                <c:ptCount val="6"/>
                <c:lvl>
                  <c:pt idx="0">
                    <c:v>Edo. 
México</c:v>
                  </c:pt>
                  <c:pt idx="1">
                    <c:v>Chiapas</c:v>
                  </c:pt>
                  <c:pt idx="2">
                    <c:v>Veracruz</c:v>
                  </c:pt>
                  <c:pt idx="3">
                    <c:v>Edo. 
México</c:v>
                  </c:pt>
                  <c:pt idx="4">
                    <c:v>Chiapas</c:v>
                  </c:pt>
                  <c:pt idx="5">
                    <c:v>Veracruz</c:v>
                  </c:pt>
                </c:lvl>
                <c:lvl>
                  <c:pt idx="0">
                    <c:v>Rural</c:v>
                  </c:pt>
                  <c:pt idx="3">
                    <c:v>Urbana</c:v>
                  </c:pt>
                </c:lvl>
              </c:multiLvlStrCache>
            </c:multiLvlStrRef>
          </c:cat>
          <c:val>
            <c:numRef>
              <c:f>Hoja1!$D$55:$I$55</c:f>
              <c:numCache>
                <c:formatCode>#,##0</c:formatCode>
                <c:ptCount val="6"/>
                <c:pt idx="0">
                  <c:v>218.44</c:v>
                </c:pt>
                <c:pt idx="1">
                  <c:v>393.12299999999999</c:v>
                </c:pt>
                <c:pt idx="2">
                  <c:v>314.02199999999999</c:v>
                </c:pt>
                <c:pt idx="3">
                  <c:v>1536.903</c:v>
                </c:pt>
                <c:pt idx="4">
                  <c:v>349.35599999999999</c:v>
                </c:pt>
                <c:pt idx="5">
                  <c:v>625.30600000000004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6E-46EE-81C5-FEF8D73D3039}"/>
            </c:ext>
          </c:extLst>
        </c:ser>
        <c:ser>
          <c:idx val="2"/>
          <c:order val="1"/>
          <c:tx>
            <c:strRef>
              <c:f>Hoja1!$C$56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1E5B4F"/>
            </a:solidFill>
            <a:ln>
              <a:noFill/>
            </a:ln>
            <a:effectLst/>
          </c:spPr>
          <c:invertIfNegative val="0"/>
          <c:cat>
            <c:multiLvlStrRef>
              <c:f>Hoja1!$D$52:$I$53</c:f>
              <c:multiLvlStrCache>
                <c:ptCount val="6"/>
                <c:lvl>
                  <c:pt idx="0">
                    <c:v>Edo. 
México</c:v>
                  </c:pt>
                  <c:pt idx="1">
                    <c:v>Chiapas</c:v>
                  </c:pt>
                  <c:pt idx="2">
                    <c:v>Veracruz</c:v>
                  </c:pt>
                  <c:pt idx="3">
                    <c:v>Edo. 
México</c:v>
                  </c:pt>
                  <c:pt idx="4">
                    <c:v>Chiapas</c:v>
                  </c:pt>
                  <c:pt idx="5">
                    <c:v>Veracruz</c:v>
                  </c:pt>
                </c:lvl>
                <c:lvl>
                  <c:pt idx="0">
                    <c:v>Rural</c:v>
                  </c:pt>
                  <c:pt idx="3">
                    <c:v>Urbana</c:v>
                  </c:pt>
                </c:lvl>
              </c:multiLvlStrCache>
            </c:multiLvlStrRef>
          </c:cat>
          <c:val>
            <c:numRef>
              <c:f>Hoja1!$D$56:$I$56</c:f>
              <c:numCache>
                <c:formatCode>#,##0</c:formatCode>
                <c:ptCount val="6"/>
                <c:pt idx="0">
                  <c:v>581.29999999999995</c:v>
                </c:pt>
                <c:pt idx="1">
                  <c:v>871.19299999999998</c:v>
                </c:pt>
                <c:pt idx="2">
                  <c:v>685.19100000000003</c:v>
                </c:pt>
                <c:pt idx="3">
                  <c:v>3736.4630000000002</c:v>
                </c:pt>
                <c:pt idx="4">
                  <c:v>889.524</c:v>
                </c:pt>
                <c:pt idx="5">
                  <c:v>1124.7149999999999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6E-46EE-81C5-FEF8D73D3039}"/>
            </c:ext>
          </c:extLst>
        </c:ser>
        <c:ser>
          <c:idx val="3"/>
          <c:order val="2"/>
          <c:tx>
            <c:strRef>
              <c:f>Hoja1!$C$57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98989A"/>
            </a:solidFill>
            <a:ln>
              <a:noFill/>
            </a:ln>
            <a:effectLst/>
          </c:spPr>
          <c:invertIfNegative val="0"/>
          <c:cat>
            <c:multiLvlStrRef>
              <c:f>Hoja1!$D$52:$I$53</c:f>
              <c:multiLvlStrCache>
                <c:ptCount val="6"/>
                <c:lvl>
                  <c:pt idx="0">
                    <c:v>Edo. 
México</c:v>
                  </c:pt>
                  <c:pt idx="1">
                    <c:v>Chiapas</c:v>
                  </c:pt>
                  <c:pt idx="2">
                    <c:v>Veracruz</c:v>
                  </c:pt>
                  <c:pt idx="3">
                    <c:v>Edo. 
México</c:v>
                  </c:pt>
                  <c:pt idx="4">
                    <c:v>Chiapas</c:v>
                  </c:pt>
                  <c:pt idx="5">
                    <c:v>Veracruz</c:v>
                  </c:pt>
                </c:lvl>
                <c:lvl>
                  <c:pt idx="0">
                    <c:v>Rural</c:v>
                  </c:pt>
                  <c:pt idx="3">
                    <c:v>Urbana</c:v>
                  </c:pt>
                </c:lvl>
              </c:multiLvlStrCache>
            </c:multiLvlStrRef>
          </c:cat>
          <c:val>
            <c:numRef>
              <c:f>Hoja1!$D$57:$I$57</c:f>
              <c:numCache>
                <c:formatCode>#,##0</c:formatCode>
                <c:ptCount val="6"/>
                <c:pt idx="0">
                  <c:v>850.55899999999997</c:v>
                </c:pt>
                <c:pt idx="1">
                  <c:v>1746.665</c:v>
                </c:pt>
                <c:pt idx="2">
                  <c:v>1310.5150000000001</c:v>
                </c:pt>
                <c:pt idx="3">
                  <c:v>4229.72</c:v>
                </c:pt>
                <c:pt idx="4">
                  <c:v>1177.7729999999999</c:v>
                </c:pt>
                <c:pt idx="5">
                  <c:v>1503.59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6E-46EE-81C5-FEF8D73D3039}"/>
            </c:ext>
          </c:extLst>
        </c:ser>
        <c:ser>
          <c:idx val="4"/>
          <c:order val="3"/>
          <c:tx>
            <c:strRef>
              <c:f>Hoja1!$C$58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7D29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Hoja1!$D$52:$I$53</c:f>
              <c:multiLvlStrCache>
                <c:ptCount val="6"/>
                <c:lvl>
                  <c:pt idx="0">
                    <c:v>Edo. 
México</c:v>
                  </c:pt>
                  <c:pt idx="1">
                    <c:v>Chiapas</c:v>
                  </c:pt>
                  <c:pt idx="2">
                    <c:v>Veracruz</c:v>
                  </c:pt>
                  <c:pt idx="3">
                    <c:v>Edo. 
México</c:v>
                  </c:pt>
                  <c:pt idx="4">
                    <c:v>Chiapas</c:v>
                  </c:pt>
                  <c:pt idx="5">
                    <c:v>Veracruz</c:v>
                  </c:pt>
                </c:lvl>
                <c:lvl>
                  <c:pt idx="0">
                    <c:v>Rural</c:v>
                  </c:pt>
                  <c:pt idx="3">
                    <c:v>Urbana</c:v>
                  </c:pt>
                </c:lvl>
              </c:multiLvlStrCache>
            </c:multiLvlStrRef>
          </c:cat>
          <c:val>
            <c:numRef>
              <c:f>Hoja1!$D$58:$I$58</c:f>
              <c:numCache>
                <c:formatCode>#,##0</c:formatCode>
                <c:ptCount val="6"/>
                <c:pt idx="0">
                  <c:v>593.93200000000002</c:v>
                </c:pt>
                <c:pt idx="1">
                  <c:v>1757.0229999999999</c:v>
                </c:pt>
                <c:pt idx="2">
                  <c:v>993.71100000000001</c:v>
                </c:pt>
                <c:pt idx="3">
                  <c:v>3271.0210000000002</c:v>
                </c:pt>
                <c:pt idx="4">
                  <c:v>1160.9739999999999</c:v>
                </c:pt>
                <c:pt idx="5">
                  <c:v>1072.913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6E-46EE-81C5-FEF8D73D3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34252511"/>
        <c:axId val="34245855"/>
      </c:barChart>
      <c:catAx>
        <c:axId val="34252511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pPr>
            <a:endParaRPr lang="es-MX"/>
          </a:p>
        </c:txPr>
        <c:crossAx val="34245855"/>
        <c:crosses val="autoZero"/>
        <c:auto val="1"/>
        <c:lblAlgn val="ctr"/>
        <c:lblOffset val="100"/>
        <c:noMultiLvlLbl val="0"/>
      </c:catAx>
      <c:valAx>
        <c:axId val="34245855"/>
        <c:scaling>
          <c:orientation val="minMax"/>
        </c:scaling>
        <c:delete val="0"/>
        <c:axPos val="l"/>
        <c:numFmt formatCode="#,##0" sourceLinked="1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pPr>
            <a:endParaRPr lang="es-MX"/>
          </a:p>
        </c:txPr>
        <c:crossAx val="34252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pPr>
      <a:endParaRPr lang="es-MX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pPr>
            <a:r>
              <a:rPr lang="es-MX" sz="1400" b="1" dirty="0"/>
              <a:t>Indicadores de Carencia Social </a:t>
            </a:r>
          </a:p>
          <a:p>
            <a:pPr>
              <a:defRPr/>
            </a:pPr>
            <a:r>
              <a:rPr lang="es-MX" sz="1400" i="1" dirty="0"/>
              <a:t>En % de la población total</a:t>
            </a:r>
          </a:p>
        </c:rich>
      </c:tx>
      <c:layout>
        <c:manualLayout>
          <c:xMode val="edge"/>
          <c:yMode val="edge"/>
          <c:x val="0.39878268995437288"/>
          <c:y val="2.674113194579846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ysClr val="windowText" lastClr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defRPr>
          </a:pPr>
          <a:endParaRPr lang="es-MX"/>
        </a:p>
      </c:txPr>
    </c:title>
    <c:autoTitleDeleted val="0"/>
    <c:plotArea>
      <c:layout>
        <c:manualLayout>
          <c:layoutTarget val="inner"/>
          <c:xMode val="edge"/>
          <c:yMode val="edge"/>
          <c:x val="5.6693173286099498E-2"/>
          <c:y val="0.14138839399653116"/>
          <c:w val="0.91553961190982702"/>
          <c:h val="0.60848109208791623"/>
        </c:manualLayout>
      </c:layout>
      <c:barChart>
        <c:barDir val="col"/>
        <c:grouping val="clustered"/>
        <c:varyColors val="0"/>
        <c:ser>
          <c:idx val="0"/>
          <c:order val="0"/>
          <c:tx>
            <c:v>2018</c:v>
          </c:tx>
          <c:spPr>
            <a:solidFill>
              <a:srgbClr val="C00000"/>
            </a:solidFill>
            <a:ln w="3175">
              <a:solidFill>
                <a:srgbClr val="621333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'Cuadro Pobreza'!$S$74:$S$79</c:f>
              <c:strCache>
                <c:ptCount val="6"/>
                <c:pt idx="0">
                  <c:v>   Rezago educativo</c:v>
                </c:pt>
                <c:pt idx="1">
                  <c:v>   Carencia por acceso a los servicios de salud</c:v>
                </c:pt>
                <c:pt idx="2">
                  <c:v>   Carencia por acceso a la seguridad social</c:v>
                </c:pt>
                <c:pt idx="3">
                  <c:v>   Carencia por calidad y espacios de la vivienda</c:v>
                </c:pt>
                <c:pt idx="4">
                  <c:v>   Carencia por acceso a los servicios básicos en la vivienda</c:v>
                </c:pt>
                <c:pt idx="5">
                  <c:v>   Carencia por acceso a la alimentación nutritiva y de calidad</c:v>
                </c:pt>
              </c:strCache>
            </c:strRef>
          </c:cat>
          <c:val>
            <c:numRef>
              <c:f>'Cuadro Pobreza'!$V$74:$V$79</c:f>
              <c:numCache>
                <c:formatCode>0.0</c:formatCode>
                <c:ptCount val="6"/>
                <c:pt idx="0">
                  <c:v>18.998473999999998</c:v>
                </c:pt>
                <c:pt idx="1">
                  <c:v>16.193172999999998</c:v>
                </c:pt>
                <c:pt idx="2">
                  <c:v>53.462505</c:v>
                </c:pt>
                <c:pt idx="3">
                  <c:v>10.999981</c:v>
                </c:pt>
                <c:pt idx="4">
                  <c:v>19.603415999999999</c:v>
                </c:pt>
                <c:pt idx="5">
                  <c:v>22.229123999999999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96-433C-9098-8D981F52FCB8}"/>
            </c:ext>
          </c:extLst>
        </c:ser>
        <c:ser>
          <c:idx val="1"/>
          <c:order val="1"/>
          <c:tx>
            <c:v>2020</c:v>
          </c:tx>
          <c:spPr>
            <a:solidFill>
              <a:srgbClr val="FFC000"/>
            </a:solidFill>
            <a:ln w="3175">
              <a:solidFill>
                <a:srgbClr val="621333"/>
              </a:solidFill>
            </a:ln>
            <a:effectLst/>
          </c:spPr>
          <c:invertIfNegative val="0"/>
          <c:dLbls>
            <c:delete val="1"/>
          </c:dLbls>
          <c:cat>
            <c:strRef>
              <c:f>'Cuadro Pobreza'!$S$74:$S$79</c:f>
              <c:strCache>
                <c:ptCount val="6"/>
                <c:pt idx="0">
                  <c:v>   Rezago educativo</c:v>
                </c:pt>
                <c:pt idx="1">
                  <c:v>   Carencia por acceso a los servicios de salud</c:v>
                </c:pt>
                <c:pt idx="2">
                  <c:v>   Carencia por acceso a la seguridad social</c:v>
                </c:pt>
                <c:pt idx="3">
                  <c:v>   Carencia por calidad y espacios de la vivienda</c:v>
                </c:pt>
                <c:pt idx="4">
                  <c:v>   Carencia por acceso a los servicios básicos en la vivienda</c:v>
                </c:pt>
                <c:pt idx="5">
                  <c:v>   Carencia por acceso a la alimentación nutritiva y de calidad</c:v>
                </c:pt>
              </c:strCache>
            </c:strRef>
          </c:cat>
          <c:val>
            <c:numRef>
              <c:f>'Cuadro Pobreza'!$W$74:$W$79</c:f>
              <c:numCache>
                <c:formatCode>0.0</c:formatCode>
                <c:ptCount val="6"/>
                <c:pt idx="0">
                  <c:v>19.249620999999998</c:v>
                </c:pt>
                <c:pt idx="1">
                  <c:v>28.150828999999998</c:v>
                </c:pt>
                <c:pt idx="2">
                  <c:v>52.047784999999998</c:v>
                </c:pt>
                <c:pt idx="3">
                  <c:v>9.3210449999999998</c:v>
                </c:pt>
                <c:pt idx="4">
                  <c:v>17.929845999999998</c:v>
                </c:pt>
                <c:pt idx="5">
                  <c:v>22.542019999999997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96-433C-9098-8D981F52FCB8}"/>
            </c:ext>
          </c:extLst>
        </c:ser>
        <c:ser>
          <c:idx val="2"/>
          <c:order val="2"/>
          <c:tx>
            <c:v>2022</c:v>
          </c:tx>
          <c:spPr>
            <a:solidFill>
              <a:srgbClr val="00B0F0"/>
            </a:solidFill>
            <a:ln w="3175">
              <a:solidFill>
                <a:srgbClr val="621333"/>
              </a:solidFill>
            </a:ln>
            <a:effectLst/>
          </c:spPr>
          <c:invertIfNegative val="0"/>
          <c:dLbls>
            <c:delete val="1"/>
          </c:dLbls>
          <c:cat>
            <c:strRef>
              <c:f>'Cuadro Pobreza'!$S$74:$S$79</c:f>
              <c:strCache>
                <c:ptCount val="6"/>
                <c:pt idx="0">
                  <c:v>   Rezago educativo</c:v>
                </c:pt>
                <c:pt idx="1">
                  <c:v>   Carencia por acceso a los servicios de salud</c:v>
                </c:pt>
                <c:pt idx="2">
                  <c:v>   Carencia por acceso a la seguridad social</c:v>
                </c:pt>
                <c:pt idx="3">
                  <c:v>   Carencia por calidad y espacios de la vivienda</c:v>
                </c:pt>
                <c:pt idx="4">
                  <c:v>   Carencia por acceso a los servicios básicos en la vivienda</c:v>
                </c:pt>
                <c:pt idx="5">
                  <c:v>   Carencia por acceso a la alimentación nutritiva y de calidad</c:v>
                </c:pt>
              </c:strCache>
            </c:strRef>
          </c:cat>
          <c:val>
            <c:numRef>
              <c:f>'Cuadro Pobreza'!$X$74:$X$79</c:f>
              <c:numCache>
                <c:formatCode>0.0</c:formatCode>
                <c:ptCount val="6"/>
                <c:pt idx="0">
                  <c:v>19.399999999999999</c:v>
                </c:pt>
                <c:pt idx="1">
                  <c:v>39.1</c:v>
                </c:pt>
                <c:pt idx="2">
                  <c:v>50.2</c:v>
                </c:pt>
                <c:pt idx="3">
                  <c:v>9.1</c:v>
                </c:pt>
                <c:pt idx="4">
                  <c:v>17.8</c:v>
                </c:pt>
                <c:pt idx="5">
                  <c:v>18.2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96-433C-9098-8D981F52FCB8}"/>
            </c:ext>
          </c:extLst>
        </c:ser>
        <c:ser>
          <c:idx val="3"/>
          <c:order val="3"/>
          <c:tx>
            <c:v>2024</c:v>
          </c:tx>
          <c:spPr>
            <a:solidFill>
              <a:srgbClr val="00B050"/>
            </a:solidFill>
            <a:ln w="3175">
              <a:solidFill>
                <a:schemeClr val="tx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9.324007954920551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96-433C-9098-8D981F52FC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defRPr>
                </a:pPr>
                <a:endParaRPr lang="es-MX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'Cuadro Pobreza'!$S$74:$S$79</c:f>
              <c:strCache>
                <c:ptCount val="6"/>
                <c:pt idx="0">
                  <c:v>   Rezago educativo</c:v>
                </c:pt>
                <c:pt idx="1">
                  <c:v>   Carencia por acceso a los servicios de salud</c:v>
                </c:pt>
                <c:pt idx="2">
                  <c:v>   Carencia por acceso a la seguridad social</c:v>
                </c:pt>
                <c:pt idx="3">
                  <c:v>   Carencia por calidad y espacios de la vivienda</c:v>
                </c:pt>
                <c:pt idx="4">
                  <c:v>   Carencia por acceso a los servicios básicos en la vivienda</c:v>
                </c:pt>
                <c:pt idx="5">
                  <c:v>   Carencia por acceso a la alimentación nutritiva y de calidad</c:v>
                </c:pt>
              </c:strCache>
            </c:strRef>
          </c:cat>
          <c:val>
            <c:numRef>
              <c:f>'Cuadro Pobreza'!$Y$74:$Y$79</c:f>
              <c:numCache>
                <c:formatCode>0.0</c:formatCode>
                <c:ptCount val="6"/>
                <c:pt idx="0">
                  <c:v>18.622562732799999</c:v>
                </c:pt>
                <c:pt idx="1">
                  <c:v>34.174902471099998</c:v>
                </c:pt>
                <c:pt idx="2">
                  <c:v>48.165544133799997</c:v>
                </c:pt>
                <c:pt idx="3">
                  <c:v>7.9169808208000001</c:v>
                </c:pt>
                <c:pt idx="4">
                  <c:v>14.1361943482</c:v>
                </c:pt>
                <c:pt idx="5">
                  <c:v>14.400435141299999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96-433C-9098-8D981F52FC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03743280"/>
        <c:axId val="1503743760"/>
      </c:barChart>
      <c:catAx>
        <c:axId val="150374328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pPr>
            <a:endParaRPr lang="es-MX"/>
          </a:p>
        </c:txPr>
        <c:crossAx val="1503743760"/>
        <c:crosses val="autoZero"/>
        <c:auto val="1"/>
        <c:lblAlgn val="ctr"/>
        <c:lblOffset val="100"/>
        <c:noMultiLvlLbl val="0"/>
      </c:catAx>
      <c:valAx>
        <c:axId val="1503743760"/>
        <c:scaling>
          <c:orientation val="minMax"/>
        </c:scaling>
        <c:delete val="0"/>
        <c:axPos val="l"/>
        <c:numFmt formatCode="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pPr>
            <a:endParaRPr lang="es-MX"/>
          </a:p>
        </c:txPr>
        <c:crossAx val="150374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036812651753733"/>
          <c:y val="0.88518581888988834"/>
          <c:w val="0.69536615893160669"/>
          <c:h val="9.09499757243165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defRPr>
          </a:pPr>
          <a:endParaRPr lang="es-MX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pPr>
      <a:endParaRPr lang="es-MX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928743858037581E-2"/>
          <c:y val="8.075333333333333E-2"/>
          <c:w val="0.84690119383143636"/>
          <c:h val="0.73327472222222234"/>
        </c:manualLayout>
      </c:layout>
      <c:lineChart>
        <c:grouping val="standard"/>
        <c:varyColors val="0"/>
        <c:ser>
          <c:idx val="0"/>
          <c:order val="0"/>
          <c:tx>
            <c:strRef>
              <c:f>'Pobreza 2008 - 2024'!$C$3:$K$3</c:f>
              <c:strCache>
                <c:ptCount val="9"/>
                <c:pt idx="0">
                  <c:v>Porcentaje</c:v>
                </c:pt>
              </c:strCache>
            </c:strRef>
          </c:tx>
          <c:spPr>
            <a:ln w="28575" cap="rnd">
              <a:solidFill>
                <a:srgbClr val="9C234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C2348"/>
              </a:solidFill>
              <a:ln w="9525">
                <a:solidFill>
                  <a:srgbClr val="9C2348"/>
                </a:solidFill>
              </a:ln>
              <a:effectLst/>
            </c:spPr>
          </c:marker>
          <c:dLbls>
            <c:dLbl>
              <c:idx val="8"/>
              <c:layout>
                <c:manualLayout>
                  <c:x val="-3.9597398342034289E-2"/>
                  <c:y val="7.650741315431786E-2"/>
                </c:manualLayout>
              </c:layout>
              <c:numFmt formatCode="#,##0.0\ &quot;%&quot;" sourceLinked="0"/>
              <c:spPr>
                <a:solidFill>
                  <a:srgbClr val="9C2348"/>
                </a:solidFill>
                <a:ln cap="rnd">
                  <a:solidFill>
                    <a:srgbClr val="A6802D"/>
                  </a:solidFill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Noto Sans" panose="020B0502040504020204" pitchFamily="34" charset="0"/>
                      <a:ea typeface="Noto Sans" panose="020B0502040504020204" pitchFamily="34" charset="0"/>
                      <a:cs typeface="Noto Sans" panose="020B0502040504020204" pitchFamily="34" charset="0"/>
                    </a:defRPr>
                  </a:pPr>
                  <a:endParaRPr lang="es-MX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21805555555556"/>
                      <c:h val="7.99572222222222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4CF-407B-B604-DC8462101553}"/>
                </c:ext>
              </c:extLst>
            </c:dLbl>
            <c:numFmt formatCode="#,##0.0\ &quot;%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defRPr>
                </a:pPr>
                <a:endParaRPr lang="es-MX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'Pobreza 2008 - 2024'!$C$4:$K$4</c:f>
              <c:numCache>
                <c:formatCode>General</c:formatCode>
                <c:ptCount val="9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  <c:pt idx="7">
                  <c:v>2022</c:v>
                </c:pt>
                <c:pt idx="8">
                  <c:v>2024</c:v>
                </c:pt>
              </c:numCache>
            </c:numRef>
          </c:cat>
          <c:val>
            <c:numRef>
              <c:f>'Pobreza 2008 - 2024'!$C$6:$K$6</c:f>
              <c:numCache>
                <c:formatCode>#,##0.0</c:formatCode>
                <c:ptCount val="9"/>
                <c:pt idx="0">
                  <c:v>44.358084476328251</c:v>
                </c:pt>
                <c:pt idx="1">
                  <c:v>46.109093079366758</c:v>
                </c:pt>
                <c:pt idx="2">
                  <c:v>45.479202535594233</c:v>
                </c:pt>
                <c:pt idx="3">
                  <c:v>46.167538420819092</c:v>
                </c:pt>
                <c:pt idx="4">
                  <c:v>43.231448260100002</c:v>
                </c:pt>
                <c:pt idx="5">
                  <c:v>41.905910510799998</c:v>
                </c:pt>
                <c:pt idx="6">
                  <c:v>43.911354778400003</c:v>
                </c:pt>
                <c:pt idx="7">
                  <c:v>36.314190484299999</c:v>
                </c:pt>
                <c:pt idx="8">
                  <c:v>29.5585393874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CF-407B-B604-DC8462101553}"/>
            </c:ext>
          </c:extLst>
        </c:ser>
        <c:ser>
          <c:idx val="1"/>
          <c:order val="1"/>
          <c:tx>
            <c:strRef>
              <c:f>'Pobreza 2008 - 2024'!$M$3:$U$3</c:f>
              <c:strCache>
                <c:ptCount val="9"/>
                <c:pt idx="0">
                  <c:v>Millones de personas</c:v>
                </c:pt>
              </c:strCache>
            </c:strRef>
          </c:tx>
          <c:spPr>
            <a:ln w="28575" cap="rnd">
              <a:solidFill>
                <a:srgbClr val="A6802D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A6802D"/>
              </a:solidFill>
              <a:ln w="9525">
                <a:solidFill>
                  <a:srgbClr val="A6802D"/>
                </a:solidFill>
              </a:ln>
              <a:effectLst/>
            </c:spPr>
          </c:marker>
          <c:dLbls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4CF-407B-B604-DC84621015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ysClr val="windowText" lastClr="000000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'Pobreza 2008 - 2024'!$C$4:$K$4</c:f>
              <c:numCache>
                <c:formatCode>General</c:formatCode>
                <c:ptCount val="9"/>
                <c:pt idx="0">
                  <c:v>2008</c:v>
                </c:pt>
                <c:pt idx="1">
                  <c:v>2010</c:v>
                </c:pt>
                <c:pt idx="2">
                  <c:v>2012</c:v>
                </c:pt>
                <c:pt idx="3">
                  <c:v>2014</c:v>
                </c:pt>
                <c:pt idx="4">
                  <c:v>2016</c:v>
                </c:pt>
                <c:pt idx="5">
                  <c:v>2018</c:v>
                </c:pt>
                <c:pt idx="6">
                  <c:v>2020</c:v>
                </c:pt>
                <c:pt idx="7">
                  <c:v>2022</c:v>
                </c:pt>
                <c:pt idx="8">
                  <c:v>2024</c:v>
                </c:pt>
              </c:numCache>
            </c:numRef>
          </c:cat>
          <c:val>
            <c:numRef>
              <c:f>'Pobreza 2008 - 2024'!$M$6:$U$6</c:f>
              <c:numCache>
                <c:formatCode>#,##0.0</c:formatCode>
                <c:ptCount val="9"/>
                <c:pt idx="0">
                  <c:v>49.489496000000003</c:v>
                </c:pt>
                <c:pt idx="1">
                  <c:v>52.813020000000002</c:v>
                </c:pt>
                <c:pt idx="2">
                  <c:v>53.349902</c:v>
                </c:pt>
                <c:pt idx="3">
                  <c:v>55.341555999999997</c:v>
                </c:pt>
                <c:pt idx="4">
                  <c:v>52.221057000000002</c:v>
                </c:pt>
                <c:pt idx="5">
                  <c:v>51.890880000000003</c:v>
                </c:pt>
                <c:pt idx="6">
                  <c:v>55.654225000000004</c:v>
                </c:pt>
                <c:pt idx="7">
                  <c:v>46.804510000000001</c:v>
                </c:pt>
                <c:pt idx="8">
                  <c:v>38.489970999999997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4CF-407B-B604-DC8462101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07941727"/>
        <c:axId val="1907926847"/>
      </c:lineChart>
      <c:catAx>
        <c:axId val="1907941727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pPr>
            <a:endParaRPr lang="es-MX"/>
          </a:p>
        </c:txPr>
        <c:crossAx val="1907926847"/>
        <c:crosses val="autoZero"/>
        <c:auto val="1"/>
        <c:lblAlgn val="ctr"/>
        <c:lblOffset val="100"/>
        <c:noMultiLvlLbl val="0"/>
      </c:catAx>
      <c:valAx>
        <c:axId val="1907926847"/>
        <c:scaling>
          <c:orientation val="minMax"/>
          <c:max val="60"/>
          <c:min val="10"/>
        </c:scaling>
        <c:delete val="0"/>
        <c:axPos val="l"/>
        <c:numFmt formatCode="#,##0" sourceLinked="0"/>
        <c:majorTickMark val="in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pPr>
            <a:endParaRPr lang="es-MX"/>
          </a:p>
        </c:txPr>
        <c:crossAx val="1907941727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defRPr>
          </a:pPr>
          <a:endParaRPr lang="es-MX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sz="1200">
          <a:solidFill>
            <a:sysClr val="windowText" lastClr="000000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pPr>
      <a:endParaRPr lang="es-MX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0.0836</cdr:x>
      <cdr:y>0.65137</cdr:y>
    </cdr:from>
    <cdr:to>
      <cdr:x>0.37622</cdr:x>
      <cdr:y>0.89263</cdr:y>
    </cdr:to>
    <cdr:sp macro="" textlink="">
      <cdr:nvSpPr>
        <cdr:cNvPr id="2" name="Rectángulo 1">
          <a:extLst xmlns:a="http://schemas.openxmlformats.org/drawingml/2006/main">
            <a:ext uri="{FF2B5EF4-FFF2-40B4-BE49-F238E27FC236}">
              <a16:creationId xmlns:a16="http://schemas.microsoft.com/office/drawing/2014/main" id="{52C9E2A6-46DB-8E15-2F73-BA87015BF5DD}"/>
            </a:ext>
          </a:extLst>
        </cdr:cNvPr>
        <cdr:cNvSpPr/>
      </cdr:nvSpPr>
      <cdr:spPr>
        <a:xfrm xmlns:a="http://schemas.openxmlformats.org/drawingml/2006/main">
          <a:off x="259789" y="1266444"/>
          <a:ext cx="909258" cy="469065"/>
        </a:xfrm>
        <a:prstGeom xmlns:a="http://schemas.openxmlformats.org/drawingml/2006/main" prst="rect">
          <a:avLst/>
        </a:prstGeom>
        <a:solidFill xmlns:a="http://schemas.openxmlformats.org/drawingml/2006/main">
          <a:srgbClr val="D99594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s-ES_tradnl" kern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rPr>
            <a:t>Pobreza extrema</a:t>
          </a:r>
        </a:p>
      </cdr:txBody>
    </cdr:sp>
  </cdr:relSizeAnchor>
  <cdr:relSizeAnchor xmlns:cdr="http://schemas.openxmlformats.org/drawingml/2006/chartDrawing">
    <cdr:from>
      <cdr:x>0.08503</cdr:x>
      <cdr:y>0.43819</cdr:y>
    </cdr:from>
    <cdr:to>
      <cdr:x>0.71532</cdr:x>
      <cdr:y>0.88523</cdr:y>
    </cdr:to>
    <cdr:grpSp>
      <cdr:nvGrpSpPr>
        <cdr:cNvPr id="6" name="Grupo 5">
          <a:extLst xmlns:a="http://schemas.openxmlformats.org/drawingml/2006/main">
            <a:ext uri="{FF2B5EF4-FFF2-40B4-BE49-F238E27FC236}">
              <a16:creationId xmlns:a16="http://schemas.microsoft.com/office/drawing/2014/main" id="{75D1E3CC-0D3C-DA34-F24E-04CD235BCEF4}"/>
            </a:ext>
          </a:extLst>
        </cdr:cNvPr>
        <cdr:cNvGrpSpPr/>
      </cdr:nvGrpSpPr>
      <cdr:grpSpPr>
        <a:xfrm xmlns:a="http://schemas.openxmlformats.org/drawingml/2006/main">
          <a:off x="264218" y="851959"/>
          <a:ext cx="1958534" cy="869166"/>
          <a:chOff x="264211" y="851966"/>
          <a:chExt cx="1958526" cy="869162"/>
        </a:xfrm>
      </cdr:grpSpPr>
      <cdr:sp macro="" textlink="">
        <cdr:nvSpPr>
          <cdr:cNvPr id="3" name="Rectángulo 2">
            <a:extLst xmlns:a="http://schemas.openxmlformats.org/drawingml/2006/main">
              <a:ext uri="{FF2B5EF4-FFF2-40B4-BE49-F238E27FC236}">
                <a16:creationId xmlns:a16="http://schemas.microsoft.com/office/drawing/2014/main" id="{C733EDC1-90E4-B376-658B-7B48965658BC}"/>
              </a:ext>
            </a:extLst>
          </cdr:cNvPr>
          <cdr:cNvSpPr/>
        </cdr:nvSpPr>
        <cdr:spPr>
          <a:xfrm xmlns:a="http://schemas.openxmlformats.org/drawingml/2006/main">
            <a:off x="1313479" y="851966"/>
            <a:ext cx="909258" cy="869162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FFBE85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s-ES_tradnl" kern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Pobreza Moderada</a:t>
            </a:r>
          </a:p>
        </cdr:txBody>
      </cdr:sp>
      <cdr:sp macro="" textlink="">
        <cdr:nvSpPr>
          <cdr:cNvPr id="4" name="Rectángulo 3">
            <a:extLst xmlns:a="http://schemas.openxmlformats.org/drawingml/2006/main">
              <a:ext uri="{FF2B5EF4-FFF2-40B4-BE49-F238E27FC236}">
                <a16:creationId xmlns:a16="http://schemas.microsoft.com/office/drawing/2014/main" id="{366D8D64-28F7-B956-D829-C27576F8B98D}"/>
              </a:ext>
            </a:extLst>
          </cdr:cNvPr>
          <cdr:cNvSpPr/>
        </cdr:nvSpPr>
        <cdr:spPr>
          <a:xfrm xmlns:a="http://schemas.openxmlformats.org/drawingml/2006/main">
            <a:off x="264211" y="851966"/>
            <a:ext cx="1403098" cy="234533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FFBE85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15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anchor="ctr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endParaRPr lang="es-ES_tradnl" kern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cdr:txBody>
      </cdr:sp>
    </cdr:grpSp>
  </cdr:relSizeAnchor>
  <cdr:relSizeAnchor xmlns:cdr="http://schemas.openxmlformats.org/drawingml/2006/chartDrawing">
    <cdr:from>
      <cdr:x>0.7493</cdr:x>
      <cdr:y>0.44749</cdr:y>
    </cdr:from>
    <cdr:to>
      <cdr:x>0.94243</cdr:x>
      <cdr:y>0.89453</cdr:y>
    </cdr:to>
    <cdr:sp macro="" textlink="">
      <cdr:nvSpPr>
        <cdr:cNvPr id="7" name="Rectángulo 6">
          <a:extLst xmlns:a="http://schemas.openxmlformats.org/drawingml/2006/main">
            <a:ext uri="{FF2B5EF4-FFF2-40B4-BE49-F238E27FC236}">
              <a16:creationId xmlns:a16="http://schemas.microsoft.com/office/drawing/2014/main" id="{5A496338-6003-79C4-E044-08669F3A432C}"/>
            </a:ext>
          </a:extLst>
        </cdr:cNvPr>
        <cdr:cNvSpPr/>
      </cdr:nvSpPr>
      <cdr:spPr>
        <a:xfrm xmlns:a="http://schemas.openxmlformats.org/drawingml/2006/main">
          <a:off x="2328338" y="870045"/>
          <a:ext cx="600119" cy="869162"/>
        </a:xfrm>
        <a:prstGeom xmlns:a="http://schemas.openxmlformats.org/drawingml/2006/main" prst="rect">
          <a:avLst/>
        </a:prstGeom>
        <a:solidFill xmlns:a="http://schemas.openxmlformats.org/drawingml/2006/main">
          <a:srgbClr val="FFF7C6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ES_tradnl" sz="800" kern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rPr>
            <a:t>Vulnerable  por ingresos</a:t>
          </a:r>
        </a:p>
      </cdr:txBody>
    </cdr:sp>
  </cdr:relSizeAnchor>
  <cdr:relSizeAnchor xmlns:cdr="http://schemas.openxmlformats.org/drawingml/2006/chartDrawing">
    <cdr:from>
      <cdr:x>0.08523</cdr:x>
      <cdr:y>0.10033</cdr:y>
    </cdr:from>
    <cdr:to>
      <cdr:x>0.71133</cdr:x>
      <cdr:y>0.35384</cdr:y>
    </cdr:to>
    <cdr:sp macro="" textlink="">
      <cdr:nvSpPr>
        <cdr:cNvPr id="8" name="Rectángulo 7">
          <a:extLst xmlns:a="http://schemas.openxmlformats.org/drawingml/2006/main">
            <a:ext uri="{FF2B5EF4-FFF2-40B4-BE49-F238E27FC236}">
              <a16:creationId xmlns:a16="http://schemas.microsoft.com/office/drawing/2014/main" id="{62B874E3-849D-C9F4-B978-835723B4A474}"/>
            </a:ext>
          </a:extLst>
        </cdr:cNvPr>
        <cdr:cNvSpPr/>
      </cdr:nvSpPr>
      <cdr:spPr>
        <a:xfrm xmlns:a="http://schemas.openxmlformats.org/drawingml/2006/main">
          <a:off x="264854" y="195066"/>
          <a:ext cx="1945498" cy="492902"/>
        </a:xfrm>
        <a:prstGeom xmlns:a="http://schemas.openxmlformats.org/drawingml/2006/main" prst="rect">
          <a:avLst/>
        </a:prstGeom>
        <a:solidFill xmlns:a="http://schemas.openxmlformats.org/drawingml/2006/main">
          <a:srgbClr val="FFF7C6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ES_tradnl" sz="1100" kern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rPr>
            <a:t>Vulnerable por </a:t>
          </a:r>
          <a:r>
            <a:rPr lang="es-ES_tradnl" kern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rPr>
            <a:t>carencias</a:t>
          </a:r>
          <a:endParaRPr lang="es-ES_tradnl" sz="1100" kern="1200" dirty="0">
            <a:solidFill>
              <a:schemeClr val="tx1"/>
            </a:solidFill>
            <a:latin typeface="Noto Sans" panose="020B0502040504020204" pitchFamily="34" charset="0"/>
            <a:ea typeface="Noto Sans" panose="020B0502040504020204" pitchFamily="34" charset="0"/>
            <a:cs typeface="Noto Sans" panose="020B0502040504020204" pitchFamily="34" charset="0"/>
          </a:endParaRPr>
        </a:p>
      </cdr:txBody>
    </cdr:sp>
  </cdr:relSizeAnchor>
  <cdr:relSizeAnchor xmlns:cdr="http://schemas.openxmlformats.org/drawingml/2006/chartDrawing">
    <cdr:from>
      <cdr:x>0.7493</cdr:x>
      <cdr:y>0.10518</cdr:y>
    </cdr:from>
    <cdr:to>
      <cdr:x>0.94243</cdr:x>
      <cdr:y>0.35424</cdr:y>
    </cdr:to>
    <cdr:sp macro="" textlink="">
      <cdr:nvSpPr>
        <cdr:cNvPr id="9" name="Rectángulo 8">
          <a:extLst xmlns:a="http://schemas.openxmlformats.org/drawingml/2006/main">
            <a:ext uri="{FF2B5EF4-FFF2-40B4-BE49-F238E27FC236}">
              <a16:creationId xmlns:a16="http://schemas.microsoft.com/office/drawing/2014/main" id="{23E05EB9-DAEC-AEB8-5671-CF6AE6D69F53}"/>
            </a:ext>
          </a:extLst>
        </cdr:cNvPr>
        <cdr:cNvSpPr/>
      </cdr:nvSpPr>
      <cdr:spPr>
        <a:xfrm xmlns:a="http://schemas.openxmlformats.org/drawingml/2006/main">
          <a:off x="2328338" y="204501"/>
          <a:ext cx="600119" cy="484239"/>
        </a:xfrm>
        <a:prstGeom xmlns:a="http://schemas.openxmlformats.org/drawingml/2006/main" prst="rect">
          <a:avLst/>
        </a:prstGeom>
        <a:solidFill xmlns:a="http://schemas.openxmlformats.org/drawingml/2006/main">
          <a:srgbClr val="E9F7DD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ES_tradnl" sz="800" kern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rPr>
            <a:t>No pobre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0.81172</cdr:x>
      <cdr:y>0.32452</cdr:y>
    </cdr:from>
    <cdr:to>
      <cdr:x>0.97821</cdr:x>
      <cdr:y>0.45653</cdr:y>
    </cdr:to>
    <cdr:sp macro="" textlink="">
      <cdr:nvSpPr>
        <cdr:cNvPr id="3" name="Rectángulo redondeado 2"/>
        <cdr:cNvSpPr/>
      </cdr:nvSpPr>
      <cdr:spPr>
        <a:xfrm xmlns:a="http://schemas.openxmlformats.org/drawingml/2006/main">
          <a:off x="4091059" y="1168268"/>
          <a:ext cx="839101" cy="475236"/>
        </a:xfrm>
        <a:prstGeom xmlns:a="http://schemas.openxmlformats.org/drawingml/2006/main" prst="roundRect">
          <a:avLst/>
        </a:prstGeom>
        <a:solidFill xmlns:a="http://schemas.openxmlformats.org/drawingml/2006/main">
          <a:srgbClr val="A6802D"/>
        </a:solidFill>
        <a:ln xmlns:a="http://schemas.openxmlformats.org/drawingml/2006/main">
          <a:solidFill>
            <a:srgbClr val="A6802D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s-MX" b="1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rPr>
            <a:t>38.5 millones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0.80813</cdr:x>
      <cdr:y>0.3279</cdr:y>
    </cdr:from>
    <cdr:to>
      <cdr:x>0.99885</cdr:x>
      <cdr:y>0.45991</cdr:y>
    </cdr:to>
    <cdr:sp macro="" textlink="">
      <cdr:nvSpPr>
        <cdr:cNvPr id="3" name="Rectángulo redondeado 2"/>
        <cdr:cNvSpPr/>
      </cdr:nvSpPr>
      <cdr:spPr>
        <a:xfrm xmlns:a="http://schemas.openxmlformats.org/drawingml/2006/main">
          <a:off x="4072950" y="1180426"/>
          <a:ext cx="961230" cy="475236"/>
        </a:xfrm>
        <a:prstGeom xmlns:a="http://schemas.openxmlformats.org/drawingml/2006/main" prst="roundRect">
          <a:avLst/>
        </a:prstGeom>
        <a:solidFill xmlns:a="http://schemas.openxmlformats.org/drawingml/2006/main">
          <a:srgbClr val="A6802D"/>
        </a:solidFill>
        <a:ln xmlns:a="http://schemas.openxmlformats.org/drawingml/2006/main">
          <a:solidFill>
            <a:srgbClr val="A6802D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s-MX" b="1">
              <a:solidFill>
                <a:schemeClr val="bg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rPr>
            <a:t>7.0 millones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62" tIns="93162" rIns="93162" bIns="93162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928" userDrawn="1">
          <p15:clr>
            <a:srgbClr val="F26B43"/>
          </p15:clr>
        </p15:guide>
        <p15:guide id="2" pos="22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56FEC-43A8-622F-64AD-EA8B9D9A6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09140D0-323B-729D-8C5A-0D94D5ACF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DB0F385-BE9B-6643-D637-07C177EF0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045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11767-0F8D-5E24-BDA1-BDEF18B35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A9AF30B-0A97-E650-C97B-8D819938B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799E6F8-01F4-21AB-4C90-D504BAB16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2457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F1870-3D1C-EF30-E24A-3FC7BF51A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2CFAC46-BFF7-0983-2CE9-F18A280390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697D10D-EB48-D2CE-BF3E-5DD9FF382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3685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05903-6E35-A56E-BF27-D8DA150A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BF110-D15F-AEB1-B231-3F1E7267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1CC9C-2F2B-33E8-F0F3-D8407DC9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54DB-E1B1-4682-A180-19E9CE20519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D875F6F7-641A-B891-4A68-75C9043B761F}"/>
              </a:ext>
            </a:extLst>
          </p:cNvPr>
          <p:cNvSpPr txBox="1"/>
          <p:nvPr userDrawn="1"/>
        </p:nvSpPr>
        <p:spPr>
          <a:xfrm>
            <a:off x="1749287" y="6508629"/>
            <a:ext cx="869342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prstClr val="black"/>
                </a:solidFill>
                <a:latin typeface="Geomanist Bold" panose="02000503000000020004" pitchFamily="50" charset="0"/>
              </a:rPr>
              <a:t>CONFIDENCIAL – USO INTERNO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D7AB82-4FB9-FA60-3E8D-CB2EF003B3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767" y="298620"/>
            <a:ext cx="1909695" cy="5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0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059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0785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1700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2360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05903-6E35-A56E-BF27-D8DA150A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BF110-D15F-AEB1-B231-3F1E7267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1CC9C-2F2B-33E8-F0F3-D8407DC9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54DB-E1B1-4682-A180-19E9CE20519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D875F6F7-641A-B891-4A68-75C9043B761F}"/>
              </a:ext>
            </a:extLst>
          </p:cNvPr>
          <p:cNvSpPr txBox="1"/>
          <p:nvPr userDrawn="1"/>
        </p:nvSpPr>
        <p:spPr>
          <a:xfrm>
            <a:off x="1749287" y="6508629"/>
            <a:ext cx="869342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prstClr val="black"/>
                </a:solidFill>
                <a:latin typeface="Geomanist Bold" panose="02000503000000020004" pitchFamily="50" charset="0"/>
              </a:rPr>
              <a:t>CONFIDENCIAL – USO INTERNO</a:t>
            </a:r>
          </a:p>
        </p:txBody>
      </p:sp>
      <p:pic>
        <p:nvPicPr>
          <p:cNvPr id="6" name="Google Shape;39;p3" descr="C:\Users\dacmc\OneDrive\Escritorio\HACIENDA.png">
            <a:extLst>
              <a:ext uri="{FF2B5EF4-FFF2-40B4-BE49-F238E27FC236}">
                <a16:creationId xmlns:a16="http://schemas.microsoft.com/office/drawing/2014/main" id="{5EABD660-447A-B673-A4E5-EBA6F7C0F24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24574" y="368976"/>
            <a:ext cx="1438616" cy="42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0825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05903-6E35-A56E-BF27-D8DA150A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BF110-D15F-AEB1-B231-3F1E7267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1CC9C-2F2B-33E8-F0F3-D8407DC9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54DB-E1B1-4682-A180-19E9CE20519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D875F6F7-641A-B891-4A68-75C9043B761F}"/>
              </a:ext>
            </a:extLst>
          </p:cNvPr>
          <p:cNvSpPr txBox="1"/>
          <p:nvPr userDrawn="1"/>
        </p:nvSpPr>
        <p:spPr>
          <a:xfrm>
            <a:off x="1749287" y="6508629"/>
            <a:ext cx="869342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prstClr val="black"/>
                </a:solidFill>
                <a:latin typeface="Geomanist Bold" panose="02000503000000020004" pitchFamily="50" charset="0"/>
              </a:rPr>
              <a:t>CONFIDENCIAL – USO INTERNO</a:t>
            </a:r>
          </a:p>
        </p:txBody>
      </p:sp>
      <p:pic>
        <p:nvPicPr>
          <p:cNvPr id="6" name="Google Shape;39;p3" descr="C:\Users\dacmc\OneDrive\Escritorio\HACIENDA.png">
            <a:extLst>
              <a:ext uri="{FF2B5EF4-FFF2-40B4-BE49-F238E27FC236}">
                <a16:creationId xmlns:a16="http://schemas.microsoft.com/office/drawing/2014/main" id="{5EABD660-447A-B673-A4E5-EBA6F7C0F24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424574" y="368976"/>
            <a:ext cx="1438616" cy="42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894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05903-6E35-A56E-BF27-D8DA150A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BF110-D15F-AEB1-B231-3F1E7267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1CC9C-2F2B-33E8-F0F3-D8407DC9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54DB-E1B1-4682-A180-19E9CE20519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CuadroTexto 7">
            <a:extLst>
              <a:ext uri="{FF2B5EF4-FFF2-40B4-BE49-F238E27FC236}">
                <a16:creationId xmlns:a16="http://schemas.microsoft.com/office/drawing/2014/main" id="{D875F6F7-641A-B891-4A68-75C9043B761F}"/>
              </a:ext>
            </a:extLst>
          </p:cNvPr>
          <p:cNvSpPr txBox="1"/>
          <p:nvPr userDrawn="1"/>
        </p:nvSpPr>
        <p:spPr>
          <a:xfrm>
            <a:off x="1749287" y="6508629"/>
            <a:ext cx="8693426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solidFill>
                  <a:prstClr val="black"/>
                </a:solidFill>
                <a:latin typeface="Geomanist Bold" panose="02000503000000020004" pitchFamily="50" charset="0"/>
              </a:rPr>
              <a:t>CONFIDENCIAL – USO INTERNO</a:t>
            </a:r>
          </a:p>
        </p:txBody>
      </p:sp>
      <p:pic>
        <p:nvPicPr>
          <p:cNvPr id="8" name="Google Shape;175;p11">
            <a:extLst>
              <a:ext uri="{FF2B5EF4-FFF2-40B4-BE49-F238E27FC236}">
                <a16:creationId xmlns:a16="http://schemas.microsoft.com/office/drawing/2014/main" id="{45FECC1C-C36F-5F83-B0DF-5BA26A6D215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20074" y="160020"/>
            <a:ext cx="2743200" cy="64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862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53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784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820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732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66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608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C575A-9544-2CE1-69C7-49B9615B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D2C73-217A-04F4-C84F-7445E0623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CA6A3-616F-D7CA-3074-262B205FE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2F767C-1D3B-4A29-94C2-87320D5F9A37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28E6-1247-3720-8F77-FE612F2A9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D3BC5-D7A9-EB26-42A1-3599220EC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AB54DB-E1B1-4682-A180-19E9CE2051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9" r:id="rId2"/>
    <p:sldLayoutId id="214748368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07778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35156-D276-F784-3E78-6C560876F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094C81D6-F2E0-8B3E-C2A7-84BC1941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57D839-AD8B-9F49-9D1F-410721A2F06F}" type="slidenum">
              <a:rPr kumimoji="0" lang="es-MX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manist" panose="02000503000000020004" pitchFamily="50" charset="0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manist" panose="02000503000000020004" pitchFamily="50" charset="0"/>
              <a:ea typeface="+mn-ea"/>
              <a:cs typeface="Arial"/>
              <a:sym typeface="Arial"/>
            </a:endParaRPr>
          </a:p>
        </p:txBody>
      </p:sp>
      <p:cxnSp>
        <p:nvCxnSpPr>
          <p:cNvPr id="3" name="Conector recto 6">
            <a:extLst>
              <a:ext uri="{FF2B5EF4-FFF2-40B4-BE49-F238E27FC236}">
                <a16:creationId xmlns:a16="http://schemas.microsoft.com/office/drawing/2014/main" id="{FB6949F6-23BA-3C90-B259-F702A8FDFC5C}"/>
              </a:ext>
            </a:extLst>
          </p:cNvPr>
          <p:cNvCxnSpPr/>
          <p:nvPr/>
        </p:nvCxnSpPr>
        <p:spPr>
          <a:xfrm flipV="1">
            <a:off x="416381" y="833491"/>
            <a:ext cx="11372848" cy="0"/>
          </a:xfrm>
          <a:prstGeom prst="line">
            <a:avLst/>
          </a:prstGeom>
          <a:ln w="28575">
            <a:solidFill>
              <a:srgbClr val="B7903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2">
            <a:extLst>
              <a:ext uri="{FF2B5EF4-FFF2-40B4-BE49-F238E27FC236}">
                <a16:creationId xmlns:a16="http://schemas.microsoft.com/office/drawing/2014/main" id="{269A61B1-4FC4-E661-89E4-038D11257B43}"/>
              </a:ext>
            </a:extLst>
          </p:cNvPr>
          <p:cNvSpPr txBox="1">
            <a:spLocks/>
          </p:cNvSpPr>
          <p:nvPr/>
        </p:nvSpPr>
        <p:spPr>
          <a:xfrm>
            <a:off x="4135582" y="-9525"/>
            <a:ext cx="7657073" cy="99939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1800" kern="1200">
                <a:solidFill>
                  <a:srgbClr val="807F83"/>
                </a:solidFill>
                <a:latin typeface="+mn-lt"/>
                <a:ea typeface="+mj-ea"/>
                <a:cs typeface="Trajan Pro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b="1" noProof="0" dirty="0">
                <a:solidFill>
                  <a:prstClr val="black"/>
                </a:solidFill>
                <a:latin typeface="Geomanist" panose="02000503000000020004" pitchFamily="50" charset="0"/>
              </a:rPr>
              <a:t>Medición de la Pobreza</a:t>
            </a: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manist" panose="02000503000000020004" pitchFamily="50" charset="0"/>
              <a:ea typeface="+mj-ea"/>
              <a:sym typeface="Arial"/>
            </a:endParaRPr>
          </a:p>
        </p:txBody>
      </p:sp>
      <p:sp>
        <p:nvSpPr>
          <p:cNvPr id="9" name="CuadroTexto 23">
            <a:extLst>
              <a:ext uri="{FF2B5EF4-FFF2-40B4-BE49-F238E27FC236}">
                <a16:creationId xmlns:a16="http://schemas.microsoft.com/office/drawing/2014/main" id="{1BB1EF00-4688-8BC9-38C8-9A06862CAA79}"/>
              </a:ext>
            </a:extLst>
          </p:cNvPr>
          <p:cNvSpPr txBox="1"/>
          <p:nvPr/>
        </p:nvSpPr>
        <p:spPr>
          <a:xfrm>
            <a:off x="1129871" y="6183033"/>
            <a:ext cx="4449383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Fuente: INEGI con cálculos de la SHCP.</a:t>
            </a: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DD262125-B372-A1AA-400B-6BEEF4B37EE2}"/>
              </a:ext>
            </a:extLst>
          </p:cNvPr>
          <p:cNvSpPr txBox="1"/>
          <p:nvPr/>
        </p:nvSpPr>
        <p:spPr>
          <a:xfrm>
            <a:off x="2023449" y="1912042"/>
            <a:ext cx="2409659" cy="70788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rPr>
              <a:t>Pobreza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MX" sz="1400" i="1" kern="1200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millones de personas</a:t>
            </a:r>
            <a:r>
              <a:rPr lang="es-MX" sz="1200" i="1" kern="1200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endParaRPr kumimoji="0" lang="es-MX" sz="1200" i="1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</p:txBody>
      </p:sp>
      <p:sp>
        <p:nvSpPr>
          <p:cNvPr id="8" name="CuadroTexto 23">
            <a:extLst>
              <a:ext uri="{FF2B5EF4-FFF2-40B4-BE49-F238E27FC236}">
                <a16:creationId xmlns:a16="http://schemas.microsoft.com/office/drawing/2014/main" id="{ED71B9BC-B3B4-7547-5C81-983E300BFFAE}"/>
              </a:ext>
            </a:extLst>
          </p:cNvPr>
          <p:cNvSpPr txBox="1"/>
          <p:nvPr/>
        </p:nvSpPr>
        <p:spPr>
          <a:xfrm>
            <a:off x="6909477" y="6183033"/>
            <a:ext cx="3092532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Fuente: INEGI con cálculos de la SHCP.</a:t>
            </a:r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1574E7B6-957A-2061-5AFD-50D7D0AE36A8}"/>
              </a:ext>
            </a:extLst>
          </p:cNvPr>
          <p:cNvSpPr txBox="1"/>
          <p:nvPr/>
        </p:nvSpPr>
        <p:spPr>
          <a:xfrm>
            <a:off x="7204444" y="1941150"/>
            <a:ext cx="4351061" cy="5232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rPr>
              <a:t>Pobreza Extrema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MX" sz="1400" i="1" kern="1200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millones de personas</a:t>
            </a:r>
            <a:endParaRPr kumimoji="0" lang="es-MX" sz="14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33CDC9A-6145-4AAA-A924-369F8C549F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2614892"/>
              </p:ext>
            </p:extLst>
          </p:nvPr>
        </p:nvGraphicFramePr>
        <p:xfrm>
          <a:off x="507119" y="2424509"/>
          <a:ext cx="50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8BB2FA0-357C-496E-9E8B-195B86D239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181961"/>
              </p:ext>
            </p:extLst>
          </p:nvPr>
        </p:nvGraphicFramePr>
        <p:xfrm>
          <a:off x="6466600" y="2519590"/>
          <a:ext cx="50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D8175A0F-8797-BC32-773D-D2C093C30539}"/>
              </a:ext>
            </a:extLst>
          </p:cNvPr>
          <p:cNvSpPr txBox="1"/>
          <p:nvPr/>
        </p:nvSpPr>
        <p:spPr>
          <a:xfrm>
            <a:off x="507119" y="951544"/>
            <a:ext cx="11144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 reducción histórica en la pobreza se debe en su mayor al efecto ingreso por mayores salarios y programas sociales universales. No obstante</a:t>
            </a:r>
            <a:r>
              <a:rPr lang="es-MX" sz="18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, la reducción de la pobreza multidimensional se ha ralentizado</a:t>
            </a:r>
            <a:r>
              <a:rPr lang="es-MX" sz="18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004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CF343-0562-641A-B169-5ED46B65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6">
            <a:extLst>
              <a:ext uri="{FF2B5EF4-FFF2-40B4-BE49-F238E27FC236}">
                <a16:creationId xmlns:a16="http://schemas.microsoft.com/office/drawing/2014/main" id="{DBC36EC4-2D9E-29DC-874D-69A15C12D1A9}"/>
              </a:ext>
            </a:extLst>
          </p:cNvPr>
          <p:cNvCxnSpPr/>
          <p:nvPr/>
        </p:nvCxnSpPr>
        <p:spPr>
          <a:xfrm flipV="1">
            <a:off x="416381" y="833491"/>
            <a:ext cx="11372848" cy="0"/>
          </a:xfrm>
          <a:prstGeom prst="line">
            <a:avLst/>
          </a:prstGeom>
          <a:ln w="28575">
            <a:solidFill>
              <a:srgbClr val="B7903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3">
            <a:extLst>
              <a:ext uri="{FF2B5EF4-FFF2-40B4-BE49-F238E27FC236}">
                <a16:creationId xmlns:a16="http://schemas.microsoft.com/office/drawing/2014/main" id="{9D014B2E-DB38-51FE-70C8-8406CE25F3F8}"/>
              </a:ext>
            </a:extLst>
          </p:cNvPr>
          <p:cNvSpPr txBox="1"/>
          <p:nvPr/>
        </p:nvSpPr>
        <p:spPr>
          <a:xfrm>
            <a:off x="1242291" y="6045679"/>
            <a:ext cx="5400000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Fuente: INEGI con cálculos de la SHCP.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239A8EB-4222-42A5-B8F1-EC76803EDF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76349"/>
              </p:ext>
            </p:extLst>
          </p:nvPr>
        </p:nvGraphicFramePr>
        <p:xfrm>
          <a:off x="416381" y="1992926"/>
          <a:ext cx="11057864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2B6F4FDA-7C40-580D-8A3E-4472FDBD3B4D}"/>
              </a:ext>
            </a:extLst>
          </p:cNvPr>
          <p:cNvSpPr txBox="1"/>
          <p:nvPr/>
        </p:nvSpPr>
        <p:spPr>
          <a:xfrm>
            <a:off x="353611" y="853155"/>
            <a:ext cx="11406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 observan incrementos en el número de personas que presentan carencias educativas, y de salud, siendo ésta la que más creció en el sexenio pasado; las personas con carencia por seguridad social disminuyó en solo 3.5 millones de personas, 400 mil menos que el número de empleos formales creados en el sexenio pasado.</a:t>
            </a:r>
          </a:p>
        </p:txBody>
      </p:sp>
    </p:spTree>
    <p:extLst>
      <p:ext uri="{BB962C8B-B14F-4D97-AF65-F5344CB8AC3E}">
        <p14:creationId xmlns:p14="http://schemas.microsoft.com/office/powerpoint/2010/main" val="100625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A5CFA-941A-EE2E-EF4A-AE64099CC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6">
            <a:extLst>
              <a:ext uri="{FF2B5EF4-FFF2-40B4-BE49-F238E27FC236}">
                <a16:creationId xmlns:a16="http://schemas.microsoft.com/office/drawing/2014/main" id="{7AF477F7-A7A1-2311-04A5-CD4A5F138272}"/>
              </a:ext>
            </a:extLst>
          </p:cNvPr>
          <p:cNvCxnSpPr/>
          <p:nvPr/>
        </p:nvCxnSpPr>
        <p:spPr>
          <a:xfrm flipV="1">
            <a:off x="416381" y="833491"/>
            <a:ext cx="11372848" cy="0"/>
          </a:xfrm>
          <a:prstGeom prst="line">
            <a:avLst/>
          </a:prstGeom>
          <a:ln w="28575">
            <a:solidFill>
              <a:srgbClr val="B7903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3">
            <a:extLst>
              <a:ext uri="{FF2B5EF4-FFF2-40B4-BE49-F238E27FC236}">
                <a16:creationId xmlns:a16="http://schemas.microsoft.com/office/drawing/2014/main" id="{F87B932B-AC37-D6F8-3094-30F3708A1CFF}"/>
              </a:ext>
            </a:extLst>
          </p:cNvPr>
          <p:cNvSpPr txBox="1"/>
          <p:nvPr/>
        </p:nvSpPr>
        <p:spPr>
          <a:xfrm>
            <a:off x="1834945" y="6024509"/>
            <a:ext cx="2832705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Fuente: INEGI con cálculos de la SHCP.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EF2DD45-119F-4DA8-919D-A76A9B6CA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546601"/>
              </p:ext>
            </p:extLst>
          </p:nvPr>
        </p:nvGraphicFramePr>
        <p:xfrm>
          <a:off x="805169" y="2302575"/>
          <a:ext cx="50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uadroTexto 7">
            <a:extLst>
              <a:ext uri="{FF2B5EF4-FFF2-40B4-BE49-F238E27FC236}">
                <a16:creationId xmlns:a16="http://schemas.microsoft.com/office/drawing/2014/main" id="{5D670D24-FF28-4DE0-C55F-8D24332CF506}"/>
              </a:ext>
            </a:extLst>
          </p:cNvPr>
          <p:cNvSpPr txBox="1"/>
          <p:nvPr/>
        </p:nvSpPr>
        <p:spPr>
          <a:xfrm>
            <a:off x="1866942" y="1819196"/>
            <a:ext cx="2409659" cy="5232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rPr>
              <a:t>Carencias sociales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MX" sz="1400" i="1" kern="1200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millones de personas</a:t>
            </a:r>
            <a:endParaRPr kumimoji="0" lang="es-MX" sz="1200" i="1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5B94C949-D767-45CA-8BAE-875E40C31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94214"/>
              </p:ext>
            </p:extLst>
          </p:nvPr>
        </p:nvGraphicFramePr>
        <p:xfrm>
          <a:off x="6062330" y="2261931"/>
          <a:ext cx="50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CD105E21-5B57-6342-6512-47062BDD523A}"/>
              </a:ext>
            </a:extLst>
          </p:cNvPr>
          <p:cNvSpPr txBox="1"/>
          <p:nvPr/>
        </p:nvSpPr>
        <p:spPr>
          <a:xfrm>
            <a:off x="7524352" y="1874213"/>
            <a:ext cx="2800706" cy="5232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rPr>
              <a:t>Carencias sociales, pobreza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MX" sz="1400" i="1" kern="1200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millones de personas</a:t>
            </a:r>
            <a:endParaRPr kumimoji="0" lang="es-MX" sz="1200" i="1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</p:txBody>
      </p:sp>
      <p:sp>
        <p:nvSpPr>
          <p:cNvPr id="9" name="CuadroTexto 23">
            <a:extLst>
              <a:ext uri="{FF2B5EF4-FFF2-40B4-BE49-F238E27FC236}">
                <a16:creationId xmlns:a16="http://schemas.microsoft.com/office/drawing/2014/main" id="{B1C5C2B4-DCA6-4206-5BAB-C462C3014C59}"/>
              </a:ext>
            </a:extLst>
          </p:cNvPr>
          <p:cNvSpPr txBox="1"/>
          <p:nvPr/>
        </p:nvSpPr>
        <p:spPr>
          <a:xfrm>
            <a:off x="7165977" y="5988039"/>
            <a:ext cx="2832705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Fuente: INEGI con cálculos de la SHCP.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504B4C-B3B4-397E-E692-42D5F07BD028}"/>
              </a:ext>
            </a:extLst>
          </p:cNvPr>
          <p:cNvSpPr txBox="1"/>
          <p:nvPr/>
        </p:nvSpPr>
        <p:spPr>
          <a:xfrm>
            <a:off x="416381" y="892187"/>
            <a:ext cx="1137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De las 62.7 millones de personas que presenta la carencia en seguridad social, 30 millones no están en condición de pobreza multidimensional, mientras que 25.9 millones presentan esta carencia y se encuentran en condición de pobreza moderada. </a:t>
            </a:r>
          </a:p>
        </p:txBody>
      </p:sp>
    </p:spTree>
    <p:extLst>
      <p:ext uri="{BB962C8B-B14F-4D97-AF65-F5344CB8AC3E}">
        <p14:creationId xmlns:p14="http://schemas.microsoft.com/office/powerpoint/2010/main" val="3432761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45C7C-673D-4F70-098F-FAD80569F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6">
            <a:extLst>
              <a:ext uri="{FF2B5EF4-FFF2-40B4-BE49-F238E27FC236}">
                <a16:creationId xmlns:a16="http://schemas.microsoft.com/office/drawing/2014/main" id="{89B542A2-A6CD-CE86-C0D6-DEEAFF97F2D4}"/>
              </a:ext>
            </a:extLst>
          </p:cNvPr>
          <p:cNvCxnSpPr/>
          <p:nvPr/>
        </p:nvCxnSpPr>
        <p:spPr>
          <a:xfrm flipV="1">
            <a:off x="416381" y="833491"/>
            <a:ext cx="11372848" cy="0"/>
          </a:xfrm>
          <a:prstGeom prst="line">
            <a:avLst/>
          </a:prstGeom>
          <a:ln w="28575">
            <a:solidFill>
              <a:srgbClr val="B7903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42D3C1C5-0605-AE8B-7027-246E97036B5E}"/>
              </a:ext>
            </a:extLst>
          </p:cNvPr>
          <p:cNvGrpSpPr/>
          <p:nvPr/>
        </p:nvGrpSpPr>
        <p:grpSpPr>
          <a:xfrm>
            <a:off x="5999790" y="1254974"/>
            <a:ext cx="5671101" cy="5100511"/>
            <a:chOff x="3047971" y="685773"/>
            <a:chExt cx="6096054" cy="5486454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F1365472-DF94-7753-4D12-D099EA436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47971" y="685774"/>
              <a:ext cx="6096054" cy="5486448"/>
            </a:xfrm>
            <a:prstGeom prst="rect">
              <a:avLst/>
            </a:prstGeom>
          </p:spPr>
        </p:pic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CE4B6681-C26F-4D9E-0A6A-4855A3B55A60}"/>
                </a:ext>
              </a:extLst>
            </p:cNvPr>
            <p:cNvSpPr/>
            <p:nvPr/>
          </p:nvSpPr>
          <p:spPr>
            <a:xfrm>
              <a:off x="5652153" y="685773"/>
              <a:ext cx="9709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X</a:t>
              </a: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B7DEE75C-CE08-034F-B78E-4E3530D52C2F}"/>
                </a:ext>
              </a:extLst>
            </p:cNvPr>
            <p:cNvSpPr/>
            <p:nvPr/>
          </p:nvSpPr>
          <p:spPr>
            <a:xfrm>
              <a:off x="3489487" y="5722070"/>
              <a:ext cx="5296294" cy="450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X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83C8ED7-13A6-0153-CF2D-CAA7109BFC81}"/>
              </a:ext>
            </a:extLst>
          </p:cNvPr>
          <p:cNvGrpSpPr/>
          <p:nvPr/>
        </p:nvGrpSpPr>
        <p:grpSpPr>
          <a:xfrm>
            <a:off x="329790" y="1292551"/>
            <a:ext cx="5670000" cy="5138772"/>
            <a:chOff x="3285240" y="645363"/>
            <a:chExt cx="6096055" cy="5526864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B19E82A2-13C3-4971-19E4-FC0B077A6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85240" y="645363"/>
              <a:ext cx="6096055" cy="5486449"/>
            </a:xfrm>
            <a:prstGeom prst="rect">
              <a:avLst/>
            </a:prstGeom>
          </p:spPr>
        </p:pic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85C54ADE-BCCE-BA01-CBEE-74697BC78721}"/>
                </a:ext>
              </a:extLst>
            </p:cNvPr>
            <p:cNvSpPr/>
            <p:nvPr/>
          </p:nvSpPr>
          <p:spPr>
            <a:xfrm>
              <a:off x="5652153" y="685773"/>
              <a:ext cx="9709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X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325F2DFC-6F50-1065-F6E6-D1D719EE0BD9}"/>
                </a:ext>
              </a:extLst>
            </p:cNvPr>
            <p:cNvSpPr/>
            <p:nvPr/>
          </p:nvSpPr>
          <p:spPr>
            <a:xfrm>
              <a:off x="3489487" y="5722070"/>
              <a:ext cx="5296294" cy="4501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X</a:t>
              </a:r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6EBA220-CDE5-9996-B548-8247955D087C}"/>
              </a:ext>
            </a:extLst>
          </p:cNvPr>
          <p:cNvSpPr txBox="1"/>
          <p:nvPr/>
        </p:nvSpPr>
        <p:spPr>
          <a:xfrm>
            <a:off x="7384477" y="978602"/>
            <a:ext cx="3439803" cy="5232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rPr>
              <a:t>Pobreza extrema por ingresos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MX" sz="1400" i="1" kern="1200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porcentaje de la población</a:t>
            </a:r>
            <a:endParaRPr kumimoji="0" lang="es-MX" sz="1200" i="1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A42DEFF-BB5C-23AE-F257-187B90E76189}"/>
              </a:ext>
            </a:extLst>
          </p:cNvPr>
          <p:cNvSpPr txBox="1"/>
          <p:nvPr/>
        </p:nvSpPr>
        <p:spPr>
          <a:xfrm>
            <a:off x="811377" y="1012153"/>
            <a:ext cx="3439803" cy="52322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rPr>
              <a:t>Pobreza extrema multidimensional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MX" sz="1400" i="1" kern="1200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 porcentaje de la población</a:t>
            </a:r>
            <a:endParaRPr kumimoji="0" lang="es-MX" sz="1200" i="1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</p:txBody>
      </p:sp>
      <p:sp>
        <p:nvSpPr>
          <p:cNvPr id="18" name="CuadroTexto 23">
            <a:extLst>
              <a:ext uri="{FF2B5EF4-FFF2-40B4-BE49-F238E27FC236}">
                <a16:creationId xmlns:a16="http://schemas.microsoft.com/office/drawing/2014/main" id="{A224FDC1-2151-BD38-EB4B-FEDB4BD6DC17}"/>
              </a:ext>
            </a:extLst>
          </p:cNvPr>
          <p:cNvSpPr txBox="1"/>
          <p:nvPr/>
        </p:nvSpPr>
        <p:spPr>
          <a:xfrm>
            <a:off x="854380" y="6077509"/>
            <a:ext cx="2832705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Fuente: INEGI con cálculos de la SHCP.</a:t>
            </a:r>
          </a:p>
        </p:txBody>
      </p:sp>
      <p:sp>
        <p:nvSpPr>
          <p:cNvPr id="19" name="CuadroTexto 23">
            <a:extLst>
              <a:ext uri="{FF2B5EF4-FFF2-40B4-BE49-F238E27FC236}">
                <a16:creationId xmlns:a16="http://schemas.microsoft.com/office/drawing/2014/main" id="{02223F84-36AB-59B4-8C40-8AC1ED33DF67}"/>
              </a:ext>
            </a:extLst>
          </p:cNvPr>
          <p:cNvSpPr txBox="1"/>
          <p:nvPr/>
        </p:nvSpPr>
        <p:spPr>
          <a:xfrm>
            <a:off x="6856974" y="6077509"/>
            <a:ext cx="2832705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Fuente: INEGI con cálculos de la SHCP.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F6F0567-D7B7-91A9-8572-8D3057978B7C}"/>
              </a:ext>
            </a:extLst>
          </p:cNvPr>
          <p:cNvSpPr txBox="1"/>
          <p:nvPr/>
        </p:nvSpPr>
        <p:spPr>
          <a:xfrm>
            <a:off x="1930818" y="97829"/>
            <a:ext cx="927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Las personas en condición de pobreza extrema se siguen concentrando en la región sur del país. </a:t>
            </a:r>
          </a:p>
        </p:txBody>
      </p:sp>
    </p:spTree>
    <p:extLst>
      <p:ext uri="{BB962C8B-B14F-4D97-AF65-F5344CB8AC3E}">
        <p14:creationId xmlns:p14="http://schemas.microsoft.com/office/powerpoint/2010/main" val="200202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AD7E9-516F-20D2-54CC-1217E5566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6">
            <a:extLst>
              <a:ext uri="{FF2B5EF4-FFF2-40B4-BE49-F238E27FC236}">
                <a16:creationId xmlns:a16="http://schemas.microsoft.com/office/drawing/2014/main" id="{61B13AEB-1810-E2FB-582A-18131FACE3EE}"/>
              </a:ext>
            </a:extLst>
          </p:cNvPr>
          <p:cNvCxnSpPr/>
          <p:nvPr/>
        </p:nvCxnSpPr>
        <p:spPr>
          <a:xfrm flipV="1">
            <a:off x="416381" y="833491"/>
            <a:ext cx="11372848" cy="0"/>
          </a:xfrm>
          <a:prstGeom prst="line">
            <a:avLst/>
          </a:prstGeom>
          <a:ln w="28575">
            <a:solidFill>
              <a:srgbClr val="B7903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BFB378-39DC-24D8-2656-70AD9066C88B}"/>
              </a:ext>
            </a:extLst>
          </p:cNvPr>
          <p:cNvSpPr txBox="1"/>
          <p:nvPr/>
        </p:nvSpPr>
        <p:spPr>
          <a:xfrm>
            <a:off x="416381" y="1011696"/>
            <a:ext cx="1137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Si se erradica la carencia de salud, la tasa de pobreza multidimensional seria de 23%, es decir, 8.6 millones menos de personas en esta condición.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934F4C77-3108-EE1E-7AF6-DEB2978F1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673858"/>
              </p:ext>
            </p:extLst>
          </p:nvPr>
        </p:nvGraphicFramePr>
        <p:xfrm>
          <a:off x="441456" y="1897786"/>
          <a:ext cx="8052928" cy="4068445"/>
        </p:xfrm>
        <a:graphic>
          <a:graphicData uri="http://schemas.openxmlformats.org/drawingml/2006/table">
            <a:tbl>
              <a:tblPr/>
              <a:tblGrid>
                <a:gridCol w="4144997">
                  <a:extLst>
                    <a:ext uri="{9D8B030D-6E8A-4147-A177-3AD203B41FA5}">
                      <a16:colId xmlns:a16="http://schemas.microsoft.com/office/drawing/2014/main" val="226897947"/>
                    </a:ext>
                  </a:extLst>
                </a:gridCol>
                <a:gridCol w="745188">
                  <a:extLst>
                    <a:ext uri="{9D8B030D-6E8A-4147-A177-3AD203B41FA5}">
                      <a16:colId xmlns:a16="http://schemas.microsoft.com/office/drawing/2014/main" val="234393258"/>
                    </a:ext>
                  </a:extLst>
                </a:gridCol>
                <a:gridCol w="1217140">
                  <a:extLst>
                    <a:ext uri="{9D8B030D-6E8A-4147-A177-3AD203B41FA5}">
                      <a16:colId xmlns:a16="http://schemas.microsoft.com/office/drawing/2014/main" val="4149205550"/>
                    </a:ext>
                  </a:extLst>
                </a:gridCol>
                <a:gridCol w="744614">
                  <a:extLst>
                    <a:ext uri="{9D8B030D-6E8A-4147-A177-3AD203B41FA5}">
                      <a16:colId xmlns:a16="http://schemas.microsoft.com/office/drawing/2014/main" val="3095998967"/>
                    </a:ext>
                  </a:extLst>
                </a:gridCol>
                <a:gridCol w="1200989">
                  <a:extLst>
                    <a:ext uri="{9D8B030D-6E8A-4147-A177-3AD203B41FA5}">
                      <a16:colId xmlns:a16="http://schemas.microsoft.com/office/drawing/2014/main" val="3127203207"/>
                    </a:ext>
                  </a:extLst>
                </a:gridCol>
              </a:tblGrid>
              <a:tr h="203200">
                <a:tc gridSpan="5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" panose="020B0502040504020204" pitchFamily="34" charset="0"/>
                        </a:rPr>
                        <a:t>Simulaciones de población en pobreza con mejoras al sistema de salud y seguridad social</a:t>
                      </a:r>
                      <a:r>
                        <a:rPr lang="es-MX" sz="1200" b="1" i="0" u="none" strike="noStrike" baseline="30000" dirty="0">
                          <a:solidFill>
                            <a:srgbClr val="FFFFFF"/>
                          </a:solidFill>
                          <a:effectLst/>
                          <a:latin typeface="Noto Sans" panose="020B0502040504020204" pitchFamily="34" charset="0"/>
                        </a:rPr>
                        <a:t>/1</a:t>
                      </a: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Noto Sans" panose="020B0502040504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Noto Sans" panose="020B0502040504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Noto Sans" panose="020B0502040504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212701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1" i="0" u="none" strike="noStrike">
                          <a:solidFill>
                            <a:srgbClr val="FFFFFF"/>
                          </a:solidFill>
                          <a:effectLst/>
                          <a:latin typeface="Noto Sans" panose="020B0502040504020204" pitchFamily="34" charset="0"/>
                        </a:rPr>
                        <a:t>Indicadores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" panose="020B0502040504020204" pitchFamily="34" charset="0"/>
                        </a:rPr>
                        <a:t>Porcentaje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Noto Sans" panose="020B0502040504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" panose="020B0502040504020204" pitchFamily="34" charset="0"/>
                        </a:rPr>
                        <a:t>Millones de personas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s-MX" sz="1200" b="1" i="0" u="none" strike="noStrike" dirty="0">
                        <a:solidFill>
                          <a:srgbClr val="FFFFFF"/>
                        </a:solidFill>
                        <a:effectLst/>
                        <a:latin typeface="Noto Sans" panose="020B0502040504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96599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" panose="020B0502040504020204" pitchFamily="34" charset="0"/>
                        </a:rPr>
                        <a:t>2024</a:t>
                      </a:r>
                    </a:p>
                  </a:txBody>
                  <a:tcPr marL="9525" marR="9525" marT="9525" marB="0" anchor="ctr"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" panose="020B0502040504020204" pitchFamily="34" charset="0"/>
                        </a:rPr>
                        <a:t>Escenario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" panose="020B0502040504020204" pitchFamily="34" charset="0"/>
                        </a:rPr>
                        <a:t>2024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" panose="020B0502040504020204" pitchFamily="34" charset="0"/>
                        </a:rPr>
                        <a:t>Escenario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139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Pobreza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33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Población en situación de pobreza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29.6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23.0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38.5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29.9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3795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   Moderada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24.2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20.5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31.5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26.7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854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   Extrema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5.3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2.4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7.0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113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Vulnerable por carencias sociales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32.2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32.2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41.9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41.9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1508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Vulnerable por ingresos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5.8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12.4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7.6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16.2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869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No pobre y no vulnerable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32.5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32.5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42.3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42.3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295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Indicadores de carencia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75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  Rezago educativo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18.6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18.6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24.2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24.2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973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  Por acceso a los servicios de salud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34.2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17.4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44.5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22.7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97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  Por acceso a la seguridad social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48.2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31.4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62.7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40.9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614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  Por calidad y espacios de la vivienda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7.9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7.9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10.3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10.3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3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  Por acceso a los servicios básicos en la     </a:t>
                      </a:r>
                    </a:p>
                    <a:p>
                      <a:pPr algn="l" fontAlgn="ctr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  vivienda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14.1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14.1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18.4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18.4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831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  Por acceso a la alimentación nutritiva y de </a:t>
                      </a:r>
                    </a:p>
                    <a:p>
                      <a:pPr algn="l" fontAlgn="ctr">
                        <a:buNone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  calidad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>
                          <a:effectLst/>
                          <a:latin typeface="Noto Sans" panose="020B0502040504020204" pitchFamily="34" charset="0"/>
                        </a:rPr>
                        <a:t>14.4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14.4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18.8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MX" sz="1200" b="0" i="0" u="none" strike="noStrike" dirty="0">
                          <a:effectLst/>
                          <a:latin typeface="Noto Sans" panose="020B0502040504020204" pitchFamily="34" charset="0"/>
                        </a:rPr>
                        <a:t>18.8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41649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1/ Se simula eliminar la carencia de salud para las personas que declararon reportar carencia en salud y carencia en seguridad social.</a:t>
                      </a:r>
                      <a:b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</a:br>
                      <a: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Escenario 1: Sobre la población total en condición de pobreza multidimensional, con información de INEGI y metodología CONEVAL 2018</a:t>
                      </a:r>
                      <a:br>
                        <a:rPr lang="es-MX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</a:b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>
                    <a:lnL w="12700" cmpd="sng">
                      <a:noFill/>
                      <a:prstDash val="soli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MX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267296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3AF8C998-257D-D8D9-F34A-1B950C8AC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682561"/>
              </p:ext>
            </p:extLst>
          </p:nvPr>
        </p:nvGraphicFramePr>
        <p:xfrm>
          <a:off x="9034468" y="4829727"/>
          <a:ext cx="2180856" cy="30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062">
                  <a:extLst>
                    <a:ext uri="{9D8B030D-6E8A-4147-A177-3AD203B41FA5}">
                      <a16:colId xmlns:a16="http://schemas.microsoft.com/office/drawing/2014/main" val="2760528831"/>
                    </a:ext>
                  </a:extLst>
                </a:gridCol>
                <a:gridCol w="324465">
                  <a:extLst>
                    <a:ext uri="{9D8B030D-6E8A-4147-A177-3AD203B41FA5}">
                      <a16:colId xmlns:a16="http://schemas.microsoft.com/office/drawing/2014/main" val="1408368211"/>
                    </a:ext>
                  </a:extLst>
                </a:gridCol>
                <a:gridCol w="275303">
                  <a:extLst>
                    <a:ext uri="{9D8B030D-6E8A-4147-A177-3AD203B41FA5}">
                      <a16:colId xmlns:a16="http://schemas.microsoft.com/office/drawing/2014/main" val="3743105533"/>
                    </a:ext>
                  </a:extLst>
                </a:gridCol>
                <a:gridCol w="363793">
                  <a:extLst>
                    <a:ext uri="{9D8B030D-6E8A-4147-A177-3AD203B41FA5}">
                      <a16:colId xmlns:a16="http://schemas.microsoft.com/office/drawing/2014/main" val="1752061856"/>
                    </a:ext>
                  </a:extLst>
                </a:gridCol>
                <a:gridCol w="560757">
                  <a:extLst>
                    <a:ext uri="{9D8B030D-6E8A-4147-A177-3AD203B41FA5}">
                      <a16:colId xmlns:a16="http://schemas.microsoft.com/office/drawing/2014/main" val="3390634628"/>
                    </a:ext>
                  </a:extLst>
                </a:gridCol>
                <a:gridCol w="363476">
                  <a:extLst>
                    <a:ext uri="{9D8B030D-6E8A-4147-A177-3AD203B41FA5}">
                      <a16:colId xmlns:a16="http://schemas.microsoft.com/office/drawing/2014/main" val="96086979"/>
                    </a:ext>
                  </a:extLst>
                </a:gridCol>
              </a:tblGrid>
              <a:tr h="308932"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0" dirty="0">
                          <a:solidFill>
                            <a:sysClr val="windowText" lastClr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0" dirty="0">
                          <a:solidFill>
                            <a:sysClr val="windowText" lastClr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0" dirty="0">
                          <a:solidFill>
                            <a:sysClr val="windowText" lastClr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0" dirty="0">
                          <a:solidFill>
                            <a:sysClr val="windowText" lastClr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0" dirty="0">
                          <a:solidFill>
                            <a:sysClr val="windowText" lastClr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100" b="0" dirty="0">
                          <a:solidFill>
                            <a:sysClr val="windowText" lastClr="000000"/>
                          </a:solidFill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267748"/>
                  </a:ext>
                </a:extLst>
              </a:tr>
            </a:tbl>
          </a:graphicData>
        </a:graphic>
      </p:graphicFrame>
      <p:grpSp>
        <p:nvGrpSpPr>
          <p:cNvPr id="35" name="Grupo 34">
            <a:extLst>
              <a:ext uri="{FF2B5EF4-FFF2-40B4-BE49-F238E27FC236}">
                <a16:creationId xmlns:a16="http://schemas.microsoft.com/office/drawing/2014/main" id="{0AEF3AEC-CFFA-113B-C487-5CA8F453682B}"/>
              </a:ext>
            </a:extLst>
          </p:cNvPr>
          <p:cNvGrpSpPr/>
          <p:nvPr/>
        </p:nvGrpSpPr>
        <p:grpSpPr>
          <a:xfrm>
            <a:off x="8586281" y="3034073"/>
            <a:ext cx="3408058" cy="2580201"/>
            <a:chOff x="8586281" y="3034073"/>
            <a:chExt cx="3408058" cy="2580201"/>
          </a:xfrm>
        </p:grpSpPr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A11DB768-6B38-EA27-1A4E-F6E72B6BAA73}"/>
                </a:ext>
              </a:extLst>
            </p:cNvPr>
            <p:cNvGrpSpPr/>
            <p:nvPr/>
          </p:nvGrpSpPr>
          <p:grpSpPr>
            <a:xfrm>
              <a:off x="8586281" y="3034073"/>
              <a:ext cx="3408058" cy="2328123"/>
              <a:chOff x="8560067" y="2909865"/>
              <a:chExt cx="3408058" cy="2328123"/>
            </a:xfrm>
          </p:grpSpPr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95CF741E-5956-39B9-3A3C-6902D4840BD2}"/>
                  </a:ext>
                </a:extLst>
              </p:cNvPr>
              <p:cNvGrpSpPr/>
              <p:nvPr/>
            </p:nvGrpSpPr>
            <p:grpSpPr>
              <a:xfrm>
                <a:off x="8560067" y="2909865"/>
                <a:ext cx="3408058" cy="2328123"/>
                <a:chOff x="8560067" y="3224498"/>
                <a:chExt cx="3408058" cy="2328123"/>
              </a:xfrm>
            </p:grpSpPr>
            <p:graphicFrame>
              <p:nvGraphicFramePr>
                <p:cNvPr id="13" name="Gráfico 12">
                  <a:extLst>
                    <a:ext uri="{FF2B5EF4-FFF2-40B4-BE49-F238E27FC236}">
                      <a16:creationId xmlns:a16="http://schemas.microsoft.com/office/drawing/2014/main" id="{8DEE90D1-E23E-88D0-E6CD-4EA6BEC270E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11490726"/>
                    </p:ext>
                  </p:extLst>
                </p:nvPr>
              </p:nvGraphicFramePr>
              <p:xfrm>
                <a:off x="8860771" y="3224498"/>
                <a:ext cx="3107354" cy="194426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id="{B92A4F83-F447-D0D7-7D5D-5A2264FA2187}"/>
                    </a:ext>
                  </a:extLst>
                </p:cNvPr>
                <p:cNvSpPr/>
                <p:nvPr/>
              </p:nvSpPr>
              <p:spPr>
                <a:xfrm>
                  <a:off x="8560068" y="4310997"/>
                  <a:ext cx="528423" cy="1551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_tradnl" kern="1200" dirty="0">
                      <a:solidFill>
                        <a:schemeClr val="tx1"/>
                      </a:solidFill>
                      <a:latin typeface="Noto Sans" panose="020B0502040504020204" pitchFamily="34" charset="0"/>
                      <a:ea typeface="Noto Sans" panose="020B0502040504020204" pitchFamily="34" charset="0"/>
                      <a:cs typeface="Noto Sans" panose="020B0502040504020204" pitchFamily="34" charset="0"/>
                    </a:rPr>
                    <a:t>LPEI</a:t>
                  </a:r>
                </a:p>
              </p:txBody>
            </p:sp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id="{8DA0C3E3-CE56-33CF-7546-7934726A0DB0}"/>
                    </a:ext>
                  </a:extLst>
                </p:cNvPr>
                <p:cNvSpPr/>
                <p:nvPr/>
              </p:nvSpPr>
              <p:spPr>
                <a:xfrm>
                  <a:off x="8560067" y="3914633"/>
                  <a:ext cx="528423" cy="1551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_tradnl" kern="1200" dirty="0">
                      <a:solidFill>
                        <a:schemeClr val="tx1"/>
                      </a:solidFill>
                      <a:latin typeface="Noto Sans" panose="020B0502040504020204" pitchFamily="34" charset="0"/>
                      <a:ea typeface="Noto Sans" panose="020B0502040504020204" pitchFamily="34" charset="0"/>
                      <a:cs typeface="Noto Sans" panose="020B0502040504020204" pitchFamily="34" charset="0"/>
                    </a:rPr>
                    <a:t>LPI</a:t>
                  </a:r>
                </a:p>
              </p:txBody>
            </p:sp>
            <p:sp>
              <p:nvSpPr>
                <p:cNvPr id="20" name="Rectángulo 19">
                  <a:extLst>
                    <a:ext uri="{FF2B5EF4-FFF2-40B4-BE49-F238E27FC236}">
                      <a16:creationId xmlns:a16="http://schemas.microsoft.com/office/drawing/2014/main" id="{DFF7FB22-6BF2-A871-AF2E-F8392865A67E}"/>
                    </a:ext>
                  </a:extLst>
                </p:cNvPr>
                <p:cNvSpPr/>
                <p:nvPr/>
              </p:nvSpPr>
              <p:spPr>
                <a:xfrm>
                  <a:off x="9258976" y="5329084"/>
                  <a:ext cx="1679411" cy="22353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s-ES_tradnl" kern="1200" dirty="0">
                      <a:solidFill>
                        <a:schemeClr val="tx1"/>
                      </a:solidFill>
                      <a:latin typeface="Noto Sans" panose="020B0502040504020204" pitchFamily="34" charset="0"/>
                      <a:ea typeface="Noto Sans" panose="020B0502040504020204" pitchFamily="34" charset="0"/>
                      <a:cs typeface="Noto Sans" panose="020B0502040504020204" pitchFamily="34" charset="0"/>
                    </a:rPr>
                    <a:t>Carencias sociales</a:t>
                  </a:r>
                </a:p>
              </p:txBody>
            </p:sp>
          </p:grpSp>
          <p:sp>
            <p:nvSpPr>
              <p:cNvPr id="23" name="Flecha derecha 22">
                <a:extLst>
                  <a:ext uri="{FF2B5EF4-FFF2-40B4-BE49-F238E27FC236}">
                    <a16:creationId xmlns:a16="http://schemas.microsoft.com/office/drawing/2014/main" id="{A366AF8A-61FB-F7CD-986A-F78F89935AFD}"/>
                  </a:ext>
                </a:extLst>
              </p:cNvPr>
              <p:cNvSpPr/>
              <p:nvPr/>
            </p:nvSpPr>
            <p:spPr>
              <a:xfrm>
                <a:off x="10760593" y="4393767"/>
                <a:ext cx="576000" cy="72000"/>
              </a:xfrm>
              <a:prstGeom prst="rightArrow">
                <a:avLst/>
              </a:prstGeom>
              <a:solidFill>
                <a:srgbClr val="CC00CC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5" name="Flecha derecha 24">
                <a:extLst>
                  <a:ext uri="{FF2B5EF4-FFF2-40B4-BE49-F238E27FC236}">
                    <a16:creationId xmlns:a16="http://schemas.microsoft.com/office/drawing/2014/main" id="{3181ECB2-5ED6-4972-A1C7-DD8EE438E4AA}"/>
                  </a:ext>
                </a:extLst>
              </p:cNvPr>
              <p:cNvSpPr/>
              <p:nvPr/>
            </p:nvSpPr>
            <p:spPr>
              <a:xfrm>
                <a:off x="10760593" y="4525537"/>
                <a:ext cx="576000" cy="72000"/>
              </a:xfrm>
              <a:prstGeom prst="rightArrow">
                <a:avLst/>
              </a:prstGeom>
              <a:solidFill>
                <a:srgbClr val="CC00CC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6" name="Flecha derecha 25">
                <a:extLst>
                  <a:ext uri="{FF2B5EF4-FFF2-40B4-BE49-F238E27FC236}">
                    <a16:creationId xmlns:a16="http://schemas.microsoft.com/office/drawing/2014/main" id="{D9D25446-F571-C4DC-A03F-64328B151354}"/>
                  </a:ext>
                </a:extLst>
              </p:cNvPr>
              <p:cNvSpPr/>
              <p:nvPr/>
            </p:nvSpPr>
            <p:spPr>
              <a:xfrm>
                <a:off x="9910103" y="4515704"/>
                <a:ext cx="576000" cy="72000"/>
              </a:xfrm>
              <a:prstGeom prst="rightArrow">
                <a:avLst/>
              </a:prstGeom>
              <a:solidFill>
                <a:srgbClr val="CC00CC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EA7EE5D5-9FFF-27F2-8791-3DC76A77C88C}"/>
                </a:ext>
              </a:extLst>
            </p:cNvPr>
            <p:cNvGrpSpPr/>
            <p:nvPr/>
          </p:nvGrpSpPr>
          <p:grpSpPr>
            <a:xfrm>
              <a:off x="9798666" y="5390737"/>
              <a:ext cx="1798968" cy="223537"/>
              <a:chOff x="9088490" y="5254891"/>
              <a:chExt cx="1798968" cy="223537"/>
            </a:xfrm>
          </p:grpSpPr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737349C2-3F7C-C957-7FB2-9A7841DB5046}"/>
                  </a:ext>
                </a:extLst>
              </p:cNvPr>
              <p:cNvSpPr/>
              <p:nvPr/>
            </p:nvSpPr>
            <p:spPr>
              <a:xfrm>
                <a:off x="9088490" y="5306813"/>
                <a:ext cx="108000" cy="108000"/>
              </a:xfrm>
              <a:prstGeom prst="rect">
                <a:avLst/>
              </a:prstGeom>
              <a:solidFill>
                <a:srgbClr val="CC00CC"/>
              </a:solidFill>
              <a:ln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74314D67-43A6-6C3B-66A9-C35EA92B6B88}"/>
                  </a:ext>
                </a:extLst>
              </p:cNvPr>
              <p:cNvSpPr/>
              <p:nvPr/>
            </p:nvSpPr>
            <p:spPr>
              <a:xfrm>
                <a:off x="9208047" y="5254891"/>
                <a:ext cx="1679411" cy="2235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_tradnl" kern="1200" dirty="0">
                    <a:solidFill>
                      <a:schemeClr val="tx1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Simulación 1</a:t>
                </a:r>
              </a:p>
            </p:txBody>
          </p:sp>
        </p:grp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FD51E3A-8715-ACEE-12F5-43827215CD50}"/>
              </a:ext>
            </a:extLst>
          </p:cNvPr>
          <p:cNvSpPr txBox="1"/>
          <p:nvPr/>
        </p:nvSpPr>
        <p:spPr>
          <a:xfrm>
            <a:off x="9034468" y="2546555"/>
            <a:ext cx="284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Diagrama de pobreza multidimensional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4B9927-9467-F722-09D4-A094B5AB579A}"/>
              </a:ext>
            </a:extLst>
          </p:cNvPr>
          <p:cNvSpPr txBox="1"/>
          <p:nvPr/>
        </p:nvSpPr>
        <p:spPr>
          <a:xfrm>
            <a:off x="4670324" y="2614141"/>
            <a:ext cx="3578942" cy="268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803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AD7E9-516F-20D2-54CC-1217E5566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6">
            <a:extLst>
              <a:ext uri="{FF2B5EF4-FFF2-40B4-BE49-F238E27FC236}">
                <a16:creationId xmlns:a16="http://schemas.microsoft.com/office/drawing/2014/main" id="{61B13AEB-1810-E2FB-582A-18131FACE3EE}"/>
              </a:ext>
            </a:extLst>
          </p:cNvPr>
          <p:cNvCxnSpPr/>
          <p:nvPr/>
        </p:nvCxnSpPr>
        <p:spPr>
          <a:xfrm flipV="1">
            <a:off x="416381" y="833491"/>
            <a:ext cx="11372848" cy="0"/>
          </a:xfrm>
          <a:prstGeom prst="line">
            <a:avLst/>
          </a:prstGeom>
          <a:ln w="28575">
            <a:solidFill>
              <a:srgbClr val="B7903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BFB378-39DC-24D8-2656-70AD9066C88B}"/>
              </a:ext>
            </a:extLst>
          </p:cNvPr>
          <p:cNvSpPr txBox="1"/>
          <p:nvPr/>
        </p:nvSpPr>
        <p:spPr>
          <a:xfrm>
            <a:off x="409576" y="941348"/>
            <a:ext cx="1137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6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Tres entidades concentran 8.9 millones de personas en condición de pobreza y que presentan la carencia de acceso a salud en 2024. En estas entidades se han observado mayores aumentos en pobreza urbana en el tiempo, particularmente en el Estado de México, en contraste con la pobreza rural.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59837"/>
              </p:ext>
            </p:extLst>
          </p:nvPr>
        </p:nvGraphicFramePr>
        <p:xfrm>
          <a:off x="402771" y="3014971"/>
          <a:ext cx="6521136" cy="2070685"/>
        </p:xfrm>
        <a:graphic>
          <a:graphicData uri="http://schemas.openxmlformats.org/drawingml/2006/table">
            <a:tbl>
              <a:tblPr/>
              <a:tblGrid>
                <a:gridCol w="1213636">
                  <a:extLst>
                    <a:ext uri="{9D8B030D-6E8A-4147-A177-3AD203B41FA5}">
                      <a16:colId xmlns:a16="http://schemas.microsoft.com/office/drawing/2014/main" val="2324347272"/>
                    </a:ext>
                  </a:extLst>
                </a:gridCol>
                <a:gridCol w="530750">
                  <a:extLst>
                    <a:ext uri="{9D8B030D-6E8A-4147-A177-3AD203B41FA5}">
                      <a16:colId xmlns:a16="http://schemas.microsoft.com/office/drawing/2014/main" val="2490701808"/>
                    </a:ext>
                  </a:extLst>
                </a:gridCol>
                <a:gridCol w="530750">
                  <a:extLst>
                    <a:ext uri="{9D8B030D-6E8A-4147-A177-3AD203B41FA5}">
                      <a16:colId xmlns:a16="http://schemas.microsoft.com/office/drawing/2014/main" val="4226232771"/>
                    </a:ext>
                  </a:extLst>
                </a:gridCol>
                <a:gridCol w="530750">
                  <a:extLst>
                    <a:ext uri="{9D8B030D-6E8A-4147-A177-3AD203B41FA5}">
                      <a16:colId xmlns:a16="http://schemas.microsoft.com/office/drawing/2014/main" val="1963479612"/>
                    </a:ext>
                  </a:extLst>
                </a:gridCol>
                <a:gridCol w="530750">
                  <a:extLst>
                    <a:ext uri="{9D8B030D-6E8A-4147-A177-3AD203B41FA5}">
                      <a16:colId xmlns:a16="http://schemas.microsoft.com/office/drawing/2014/main" val="3419745447"/>
                    </a:ext>
                  </a:extLst>
                </a:gridCol>
                <a:gridCol w="530750">
                  <a:extLst>
                    <a:ext uri="{9D8B030D-6E8A-4147-A177-3AD203B41FA5}">
                      <a16:colId xmlns:a16="http://schemas.microsoft.com/office/drawing/2014/main" val="2252721786"/>
                    </a:ext>
                  </a:extLst>
                </a:gridCol>
                <a:gridCol w="530750">
                  <a:extLst>
                    <a:ext uri="{9D8B030D-6E8A-4147-A177-3AD203B41FA5}">
                      <a16:colId xmlns:a16="http://schemas.microsoft.com/office/drawing/2014/main" val="2707942189"/>
                    </a:ext>
                  </a:extLst>
                </a:gridCol>
                <a:gridCol w="530750">
                  <a:extLst>
                    <a:ext uri="{9D8B030D-6E8A-4147-A177-3AD203B41FA5}">
                      <a16:colId xmlns:a16="http://schemas.microsoft.com/office/drawing/2014/main" val="818169492"/>
                    </a:ext>
                  </a:extLst>
                </a:gridCol>
                <a:gridCol w="530750">
                  <a:extLst>
                    <a:ext uri="{9D8B030D-6E8A-4147-A177-3AD203B41FA5}">
                      <a16:colId xmlns:a16="http://schemas.microsoft.com/office/drawing/2014/main" val="2027223757"/>
                    </a:ext>
                  </a:extLst>
                </a:gridCol>
                <a:gridCol w="530750">
                  <a:extLst>
                    <a:ext uri="{9D8B030D-6E8A-4147-A177-3AD203B41FA5}">
                      <a16:colId xmlns:a16="http://schemas.microsoft.com/office/drawing/2014/main" val="317063524"/>
                    </a:ext>
                  </a:extLst>
                </a:gridCol>
                <a:gridCol w="530750">
                  <a:extLst>
                    <a:ext uri="{9D8B030D-6E8A-4147-A177-3AD203B41FA5}">
                      <a16:colId xmlns:a16="http://schemas.microsoft.com/office/drawing/2014/main" val="2822468470"/>
                    </a:ext>
                  </a:extLst>
                </a:gridCol>
              </a:tblGrid>
              <a:tr h="414137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Entidades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Miles de personas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% de la población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499284"/>
                  </a:ext>
                </a:extLst>
              </a:tr>
              <a:tr h="414137">
                <a:tc vMerge="1">
                  <a:txBody>
                    <a:bodyPr/>
                    <a:lstStyle/>
                    <a:p>
                      <a:pPr algn="l" fontAlgn="b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5B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265200"/>
                  </a:ext>
                </a:extLst>
              </a:tr>
              <a:tr h="4141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Edo. México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1,573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1,755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4,318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5,080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3,865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20.4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24.9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51.8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68.4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951672"/>
                  </a:ext>
                </a:extLst>
              </a:tr>
              <a:tr h="4141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Chiapas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742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1,761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2,924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2,918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15.8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15.8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17.8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41.7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76.2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026791"/>
                  </a:ext>
                </a:extLst>
              </a:tr>
              <a:tr h="41413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Veracruz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1,051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939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1,810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2,814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2,067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22.2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22.2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19.7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38.1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66.3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384459"/>
                  </a:ext>
                </a:extLst>
              </a:tr>
            </a:tbl>
          </a:graphicData>
        </a:graphic>
      </p:graphicFrame>
      <p:graphicFrame>
        <p:nvGraphicFramePr>
          <p:cNvPr id="27" name="Gráfico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549190"/>
              </p:ext>
            </p:extLst>
          </p:nvPr>
        </p:nvGraphicFramePr>
        <p:xfrm>
          <a:off x="7166113" y="2425348"/>
          <a:ext cx="4623116" cy="3975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CuadroTexto 36">
            <a:extLst>
              <a:ext uri="{FF2B5EF4-FFF2-40B4-BE49-F238E27FC236}">
                <a16:creationId xmlns:a16="http://schemas.microsoft.com/office/drawing/2014/main" id="{3FD51E3A-8715-ACEE-12F5-43827215CD50}"/>
              </a:ext>
            </a:extLst>
          </p:cNvPr>
          <p:cNvSpPr txBox="1"/>
          <p:nvPr/>
        </p:nvSpPr>
        <p:spPr>
          <a:xfrm>
            <a:off x="7166113" y="1765624"/>
            <a:ext cx="4860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Nivel de pobreza de la población con carencia en acceso a salud</a:t>
            </a:r>
          </a:p>
          <a:p>
            <a:pPr algn="ctr"/>
            <a:r>
              <a:rPr lang="es-ES_tradnl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(entidades con mayor pobreza, miles de personas)</a:t>
            </a:r>
          </a:p>
        </p:txBody>
      </p:sp>
    </p:spTree>
    <p:extLst>
      <p:ext uri="{BB962C8B-B14F-4D97-AF65-F5344CB8AC3E}">
        <p14:creationId xmlns:p14="http://schemas.microsoft.com/office/powerpoint/2010/main" val="1444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6">
            <a:extLst>
              <a:ext uri="{FF2B5EF4-FFF2-40B4-BE49-F238E27FC236}">
                <a16:creationId xmlns:a16="http://schemas.microsoft.com/office/drawing/2014/main" id="{766B4DBF-357E-6F57-B0D6-CEEC1DE203CC}"/>
              </a:ext>
            </a:extLst>
          </p:cNvPr>
          <p:cNvCxnSpPr/>
          <p:nvPr/>
        </p:nvCxnSpPr>
        <p:spPr>
          <a:xfrm flipV="1">
            <a:off x="416381" y="833491"/>
            <a:ext cx="11372848" cy="0"/>
          </a:xfrm>
          <a:prstGeom prst="line">
            <a:avLst/>
          </a:prstGeom>
          <a:ln w="28575">
            <a:solidFill>
              <a:srgbClr val="B7903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EB6BA690-F0DF-34D9-83A9-315FC41DEE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761588"/>
              </p:ext>
            </p:extLst>
          </p:nvPr>
        </p:nvGraphicFramePr>
        <p:xfrm>
          <a:off x="147772" y="955057"/>
          <a:ext cx="11315441" cy="4749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uadroTexto 23">
            <a:extLst>
              <a:ext uri="{FF2B5EF4-FFF2-40B4-BE49-F238E27FC236}">
                <a16:creationId xmlns:a16="http://schemas.microsoft.com/office/drawing/2014/main" id="{6D5AD73C-A2C6-AA5B-2D37-A1640B82FB79}"/>
              </a:ext>
            </a:extLst>
          </p:cNvPr>
          <p:cNvSpPr txBox="1"/>
          <p:nvPr/>
        </p:nvSpPr>
        <p:spPr>
          <a:xfrm>
            <a:off x="338926" y="5654468"/>
            <a:ext cx="5400000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Fuente: INEGI con cálculos de la SHCP.</a:t>
            </a:r>
          </a:p>
        </p:txBody>
      </p:sp>
    </p:spTree>
    <p:extLst>
      <p:ext uri="{BB962C8B-B14F-4D97-AF65-F5344CB8AC3E}">
        <p14:creationId xmlns:p14="http://schemas.microsoft.com/office/powerpoint/2010/main" val="170906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6B98076-D0A2-1E11-94A6-00E289CA0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4B3D33DE-CB1A-748E-89A6-D0E46FA6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57D839-AD8B-9F49-9D1F-410721A2F06F}" type="slidenum">
              <a:rPr kumimoji="0" lang="es-MX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manist" panose="02000503000000020004" pitchFamily="50" charset="0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manist" panose="02000503000000020004" pitchFamily="50" charset="0"/>
              <a:ea typeface="+mn-ea"/>
              <a:cs typeface="Arial"/>
              <a:sym typeface="Arial"/>
            </a:endParaRPr>
          </a:p>
        </p:txBody>
      </p:sp>
      <p:cxnSp>
        <p:nvCxnSpPr>
          <p:cNvPr id="3" name="Conector recto 6">
            <a:extLst>
              <a:ext uri="{FF2B5EF4-FFF2-40B4-BE49-F238E27FC236}">
                <a16:creationId xmlns:a16="http://schemas.microsoft.com/office/drawing/2014/main" id="{0E8379E6-91C9-0FAE-475F-E901260EA81B}"/>
              </a:ext>
            </a:extLst>
          </p:cNvPr>
          <p:cNvCxnSpPr/>
          <p:nvPr/>
        </p:nvCxnSpPr>
        <p:spPr>
          <a:xfrm flipV="1">
            <a:off x="416381" y="833491"/>
            <a:ext cx="11372848" cy="0"/>
          </a:xfrm>
          <a:prstGeom prst="line">
            <a:avLst/>
          </a:prstGeom>
          <a:ln w="28575">
            <a:solidFill>
              <a:srgbClr val="B7903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2">
            <a:extLst>
              <a:ext uri="{FF2B5EF4-FFF2-40B4-BE49-F238E27FC236}">
                <a16:creationId xmlns:a16="http://schemas.microsoft.com/office/drawing/2014/main" id="{6716E714-52A2-C15D-7C2A-5C9A1B951E28}"/>
              </a:ext>
            </a:extLst>
          </p:cNvPr>
          <p:cNvSpPr txBox="1">
            <a:spLocks/>
          </p:cNvSpPr>
          <p:nvPr/>
        </p:nvSpPr>
        <p:spPr>
          <a:xfrm>
            <a:off x="4135582" y="-9525"/>
            <a:ext cx="7657073" cy="99939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1800" kern="1200">
                <a:solidFill>
                  <a:srgbClr val="807F83"/>
                </a:solidFill>
                <a:latin typeface="+mn-lt"/>
                <a:ea typeface="+mj-ea"/>
                <a:cs typeface="Trajan Pro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b="1" noProof="0" dirty="0">
                <a:solidFill>
                  <a:prstClr val="black"/>
                </a:solidFill>
                <a:latin typeface="Geomanist" panose="02000503000000020004" pitchFamily="50" charset="0"/>
              </a:rPr>
              <a:t>Medición de la Pobreza</a:t>
            </a: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manist" panose="02000503000000020004" pitchFamily="50" charset="0"/>
              <a:ea typeface="+mj-ea"/>
              <a:sym typeface="Arial"/>
            </a:endParaRPr>
          </a:p>
        </p:txBody>
      </p:sp>
      <p:sp>
        <p:nvSpPr>
          <p:cNvPr id="9" name="CuadroTexto 23">
            <a:extLst>
              <a:ext uri="{FF2B5EF4-FFF2-40B4-BE49-F238E27FC236}">
                <a16:creationId xmlns:a16="http://schemas.microsoft.com/office/drawing/2014/main" id="{FFE0315E-352E-1D39-4EEE-4B6949654D62}"/>
              </a:ext>
            </a:extLst>
          </p:cNvPr>
          <p:cNvSpPr txBox="1"/>
          <p:nvPr/>
        </p:nvSpPr>
        <p:spPr>
          <a:xfrm>
            <a:off x="970794" y="5453119"/>
            <a:ext cx="4449383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Fuente: INEGI con cálculos de la SHCP.</a:t>
            </a: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EBE9FEA2-5BA4-8472-81AC-373243574BBB}"/>
              </a:ext>
            </a:extLst>
          </p:cNvPr>
          <p:cNvSpPr txBox="1"/>
          <p:nvPr/>
        </p:nvSpPr>
        <p:spPr>
          <a:xfrm>
            <a:off x="1363324" y="1337000"/>
            <a:ext cx="3061192" cy="30777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rPr>
              <a:t>Pobreza Multidimensional</a:t>
            </a:r>
          </a:p>
        </p:txBody>
      </p:sp>
      <p:sp>
        <p:nvSpPr>
          <p:cNvPr id="8" name="CuadroTexto 23">
            <a:extLst>
              <a:ext uri="{FF2B5EF4-FFF2-40B4-BE49-F238E27FC236}">
                <a16:creationId xmlns:a16="http://schemas.microsoft.com/office/drawing/2014/main" id="{9A4D8E23-D095-D8B6-D8A1-F889D0F77A96}"/>
              </a:ext>
            </a:extLst>
          </p:cNvPr>
          <p:cNvSpPr txBox="1"/>
          <p:nvPr/>
        </p:nvSpPr>
        <p:spPr>
          <a:xfrm>
            <a:off x="6742328" y="5457337"/>
            <a:ext cx="3092532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Fuente: INEGI con cálculos de la SHCP.</a:t>
            </a:r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2B53F01F-C007-2213-C2A9-6BDFD737B9AA}"/>
              </a:ext>
            </a:extLst>
          </p:cNvPr>
          <p:cNvSpPr txBox="1"/>
          <p:nvPr/>
        </p:nvSpPr>
        <p:spPr>
          <a:xfrm>
            <a:off x="7037295" y="1323174"/>
            <a:ext cx="4351061" cy="30777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rPr>
              <a:t>Pobreza Extrema Multidimensional</a:t>
            </a: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00000000-0008-0000-0100-000007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722205"/>
              </p:ext>
            </p:extLst>
          </p:nvPr>
        </p:nvGraphicFramePr>
        <p:xfrm>
          <a:off x="548423" y="1873149"/>
          <a:ext cx="50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00000000-0008-0000-0100-000008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532974"/>
              </p:ext>
            </p:extLst>
          </p:nvPr>
        </p:nvGraphicFramePr>
        <p:xfrm>
          <a:off x="6306163" y="1868345"/>
          <a:ext cx="50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0853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913D4BB-E992-4B1A-D6EE-94834A2A3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9B37F42A-5A45-6432-F586-3CC2617F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57D839-AD8B-9F49-9D1F-410721A2F06F}" type="slidenum">
              <a:rPr kumimoji="0" lang="es-MX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eomanist" panose="02000503000000020004" pitchFamily="50" charset="0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MX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eomanist" panose="02000503000000020004" pitchFamily="50" charset="0"/>
              <a:ea typeface="+mn-ea"/>
              <a:cs typeface="Arial"/>
              <a:sym typeface="Arial"/>
            </a:endParaRPr>
          </a:p>
        </p:txBody>
      </p:sp>
      <p:cxnSp>
        <p:nvCxnSpPr>
          <p:cNvPr id="3" name="Conector recto 6">
            <a:extLst>
              <a:ext uri="{FF2B5EF4-FFF2-40B4-BE49-F238E27FC236}">
                <a16:creationId xmlns:a16="http://schemas.microsoft.com/office/drawing/2014/main" id="{174FA5C5-5351-744C-166F-7D07F49060DA}"/>
              </a:ext>
            </a:extLst>
          </p:cNvPr>
          <p:cNvCxnSpPr/>
          <p:nvPr/>
        </p:nvCxnSpPr>
        <p:spPr>
          <a:xfrm flipV="1">
            <a:off x="416381" y="833491"/>
            <a:ext cx="11372848" cy="0"/>
          </a:xfrm>
          <a:prstGeom prst="line">
            <a:avLst/>
          </a:prstGeom>
          <a:ln w="28575">
            <a:solidFill>
              <a:srgbClr val="B7903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2">
            <a:extLst>
              <a:ext uri="{FF2B5EF4-FFF2-40B4-BE49-F238E27FC236}">
                <a16:creationId xmlns:a16="http://schemas.microsoft.com/office/drawing/2014/main" id="{FE76C85A-0867-B5C1-5B4F-89A1E4D2DDFC}"/>
              </a:ext>
            </a:extLst>
          </p:cNvPr>
          <p:cNvSpPr txBox="1">
            <a:spLocks/>
          </p:cNvSpPr>
          <p:nvPr/>
        </p:nvSpPr>
        <p:spPr>
          <a:xfrm>
            <a:off x="4135582" y="-9525"/>
            <a:ext cx="7657073" cy="99939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1800" kern="1200">
                <a:solidFill>
                  <a:srgbClr val="807F83"/>
                </a:solidFill>
                <a:latin typeface="+mn-lt"/>
                <a:ea typeface="+mj-ea"/>
                <a:cs typeface="Trajan Pro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b="1" noProof="0" dirty="0">
                <a:solidFill>
                  <a:prstClr val="black"/>
                </a:solidFill>
                <a:latin typeface="Geomanist" panose="02000503000000020004" pitchFamily="50" charset="0"/>
              </a:rPr>
              <a:t>Medición de la Pobreza</a:t>
            </a: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manist" panose="02000503000000020004" pitchFamily="50" charset="0"/>
              <a:ea typeface="+mj-ea"/>
              <a:sym typeface="Arial"/>
            </a:endParaRPr>
          </a:p>
        </p:txBody>
      </p:sp>
      <p:sp>
        <p:nvSpPr>
          <p:cNvPr id="9" name="CuadroTexto 23">
            <a:extLst>
              <a:ext uri="{FF2B5EF4-FFF2-40B4-BE49-F238E27FC236}">
                <a16:creationId xmlns:a16="http://schemas.microsoft.com/office/drawing/2014/main" id="{18738D1E-89BF-605E-A657-8ED5197B54AD}"/>
              </a:ext>
            </a:extLst>
          </p:cNvPr>
          <p:cNvSpPr txBox="1"/>
          <p:nvPr/>
        </p:nvSpPr>
        <p:spPr>
          <a:xfrm>
            <a:off x="970794" y="5453119"/>
            <a:ext cx="4449383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Fuente: INEGI con cálculos de la SHCP.</a:t>
            </a:r>
          </a:p>
        </p:txBody>
      </p:sp>
      <p:sp>
        <p:nvSpPr>
          <p:cNvPr id="6" name="CuadroTexto 7">
            <a:extLst>
              <a:ext uri="{FF2B5EF4-FFF2-40B4-BE49-F238E27FC236}">
                <a16:creationId xmlns:a16="http://schemas.microsoft.com/office/drawing/2014/main" id="{15FC38A0-CF09-164F-09CE-6E83CCC6EF32}"/>
              </a:ext>
            </a:extLst>
          </p:cNvPr>
          <p:cNvSpPr txBox="1"/>
          <p:nvPr/>
        </p:nvSpPr>
        <p:spPr>
          <a:xfrm>
            <a:off x="2024689" y="1318366"/>
            <a:ext cx="3061192" cy="30777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rPr>
              <a:t>Pobreza por</a:t>
            </a:r>
            <a:r>
              <a:rPr lang="es-MX" sz="1400" b="1" kern="1200" dirty="0">
                <a:solidFill>
                  <a:prstClr val="black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Ingresos	</a:t>
            </a:r>
            <a:endParaRPr kumimoji="0" lang="es-MX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</p:txBody>
      </p:sp>
      <p:sp>
        <p:nvSpPr>
          <p:cNvPr id="8" name="CuadroTexto 23">
            <a:extLst>
              <a:ext uri="{FF2B5EF4-FFF2-40B4-BE49-F238E27FC236}">
                <a16:creationId xmlns:a16="http://schemas.microsoft.com/office/drawing/2014/main" id="{017E483F-4E2A-A1D8-C536-728F5AC7D785}"/>
              </a:ext>
            </a:extLst>
          </p:cNvPr>
          <p:cNvSpPr txBox="1"/>
          <p:nvPr/>
        </p:nvSpPr>
        <p:spPr>
          <a:xfrm>
            <a:off x="6742328" y="5457337"/>
            <a:ext cx="3092532" cy="248402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Fuente: INEGI con cálculos de la SHCP.</a:t>
            </a:r>
          </a:p>
        </p:txBody>
      </p:sp>
      <p:sp>
        <p:nvSpPr>
          <p:cNvPr id="10" name="CuadroTexto 7">
            <a:extLst>
              <a:ext uri="{FF2B5EF4-FFF2-40B4-BE49-F238E27FC236}">
                <a16:creationId xmlns:a16="http://schemas.microsoft.com/office/drawing/2014/main" id="{9923C554-977E-7C7E-0EF1-45193B44A85F}"/>
              </a:ext>
            </a:extLst>
          </p:cNvPr>
          <p:cNvSpPr txBox="1"/>
          <p:nvPr/>
        </p:nvSpPr>
        <p:spPr>
          <a:xfrm>
            <a:off x="7037295" y="1323174"/>
            <a:ext cx="4351061" cy="30777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1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rPr>
              <a:t>Pobreza Extrema por Ingresos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053A5E0-FAEC-40A6-879D-0FB12946F5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2501817"/>
              </p:ext>
            </p:extLst>
          </p:nvPr>
        </p:nvGraphicFramePr>
        <p:xfrm>
          <a:off x="570565" y="1832884"/>
          <a:ext cx="50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D2EABD55-5039-4964-9FFA-F76D1C78A0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362506"/>
              </p:ext>
            </p:extLst>
          </p:nvPr>
        </p:nvGraphicFramePr>
        <p:xfrm>
          <a:off x="6440780" y="1907758"/>
          <a:ext cx="504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781369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4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BBSettings xmlns="http://schemas.bloomberg.com/settings/1.0">
  <Item name="DocumentId_Charts">{5D553273-AD39-4A54-A0AA-F5702C20E080}</Item>
  <Item xmlns="" name="ShapesMap_Charts">{"{5D553273-AD39-4A54-A0AA-F5702C20E080}":{"1012":{},"1014":{},"1022":{},"2422":{},"2423":{},"2425":{},"2426":{},"2427":{},"2428":{},"2430":{},"2431":{},"2432":{},"2433":{},"2434":{},"258":{}}}</Item>
</BBSettings>
</file>

<file path=customXml/itemProps1.xml><?xml version="1.0" encoding="utf-8"?>
<ds:datastoreItem xmlns:ds="http://schemas.openxmlformats.org/officeDocument/2006/customXml" ds:itemID="{FED38EA0-99B4-46D3-8A3A-D5D3725BBB04}">
  <ds:schemaRefs>
    <ds:schemaRef ds:uri="http://schemas.bloomberg.com/settings/1.0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12053</TotalTime>
  <Words>747</Words>
  <Application>Microsoft Office PowerPoint</Application>
  <PresentationFormat>Panorámica</PresentationFormat>
  <Paragraphs>199</Paragraphs>
  <Slides>9</Slides>
  <Notes>3</Notes>
  <HiddenSlides>3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Geomanist</vt:lpstr>
      <vt:lpstr>Geomanist Bold</vt:lpstr>
      <vt:lpstr>Noto Sans</vt:lpstr>
      <vt:lpstr>Custom Design</vt:lpstr>
      <vt:lpstr>4_Tema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Mariscal</dc:creator>
  <cp:lastModifiedBy>Rodrigo Parral Duran</cp:lastModifiedBy>
  <cp:revision>1096</cp:revision>
  <cp:lastPrinted>2025-02-06T22:50:29Z</cp:lastPrinted>
  <dcterms:created xsi:type="dcterms:W3CDTF">2024-10-01T20:00:48Z</dcterms:created>
  <dcterms:modified xsi:type="dcterms:W3CDTF">2025-08-28T23:09:58Z</dcterms:modified>
</cp:coreProperties>
</file>