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57" r:id="rId4"/>
    <p:sldId id="267" r:id="rId5"/>
    <p:sldId id="286" r:id="rId6"/>
    <p:sldId id="283" r:id="rId7"/>
    <p:sldId id="269" r:id="rId8"/>
    <p:sldId id="276" r:id="rId9"/>
    <p:sldId id="284" r:id="rId10"/>
    <p:sldId id="285" r:id="rId11"/>
    <p:sldId id="278" r:id="rId12"/>
    <p:sldId id="279" r:id="rId13"/>
    <p:sldId id="277" r:id="rId14"/>
    <p:sldId id="280" r:id="rId15"/>
    <p:sldId id="281" r:id="rId16"/>
    <p:sldId id="282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b="1" dirty="0"/>
              <a:t>Utilización de los objetos predefinidos del lenguaje</a:t>
            </a:r>
          </a:p>
        </p:txBody>
      </p:sp>
    </p:spTree>
    <p:extLst>
      <p:ext uri="{BB962C8B-B14F-4D97-AF65-F5344CB8AC3E}">
        <p14:creationId xmlns:p14="http://schemas.microsoft.com/office/powerpoint/2010/main" val="378812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66" y="2636365"/>
            <a:ext cx="5514975" cy="234315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Timers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26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349714"/>
            <a:ext cx="9726225" cy="1134892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b="1" dirty="0" err="1"/>
              <a:t>Timers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402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 </a:t>
            </a:r>
            <a:r>
              <a:rPr lang="es-ES" dirty="0" err="1" smtClean="0"/>
              <a:t>location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801" y="1713470"/>
            <a:ext cx="9710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Contiene </a:t>
            </a:r>
            <a:r>
              <a:rPr lang="es-ES" dirty="0"/>
              <a:t>información sobre la URL actual del navegador y podemos modificarla. Sus principales propiedades y métodos son: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883934"/>
            <a:ext cx="10530884" cy="200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5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Objeto </a:t>
            </a:r>
            <a:r>
              <a:rPr lang="es-ES" b="1" dirty="0" smtClean="0"/>
              <a:t>HISTORY</a:t>
            </a:r>
            <a:endParaRPr lang="es-ES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815546" y="1993557"/>
            <a:ext cx="921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Permite acceder al historial de páginas visitadas y navegar por él: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86" y="2531076"/>
            <a:ext cx="7639050" cy="1219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6" y="4054966"/>
            <a:ext cx="44386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1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NAVIGATOR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801" y="2001794"/>
            <a:ext cx="962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navigator</a:t>
            </a:r>
            <a:r>
              <a:rPr lang="es-ES" dirty="0" smtClean="0"/>
              <a:t>: </a:t>
            </a:r>
            <a:r>
              <a:rPr lang="es-ES" dirty="0"/>
              <a:t>nos informa sobre el navegador y el sistema en que se ejecuta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75" y="2908838"/>
            <a:ext cx="4913871" cy="36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1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NAVIGATOR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2" y="2673178"/>
            <a:ext cx="6705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SCREEN: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801" y="1804086"/>
            <a:ext cx="98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Nos </a:t>
            </a:r>
            <a:r>
              <a:rPr lang="es-ES" dirty="0"/>
              <a:t>da información sobre la pantalla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0" y="2270168"/>
            <a:ext cx="7867650" cy="3190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60" y="5557793"/>
            <a:ext cx="9458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9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no dependientes del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r>
              <a:rPr lang="en-US" dirty="0" err="1"/>
              <a:t>RegExp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33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Objeto </a:t>
            </a:r>
            <a:r>
              <a:rPr lang="es-ES" b="1" dirty="0" err="1"/>
              <a:t>Math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3447"/>
          </a:xfrm>
        </p:spPr>
        <p:txBody>
          <a:bodyPr>
            <a:normAutofit/>
          </a:bodyPr>
          <a:lstStyle/>
          <a:p>
            <a:pPr lvl="1"/>
            <a:r>
              <a:rPr lang="es-ES" dirty="0" smtClean="0"/>
              <a:t>constantes</a:t>
            </a:r>
            <a:r>
              <a:rPr lang="es-ES" dirty="0"/>
              <a:t>: .PI (número pi), .E (número de Euler), .LN2 (algoritmo natural en base 2), .LN10 (logaritmo natural en base 10), .LOG2E (logaritmo de E en base 2), .LOG10E (logaritmo de E en base 10), .SQRT2 (raíz cuadrada de 2), .SQRT1_2 (raíz cuadrada de 1⁄2). Ejemplos</a:t>
            </a:r>
            <a:r>
              <a:rPr lang="es-ES" dirty="0" smtClean="0"/>
              <a:t>: </a:t>
            </a:r>
            <a:endParaRPr lang="es-ES" dirty="0"/>
          </a:p>
          <a:p>
            <a:pPr lvl="2"/>
            <a:r>
              <a:rPr lang="es-ES" dirty="0"/>
              <a:t>console.log( </a:t>
            </a:r>
            <a:r>
              <a:rPr lang="es-ES" dirty="0" err="1"/>
              <a:t>Math.PI</a:t>
            </a:r>
            <a:r>
              <a:rPr lang="es-ES" dirty="0"/>
              <a:t> )            // imprime 3.141592653589793</a:t>
            </a:r>
          </a:p>
          <a:p>
            <a:pPr lvl="2"/>
            <a:r>
              <a:rPr lang="es-ES" dirty="0"/>
              <a:t>console.log( Math.SQRT2 )         // imprime </a:t>
            </a:r>
            <a:r>
              <a:rPr lang="es-ES" dirty="0" smtClean="0"/>
              <a:t>1.4142135623730951</a:t>
            </a:r>
          </a:p>
          <a:p>
            <a:pPr lvl="1"/>
            <a:r>
              <a:rPr lang="es-ES" dirty="0" err="1"/>
              <a:t>Math.round</a:t>
            </a:r>
            <a:r>
              <a:rPr lang="es-ES" dirty="0"/>
              <a:t>(x): redondea x al entero más cercano</a:t>
            </a:r>
          </a:p>
          <a:p>
            <a:pPr lvl="1"/>
            <a:r>
              <a:rPr lang="es-ES" dirty="0" err="1"/>
              <a:t>Math.floor</a:t>
            </a:r>
            <a:r>
              <a:rPr lang="es-ES" dirty="0"/>
              <a:t>(x): redondea x hacia abajo (5.99 → 5. Quita la parte decimal)</a:t>
            </a:r>
          </a:p>
          <a:p>
            <a:pPr lvl="1"/>
            <a:r>
              <a:rPr lang="es-ES" dirty="0" err="1"/>
              <a:t>Math.ceil</a:t>
            </a:r>
            <a:r>
              <a:rPr lang="es-ES" dirty="0"/>
              <a:t>(x): redondea x hacia arriba (5.01 → 6)</a:t>
            </a:r>
          </a:p>
          <a:p>
            <a:pPr lvl="1"/>
            <a:r>
              <a:rPr lang="es-ES" dirty="0" err="1"/>
              <a:t>Math.min</a:t>
            </a:r>
            <a:r>
              <a:rPr lang="es-ES" dirty="0"/>
              <a:t>(x1,x2,...): devuelve el número más bajo de los argumentos que se le pasan.</a:t>
            </a:r>
          </a:p>
          <a:p>
            <a:pPr lvl="1"/>
            <a:r>
              <a:rPr lang="es-ES" dirty="0" err="1"/>
              <a:t>Math.max</a:t>
            </a:r>
            <a:r>
              <a:rPr lang="es-ES" dirty="0"/>
              <a:t>(x1,x2,...): devuelve el número más alto de los argumentos que se le pasan.</a:t>
            </a:r>
          </a:p>
          <a:p>
            <a:pPr lvl="1"/>
            <a:r>
              <a:rPr lang="es-ES" dirty="0" err="1"/>
              <a:t>Math.pow</a:t>
            </a:r>
            <a:r>
              <a:rPr lang="es-ES" dirty="0"/>
              <a:t>(x, y): devuelve x y (x elevado a y).</a:t>
            </a:r>
          </a:p>
          <a:p>
            <a:pPr lvl="1"/>
            <a:r>
              <a:rPr lang="es-ES" dirty="0" err="1"/>
              <a:t>Math.abs</a:t>
            </a:r>
            <a:r>
              <a:rPr lang="es-ES" dirty="0"/>
              <a:t>(x): devuelve el valor absoluto de x.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9745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Objeto </a:t>
            </a:r>
            <a:r>
              <a:rPr lang="es-ES" b="1" dirty="0" err="1"/>
              <a:t>Math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 err="1"/>
              <a:t>Math.random</a:t>
            </a:r>
            <a:r>
              <a:rPr lang="es-ES" dirty="0"/>
              <a:t>(): devuelve un número decimal aleatorio entre 0 (incluido) y 1 (no incluido). Si queremos un número entre otros rangos haremos </a:t>
            </a:r>
            <a:r>
              <a:rPr lang="es-ES" dirty="0" err="1"/>
              <a:t>Math.random</a:t>
            </a:r>
            <a:r>
              <a:rPr lang="es-ES" dirty="0"/>
              <a:t>() * (</a:t>
            </a:r>
            <a:r>
              <a:rPr lang="es-ES" dirty="0" err="1"/>
              <a:t>max</a:t>
            </a:r>
            <a:r>
              <a:rPr lang="es-ES" dirty="0"/>
              <a:t> - min) + min o si lo queremos sin decimales </a:t>
            </a:r>
            <a:r>
              <a:rPr lang="es-ES" dirty="0" err="1"/>
              <a:t>Math.round</a:t>
            </a:r>
            <a:r>
              <a:rPr lang="es-ES" dirty="0"/>
              <a:t>(</a:t>
            </a:r>
            <a:r>
              <a:rPr lang="es-ES" dirty="0" err="1"/>
              <a:t>Math.random</a:t>
            </a:r>
            <a:r>
              <a:rPr lang="es-ES" dirty="0"/>
              <a:t>() * (</a:t>
            </a:r>
            <a:r>
              <a:rPr lang="es-ES" dirty="0" err="1"/>
              <a:t>max</a:t>
            </a:r>
            <a:r>
              <a:rPr lang="es-ES" dirty="0"/>
              <a:t> - min) + min)</a:t>
            </a:r>
          </a:p>
          <a:p>
            <a:pPr lvl="1"/>
            <a:r>
              <a:rPr lang="es-ES" dirty="0" err="1"/>
              <a:t>Math.cos</a:t>
            </a:r>
            <a:r>
              <a:rPr lang="es-ES" dirty="0"/>
              <a:t>(x): devuelve el coseno de x (en radianes).</a:t>
            </a:r>
          </a:p>
          <a:p>
            <a:pPr lvl="1"/>
            <a:r>
              <a:rPr lang="es-ES" dirty="0" err="1"/>
              <a:t>Math.sin</a:t>
            </a:r>
            <a:r>
              <a:rPr lang="es-ES" dirty="0"/>
              <a:t>(x): devuelve el seno de x.</a:t>
            </a:r>
          </a:p>
          <a:p>
            <a:pPr lvl="1"/>
            <a:r>
              <a:rPr lang="es-ES" dirty="0" err="1"/>
              <a:t>Math.tan</a:t>
            </a:r>
            <a:r>
              <a:rPr lang="es-ES" dirty="0"/>
              <a:t>(x): devuelve la tangente de x.</a:t>
            </a:r>
          </a:p>
          <a:p>
            <a:pPr lvl="1"/>
            <a:r>
              <a:rPr lang="es-ES" dirty="0" err="1"/>
              <a:t>Math.sqrt</a:t>
            </a:r>
            <a:r>
              <a:rPr lang="es-ES" dirty="0"/>
              <a:t>(x): devuelve la raíz cuadrada de x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63" y="5267325"/>
            <a:ext cx="52959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8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6076" y="2199503"/>
            <a:ext cx="10322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Unidad de Trabajo Nº3:  Utilización de los objetos predefinidos del </a:t>
            </a:r>
            <a:r>
              <a:rPr lang="es-ES" b="1" dirty="0" smtClean="0"/>
              <a:t>lenguaje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Utilización de objetos. Objetos nativos del lenguaje.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Interacción con el navegador. Objetos predefinidos asociados.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Aplicaciones prácticas de los marcos.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Creación de nuevas ventanas. Comunicación entre ventanas.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4158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Objeto Date</a:t>
            </a:r>
            <a:br>
              <a:rPr lang="es-ES" dirty="0"/>
            </a:b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57" y="2526621"/>
            <a:ext cx="9067800" cy="17526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4357" y="1326292"/>
            <a:ext cx="9209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la clase que usaremos siempre que vayamos a trabajar con fechas. Al crear una instancia de la clase le pasamos la fecha que queremos crear o lo dejamos en blanco para que nos cree la fecha actual.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241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Objeto Date</a:t>
            </a:r>
            <a:br>
              <a:rPr lang="es-ES" dirty="0"/>
            </a:b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9" y="3153034"/>
            <a:ext cx="6276975" cy="9144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40259" y="1540476"/>
            <a:ext cx="7068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Tenemos métodos </a:t>
            </a:r>
            <a:r>
              <a:rPr lang="es-ES" dirty="0" err="1"/>
              <a:t>getter</a:t>
            </a:r>
            <a:r>
              <a:rPr lang="es-ES" dirty="0"/>
              <a:t> y setter para obtener o cambiar los valores de una fecha:</a:t>
            </a:r>
          </a:p>
          <a:p>
            <a:endParaRPr lang="es-ES" dirty="0"/>
          </a:p>
          <a:p>
            <a:r>
              <a:rPr lang="es-ES" dirty="0" err="1"/>
              <a:t>fullYear</a:t>
            </a:r>
            <a:r>
              <a:rPr lang="es-ES" dirty="0"/>
              <a:t>: permite ver (</a:t>
            </a:r>
            <a:r>
              <a:rPr lang="es-ES" dirty="0" err="1"/>
              <a:t>get</a:t>
            </a:r>
            <a:r>
              <a:rPr lang="es-ES" dirty="0"/>
              <a:t>) y cambiar (set) el año de la fecha: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21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43" y="2548121"/>
            <a:ext cx="6105525" cy="8191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5801" y="2159279"/>
            <a:ext cx="9998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month</a:t>
            </a:r>
            <a:r>
              <a:rPr lang="es-ES" dirty="0"/>
              <a:t> : devuelve/cambia el número de mes, pero recuerda que 0-&gt;Ene,…,11-&gt;Dic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4851" y="3345969"/>
            <a:ext cx="85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date</a:t>
            </a:r>
            <a:r>
              <a:rPr lang="es-ES" dirty="0"/>
              <a:t> : devuelve/cambia el numero de </a:t>
            </a:r>
            <a:r>
              <a:rPr lang="es-ES" dirty="0" smtClean="0"/>
              <a:t>día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93" y="3682157"/>
            <a:ext cx="6086475" cy="7429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04851" y="4425107"/>
            <a:ext cx="1033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day</a:t>
            </a:r>
            <a:r>
              <a:rPr lang="es-ES" dirty="0"/>
              <a:t> : devuelve el número de día de la semana (0-&gt;</a:t>
            </a:r>
            <a:r>
              <a:rPr lang="es-ES" dirty="0" err="1"/>
              <a:t>Dom</a:t>
            </a:r>
            <a:r>
              <a:rPr lang="es-ES" dirty="0"/>
              <a:t>, 1-&gt;Lun, …, 6-&gt;Sáb). Este método NO tiene </a:t>
            </a:r>
            <a:r>
              <a:rPr lang="es-ES" i="1" dirty="0"/>
              <a:t>setter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93" y="4799395"/>
            <a:ext cx="6629400" cy="70485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787743" y="5585254"/>
            <a:ext cx="10029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horas</a:t>
            </a:r>
            <a:r>
              <a:rPr lang="es-ES" dirty="0"/>
              <a:t> , </a:t>
            </a:r>
            <a:r>
              <a:rPr lang="es-ES" b="1" dirty="0"/>
              <a:t>minutos</a:t>
            </a:r>
            <a:r>
              <a:rPr lang="es-ES" dirty="0"/>
              <a:t> , </a:t>
            </a:r>
            <a:r>
              <a:rPr lang="es-ES" b="1" dirty="0"/>
              <a:t>segundos</a:t>
            </a:r>
            <a:r>
              <a:rPr lang="es-ES" dirty="0"/>
              <a:t> , </a:t>
            </a:r>
            <a:r>
              <a:rPr lang="es-ES" b="1" dirty="0"/>
              <a:t>milisegundos</a:t>
            </a:r>
            <a:r>
              <a:rPr lang="es-ES" dirty="0"/>
              <a:t> , : devuelve/cambia el número de la hora, minuto, segundo o milisegundo, respectivamente.</a:t>
            </a:r>
          </a:p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date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8581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Objeto </a:t>
            </a:r>
            <a:r>
              <a:rPr lang="es-ES" b="1" dirty="0" smtClean="0"/>
              <a:t>date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749643" y="1671537"/>
            <a:ext cx="1027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time</a:t>
            </a:r>
            <a:r>
              <a:rPr lang="es-ES" dirty="0"/>
              <a:t> : devuelve/cambia el número de milisegundos desde </a:t>
            </a:r>
            <a:r>
              <a:rPr lang="es-ES" dirty="0" err="1"/>
              <a:t>Epoch</a:t>
            </a:r>
            <a:r>
              <a:rPr lang="es-ES" dirty="0"/>
              <a:t> (1/1/1970 00:00:00 GMT):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62" y="2771518"/>
            <a:ext cx="8772525" cy="9525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9643" y="3896497"/>
            <a:ext cx="9671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EJERCICIO: Realiza en la consola los siguientes ejercicios (usa las variables que creaste antes</a:t>
            </a:r>
            <a:r>
              <a:rPr lang="es-E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ES" dirty="0" smtClean="0"/>
              <a:t>uestra </a:t>
            </a:r>
            <a:r>
              <a:rPr lang="es-ES" dirty="0"/>
              <a:t>el </a:t>
            </a:r>
            <a:r>
              <a:rPr lang="es-ES" dirty="0" smtClean="0"/>
              <a:t>día </a:t>
            </a:r>
            <a:r>
              <a:rPr lang="es-ES" dirty="0"/>
              <a:t>de la semana en que </a:t>
            </a:r>
            <a:r>
              <a:rPr lang="es-ES" dirty="0" smtClean="0"/>
              <a:t>naciste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ES" dirty="0" smtClean="0"/>
              <a:t>odifica </a:t>
            </a:r>
            <a:r>
              <a:rPr lang="es-ES" dirty="0"/>
              <a:t>fecNac1 para que contenga la fecha de tu cumpleaños de este año (cambia sólo el </a:t>
            </a:r>
            <a:r>
              <a:rPr lang="es-ES" dirty="0" smtClean="0"/>
              <a:t>año)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ES" dirty="0" smtClean="0"/>
              <a:t>uestra </a:t>
            </a:r>
            <a:r>
              <a:rPr lang="es-ES" dirty="0"/>
              <a:t>el </a:t>
            </a:r>
            <a:r>
              <a:rPr lang="es-ES" dirty="0" smtClean="0"/>
              <a:t>día </a:t>
            </a:r>
            <a:r>
              <a:rPr lang="es-ES" dirty="0"/>
              <a:t>de la semana de tu cumpleaños de este </a:t>
            </a:r>
            <a:r>
              <a:rPr lang="es-ES" dirty="0" smtClean="0"/>
              <a:t>año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Calcula </a:t>
            </a:r>
            <a:r>
              <a:rPr lang="es-ES" dirty="0"/>
              <a:t>el nº de días que han pasado desde que naciste hasta hoy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565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Objeto date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801" y="2339546"/>
            <a:ext cx="1013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mostrar la fecha tenemos varios métodos diferentes: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1" y="2708878"/>
            <a:ext cx="5848350" cy="21717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49901" y="5058032"/>
            <a:ext cx="878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NOTA</a:t>
            </a:r>
            <a:r>
              <a:rPr lang="es-ES" dirty="0"/>
              <a:t> : recuerda que las fechas son objetos y que se copian y se pasan como parámetro por referencia:</a:t>
            </a:r>
          </a:p>
        </p:txBody>
      </p:sp>
    </p:spTree>
    <p:extLst>
      <p:ext uri="{BB962C8B-B14F-4D97-AF65-F5344CB8AC3E}">
        <p14:creationId xmlns:p14="http://schemas.microsoft.com/office/powerpoint/2010/main" val="275661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Objeto date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30" y="2339804"/>
            <a:ext cx="7229475" cy="11239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76029" y="3649362"/>
            <a:ext cx="1024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forma sencilla de copiar una fecha es crear una nueva pasándole la que queremos copiar: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89" y="4080562"/>
            <a:ext cx="6324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03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64973" y="288324"/>
            <a:ext cx="991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Pasar de una página a otra cuando se hace clic en un botón. Importante!!!!!!!!!. Ejemplo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42551" y="1062681"/>
            <a:ext cx="12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</a:t>
            </a:r>
            <a:r>
              <a:rPr lang="es-ES" dirty="0" smtClean="0"/>
              <a:t>ndex.html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60174" y="1432013"/>
            <a:ext cx="45884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&lt;!DOCTYPE </a:t>
            </a:r>
            <a:r>
              <a:rPr lang="es-ES" sz="1600" dirty="0" err="1"/>
              <a:t>html</a:t>
            </a:r>
            <a:r>
              <a:rPr lang="es-ES" sz="1600" dirty="0"/>
              <a:t>&gt;</a:t>
            </a:r>
          </a:p>
          <a:p>
            <a:r>
              <a:rPr lang="es-ES" sz="1600" dirty="0"/>
              <a:t>&lt;</a:t>
            </a:r>
            <a:r>
              <a:rPr lang="es-ES" sz="1600" dirty="0" err="1"/>
              <a:t>html</a:t>
            </a:r>
            <a:r>
              <a:rPr lang="es-ES" sz="1600" dirty="0"/>
              <a:t> </a:t>
            </a:r>
            <a:r>
              <a:rPr lang="es-ES" sz="1600" dirty="0" err="1"/>
              <a:t>lang</a:t>
            </a:r>
            <a:r>
              <a:rPr lang="es-ES" sz="1600" dirty="0"/>
              <a:t>="en"&gt;</a:t>
            </a:r>
          </a:p>
          <a:p>
            <a:r>
              <a:rPr lang="es-ES" sz="1600" dirty="0"/>
              <a:t>&lt;head&gt;</a:t>
            </a:r>
          </a:p>
          <a:p>
            <a:r>
              <a:rPr lang="es-ES" sz="1600" dirty="0"/>
              <a:t>&lt;script&gt;</a:t>
            </a:r>
          </a:p>
          <a:p>
            <a:endParaRPr lang="es-ES" sz="1600" dirty="0"/>
          </a:p>
          <a:p>
            <a:r>
              <a:rPr lang="es-ES" sz="1600" dirty="0" err="1"/>
              <a:t>function</a:t>
            </a:r>
            <a:r>
              <a:rPr lang="es-ES" sz="1600" dirty="0"/>
              <a:t> ir(){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alert</a:t>
            </a:r>
            <a:r>
              <a:rPr lang="es-ES" sz="1600" dirty="0"/>
              <a:t> ("</a:t>
            </a:r>
            <a:r>
              <a:rPr lang="es-ES" sz="1600" dirty="0" err="1"/>
              <a:t>holamundo</a:t>
            </a:r>
            <a:r>
              <a:rPr lang="es-ES" sz="1600" dirty="0"/>
              <a:t>");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window.location.href</a:t>
            </a:r>
            <a:r>
              <a:rPr lang="es-ES" sz="1600" dirty="0"/>
              <a:t>="otrapagina.html";</a:t>
            </a:r>
          </a:p>
          <a:p>
            <a:r>
              <a:rPr lang="es-ES" sz="1600" dirty="0"/>
              <a:t>}</a:t>
            </a:r>
          </a:p>
          <a:p>
            <a:endParaRPr lang="es-ES" sz="1600" dirty="0"/>
          </a:p>
          <a:p>
            <a:endParaRPr lang="es-ES" sz="1600" dirty="0"/>
          </a:p>
          <a:p>
            <a:r>
              <a:rPr lang="es-ES" sz="1600" dirty="0"/>
              <a:t>&lt;/script&gt;</a:t>
            </a:r>
          </a:p>
          <a:p>
            <a:r>
              <a:rPr lang="es-ES" sz="1600" dirty="0"/>
              <a:t>    </a:t>
            </a:r>
          </a:p>
          <a:p>
            <a:r>
              <a:rPr lang="es-ES" sz="1600" dirty="0"/>
              <a:t>&lt;/head&gt;</a:t>
            </a:r>
          </a:p>
          <a:p>
            <a:endParaRPr lang="es-ES" sz="1600" dirty="0"/>
          </a:p>
          <a:p>
            <a:r>
              <a:rPr lang="es-ES" sz="1600" dirty="0"/>
              <a:t>&lt;</a:t>
            </a:r>
            <a:r>
              <a:rPr lang="es-ES" sz="1600" dirty="0" err="1"/>
              <a:t>body</a:t>
            </a:r>
            <a:r>
              <a:rPr lang="es-ES" sz="1600" dirty="0"/>
              <a:t>&gt;</a:t>
            </a:r>
          </a:p>
          <a:p>
            <a:r>
              <a:rPr lang="es-ES" sz="1600" dirty="0"/>
              <a:t>    &lt;</a:t>
            </a:r>
            <a:r>
              <a:rPr lang="es-ES" sz="1600" dirty="0" err="1"/>
              <a:t>button</a:t>
            </a:r>
            <a:r>
              <a:rPr lang="es-ES" sz="1600" dirty="0"/>
              <a:t> </a:t>
            </a:r>
            <a:r>
              <a:rPr lang="es-ES" sz="1600" dirty="0" err="1"/>
              <a:t>onclick</a:t>
            </a:r>
            <a:r>
              <a:rPr lang="es-ES" sz="1600" dirty="0"/>
              <a:t>="ir()"&gt;Nombre botón&lt;/</a:t>
            </a:r>
            <a:r>
              <a:rPr lang="es-ES" sz="1600" dirty="0" err="1"/>
              <a:t>button</a:t>
            </a:r>
            <a:r>
              <a:rPr lang="es-ES" sz="1600" dirty="0"/>
              <a:t>&gt; </a:t>
            </a:r>
          </a:p>
          <a:p>
            <a:endParaRPr lang="es-ES" sz="1600" dirty="0"/>
          </a:p>
          <a:p>
            <a:r>
              <a:rPr lang="es-ES" sz="1600" dirty="0"/>
              <a:t>&lt;/</a:t>
            </a:r>
            <a:r>
              <a:rPr lang="es-ES" sz="1600" dirty="0" err="1"/>
              <a:t>body</a:t>
            </a:r>
            <a:r>
              <a:rPr lang="es-ES" sz="1600" dirty="0"/>
              <a:t>&gt;</a:t>
            </a:r>
          </a:p>
          <a:p>
            <a:r>
              <a:rPr lang="es-ES" sz="1600" dirty="0"/>
              <a:t>&lt;/</a:t>
            </a:r>
            <a:r>
              <a:rPr lang="es-ES" sz="1600" dirty="0" err="1"/>
              <a:t>html</a:t>
            </a:r>
            <a:r>
              <a:rPr lang="es-ES" sz="1600" dirty="0"/>
              <a:t>&gt;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71503" y="1432013"/>
            <a:ext cx="4975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&lt;!DOCTYPE 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  <a:p>
            <a:r>
              <a:rPr lang="es-ES" dirty="0"/>
              <a:t>&lt;</a:t>
            </a:r>
            <a:r>
              <a:rPr lang="es-ES" dirty="0" err="1"/>
              <a:t>html</a:t>
            </a:r>
            <a:r>
              <a:rPr lang="es-ES" dirty="0"/>
              <a:t> </a:t>
            </a:r>
            <a:r>
              <a:rPr lang="es-ES" dirty="0" err="1"/>
              <a:t>lang</a:t>
            </a:r>
            <a:r>
              <a:rPr lang="es-ES" dirty="0"/>
              <a:t>="en"&gt;</a:t>
            </a:r>
          </a:p>
          <a:p>
            <a:r>
              <a:rPr lang="es-ES" dirty="0"/>
              <a:t>&lt;head&gt;</a:t>
            </a:r>
          </a:p>
          <a:p>
            <a:r>
              <a:rPr lang="es-ES" dirty="0"/>
              <a:t>    &lt;meta </a:t>
            </a:r>
            <a:r>
              <a:rPr lang="es-ES" dirty="0" err="1"/>
              <a:t>charset</a:t>
            </a:r>
            <a:r>
              <a:rPr lang="es-ES" dirty="0"/>
              <a:t>="UTF-8"&gt;</a:t>
            </a:r>
          </a:p>
          <a:p>
            <a:r>
              <a:rPr lang="es-ES" dirty="0"/>
              <a:t>    &lt;meta http-</a:t>
            </a:r>
            <a:r>
              <a:rPr lang="es-ES" dirty="0" err="1"/>
              <a:t>equiv</a:t>
            </a:r>
            <a:r>
              <a:rPr lang="es-ES" dirty="0"/>
              <a:t>="X-UA-Compatible" </a:t>
            </a:r>
            <a:r>
              <a:rPr lang="es-ES" dirty="0" err="1"/>
              <a:t>content</a:t>
            </a:r>
            <a:r>
              <a:rPr lang="es-ES" dirty="0"/>
              <a:t>="IE=</a:t>
            </a:r>
            <a:r>
              <a:rPr lang="es-ES" dirty="0" err="1"/>
              <a:t>edge</a:t>
            </a:r>
            <a:r>
              <a:rPr lang="es-ES" dirty="0"/>
              <a:t>"&gt;</a:t>
            </a:r>
          </a:p>
          <a:p>
            <a:r>
              <a:rPr lang="es-ES" dirty="0"/>
              <a:t>    &lt;meta </a:t>
            </a:r>
            <a:r>
              <a:rPr lang="es-ES" dirty="0" err="1"/>
              <a:t>name</a:t>
            </a:r>
            <a:r>
              <a:rPr lang="es-ES" dirty="0"/>
              <a:t>="</a:t>
            </a:r>
            <a:r>
              <a:rPr lang="es-ES" dirty="0" err="1"/>
              <a:t>viewport</a:t>
            </a:r>
            <a:r>
              <a:rPr lang="es-ES" dirty="0"/>
              <a:t>" </a:t>
            </a:r>
            <a:r>
              <a:rPr lang="es-ES" dirty="0" err="1"/>
              <a:t>content</a:t>
            </a:r>
            <a:r>
              <a:rPr lang="es-ES" dirty="0"/>
              <a:t>="</a:t>
            </a:r>
            <a:r>
              <a:rPr lang="es-ES" dirty="0" err="1"/>
              <a:t>width</a:t>
            </a:r>
            <a:r>
              <a:rPr lang="es-ES" dirty="0"/>
              <a:t>=</a:t>
            </a:r>
            <a:r>
              <a:rPr lang="es-ES" dirty="0" err="1"/>
              <a:t>device-width</a:t>
            </a:r>
            <a:r>
              <a:rPr lang="es-ES" dirty="0"/>
              <a:t>, </a:t>
            </a:r>
            <a:r>
              <a:rPr lang="es-ES" dirty="0" err="1"/>
              <a:t>initial-scale</a:t>
            </a:r>
            <a:r>
              <a:rPr lang="es-ES" dirty="0"/>
              <a:t>=1.0"&gt;</a:t>
            </a:r>
          </a:p>
          <a:p>
            <a:r>
              <a:rPr lang="es-ES" dirty="0"/>
              <a:t>    &lt;</a:t>
            </a:r>
            <a:r>
              <a:rPr lang="es-ES" dirty="0" err="1"/>
              <a:t>title</a:t>
            </a:r>
            <a:r>
              <a:rPr lang="es-ES" dirty="0"/>
              <a:t>&gt;</a:t>
            </a:r>
            <a:r>
              <a:rPr lang="es-ES" dirty="0" err="1"/>
              <a:t>Document</a:t>
            </a:r>
            <a:r>
              <a:rPr lang="es-ES" dirty="0"/>
              <a:t>&lt;/</a:t>
            </a:r>
            <a:r>
              <a:rPr lang="es-ES" dirty="0" err="1"/>
              <a:t>title</a:t>
            </a:r>
            <a:r>
              <a:rPr lang="es-ES" dirty="0"/>
              <a:t>&gt;</a:t>
            </a:r>
          </a:p>
          <a:p>
            <a:r>
              <a:rPr lang="es-ES" dirty="0"/>
              <a:t>&lt;/head&gt;</a:t>
            </a:r>
          </a:p>
          <a:p>
            <a:r>
              <a:rPr lang="es-ES" dirty="0"/>
              <a:t>&lt;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r>
              <a:rPr lang="es-ES" dirty="0"/>
              <a:t>    &lt;h1&gt;</a:t>
            </a:r>
            <a:r>
              <a:rPr lang="es-ES" dirty="0" err="1"/>
              <a:t>holamundo</a:t>
            </a:r>
            <a:r>
              <a:rPr lang="es-ES" dirty="0"/>
              <a:t>&lt;/h1&gt;</a:t>
            </a:r>
          </a:p>
          <a:p>
            <a:r>
              <a:rPr lang="es-ES" dirty="0"/>
              <a:t>&lt;/</a:t>
            </a:r>
            <a:r>
              <a:rPr lang="es-ES" dirty="0" err="1"/>
              <a:t>body</a:t>
            </a:r>
            <a:r>
              <a:rPr lang="es-ES" dirty="0"/>
              <a:t>&gt;</a:t>
            </a:r>
          </a:p>
          <a:p>
            <a:r>
              <a:rPr lang="es-ES" dirty="0"/>
              <a:t>&lt;/</a:t>
            </a:r>
            <a:r>
              <a:rPr lang="es-ES" dirty="0" err="1"/>
              <a:t>html</a:t>
            </a:r>
            <a:r>
              <a:rPr lang="es-ES" dirty="0"/>
              <a:t>&gt;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878595" y="878015"/>
            <a:ext cx="261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otrapagina.html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287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dependientes del navegador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navigator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document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956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82595" y="864973"/>
            <a:ext cx="10083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es-ES" sz="2800" dirty="0"/>
              <a:t>Tradicionalmente el DOM se desentendía del agente de </a:t>
            </a:r>
            <a:r>
              <a:rPr lang="es-ES" altLang="es-ES" sz="2800" dirty="0" smtClean="0"/>
              <a:t>usuario</a:t>
            </a:r>
            <a:r>
              <a:rPr lang="es-ES" altLang="es-ES" sz="2800" dirty="0" smtClean="0"/>
              <a:t>. </a:t>
            </a:r>
            <a:r>
              <a:rPr lang="es-ES" altLang="es-ES" sz="2400" dirty="0" smtClean="0"/>
              <a:t>Esto </a:t>
            </a:r>
            <a:r>
              <a:rPr lang="es-ES" altLang="es-ES" sz="2400" dirty="0"/>
              <a:t>obligó a los fabricantes de navegadores a crear el BOM</a:t>
            </a:r>
            <a:r>
              <a:rPr lang="es-ES" altLang="es-ES" sz="2400" dirty="0" smtClean="0"/>
              <a:t>. Sin </a:t>
            </a:r>
            <a:r>
              <a:rPr lang="es-ES" altLang="es-ES" sz="2400" dirty="0"/>
              <a:t>embargo, en HTML5, el </a:t>
            </a:r>
            <a:r>
              <a:rPr lang="es-ES" altLang="es-ES" sz="2400" dirty="0" smtClean="0"/>
              <a:t>objeto </a:t>
            </a:r>
            <a:r>
              <a:rPr lang="es-ES" altLang="es-ES" sz="2400" dirty="0" err="1"/>
              <a:t>window</a:t>
            </a:r>
            <a:r>
              <a:rPr lang="es-ES" altLang="es-ES" sz="2400" dirty="0"/>
              <a:t> se ha incluido en el DOM, siendo algunos de sus hijos: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000" dirty="0" err="1"/>
              <a:t>document</a:t>
            </a:r>
            <a:endParaRPr lang="es-ES" altLang="es-ES" sz="2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000" dirty="0" err="1"/>
              <a:t>history</a:t>
            </a:r>
            <a:endParaRPr lang="es-ES" altLang="es-ES" sz="2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000" dirty="0" err="1"/>
              <a:t>location</a:t>
            </a:r>
            <a:endParaRPr lang="es-ES" altLang="es-ES" sz="2000" dirty="0"/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es-ES" sz="2000" dirty="0" err="1"/>
              <a:t>navigator</a:t>
            </a:r>
            <a:endParaRPr lang="es-ES" altLang="es-ES" sz="20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937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El objeto </a:t>
            </a:r>
            <a:r>
              <a:rPr lang="es-ES" altLang="es-ES" dirty="0" err="1"/>
              <a:t>window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685800" y="2777649"/>
          <a:ext cx="10131424" cy="23774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065712"/>
                <a:gridCol w="5065712"/>
              </a:tblGrid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Método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Descripción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alert(mensaje)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Muestra un mensaje informativo no modal e impide cualquier interacción con el documento hasta que el usuario pulse Aceptar.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confirm(mensaje)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Muestra un mensaje no modal y solicita confirmación presentando los botones Cancelar y Aceptar. Devuelve un booleano que indica qué botón se ha pulsado (true si Aceptar o false si Cancelar).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prompt(mensaje,valor)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Muestra un mensaje no modal solicitando al usuario un dato. El método devuelve ese dato (en forma de cadena). Mediante el argumeno valor podemos proponer un dato predeterminado.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>
                          <a:effectLst/>
                        </a:rPr>
                        <a:t>showModalDialog(url)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200" dirty="0">
                          <a:effectLst/>
                        </a:rPr>
                        <a:t>Muestra una ventana emergente (</a:t>
                      </a:r>
                      <a:r>
                        <a:rPr lang="es-ES" sz="1200" dirty="0" err="1">
                          <a:effectLst/>
                        </a:rPr>
                        <a:t>popup</a:t>
                      </a:r>
                      <a:r>
                        <a:rPr lang="es-ES" sz="1200" dirty="0">
                          <a:effectLst/>
                        </a:rPr>
                        <a:t>) modal con el contenido del </a:t>
                      </a:r>
                      <a:r>
                        <a:rPr lang="es-ES" sz="1200" dirty="0" err="1">
                          <a:effectLst/>
                        </a:rPr>
                        <a:t>url</a:t>
                      </a:r>
                      <a:r>
                        <a:rPr lang="es-ES" sz="1200" dirty="0">
                          <a:effectLst/>
                        </a:rPr>
                        <a:t> especificado. Tenga en cuenta que la mayoría de los navegadores interceptan los </a:t>
                      </a:r>
                      <a:r>
                        <a:rPr lang="es-ES" sz="1200" dirty="0" err="1">
                          <a:effectLst/>
                        </a:rPr>
                        <a:t>popups</a:t>
                      </a:r>
                      <a:r>
                        <a:rPr lang="es-ES" sz="1200" dirty="0">
                          <a:effectLst/>
                        </a:rPr>
                        <a:t> impidiendo que se visualicen (por el abuso que tradicionalmente se ha hecho de ellos con motivos comerciales).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79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 </a:t>
            </a:r>
            <a:r>
              <a:rPr lang="es-ES" dirty="0" err="1" smtClean="0"/>
              <a:t>Window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801" y="1894702"/>
            <a:ext cx="94385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</a:t>
            </a:r>
            <a:r>
              <a:rPr lang="es-ES" dirty="0"/>
              <a:t>método sirve para abrir una ventana y devuelve una referencia al objeto </a:t>
            </a:r>
            <a:r>
              <a:rPr lang="es-ES" dirty="0" err="1"/>
              <a:t>window</a:t>
            </a:r>
            <a:r>
              <a:rPr lang="es-ES" dirty="0"/>
              <a:t> de esa nueva ventana. Su sintaxis es la siguiente:</a:t>
            </a:r>
          </a:p>
          <a:p>
            <a:r>
              <a:rPr lang="es-ES" dirty="0"/>
              <a:t> </a:t>
            </a:r>
          </a:p>
          <a:p>
            <a:r>
              <a:rPr lang="es-ES" dirty="0" err="1"/>
              <a:t>window.open</a:t>
            </a:r>
            <a:r>
              <a:rPr lang="es-ES" dirty="0"/>
              <a:t>(</a:t>
            </a:r>
            <a:r>
              <a:rPr lang="es-ES" i="1" dirty="0" err="1"/>
              <a:t>url</a:t>
            </a:r>
            <a:r>
              <a:rPr lang="es-ES" dirty="0" err="1"/>
              <a:t>,</a:t>
            </a:r>
            <a:r>
              <a:rPr lang="es-ES" i="1" dirty="0" err="1"/>
              <a:t>titulo</a:t>
            </a:r>
            <a:r>
              <a:rPr lang="es-ES" dirty="0" err="1"/>
              <a:t>,</a:t>
            </a:r>
            <a:r>
              <a:rPr lang="es-ES" i="1" dirty="0" err="1"/>
              <a:t>características</a:t>
            </a:r>
            <a:r>
              <a:rPr lang="es-ES" dirty="0"/>
              <a:t>)</a:t>
            </a:r>
          </a:p>
          <a:p>
            <a:endParaRPr lang="es-ES" dirty="0" smtClean="0"/>
          </a:p>
          <a:p>
            <a:r>
              <a:rPr lang="es-ES" dirty="0"/>
              <a:t>La cadena </a:t>
            </a:r>
            <a:r>
              <a:rPr lang="es-ES" i="1" dirty="0"/>
              <a:t>características</a:t>
            </a:r>
            <a:r>
              <a:rPr lang="es-ES" dirty="0"/>
              <a:t> establece las propiedades de la ventana, que deben escribirse separadas por comas sin espacios entre ellas. Algunas de las características que podemos configurar son:</a:t>
            </a:r>
          </a:p>
          <a:p>
            <a:r>
              <a:rPr lang="es-ES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left</a:t>
            </a:r>
            <a:r>
              <a:rPr lang="es-ES" dirty="0"/>
              <a:t>: Distancia al borde izquierdo del escritorio.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top: Distancia al borde superior del escritorio.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height</a:t>
            </a:r>
            <a:r>
              <a:rPr lang="es-ES" dirty="0"/>
              <a:t>: Altura de la ventana.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width</a:t>
            </a:r>
            <a:r>
              <a:rPr lang="es-ES" dirty="0"/>
              <a:t>: Anchura de la ventana.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menubar</a:t>
            </a:r>
            <a:r>
              <a:rPr lang="es-ES" dirty="0"/>
              <a:t>: El valor yes indica que la nueva ventana mostrará la barra de menús.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toolbar</a:t>
            </a:r>
            <a:r>
              <a:rPr lang="es-ES" dirty="0"/>
              <a:t>: El valor yes indica que la nueva ventana mostrará los botones de navegación (</a:t>
            </a:r>
            <a:r>
              <a:rPr lang="es-ES" b="1" dirty="0"/>
              <a:t>Adelante</a:t>
            </a:r>
            <a:r>
              <a:rPr lang="es-ES" dirty="0"/>
              <a:t>, </a:t>
            </a:r>
            <a:r>
              <a:rPr lang="es-ES" b="1" dirty="0"/>
              <a:t>Atrás</a:t>
            </a:r>
            <a:r>
              <a:rPr lang="es-ES" dirty="0"/>
              <a:t>, …).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location</a:t>
            </a:r>
            <a:r>
              <a:rPr lang="es-ES" dirty="0"/>
              <a:t>: El valor yes indica que la nueva ventana mostrará la barra de dirección.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81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El objeto </a:t>
            </a:r>
            <a:r>
              <a:rPr lang="es-ES" altLang="es-ES" dirty="0" err="1"/>
              <a:t>window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801" y="1738184"/>
            <a:ext cx="971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altLang="es-ES" dirty="0"/>
              <a:t>Objeto </a:t>
            </a:r>
            <a:r>
              <a:rPr lang="es-ES" altLang="es-ES" dirty="0" err="1"/>
              <a:t>window</a:t>
            </a:r>
            <a:endParaRPr lang="es-ES" altLang="es-ES" dirty="0"/>
          </a:p>
          <a:p>
            <a:pPr>
              <a:lnSpc>
                <a:spcPct val="150000"/>
              </a:lnSpc>
            </a:pPr>
            <a:r>
              <a:rPr lang="es-ES" altLang="es-ES" dirty="0"/>
              <a:t>Representa la ventana del navegador y es el objeto principal. De hecho puede omitirse al llamar a sus propiedades y métodos, por ejemplo, el método </a:t>
            </a:r>
            <a:r>
              <a:rPr lang="es-ES" altLang="es-ES" dirty="0" err="1"/>
              <a:t>setTimeout</a:t>
            </a:r>
            <a:r>
              <a:rPr lang="es-ES" altLang="es-ES" dirty="0"/>
              <a:t>() es en realidad </a:t>
            </a:r>
            <a:r>
              <a:rPr lang="es-ES" altLang="es-ES" dirty="0" err="1"/>
              <a:t>window.setTimeout</a:t>
            </a:r>
            <a:r>
              <a:rPr lang="es-ES" altLang="es-ES" dirty="0" smtClean="0"/>
              <a:t>().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Sus </a:t>
            </a:r>
            <a:r>
              <a:rPr lang="es-ES" dirty="0"/>
              <a:t>principales propiedades y métodos son: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51" y="3589553"/>
            <a:ext cx="6468119" cy="30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5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El objeto </a:t>
            </a:r>
            <a:r>
              <a:rPr lang="es-ES" altLang="es-ES" dirty="0" err="1"/>
              <a:t>window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31" y="1905514"/>
            <a:ext cx="10163175" cy="2552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36" y="4689260"/>
            <a:ext cx="59436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6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Timers</a:t>
            </a:r>
            <a:r>
              <a:rPr lang="es-ES" b="1" dirty="0"/>
              <a:t/>
            </a:r>
            <a:br>
              <a:rPr lang="es-ES" b="1" dirty="0"/>
            </a:b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801" y="1515762"/>
            <a:ext cx="89195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 smtClean="0"/>
              <a:t>Permiten </a:t>
            </a:r>
            <a:r>
              <a:rPr lang="es-ES" b="1" dirty="0"/>
              <a:t>ejecutar código en el futuro (cuando transcurran los milisegundos indicados). Hay 2 tipos: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/>
              <a:t>setTimeout</a:t>
            </a:r>
            <a:r>
              <a:rPr lang="es-ES" b="1" dirty="0" smtClean="0"/>
              <a:t>(función</a:t>
            </a:r>
            <a:r>
              <a:rPr lang="es-ES" b="1" dirty="0"/>
              <a:t>, milisegundos): ejecuta la función indicada una </a:t>
            </a:r>
            <a:r>
              <a:rPr lang="es-ES" b="1" dirty="0" err="1"/>
              <a:t>sóla</a:t>
            </a:r>
            <a:r>
              <a:rPr lang="es-ES" b="1" dirty="0"/>
              <a:t> vez, cuando transcurran los milisegundos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/>
              <a:t>setInterval</a:t>
            </a:r>
            <a:r>
              <a:rPr lang="es-ES" b="1" dirty="0"/>
              <a:t>(función, milisegundos): ejecuta la función indicada cada vez que transcurran los milisegundos, hasta que sea cancelado el </a:t>
            </a:r>
            <a:r>
              <a:rPr lang="es-ES" b="1" dirty="0" err="1"/>
              <a:t>timer</a:t>
            </a:r>
            <a:r>
              <a:rPr lang="es-ES" b="1" dirty="0"/>
              <a:t>. A ambas se le pueden pasar más parámetros tras los milisegundos y serán los parámetros que recibirá la función a ejecutar.</a:t>
            </a:r>
          </a:p>
          <a:p>
            <a:pPr>
              <a:lnSpc>
                <a:spcPct val="150000"/>
              </a:lnSpc>
            </a:pPr>
            <a:r>
              <a:rPr lang="es-ES" b="1" dirty="0"/>
              <a:t>Ambas funciones devuelven un identificador que nos permitirá cancelar la ejecución del código, con: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 smtClean="0"/>
              <a:t>clearTiemout</a:t>
            </a:r>
            <a:r>
              <a:rPr lang="es-ES" b="1" dirty="0" smtClean="0"/>
              <a:t>(identificador</a:t>
            </a:r>
            <a:r>
              <a:rPr lang="es-ES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1" dirty="0" err="1"/>
              <a:t>clearInterval</a:t>
            </a:r>
            <a:r>
              <a:rPr lang="es-ES" b="1" dirty="0"/>
              <a:t>(identificador)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1302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176</TotalTime>
  <Words>1101</Words>
  <Application>Microsoft Office PowerPoint</Application>
  <PresentationFormat>Panorámica</PresentationFormat>
  <Paragraphs>152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Celestial</vt:lpstr>
      <vt:lpstr>Utilización de los objetos predefinidos del lenguaje</vt:lpstr>
      <vt:lpstr>Presentación de PowerPoint</vt:lpstr>
      <vt:lpstr>Objetos dependientes del navegador</vt:lpstr>
      <vt:lpstr>Presentación de PowerPoint</vt:lpstr>
      <vt:lpstr>El objeto window</vt:lpstr>
      <vt:lpstr>Objeto Window</vt:lpstr>
      <vt:lpstr>El objeto window</vt:lpstr>
      <vt:lpstr>El objeto window</vt:lpstr>
      <vt:lpstr>Timers </vt:lpstr>
      <vt:lpstr>Timers </vt:lpstr>
      <vt:lpstr>Timers </vt:lpstr>
      <vt:lpstr>Objeto location</vt:lpstr>
      <vt:lpstr>Objeto HISTORY</vt:lpstr>
      <vt:lpstr>NAVIGATOR</vt:lpstr>
      <vt:lpstr>NAVIGATOR</vt:lpstr>
      <vt:lpstr>SCREEN:</vt:lpstr>
      <vt:lpstr>Objetos no dependientes del navegador</vt:lpstr>
      <vt:lpstr>Objeto Math </vt:lpstr>
      <vt:lpstr>Objeto Math </vt:lpstr>
      <vt:lpstr>Objeto Date  </vt:lpstr>
      <vt:lpstr>Objeto Date  </vt:lpstr>
      <vt:lpstr>Objeto date</vt:lpstr>
      <vt:lpstr>Objeto date</vt:lpstr>
      <vt:lpstr>Objeto date</vt:lpstr>
      <vt:lpstr>Objeto date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Objetos nativos</dc:title>
  <dc:creator>Cuenta Microsoft</dc:creator>
  <cp:lastModifiedBy>Cuenta Microsoft</cp:lastModifiedBy>
  <cp:revision>57</cp:revision>
  <dcterms:created xsi:type="dcterms:W3CDTF">2022-09-15T21:05:42Z</dcterms:created>
  <dcterms:modified xsi:type="dcterms:W3CDTF">2022-09-27T17:41:05Z</dcterms:modified>
</cp:coreProperties>
</file>