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91" r:id="rId3"/>
    <p:sldId id="292" r:id="rId4"/>
    <p:sldId id="294" r:id="rId5"/>
    <p:sldId id="288" r:id="rId6"/>
    <p:sldId id="279" r:id="rId7"/>
    <p:sldId id="289" r:id="rId8"/>
    <p:sldId id="290" r:id="rId9"/>
    <p:sldId id="295" r:id="rId10"/>
    <p:sldId id="285" r:id="rId1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9B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95" autoAdjust="0"/>
  </p:normalViewPr>
  <p:slideViewPr>
    <p:cSldViewPr snapToGrid="0" showGuides="1">
      <p:cViewPr>
        <p:scale>
          <a:sx n="70" d="100"/>
          <a:sy n="70" d="100"/>
        </p:scale>
        <p:origin x="-1166" y="-446"/>
      </p:cViewPr>
      <p:guideLst>
        <p:guide orient="horz" pos="2328"/>
        <p:guide orient="horz" pos="624"/>
        <p:guide orient="horz" pos="4056"/>
        <p:guide pos="3864"/>
        <p:guide pos="7512"/>
        <p:guide pos="144"/>
      </p:guideLst>
    </p:cSldViewPr>
  </p:slideViewPr>
  <p:notesTextViewPr>
    <p:cViewPr>
      <p:scale>
        <a:sx n="1" d="1"/>
        <a:sy n="1" d="1"/>
      </p:scale>
      <p:origin x="0" y="0"/>
    </p:cViewPr>
  </p:notesTextViewPr>
  <p:notesViewPr>
    <p:cSldViewPr snapToGrid="0">
      <p:cViewPr varScale="1">
        <p:scale>
          <a:sx n="77" d="100"/>
          <a:sy n="77"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 TargetMode="Externa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98D8F-403F-4715-8D38-A87A3A7EFE78}" type="doc">
      <dgm:prSet loTypeId="urn:microsoft.com/office/officeart/2009/3/layout/IncreasingArrowsProcess" loCatId="process" qsTypeId="urn:microsoft.com/office/officeart/2005/8/quickstyle/simple1" qsCatId="simple" csTypeId="urn:microsoft.com/office/officeart/2005/8/colors/accent3_4" csCatId="accent3" phldr="1"/>
      <dgm:spPr/>
      <dgm:t>
        <a:bodyPr/>
        <a:lstStyle/>
        <a:p>
          <a:endParaRPr lang="es-MX"/>
        </a:p>
      </dgm:t>
    </dgm:pt>
    <dgm:pt modelId="{51B990EE-B261-4B8F-913E-CC958DFD8308}">
      <dgm:prSet phldrT="[Texto]"/>
      <dgm:spPr/>
      <dgm:t>
        <a:bodyPr/>
        <a:lstStyle/>
        <a:p>
          <a:r>
            <a:rPr lang="es-MX" dirty="0"/>
            <a:t>Búsqueda de la Base de Datos</a:t>
          </a:r>
        </a:p>
      </dgm:t>
    </dgm:pt>
    <dgm:pt modelId="{03325E48-8017-498E-9CCB-2D8BB4165A34}" type="parTrans" cxnId="{50344CB0-661B-4127-9F05-53DACB22C629}">
      <dgm:prSet/>
      <dgm:spPr/>
      <dgm:t>
        <a:bodyPr/>
        <a:lstStyle/>
        <a:p>
          <a:endParaRPr lang="es-MX"/>
        </a:p>
      </dgm:t>
    </dgm:pt>
    <dgm:pt modelId="{11F105DB-4DF3-425D-8131-7FD7BE3D1864}" type="sibTrans" cxnId="{50344CB0-661B-4127-9F05-53DACB22C629}">
      <dgm:prSet/>
      <dgm:spPr/>
      <dgm:t>
        <a:bodyPr/>
        <a:lstStyle/>
        <a:p>
          <a:endParaRPr lang="es-MX"/>
        </a:p>
      </dgm:t>
    </dgm:pt>
    <dgm:pt modelId="{0230F375-011B-4896-8ADE-14523F1FFA4D}">
      <dgm:prSet phldrT="[Texto]"/>
      <dgm:spPr/>
      <dgm:t>
        <a:bodyPr/>
        <a:lstStyle/>
        <a:p>
          <a:r>
            <a:rPr lang="es-MX" b="0" i="0" u="none" dirty="0"/>
            <a:t>Se decidió y optó por una Base de Datos de prueba. </a:t>
          </a:r>
          <a:endParaRPr lang="es-MX" dirty="0"/>
        </a:p>
      </dgm:t>
    </dgm:pt>
    <dgm:pt modelId="{F21CB466-FAE6-4486-B059-5D68A7A9343C}" type="parTrans" cxnId="{27E8E6FE-3C00-4CAB-9090-B80AE1FE5102}">
      <dgm:prSet/>
      <dgm:spPr/>
      <dgm:t>
        <a:bodyPr/>
        <a:lstStyle/>
        <a:p>
          <a:endParaRPr lang="es-MX"/>
        </a:p>
      </dgm:t>
    </dgm:pt>
    <dgm:pt modelId="{F645EE6B-4425-4D64-B6E6-4E8A302C2C95}" type="sibTrans" cxnId="{27E8E6FE-3C00-4CAB-9090-B80AE1FE5102}">
      <dgm:prSet/>
      <dgm:spPr/>
      <dgm:t>
        <a:bodyPr/>
        <a:lstStyle/>
        <a:p>
          <a:endParaRPr lang="es-MX"/>
        </a:p>
      </dgm:t>
    </dgm:pt>
    <dgm:pt modelId="{D0A12A35-B014-43B3-9996-47E5A96EA407}">
      <dgm:prSet phldrT="[Texto]"/>
      <dgm:spPr/>
      <dgm:t>
        <a:bodyPr/>
        <a:lstStyle/>
        <a:p>
          <a:r>
            <a:rPr lang="es-MX" dirty="0"/>
            <a:t>En esta problemática lo que se quiere descubrir es alguna relación entre las características de un teléfono móvil como lo son RAM, Batery, Resolución y Memoria interna, entre otras, Para poder determinar el Rango de Gama (Baja, Media, Alta) entran esas características, y poder apoyar a Bob a </a:t>
          </a:r>
          <a:r>
            <a:rPr lang="es-MX" dirty="0" err="1"/>
            <a:t>a</a:t>
          </a:r>
          <a:r>
            <a:rPr lang="es-MX" dirty="0"/>
            <a:t> elegir el giro al cual enfocarse en la venta de celulares.</a:t>
          </a:r>
        </a:p>
      </dgm:t>
    </dgm:pt>
    <dgm:pt modelId="{884DCAE5-2522-43AF-86F1-E2F562141EC8}" type="parTrans" cxnId="{47C1A106-875D-43D8-8136-A5421BB5C5FF}">
      <dgm:prSet/>
      <dgm:spPr/>
      <dgm:t>
        <a:bodyPr/>
        <a:lstStyle/>
        <a:p>
          <a:endParaRPr lang="es-MX"/>
        </a:p>
      </dgm:t>
    </dgm:pt>
    <dgm:pt modelId="{508A013A-51CF-4E63-9603-ED736FD173E3}" type="sibTrans" cxnId="{47C1A106-875D-43D8-8136-A5421BB5C5FF}">
      <dgm:prSet/>
      <dgm:spPr/>
      <dgm:t>
        <a:bodyPr/>
        <a:lstStyle/>
        <a:p>
          <a:endParaRPr lang="es-MX"/>
        </a:p>
      </dgm:t>
    </dgm:pt>
    <dgm:pt modelId="{FF91B963-9841-4157-B849-6D72C3C67F13}">
      <dgm:prSet/>
      <dgm:spPr/>
      <dgm:t>
        <a:bodyPr/>
        <a:lstStyle/>
        <a:p>
          <a:r>
            <a:rPr lang="es-MX" dirty="0"/>
            <a:t>Justificación de la Selección</a:t>
          </a:r>
        </a:p>
      </dgm:t>
    </dgm:pt>
    <dgm:pt modelId="{BCBA0BB1-48A8-4BDC-9554-A9C88DA610A2}" type="parTrans" cxnId="{090FD43C-1D77-4759-925E-003CB8362CA8}">
      <dgm:prSet/>
      <dgm:spPr/>
      <dgm:t>
        <a:bodyPr/>
        <a:lstStyle/>
        <a:p>
          <a:endParaRPr lang="es-MX"/>
        </a:p>
      </dgm:t>
    </dgm:pt>
    <dgm:pt modelId="{DF205859-F0CE-40C5-84F4-659C21124832}" type="sibTrans" cxnId="{090FD43C-1D77-4759-925E-003CB8362CA8}">
      <dgm:prSet/>
      <dgm:spPr/>
      <dgm:t>
        <a:bodyPr/>
        <a:lstStyle/>
        <a:p>
          <a:endParaRPr lang="es-MX"/>
        </a:p>
      </dgm:t>
    </dgm:pt>
    <dgm:pt modelId="{111EAAB2-6B5E-4A58-BAC9-2BD564C419B5}">
      <dgm:prSet/>
      <dgm:spPr/>
      <dgm:t>
        <a:bodyPr/>
        <a:lstStyle/>
        <a:p>
          <a:r>
            <a:rPr lang="es-MX" b="0" i="0" u="none" dirty="0"/>
            <a:t>El sitio de descarga de la base de datos fue: </a:t>
          </a:r>
          <a:r>
            <a:rPr lang="es-MX" b="0" i="0" dirty="0">
              <a:hlinkClick xmlns:r="http://schemas.openxmlformats.org/officeDocument/2006/relationships" r:id="rId1"/>
            </a:rPr>
            <a:t>https://www.kaggle.com</a:t>
          </a:r>
          <a:endParaRPr lang="es-MX" b="0" dirty="0"/>
        </a:p>
      </dgm:t>
    </dgm:pt>
    <dgm:pt modelId="{201019D3-3F67-44B2-9E6F-07981BE6C05D}" type="parTrans" cxnId="{2C84C2C6-E300-44DA-B081-D244ED8E738C}">
      <dgm:prSet/>
      <dgm:spPr/>
      <dgm:t>
        <a:bodyPr/>
        <a:lstStyle/>
        <a:p>
          <a:endParaRPr lang="es-MX"/>
        </a:p>
      </dgm:t>
    </dgm:pt>
    <dgm:pt modelId="{FA3C2EBE-E135-4271-81EF-91FB087D373C}" type="sibTrans" cxnId="{2C84C2C6-E300-44DA-B081-D244ED8E738C}">
      <dgm:prSet/>
      <dgm:spPr/>
      <dgm:t>
        <a:bodyPr/>
        <a:lstStyle/>
        <a:p>
          <a:endParaRPr lang="es-MX"/>
        </a:p>
      </dgm:t>
    </dgm:pt>
    <dgm:pt modelId="{E3CD91AD-1C6D-4CF5-ACEB-C5F200A48D02}" type="pres">
      <dgm:prSet presAssocID="{D6A98D8F-403F-4715-8D38-A87A3A7EFE78}" presName="Name0" presStyleCnt="0">
        <dgm:presLayoutVars>
          <dgm:chMax val="5"/>
          <dgm:chPref val="5"/>
          <dgm:dir/>
          <dgm:animLvl val="lvl"/>
        </dgm:presLayoutVars>
      </dgm:prSet>
      <dgm:spPr/>
      <dgm:t>
        <a:bodyPr/>
        <a:lstStyle/>
        <a:p>
          <a:endParaRPr lang="es-MX"/>
        </a:p>
      </dgm:t>
    </dgm:pt>
    <dgm:pt modelId="{83F9E878-E957-414D-95D3-52846D74F5DE}" type="pres">
      <dgm:prSet presAssocID="{51B990EE-B261-4B8F-913E-CC958DFD8308}" presName="parentText1" presStyleLbl="node1" presStyleIdx="0" presStyleCnt="2">
        <dgm:presLayoutVars>
          <dgm:chMax/>
          <dgm:chPref val="3"/>
          <dgm:bulletEnabled val="1"/>
        </dgm:presLayoutVars>
      </dgm:prSet>
      <dgm:spPr/>
      <dgm:t>
        <a:bodyPr/>
        <a:lstStyle/>
        <a:p>
          <a:endParaRPr lang="es-MX"/>
        </a:p>
      </dgm:t>
    </dgm:pt>
    <dgm:pt modelId="{901E8AF7-626C-4017-A192-7ABACD62FC09}" type="pres">
      <dgm:prSet presAssocID="{51B990EE-B261-4B8F-913E-CC958DFD8308}" presName="childText1" presStyleLbl="solidAlignAcc1" presStyleIdx="0" presStyleCnt="2">
        <dgm:presLayoutVars>
          <dgm:chMax val="0"/>
          <dgm:chPref val="0"/>
          <dgm:bulletEnabled val="1"/>
        </dgm:presLayoutVars>
      </dgm:prSet>
      <dgm:spPr/>
      <dgm:t>
        <a:bodyPr/>
        <a:lstStyle/>
        <a:p>
          <a:endParaRPr lang="es-MX"/>
        </a:p>
      </dgm:t>
    </dgm:pt>
    <dgm:pt modelId="{FE8B958C-C092-4C3D-8AB3-F8534B4F2483}" type="pres">
      <dgm:prSet presAssocID="{FF91B963-9841-4157-B849-6D72C3C67F13}" presName="parentText2" presStyleLbl="node1" presStyleIdx="1" presStyleCnt="2">
        <dgm:presLayoutVars>
          <dgm:chMax/>
          <dgm:chPref val="3"/>
          <dgm:bulletEnabled val="1"/>
        </dgm:presLayoutVars>
      </dgm:prSet>
      <dgm:spPr/>
      <dgm:t>
        <a:bodyPr/>
        <a:lstStyle/>
        <a:p>
          <a:endParaRPr lang="es-MX"/>
        </a:p>
      </dgm:t>
    </dgm:pt>
    <dgm:pt modelId="{6E0895AB-357F-4E4A-9DF4-82ECE4A54A4D}" type="pres">
      <dgm:prSet presAssocID="{FF91B963-9841-4157-B849-6D72C3C67F13}" presName="childText2" presStyleLbl="solidAlignAcc1" presStyleIdx="1" presStyleCnt="2" custLinFactNeighborX="1588">
        <dgm:presLayoutVars>
          <dgm:chMax val="0"/>
          <dgm:chPref val="0"/>
          <dgm:bulletEnabled val="1"/>
        </dgm:presLayoutVars>
      </dgm:prSet>
      <dgm:spPr/>
      <dgm:t>
        <a:bodyPr/>
        <a:lstStyle/>
        <a:p>
          <a:endParaRPr lang="es-MX"/>
        </a:p>
      </dgm:t>
    </dgm:pt>
  </dgm:ptLst>
  <dgm:cxnLst>
    <dgm:cxn modelId="{27E8E6FE-3C00-4CAB-9090-B80AE1FE5102}" srcId="{51B990EE-B261-4B8F-913E-CC958DFD8308}" destId="{0230F375-011B-4896-8ADE-14523F1FFA4D}" srcOrd="0" destOrd="0" parTransId="{F21CB466-FAE6-4486-B059-5D68A7A9343C}" sibTransId="{F645EE6B-4425-4D64-B6E6-4E8A302C2C95}"/>
    <dgm:cxn modelId="{2F906368-71E8-4DFA-91B4-421FAC7BCE79}" type="presOf" srcId="{111EAAB2-6B5E-4A58-BAC9-2BD564C419B5}" destId="{901E8AF7-626C-4017-A192-7ABACD62FC09}" srcOrd="0" destOrd="1" presId="urn:microsoft.com/office/officeart/2009/3/layout/IncreasingArrowsProcess"/>
    <dgm:cxn modelId="{C674B87D-5908-42EC-B34E-DFE6EC11C0BB}" type="presOf" srcId="{D6A98D8F-403F-4715-8D38-A87A3A7EFE78}" destId="{E3CD91AD-1C6D-4CF5-ACEB-C5F200A48D02}" srcOrd="0" destOrd="0" presId="urn:microsoft.com/office/officeart/2009/3/layout/IncreasingArrowsProcess"/>
    <dgm:cxn modelId="{BFAAB2C4-BBB3-48D4-9F31-5638B4F9C8E3}" type="presOf" srcId="{D0A12A35-B014-43B3-9996-47E5A96EA407}" destId="{6E0895AB-357F-4E4A-9DF4-82ECE4A54A4D}" srcOrd="0" destOrd="0" presId="urn:microsoft.com/office/officeart/2009/3/layout/IncreasingArrowsProcess"/>
    <dgm:cxn modelId="{2C84C2C6-E300-44DA-B081-D244ED8E738C}" srcId="{51B990EE-B261-4B8F-913E-CC958DFD8308}" destId="{111EAAB2-6B5E-4A58-BAC9-2BD564C419B5}" srcOrd="1" destOrd="0" parTransId="{201019D3-3F67-44B2-9E6F-07981BE6C05D}" sibTransId="{FA3C2EBE-E135-4271-81EF-91FB087D373C}"/>
    <dgm:cxn modelId="{B83B2626-7410-401B-9D29-01C40D8835A9}" type="presOf" srcId="{FF91B963-9841-4157-B849-6D72C3C67F13}" destId="{FE8B958C-C092-4C3D-8AB3-F8534B4F2483}" srcOrd="0" destOrd="0" presId="urn:microsoft.com/office/officeart/2009/3/layout/IncreasingArrowsProcess"/>
    <dgm:cxn modelId="{2EB60843-A42C-4D04-8C60-71D31E8F742A}" type="presOf" srcId="{0230F375-011B-4896-8ADE-14523F1FFA4D}" destId="{901E8AF7-626C-4017-A192-7ABACD62FC09}" srcOrd="0" destOrd="0" presId="urn:microsoft.com/office/officeart/2009/3/layout/IncreasingArrowsProcess"/>
    <dgm:cxn modelId="{090FD43C-1D77-4759-925E-003CB8362CA8}" srcId="{D6A98D8F-403F-4715-8D38-A87A3A7EFE78}" destId="{FF91B963-9841-4157-B849-6D72C3C67F13}" srcOrd="1" destOrd="0" parTransId="{BCBA0BB1-48A8-4BDC-9554-A9C88DA610A2}" sibTransId="{DF205859-F0CE-40C5-84F4-659C21124832}"/>
    <dgm:cxn modelId="{47C1A106-875D-43D8-8136-A5421BB5C5FF}" srcId="{FF91B963-9841-4157-B849-6D72C3C67F13}" destId="{D0A12A35-B014-43B3-9996-47E5A96EA407}" srcOrd="0" destOrd="0" parTransId="{884DCAE5-2522-43AF-86F1-E2F562141EC8}" sibTransId="{508A013A-51CF-4E63-9603-ED736FD173E3}"/>
    <dgm:cxn modelId="{962C093C-A8E6-4ED3-A58F-FB54B0F41EB9}" type="presOf" srcId="{51B990EE-B261-4B8F-913E-CC958DFD8308}" destId="{83F9E878-E957-414D-95D3-52846D74F5DE}" srcOrd="0" destOrd="0" presId="urn:microsoft.com/office/officeart/2009/3/layout/IncreasingArrowsProcess"/>
    <dgm:cxn modelId="{50344CB0-661B-4127-9F05-53DACB22C629}" srcId="{D6A98D8F-403F-4715-8D38-A87A3A7EFE78}" destId="{51B990EE-B261-4B8F-913E-CC958DFD8308}" srcOrd="0" destOrd="0" parTransId="{03325E48-8017-498E-9CCB-2D8BB4165A34}" sibTransId="{11F105DB-4DF3-425D-8131-7FD7BE3D1864}"/>
    <dgm:cxn modelId="{27943837-29B6-4135-9A44-15B9E9EC3A35}" type="presParOf" srcId="{E3CD91AD-1C6D-4CF5-ACEB-C5F200A48D02}" destId="{83F9E878-E957-414D-95D3-52846D74F5DE}" srcOrd="0" destOrd="0" presId="urn:microsoft.com/office/officeart/2009/3/layout/IncreasingArrowsProcess"/>
    <dgm:cxn modelId="{15DF5560-825E-40C0-BFB8-D14EEFF7BE96}" type="presParOf" srcId="{E3CD91AD-1C6D-4CF5-ACEB-C5F200A48D02}" destId="{901E8AF7-626C-4017-A192-7ABACD62FC09}" srcOrd="1" destOrd="0" presId="urn:microsoft.com/office/officeart/2009/3/layout/IncreasingArrowsProcess"/>
    <dgm:cxn modelId="{B50AFBBA-D92C-4652-A974-B5311E4155B3}" type="presParOf" srcId="{E3CD91AD-1C6D-4CF5-ACEB-C5F200A48D02}" destId="{FE8B958C-C092-4C3D-8AB3-F8534B4F2483}" srcOrd="2" destOrd="0" presId="urn:microsoft.com/office/officeart/2009/3/layout/IncreasingArrowsProcess"/>
    <dgm:cxn modelId="{EAE06E87-7BA4-4225-AF85-3CB8EC6D0F52}" type="presParOf" srcId="{E3CD91AD-1C6D-4CF5-ACEB-C5F200A48D02}" destId="{6E0895AB-357F-4E4A-9DF4-82ECE4A54A4D}"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A98D8F-403F-4715-8D38-A87A3A7EFE78}" type="doc">
      <dgm:prSet loTypeId="urn:microsoft.com/office/officeart/2008/layout/VerticalCurvedList" loCatId="list" qsTypeId="urn:microsoft.com/office/officeart/2005/8/quickstyle/simple1" qsCatId="simple" csTypeId="urn:microsoft.com/office/officeart/2005/8/colors/accent3_4" csCatId="accent3" phldr="1"/>
      <dgm:spPr/>
      <dgm:t>
        <a:bodyPr/>
        <a:lstStyle/>
        <a:p>
          <a:endParaRPr lang="es-MX"/>
        </a:p>
      </dgm:t>
    </dgm:pt>
    <dgm:pt modelId="{51B990EE-B261-4B8F-913E-CC958DFD8308}">
      <dgm:prSet phldrT="[Texto]" custT="1"/>
      <dgm:spPr/>
      <dgm:t>
        <a:bodyPr/>
        <a:lstStyle/>
        <a:p>
          <a:r>
            <a:rPr lang="es-MX" sz="1400" b="1" i="0" u="none" dirty="0"/>
            <a:t>Descripción de la Base de Datos:</a:t>
          </a:r>
          <a:endParaRPr lang="es-MX" sz="1400" dirty="0"/>
        </a:p>
      </dgm:t>
    </dgm:pt>
    <dgm:pt modelId="{03325E48-8017-498E-9CCB-2D8BB4165A34}" type="parTrans" cxnId="{50344CB0-661B-4127-9F05-53DACB22C629}">
      <dgm:prSet/>
      <dgm:spPr/>
      <dgm:t>
        <a:bodyPr/>
        <a:lstStyle/>
        <a:p>
          <a:endParaRPr lang="es-MX"/>
        </a:p>
      </dgm:t>
    </dgm:pt>
    <dgm:pt modelId="{11F105DB-4DF3-425D-8131-7FD7BE3D1864}" type="sibTrans" cxnId="{50344CB0-661B-4127-9F05-53DACB22C629}">
      <dgm:prSet/>
      <dgm:spPr/>
      <dgm:t>
        <a:bodyPr/>
        <a:lstStyle/>
        <a:p>
          <a:endParaRPr lang="es-MX"/>
        </a:p>
      </dgm:t>
    </dgm:pt>
    <dgm:pt modelId="{FF91B963-9841-4157-B849-6D72C3C67F13}">
      <dgm:prSet custT="1"/>
      <dgm:spPr/>
      <dgm:t>
        <a:bodyPr/>
        <a:lstStyle/>
        <a:p>
          <a:r>
            <a:rPr lang="es-MX" sz="1400" b="1" i="0" u="none" dirty="0"/>
            <a:t>El tipo de datos a utilizar:</a:t>
          </a:r>
          <a:endParaRPr lang="es-MX" sz="1400" b="1" dirty="0"/>
        </a:p>
      </dgm:t>
    </dgm:pt>
    <dgm:pt modelId="{BCBA0BB1-48A8-4BDC-9554-A9C88DA610A2}" type="parTrans" cxnId="{090FD43C-1D77-4759-925E-003CB8362CA8}">
      <dgm:prSet/>
      <dgm:spPr/>
      <dgm:t>
        <a:bodyPr/>
        <a:lstStyle/>
        <a:p>
          <a:endParaRPr lang="es-MX"/>
        </a:p>
      </dgm:t>
    </dgm:pt>
    <dgm:pt modelId="{DF205859-F0CE-40C5-84F4-659C21124832}" type="sibTrans" cxnId="{090FD43C-1D77-4759-925E-003CB8362CA8}">
      <dgm:prSet/>
      <dgm:spPr/>
      <dgm:t>
        <a:bodyPr/>
        <a:lstStyle/>
        <a:p>
          <a:endParaRPr lang="es-MX"/>
        </a:p>
      </dgm:t>
    </dgm:pt>
    <dgm:pt modelId="{B90048DC-AC83-4553-9003-90A489E44EC1}">
      <dgm:prSet custT="1"/>
      <dgm:spPr/>
      <dgm:t>
        <a:bodyPr/>
        <a:lstStyle/>
        <a:p>
          <a:r>
            <a:rPr lang="es-MX" sz="1400" b="0" i="0" u="none" dirty="0"/>
            <a:t>Nombre BD original: celulares.csv</a:t>
          </a:r>
          <a:endParaRPr lang="es-MX" sz="1400" b="0" dirty="0"/>
        </a:p>
      </dgm:t>
    </dgm:pt>
    <dgm:pt modelId="{ACBEA818-FA58-4429-A690-3D2D194A4955}" type="parTrans" cxnId="{D0BC7785-1601-47CF-956C-FAA1764053FB}">
      <dgm:prSet/>
      <dgm:spPr/>
      <dgm:t>
        <a:bodyPr/>
        <a:lstStyle/>
        <a:p>
          <a:endParaRPr lang="es-MX"/>
        </a:p>
      </dgm:t>
    </dgm:pt>
    <dgm:pt modelId="{00A98AA2-3205-485F-A246-35D63B07BC45}" type="sibTrans" cxnId="{D0BC7785-1601-47CF-956C-FAA1764053FB}">
      <dgm:prSet/>
      <dgm:spPr/>
      <dgm:t>
        <a:bodyPr/>
        <a:lstStyle/>
        <a:p>
          <a:endParaRPr lang="es-MX"/>
        </a:p>
      </dgm:t>
    </dgm:pt>
    <dgm:pt modelId="{FBC34BA1-DA41-4F1C-99B1-8051B5CD3254}">
      <dgm:prSet custT="1"/>
      <dgm:spPr/>
      <dgm:t>
        <a:bodyPr/>
        <a:lstStyle/>
        <a:p>
          <a:r>
            <a:rPr lang="es-MX" sz="1400" b="0" i="0" u="none" dirty="0"/>
            <a:t>Formato de BD: </a:t>
          </a:r>
          <a:r>
            <a:rPr lang="es-MX" sz="1400" b="0" i="0" u="none" dirty="0" err="1"/>
            <a:t>csv</a:t>
          </a:r>
          <a:endParaRPr lang="es-MX" sz="1400" b="0" dirty="0"/>
        </a:p>
      </dgm:t>
    </dgm:pt>
    <dgm:pt modelId="{DFF53C64-D805-4DF7-A3F6-95F77433D0A8}" type="parTrans" cxnId="{662A6418-2639-4B5C-8B68-43A7E5829305}">
      <dgm:prSet/>
      <dgm:spPr/>
      <dgm:t>
        <a:bodyPr/>
        <a:lstStyle/>
        <a:p>
          <a:endParaRPr lang="es-MX"/>
        </a:p>
      </dgm:t>
    </dgm:pt>
    <dgm:pt modelId="{6F247C86-6041-44A0-887F-9A51C8F53E3B}" type="sibTrans" cxnId="{662A6418-2639-4B5C-8B68-43A7E5829305}">
      <dgm:prSet/>
      <dgm:spPr/>
      <dgm:t>
        <a:bodyPr/>
        <a:lstStyle/>
        <a:p>
          <a:endParaRPr lang="es-MX"/>
        </a:p>
      </dgm:t>
    </dgm:pt>
    <dgm:pt modelId="{F754DE7B-3CEB-4279-917B-076E7D55EAE6}">
      <dgm:prSet custT="1"/>
      <dgm:spPr/>
      <dgm:t>
        <a:bodyPr/>
        <a:lstStyle/>
        <a:p>
          <a:r>
            <a:rPr lang="es-MX" sz="1400" b="0" i="0" u="none" dirty="0"/>
            <a:t>Tamaño: 120KB</a:t>
          </a:r>
          <a:endParaRPr lang="es-MX" sz="1400" b="0" dirty="0"/>
        </a:p>
      </dgm:t>
    </dgm:pt>
    <dgm:pt modelId="{B9157053-6179-41FD-8612-778AF17E5248}" type="parTrans" cxnId="{9B287A9D-C0EC-4EA8-8EDC-756D4E86AD2F}">
      <dgm:prSet/>
      <dgm:spPr/>
      <dgm:t>
        <a:bodyPr/>
        <a:lstStyle/>
        <a:p>
          <a:endParaRPr lang="es-MX"/>
        </a:p>
      </dgm:t>
    </dgm:pt>
    <dgm:pt modelId="{FBDAF104-4E4C-4210-9D6A-9654779DDCAA}" type="sibTrans" cxnId="{9B287A9D-C0EC-4EA8-8EDC-756D4E86AD2F}">
      <dgm:prSet/>
      <dgm:spPr/>
      <dgm:t>
        <a:bodyPr/>
        <a:lstStyle/>
        <a:p>
          <a:endParaRPr lang="es-MX"/>
        </a:p>
      </dgm:t>
    </dgm:pt>
    <dgm:pt modelId="{F7E00EF6-F1C2-4DA4-A557-E1B8E52673E8}">
      <dgm:prSet custT="1"/>
      <dgm:spPr/>
      <dgm:t>
        <a:bodyPr/>
        <a:lstStyle/>
        <a:p>
          <a:r>
            <a:rPr lang="es-MX" sz="1400" b="0" i="0" u="none" dirty="0"/>
            <a:t>Contenido: tiene 2,000 registros y 21 campos</a:t>
          </a:r>
          <a:endParaRPr lang="es-MX" sz="1400" b="0" dirty="0"/>
        </a:p>
      </dgm:t>
    </dgm:pt>
    <dgm:pt modelId="{6C4F8338-4386-491D-A50C-AF7DFE7AFF9F}" type="parTrans" cxnId="{C252197E-3997-4CB1-B146-568ADB6FE972}">
      <dgm:prSet/>
      <dgm:spPr/>
      <dgm:t>
        <a:bodyPr/>
        <a:lstStyle/>
        <a:p>
          <a:endParaRPr lang="es-MX"/>
        </a:p>
      </dgm:t>
    </dgm:pt>
    <dgm:pt modelId="{67A1BD68-576D-4835-857F-60F223667E63}" type="sibTrans" cxnId="{C252197E-3997-4CB1-B146-568ADB6FE972}">
      <dgm:prSet/>
      <dgm:spPr/>
      <dgm:t>
        <a:bodyPr/>
        <a:lstStyle/>
        <a:p>
          <a:endParaRPr lang="es-MX"/>
        </a:p>
      </dgm:t>
    </dgm:pt>
    <dgm:pt modelId="{EECC167E-6611-4FA9-95F1-1AA55B240CD3}">
      <dgm:prSet custT="1"/>
      <dgm:spPr/>
      <dgm:t>
        <a:bodyPr/>
        <a:lstStyle/>
        <a:p>
          <a:r>
            <a:rPr lang="es-MX" sz="1400" b="0" i="0" u="none" dirty="0"/>
            <a:t> Numéricos y categóricos. En donde se utilizo la herramienta de R, para manipular una parte de estos datos y poder realizar un resumen.</a:t>
          </a:r>
          <a:endParaRPr lang="es-MX" sz="1400" b="0" dirty="0"/>
        </a:p>
      </dgm:t>
    </dgm:pt>
    <dgm:pt modelId="{7E4FE520-6116-42DF-BA21-A1396720F044}" type="parTrans" cxnId="{FADC3F2B-E72E-48BA-8EAB-D90ABC861CF7}">
      <dgm:prSet/>
      <dgm:spPr/>
      <dgm:t>
        <a:bodyPr/>
        <a:lstStyle/>
        <a:p>
          <a:endParaRPr lang="es-MX"/>
        </a:p>
      </dgm:t>
    </dgm:pt>
    <dgm:pt modelId="{30706AB0-6B69-486C-8AA6-2FD80D5165D8}" type="sibTrans" cxnId="{FADC3F2B-E72E-48BA-8EAB-D90ABC861CF7}">
      <dgm:prSet/>
      <dgm:spPr/>
      <dgm:t>
        <a:bodyPr/>
        <a:lstStyle/>
        <a:p>
          <a:endParaRPr lang="es-MX"/>
        </a:p>
      </dgm:t>
    </dgm:pt>
    <dgm:pt modelId="{25486788-25A3-44DF-87DB-921CB65D35B0}">
      <dgm:prSet custT="1"/>
      <dgm:spPr/>
      <dgm:t>
        <a:bodyPr/>
        <a:lstStyle/>
        <a:p>
          <a:pPr>
            <a:buFont typeface="+mj-lt"/>
            <a:buAutoNum type="arabicPeriod"/>
          </a:pPr>
          <a:r>
            <a:rPr lang="es-MX" sz="1400" b="1" i="0" u="none" dirty="0"/>
            <a:t>Limpieza de Datos:</a:t>
          </a:r>
          <a:endParaRPr lang="es-MX" sz="1400" b="0" dirty="0"/>
        </a:p>
      </dgm:t>
    </dgm:pt>
    <dgm:pt modelId="{0E5B9EE1-BE3D-4E6A-8853-DA6C8E5F6298}" type="parTrans" cxnId="{177063A6-D45A-444D-BC02-82DBFCC0995E}">
      <dgm:prSet/>
      <dgm:spPr/>
      <dgm:t>
        <a:bodyPr/>
        <a:lstStyle/>
        <a:p>
          <a:endParaRPr lang="es-MX"/>
        </a:p>
      </dgm:t>
    </dgm:pt>
    <dgm:pt modelId="{835EC733-5326-4225-9E74-F87E76B77277}" type="sibTrans" cxnId="{177063A6-D45A-444D-BC02-82DBFCC0995E}">
      <dgm:prSet/>
      <dgm:spPr/>
      <dgm:t>
        <a:bodyPr/>
        <a:lstStyle/>
        <a:p>
          <a:endParaRPr lang="es-MX"/>
        </a:p>
      </dgm:t>
    </dgm:pt>
    <dgm:pt modelId="{19380C57-696D-4B5C-9DF5-EDF3115AD63A}">
      <dgm:prSet custT="1"/>
      <dgm:spPr/>
      <dgm:t>
        <a:bodyPr/>
        <a:lstStyle/>
        <a:p>
          <a:r>
            <a:rPr lang="es-MX" sz="1400" b="0" i="0" u="none" dirty="0"/>
            <a:t>Eliminamos categorías que se consideraron irrelevantes para el análisis.</a:t>
          </a:r>
          <a:endParaRPr lang="es-MX" sz="1400" b="0" dirty="0"/>
        </a:p>
      </dgm:t>
    </dgm:pt>
    <dgm:pt modelId="{41FF7E51-7903-4C98-8F87-26503D11B5A7}" type="parTrans" cxnId="{E1BD7EF8-F184-491E-826D-E00DF41C9AEC}">
      <dgm:prSet/>
      <dgm:spPr/>
      <dgm:t>
        <a:bodyPr/>
        <a:lstStyle/>
        <a:p>
          <a:endParaRPr lang="es-MX"/>
        </a:p>
      </dgm:t>
    </dgm:pt>
    <dgm:pt modelId="{1F016749-9177-430A-ADCE-17BB6CEAE156}" type="sibTrans" cxnId="{E1BD7EF8-F184-491E-826D-E00DF41C9AEC}">
      <dgm:prSet/>
      <dgm:spPr/>
      <dgm:t>
        <a:bodyPr/>
        <a:lstStyle/>
        <a:p>
          <a:endParaRPr lang="es-MX"/>
        </a:p>
      </dgm:t>
    </dgm:pt>
    <dgm:pt modelId="{B22ADC80-AA3B-46E9-A998-4FDD560050B9}">
      <dgm:prSet custT="1"/>
      <dgm:spPr/>
      <dgm:t>
        <a:bodyPr/>
        <a:lstStyle/>
        <a:p>
          <a:r>
            <a:rPr lang="es-MX" sz="1400" b="0" i="0" u="none" dirty="0"/>
            <a:t>Analizando y limpiando la base de datos quedaron 2,000 registros y 8 campos, los cuales son los que se están utilizando en el visualizador final. </a:t>
          </a:r>
          <a:endParaRPr lang="es-MX" sz="1400" b="0" dirty="0"/>
        </a:p>
      </dgm:t>
    </dgm:pt>
    <dgm:pt modelId="{E7D7E902-3D35-4055-906F-6AAA0E793FF0}" type="parTrans" cxnId="{1DF71088-C08C-4496-9D1D-D37002BC900D}">
      <dgm:prSet/>
      <dgm:spPr/>
      <dgm:t>
        <a:bodyPr/>
        <a:lstStyle/>
        <a:p>
          <a:endParaRPr lang="es-MX"/>
        </a:p>
      </dgm:t>
    </dgm:pt>
    <dgm:pt modelId="{9410E48F-77B3-4757-828C-987677849BFF}" type="sibTrans" cxnId="{1DF71088-C08C-4496-9D1D-D37002BC900D}">
      <dgm:prSet/>
      <dgm:spPr/>
      <dgm:t>
        <a:bodyPr/>
        <a:lstStyle/>
        <a:p>
          <a:endParaRPr lang="es-MX"/>
        </a:p>
      </dgm:t>
    </dgm:pt>
    <dgm:pt modelId="{8A75F6E3-CD5F-4E1A-98CD-99886ABDD6C6}">
      <dgm:prSet custT="1"/>
      <dgm:spPr/>
      <dgm:t>
        <a:bodyPr/>
        <a:lstStyle/>
        <a:p>
          <a:endParaRPr lang="es-MX" sz="1400"/>
        </a:p>
      </dgm:t>
    </dgm:pt>
    <dgm:pt modelId="{9B6FE88D-78D4-4D53-87FE-DA77E1742C4D}" type="parTrans" cxnId="{91A1341F-D5BA-4B57-B8DD-FCF47A1B5C3F}">
      <dgm:prSet/>
      <dgm:spPr/>
      <dgm:t>
        <a:bodyPr/>
        <a:lstStyle/>
        <a:p>
          <a:endParaRPr lang="es-MX"/>
        </a:p>
      </dgm:t>
    </dgm:pt>
    <dgm:pt modelId="{94EB4108-D1C3-4391-B92F-FE3E6D308A44}" type="sibTrans" cxnId="{91A1341F-D5BA-4B57-B8DD-FCF47A1B5C3F}">
      <dgm:prSet/>
      <dgm:spPr/>
      <dgm:t>
        <a:bodyPr/>
        <a:lstStyle/>
        <a:p>
          <a:endParaRPr lang="es-MX"/>
        </a:p>
      </dgm:t>
    </dgm:pt>
    <dgm:pt modelId="{63209517-A98D-40D1-A518-EBA46AEE5FEE}" type="pres">
      <dgm:prSet presAssocID="{D6A98D8F-403F-4715-8D38-A87A3A7EFE78}" presName="Name0" presStyleCnt="0">
        <dgm:presLayoutVars>
          <dgm:chMax val="7"/>
          <dgm:chPref val="7"/>
          <dgm:dir/>
        </dgm:presLayoutVars>
      </dgm:prSet>
      <dgm:spPr/>
      <dgm:t>
        <a:bodyPr/>
        <a:lstStyle/>
        <a:p>
          <a:endParaRPr lang="es-MX"/>
        </a:p>
      </dgm:t>
    </dgm:pt>
    <dgm:pt modelId="{8FAA6D0B-7424-45C3-A103-E475D8A51FCF}" type="pres">
      <dgm:prSet presAssocID="{D6A98D8F-403F-4715-8D38-A87A3A7EFE78}" presName="Name1" presStyleCnt="0"/>
      <dgm:spPr/>
    </dgm:pt>
    <dgm:pt modelId="{C116FECD-CA9E-4278-AB54-A3BB3A30D189}" type="pres">
      <dgm:prSet presAssocID="{D6A98D8F-403F-4715-8D38-A87A3A7EFE78}" presName="cycle" presStyleCnt="0"/>
      <dgm:spPr/>
    </dgm:pt>
    <dgm:pt modelId="{36A9B5FE-3BD5-437A-BA6F-87F7D66C71E9}" type="pres">
      <dgm:prSet presAssocID="{D6A98D8F-403F-4715-8D38-A87A3A7EFE78}" presName="srcNode" presStyleLbl="node1" presStyleIdx="0" presStyleCnt="3"/>
      <dgm:spPr/>
    </dgm:pt>
    <dgm:pt modelId="{D187DFFF-33D2-4F5B-BE71-0E8BE93E11D2}" type="pres">
      <dgm:prSet presAssocID="{D6A98D8F-403F-4715-8D38-A87A3A7EFE78}" presName="conn" presStyleLbl="parChTrans1D2" presStyleIdx="0" presStyleCnt="1"/>
      <dgm:spPr/>
      <dgm:t>
        <a:bodyPr/>
        <a:lstStyle/>
        <a:p>
          <a:endParaRPr lang="es-MX"/>
        </a:p>
      </dgm:t>
    </dgm:pt>
    <dgm:pt modelId="{796E946F-C47B-4174-836F-9854BA820ED5}" type="pres">
      <dgm:prSet presAssocID="{D6A98D8F-403F-4715-8D38-A87A3A7EFE78}" presName="extraNode" presStyleLbl="node1" presStyleIdx="0" presStyleCnt="3"/>
      <dgm:spPr/>
    </dgm:pt>
    <dgm:pt modelId="{85731CBD-34B0-4DFA-9331-EFB44809D9C4}" type="pres">
      <dgm:prSet presAssocID="{D6A98D8F-403F-4715-8D38-A87A3A7EFE78}" presName="dstNode" presStyleLbl="node1" presStyleIdx="0" presStyleCnt="3"/>
      <dgm:spPr/>
    </dgm:pt>
    <dgm:pt modelId="{B5FD935B-F9D5-44BF-A4F7-88C8536EA3EE}" type="pres">
      <dgm:prSet presAssocID="{51B990EE-B261-4B8F-913E-CC958DFD8308}" presName="text_1" presStyleLbl="node1" presStyleIdx="0" presStyleCnt="3" custScaleY="125956">
        <dgm:presLayoutVars>
          <dgm:bulletEnabled val="1"/>
        </dgm:presLayoutVars>
      </dgm:prSet>
      <dgm:spPr/>
      <dgm:t>
        <a:bodyPr/>
        <a:lstStyle/>
        <a:p>
          <a:endParaRPr lang="es-MX"/>
        </a:p>
      </dgm:t>
    </dgm:pt>
    <dgm:pt modelId="{57A38A84-2376-40F7-BEB4-C6ABA70FC64C}" type="pres">
      <dgm:prSet presAssocID="{51B990EE-B261-4B8F-913E-CC958DFD8308}" presName="accent_1" presStyleCnt="0"/>
      <dgm:spPr/>
    </dgm:pt>
    <dgm:pt modelId="{0C80CDA2-DEB6-478A-A23C-0E1414FCD545}" type="pres">
      <dgm:prSet presAssocID="{51B990EE-B261-4B8F-913E-CC958DFD8308}" presName="accentRepeatNode" presStyleLbl="solidFgAcc1" presStyleIdx="0" presStyleCnt="3"/>
      <dgm:spPr/>
    </dgm:pt>
    <dgm:pt modelId="{927374FA-9015-49D7-AD9F-10A4846B27A1}" type="pres">
      <dgm:prSet presAssocID="{FF91B963-9841-4157-B849-6D72C3C67F13}" presName="text_2" presStyleLbl="node1" presStyleIdx="1" presStyleCnt="3" custScaleY="122427">
        <dgm:presLayoutVars>
          <dgm:bulletEnabled val="1"/>
        </dgm:presLayoutVars>
      </dgm:prSet>
      <dgm:spPr/>
      <dgm:t>
        <a:bodyPr/>
        <a:lstStyle/>
        <a:p>
          <a:endParaRPr lang="es-MX"/>
        </a:p>
      </dgm:t>
    </dgm:pt>
    <dgm:pt modelId="{A3DBE111-C77A-49EF-BAED-DCD975F91457}" type="pres">
      <dgm:prSet presAssocID="{FF91B963-9841-4157-B849-6D72C3C67F13}" presName="accent_2" presStyleCnt="0"/>
      <dgm:spPr/>
    </dgm:pt>
    <dgm:pt modelId="{8E5AC303-648C-4134-BA63-2D16CB47F670}" type="pres">
      <dgm:prSet presAssocID="{FF91B963-9841-4157-B849-6D72C3C67F13}" presName="accentRepeatNode" presStyleLbl="solidFgAcc1" presStyleIdx="1" presStyleCnt="3"/>
      <dgm:spPr/>
    </dgm:pt>
    <dgm:pt modelId="{281F202A-D05A-49E7-8F85-81A3C60774A7}" type="pres">
      <dgm:prSet presAssocID="{25486788-25A3-44DF-87DB-921CB65D35B0}" presName="text_3" presStyleLbl="node1" presStyleIdx="2" presStyleCnt="3" custScaleY="132752">
        <dgm:presLayoutVars>
          <dgm:bulletEnabled val="1"/>
        </dgm:presLayoutVars>
      </dgm:prSet>
      <dgm:spPr/>
      <dgm:t>
        <a:bodyPr/>
        <a:lstStyle/>
        <a:p>
          <a:endParaRPr lang="es-MX"/>
        </a:p>
      </dgm:t>
    </dgm:pt>
    <dgm:pt modelId="{3CDDB1FB-F57B-49F2-B3F9-BA60319DEED2}" type="pres">
      <dgm:prSet presAssocID="{25486788-25A3-44DF-87DB-921CB65D35B0}" presName="accent_3" presStyleCnt="0"/>
      <dgm:spPr/>
    </dgm:pt>
    <dgm:pt modelId="{09087AB6-70C6-4410-BB4F-7E393975EF2F}" type="pres">
      <dgm:prSet presAssocID="{25486788-25A3-44DF-87DB-921CB65D35B0}" presName="accentRepeatNode" presStyleLbl="solidFgAcc1" presStyleIdx="2" presStyleCnt="3"/>
      <dgm:spPr/>
    </dgm:pt>
  </dgm:ptLst>
  <dgm:cxnLst>
    <dgm:cxn modelId="{1DF71088-C08C-4496-9D1D-D37002BC900D}" srcId="{25486788-25A3-44DF-87DB-921CB65D35B0}" destId="{B22ADC80-AA3B-46E9-A998-4FDD560050B9}" srcOrd="1" destOrd="0" parTransId="{E7D7E902-3D35-4055-906F-6AAA0E793FF0}" sibTransId="{9410E48F-77B3-4757-828C-987677849BFF}"/>
    <dgm:cxn modelId="{FADC3F2B-E72E-48BA-8EAB-D90ABC861CF7}" srcId="{FF91B963-9841-4157-B849-6D72C3C67F13}" destId="{EECC167E-6611-4FA9-95F1-1AA55B240CD3}" srcOrd="0" destOrd="0" parTransId="{7E4FE520-6116-42DF-BA21-A1396720F044}" sibTransId="{30706AB0-6B69-486C-8AA6-2FD80D5165D8}"/>
    <dgm:cxn modelId="{8939D70B-2AFE-4217-86F7-B454938BF468}" type="presOf" srcId="{25486788-25A3-44DF-87DB-921CB65D35B0}" destId="{281F202A-D05A-49E7-8F85-81A3C60774A7}" srcOrd="0" destOrd="0" presId="urn:microsoft.com/office/officeart/2008/layout/VerticalCurvedList"/>
    <dgm:cxn modelId="{FD1B27EA-CE93-4A59-AE05-7C66D438695D}" type="presOf" srcId="{F754DE7B-3CEB-4279-917B-076E7D55EAE6}" destId="{B5FD935B-F9D5-44BF-A4F7-88C8536EA3EE}" srcOrd="0" destOrd="3" presId="urn:microsoft.com/office/officeart/2008/layout/VerticalCurvedList"/>
    <dgm:cxn modelId="{AE80B4FF-2FCE-4713-95F4-6E7DB8765C49}" type="presOf" srcId="{F7E00EF6-F1C2-4DA4-A557-E1B8E52673E8}" destId="{B5FD935B-F9D5-44BF-A4F7-88C8536EA3EE}" srcOrd="0" destOrd="4" presId="urn:microsoft.com/office/officeart/2008/layout/VerticalCurvedList"/>
    <dgm:cxn modelId="{090FD43C-1D77-4759-925E-003CB8362CA8}" srcId="{D6A98D8F-403F-4715-8D38-A87A3A7EFE78}" destId="{FF91B963-9841-4157-B849-6D72C3C67F13}" srcOrd="1" destOrd="0" parTransId="{BCBA0BB1-48A8-4BDC-9554-A9C88DA610A2}" sibTransId="{DF205859-F0CE-40C5-84F4-659C21124832}"/>
    <dgm:cxn modelId="{C252197E-3997-4CB1-B146-568ADB6FE972}" srcId="{51B990EE-B261-4B8F-913E-CC958DFD8308}" destId="{F7E00EF6-F1C2-4DA4-A557-E1B8E52673E8}" srcOrd="3" destOrd="0" parTransId="{6C4F8338-4386-491D-A50C-AF7DFE7AFF9F}" sibTransId="{67A1BD68-576D-4835-857F-60F223667E63}"/>
    <dgm:cxn modelId="{91A1341F-D5BA-4B57-B8DD-FCF47A1B5C3F}" srcId="{25486788-25A3-44DF-87DB-921CB65D35B0}" destId="{8A75F6E3-CD5F-4E1A-98CD-99886ABDD6C6}" srcOrd="2" destOrd="0" parTransId="{9B6FE88D-78D4-4D53-87FE-DA77E1742C4D}" sibTransId="{94EB4108-D1C3-4391-B92F-FE3E6D308A44}"/>
    <dgm:cxn modelId="{D0BC7785-1601-47CF-956C-FAA1764053FB}" srcId="{51B990EE-B261-4B8F-913E-CC958DFD8308}" destId="{B90048DC-AC83-4553-9003-90A489E44EC1}" srcOrd="0" destOrd="0" parTransId="{ACBEA818-FA58-4429-A690-3D2D194A4955}" sibTransId="{00A98AA2-3205-485F-A246-35D63B07BC45}"/>
    <dgm:cxn modelId="{6316E63D-0974-4F77-98BF-D24ADD4F6692}" type="presOf" srcId="{D6A98D8F-403F-4715-8D38-A87A3A7EFE78}" destId="{63209517-A98D-40D1-A518-EBA46AEE5FEE}" srcOrd="0" destOrd="0" presId="urn:microsoft.com/office/officeart/2008/layout/VerticalCurvedList"/>
    <dgm:cxn modelId="{177063A6-D45A-444D-BC02-82DBFCC0995E}" srcId="{D6A98D8F-403F-4715-8D38-A87A3A7EFE78}" destId="{25486788-25A3-44DF-87DB-921CB65D35B0}" srcOrd="2" destOrd="0" parTransId="{0E5B9EE1-BE3D-4E6A-8853-DA6C8E5F6298}" sibTransId="{835EC733-5326-4225-9E74-F87E76B77277}"/>
    <dgm:cxn modelId="{8770ACB3-162C-41F9-BC1E-2EB0556CADBD}" type="presOf" srcId="{B22ADC80-AA3B-46E9-A998-4FDD560050B9}" destId="{281F202A-D05A-49E7-8F85-81A3C60774A7}" srcOrd="0" destOrd="2" presId="urn:microsoft.com/office/officeart/2008/layout/VerticalCurvedList"/>
    <dgm:cxn modelId="{50344CB0-661B-4127-9F05-53DACB22C629}" srcId="{D6A98D8F-403F-4715-8D38-A87A3A7EFE78}" destId="{51B990EE-B261-4B8F-913E-CC958DFD8308}" srcOrd="0" destOrd="0" parTransId="{03325E48-8017-498E-9CCB-2D8BB4165A34}" sibTransId="{11F105DB-4DF3-425D-8131-7FD7BE3D1864}"/>
    <dgm:cxn modelId="{0C25128A-3BF2-412D-8D60-E1F6839B80CF}" type="presOf" srcId="{B90048DC-AC83-4553-9003-90A489E44EC1}" destId="{B5FD935B-F9D5-44BF-A4F7-88C8536EA3EE}" srcOrd="0" destOrd="1" presId="urn:microsoft.com/office/officeart/2008/layout/VerticalCurvedList"/>
    <dgm:cxn modelId="{E1BD7EF8-F184-491E-826D-E00DF41C9AEC}" srcId="{25486788-25A3-44DF-87DB-921CB65D35B0}" destId="{19380C57-696D-4B5C-9DF5-EDF3115AD63A}" srcOrd="0" destOrd="0" parTransId="{41FF7E51-7903-4C98-8F87-26503D11B5A7}" sibTransId="{1F016749-9177-430A-ADCE-17BB6CEAE156}"/>
    <dgm:cxn modelId="{B0C14BAC-D4B8-46AE-A37D-B0D9EFDC85C1}" type="presOf" srcId="{FBC34BA1-DA41-4F1C-99B1-8051B5CD3254}" destId="{B5FD935B-F9D5-44BF-A4F7-88C8536EA3EE}" srcOrd="0" destOrd="2" presId="urn:microsoft.com/office/officeart/2008/layout/VerticalCurvedList"/>
    <dgm:cxn modelId="{EDA63756-7633-4428-9DA8-F82C0BA92D67}" type="presOf" srcId="{EECC167E-6611-4FA9-95F1-1AA55B240CD3}" destId="{927374FA-9015-49D7-AD9F-10A4846B27A1}" srcOrd="0" destOrd="1" presId="urn:microsoft.com/office/officeart/2008/layout/VerticalCurvedList"/>
    <dgm:cxn modelId="{22F28A82-AE64-4B91-95BB-AD757D4B0BF4}" type="presOf" srcId="{FF91B963-9841-4157-B849-6D72C3C67F13}" destId="{927374FA-9015-49D7-AD9F-10A4846B27A1}" srcOrd="0" destOrd="0" presId="urn:microsoft.com/office/officeart/2008/layout/VerticalCurvedList"/>
    <dgm:cxn modelId="{662A6418-2639-4B5C-8B68-43A7E5829305}" srcId="{51B990EE-B261-4B8F-913E-CC958DFD8308}" destId="{FBC34BA1-DA41-4F1C-99B1-8051B5CD3254}" srcOrd="1" destOrd="0" parTransId="{DFF53C64-D805-4DF7-A3F6-95F77433D0A8}" sibTransId="{6F247C86-6041-44A0-887F-9A51C8F53E3B}"/>
    <dgm:cxn modelId="{841E3B66-A7E3-4A0E-9495-62E46CA930C7}" type="presOf" srcId="{51B990EE-B261-4B8F-913E-CC958DFD8308}" destId="{B5FD935B-F9D5-44BF-A4F7-88C8536EA3EE}" srcOrd="0" destOrd="0" presId="urn:microsoft.com/office/officeart/2008/layout/VerticalCurvedList"/>
    <dgm:cxn modelId="{9B287A9D-C0EC-4EA8-8EDC-756D4E86AD2F}" srcId="{51B990EE-B261-4B8F-913E-CC958DFD8308}" destId="{F754DE7B-3CEB-4279-917B-076E7D55EAE6}" srcOrd="2" destOrd="0" parTransId="{B9157053-6179-41FD-8612-778AF17E5248}" sibTransId="{FBDAF104-4E4C-4210-9D6A-9654779DDCAA}"/>
    <dgm:cxn modelId="{C4200A25-6A70-4B84-B93D-E8C8B563E2D3}" type="presOf" srcId="{19380C57-696D-4B5C-9DF5-EDF3115AD63A}" destId="{281F202A-D05A-49E7-8F85-81A3C60774A7}" srcOrd="0" destOrd="1" presId="urn:microsoft.com/office/officeart/2008/layout/VerticalCurvedList"/>
    <dgm:cxn modelId="{56E02F8D-F1ED-4496-92E5-68954A749223}" type="presOf" srcId="{00A98AA2-3205-485F-A246-35D63B07BC45}" destId="{D187DFFF-33D2-4F5B-BE71-0E8BE93E11D2}" srcOrd="0" destOrd="0" presId="urn:microsoft.com/office/officeart/2008/layout/VerticalCurvedList"/>
    <dgm:cxn modelId="{3F17D10B-88BC-4707-A27C-4BBAC44A3D67}" type="presOf" srcId="{8A75F6E3-CD5F-4E1A-98CD-99886ABDD6C6}" destId="{281F202A-D05A-49E7-8F85-81A3C60774A7}" srcOrd="0" destOrd="3" presId="urn:microsoft.com/office/officeart/2008/layout/VerticalCurvedList"/>
    <dgm:cxn modelId="{19561CAC-264D-4254-A3B7-E0F2AB7D7E6D}" type="presParOf" srcId="{63209517-A98D-40D1-A518-EBA46AEE5FEE}" destId="{8FAA6D0B-7424-45C3-A103-E475D8A51FCF}" srcOrd="0" destOrd="0" presId="urn:microsoft.com/office/officeart/2008/layout/VerticalCurvedList"/>
    <dgm:cxn modelId="{09AF1D35-EF4D-4384-8F76-7F923248C787}" type="presParOf" srcId="{8FAA6D0B-7424-45C3-A103-E475D8A51FCF}" destId="{C116FECD-CA9E-4278-AB54-A3BB3A30D189}" srcOrd="0" destOrd="0" presId="urn:microsoft.com/office/officeart/2008/layout/VerticalCurvedList"/>
    <dgm:cxn modelId="{782BFDC9-C982-4573-A881-98DCA4E03AC6}" type="presParOf" srcId="{C116FECD-CA9E-4278-AB54-A3BB3A30D189}" destId="{36A9B5FE-3BD5-437A-BA6F-87F7D66C71E9}" srcOrd="0" destOrd="0" presId="urn:microsoft.com/office/officeart/2008/layout/VerticalCurvedList"/>
    <dgm:cxn modelId="{168410E5-C008-4FAA-B441-D9A45D005987}" type="presParOf" srcId="{C116FECD-CA9E-4278-AB54-A3BB3A30D189}" destId="{D187DFFF-33D2-4F5B-BE71-0E8BE93E11D2}" srcOrd="1" destOrd="0" presId="urn:microsoft.com/office/officeart/2008/layout/VerticalCurvedList"/>
    <dgm:cxn modelId="{C08D2A0C-B3B3-45AE-A2BE-62561581CB21}" type="presParOf" srcId="{C116FECD-CA9E-4278-AB54-A3BB3A30D189}" destId="{796E946F-C47B-4174-836F-9854BA820ED5}" srcOrd="2" destOrd="0" presId="urn:microsoft.com/office/officeart/2008/layout/VerticalCurvedList"/>
    <dgm:cxn modelId="{5355C8C5-BC5C-4DCA-BFE0-C3B5491AA227}" type="presParOf" srcId="{C116FECD-CA9E-4278-AB54-A3BB3A30D189}" destId="{85731CBD-34B0-4DFA-9331-EFB44809D9C4}" srcOrd="3" destOrd="0" presId="urn:microsoft.com/office/officeart/2008/layout/VerticalCurvedList"/>
    <dgm:cxn modelId="{5B2ED4C8-FB8A-48E7-990E-3AD970C4CA74}" type="presParOf" srcId="{8FAA6D0B-7424-45C3-A103-E475D8A51FCF}" destId="{B5FD935B-F9D5-44BF-A4F7-88C8536EA3EE}" srcOrd="1" destOrd="0" presId="urn:microsoft.com/office/officeart/2008/layout/VerticalCurvedList"/>
    <dgm:cxn modelId="{123B2040-566F-42A7-BCAC-DCE5D8E34614}" type="presParOf" srcId="{8FAA6D0B-7424-45C3-A103-E475D8A51FCF}" destId="{57A38A84-2376-40F7-BEB4-C6ABA70FC64C}" srcOrd="2" destOrd="0" presId="urn:microsoft.com/office/officeart/2008/layout/VerticalCurvedList"/>
    <dgm:cxn modelId="{9F5D1F18-AF68-45B2-BDF5-D3B16F7F58B1}" type="presParOf" srcId="{57A38A84-2376-40F7-BEB4-C6ABA70FC64C}" destId="{0C80CDA2-DEB6-478A-A23C-0E1414FCD545}" srcOrd="0" destOrd="0" presId="urn:microsoft.com/office/officeart/2008/layout/VerticalCurvedList"/>
    <dgm:cxn modelId="{E63DC3C9-4526-4EEF-AFC5-6C96467B79E5}" type="presParOf" srcId="{8FAA6D0B-7424-45C3-A103-E475D8A51FCF}" destId="{927374FA-9015-49D7-AD9F-10A4846B27A1}" srcOrd="3" destOrd="0" presId="urn:microsoft.com/office/officeart/2008/layout/VerticalCurvedList"/>
    <dgm:cxn modelId="{F87CF661-19DF-47AE-855A-F5B27E051A40}" type="presParOf" srcId="{8FAA6D0B-7424-45C3-A103-E475D8A51FCF}" destId="{A3DBE111-C77A-49EF-BAED-DCD975F91457}" srcOrd="4" destOrd="0" presId="urn:microsoft.com/office/officeart/2008/layout/VerticalCurvedList"/>
    <dgm:cxn modelId="{DBD6D3B1-9A0F-4477-916B-FE3BBC22EA97}" type="presParOf" srcId="{A3DBE111-C77A-49EF-BAED-DCD975F91457}" destId="{8E5AC303-648C-4134-BA63-2D16CB47F670}" srcOrd="0" destOrd="0" presId="urn:microsoft.com/office/officeart/2008/layout/VerticalCurvedList"/>
    <dgm:cxn modelId="{236085C2-60BA-496B-A7C3-BB7B81799123}" type="presParOf" srcId="{8FAA6D0B-7424-45C3-A103-E475D8A51FCF}" destId="{281F202A-D05A-49E7-8F85-81A3C60774A7}" srcOrd="5" destOrd="0" presId="urn:microsoft.com/office/officeart/2008/layout/VerticalCurvedList"/>
    <dgm:cxn modelId="{15F30693-3BCC-4BE4-91D5-14E27FE6B97F}" type="presParOf" srcId="{8FAA6D0B-7424-45C3-A103-E475D8A51FCF}" destId="{3CDDB1FB-F57B-49F2-B3F9-BA60319DEED2}" srcOrd="6" destOrd="0" presId="urn:microsoft.com/office/officeart/2008/layout/VerticalCurvedList"/>
    <dgm:cxn modelId="{A99F9AE5-A479-4CCB-8A07-556E61DEE8F6}" type="presParOf" srcId="{3CDDB1FB-F57B-49F2-B3F9-BA60319DEED2}" destId="{09087AB6-70C6-4410-BB4F-7E393975EF2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9E878-E957-414D-95D3-52846D74F5DE}">
      <dsp:nvSpPr>
        <dsp:cNvPr id="0" name=""/>
        <dsp:cNvSpPr/>
      </dsp:nvSpPr>
      <dsp:spPr>
        <a:xfrm>
          <a:off x="0" y="261306"/>
          <a:ext cx="9965635" cy="1451494"/>
        </a:xfrm>
        <a:prstGeom prst="rightArrow">
          <a:avLst>
            <a:gd name="adj1" fmla="val 50000"/>
            <a:gd name="adj2" fmla="val 5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254000" bIns="230425" numCol="1" spcCol="1270" anchor="ctr" anchorCtr="0">
          <a:noAutofit/>
        </a:bodyPr>
        <a:lstStyle/>
        <a:p>
          <a:pPr lvl="0" algn="l" defTabSz="1155700">
            <a:lnSpc>
              <a:spcPct val="90000"/>
            </a:lnSpc>
            <a:spcBef>
              <a:spcPct val="0"/>
            </a:spcBef>
            <a:spcAft>
              <a:spcPct val="35000"/>
            </a:spcAft>
          </a:pPr>
          <a:r>
            <a:rPr lang="es-MX" sz="2600" kern="1200" dirty="0"/>
            <a:t>Búsqueda de la Base de Datos</a:t>
          </a:r>
        </a:p>
      </dsp:txBody>
      <dsp:txXfrm>
        <a:off x="0" y="624180"/>
        <a:ext cx="9602762" cy="725747"/>
      </dsp:txXfrm>
    </dsp:sp>
    <dsp:sp modelId="{901E8AF7-626C-4017-A192-7ABACD62FC09}">
      <dsp:nvSpPr>
        <dsp:cNvPr id="0" name=""/>
        <dsp:cNvSpPr/>
      </dsp:nvSpPr>
      <dsp:spPr>
        <a:xfrm>
          <a:off x="0" y="1384215"/>
          <a:ext cx="4604123" cy="323981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MX" sz="2000" b="0" i="0" u="none" kern="1200" dirty="0"/>
            <a:t>Se decidió y optó por una Base de Datos de prueba. </a:t>
          </a:r>
          <a:endParaRPr lang="es-MX" sz="2000" kern="1200" dirty="0"/>
        </a:p>
        <a:p>
          <a:pPr lvl="0" algn="l" defTabSz="889000">
            <a:lnSpc>
              <a:spcPct val="90000"/>
            </a:lnSpc>
            <a:spcBef>
              <a:spcPct val="0"/>
            </a:spcBef>
            <a:spcAft>
              <a:spcPct val="35000"/>
            </a:spcAft>
          </a:pPr>
          <a:r>
            <a:rPr lang="es-MX" sz="2000" b="0" i="0" u="none" kern="1200" dirty="0"/>
            <a:t>El sitio de descarga de la base de datos fue: </a:t>
          </a:r>
          <a:r>
            <a:rPr lang="es-MX" sz="2000" b="0" i="0" kern="1200" dirty="0">
              <a:hlinkClick xmlns:r="http://schemas.openxmlformats.org/officeDocument/2006/relationships" r:id="rId1"/>
            </a:rPr>
            <a:t>https://www.kaggle.com</a:t>
          </a:r>
          <a:endParaRPr lang="es-MX" sz="2000" b="0" kern="1200" dirty="0"/>
        </a:p>
      </dsp:txBody>
      <dsp:txXfrm>
        <a:off x="0" y="1384215"/>
        <a:ext cx="4604123" cy="3239812"/>
      </dsp:txXfrm>
    </dsp:sp>
    <dsp:sp modelId="{FE8B958C-C092-4C3D-8AB3-F8534B4F2483}">
      <dsp:nvSpPr>
        <dsp:cNvPr id="0" name=""/>
        <dsp:cNvSpPr/>
      </dsp:nvSpPr>
      <dsp:spPr>
        <a:xfrm>
          <a:off x="4604123" y="744976"/>
          <a:ext cx="5361511" cy="1451494"/>
        </a:xfrm>
        <a:prstGeom prst="rightArrow">
          <a:avLst>
            <a:gd name="adj1" fmla="val 50000"/>
            <a:gd name="adj2" fmla="val 50000"/>
          </a:avLst>
        </a:prstGeom>
        <a:solidFill>
          <a:schemeClr val="accent3">
            <a:shade val="50000"/>
            <a:hueOff val="348075"/>
            <a:satOff val="-42880"/>
            <a:lumOff val="492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254000" bIns="230425" numCol="1" spcCol="1270" anchor="ctr" anchorCtr="0">
          <a:noAutofit/>
        </a:bodyPr>
        <a:lstStyle/>
        <a:p>
          <a:pPr lvl="0" algn="l" defTabSz="1155700">
            <a:lnSpc>
              <a:spcPct val="90000"/>
            </a:lnSpc>
            <a:spcBef>
              <a:spcPct val="0"/>
            </a:spcBef>
            <a:spcAft>
              <a:spcPct val="35000"/>
            </a:spcAft>
          </a:pPr>
          <a:r>
            <a:rPr lang="es-MX" sz="2600" kern="1200" dirty="0"/>
            <a:t>Justificación de la Selección</a:t>
          </a:r>
        </a:p>
      </dsp:txBody>
      <dsp:txXfrm>
        <a:off x="4604123" y="1107850"/>
        <a:ext cx="4998638" cy="725747"/>
      </dsp:txXfrm>
    </dsp:sp>
    <dsp:sp modelId="{6E0895AB-357F-4E4A-9DF4-82ECE4A54A4D}">
      <dsp:nvSpPr>
        <dsp:cNvPr id="0" name=""/>
        <dsp:cNvSpPr/>
      </dsp:nvSpPr>
      <dsp:spPr>
        <a:xfrm>
          <a:off x="4677236" y="1867885"/>
          <a:ext cx="4604123" cy="323981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MX" sz="2000" kern="1200" dirty="0"/>
            <a:t>En esta problemática lo que se quiere descubrir es alguna relación entre las características de un teléfono móvil como lo son RAM, Batery, Resolución y Memoria interna, entre otras, Para poder determinar el Rango de Gama (Baja, Media, Alta) entran esas características, y poder apoyar a Bob a </a:t>
          </a:r>
          <a:r>
            <a:rPr lang="es-MX" sz="2000" kern="1200" dirty="0" err="1"/>
            <a:t>a</a:t>
          </a:r>
          <a:r>
            <a:rPr lang="es-MX" sz="2000" kern="1200" dirty="0"/>
            <a:t> elegir el giro al cual enfocarse en la venta de celulares.</a:t>
          </a:r>
        </a:p>
      </dsp:txBody>
      <dsp:txXfrm>
        <a:off x="4677236" y="1867885"/>
        <a:ext cx="4604123" cy="3239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7DFFF-33D2-4F5B-BE71-0E8BE93E11D2}">
      <dsp:nvSpPr>
        <dsp:cNvPr id="0" name=""/>
        <dsp:cNvSpPr/>
      </dsp:nvSpPr>
      <dsp:spPr>
        <a:xfrm>
          <a:off x="-6487463" y="-992585"/>
          <a:ext cx="7724618" cy="7724618"/>
        </a:xfrm>
        <a:prstGeom prst="blockArc">
          <a:avLst>
            <a:gd name="adj1" fmla="val 18900000"/>
            <a:gd name="adj2" fmla="val 2700000"/>
            <a:gd name="adj3" fmla="val 280"/>
          </a:avLst>
        </a:pr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FD935B-F9D5-44BF-A4F7-88C8536EA3EE}">
      <dsp:nvSpPr>
        <dsp:cNvPr id="0" name=""/>
        <dsp:cNvSpPr/>
      </dsp:nvSpPr>
      <dsp:spPr>
        <a:xfrm>
          <a:off x="796635" y="424971"/>
          <a:ext cx="5951453" cy="1445835"/>
        </a:xfrm>
        <a:prstGeom prst="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1137" tIns="35560" rIns="35560" bIns="35560" numCol="1" spcCol="1270" anchor="t" anchorCtr="0">
          <a:noAutofit/>
        </a:bodyPr>
        <a:lstStyle/>
        <a:p>
          <a:pPr lvl="0" algn="l" defTabSz="622300">
            <a:lnSpc>
              <a:spcPct val="90000"/>
            </a:lnSpc>
            <a:spcBef>
              <a:spcPct val="0"/>
            </a:spcBef>
            <a:spcAft>
              <a:spcPct val="35000"/>
            </a:spcAft>
          </a:pPr>
          <a:r>
            <a:rPr lang="es-MX" sz="1400" b="1" i="0" u="none" kern="1200" dirty="0"/>
            <a:t>Descripción de la Base de Datos:</a:t>
          </a:r>
          <a:endParaRPr lang="es-MX" sz="1400" kern="1200" dirty="0"/>
        </a:p>
        <a:p>
          <a:pPr marL="114300" lvl="1" indent="-114300" algn="l" defTabSz="622300">
            <a:lnSpc>
              <a:spcPct val="90000"/>
            </a:lnSpc>
            <a:spcBef>
              <a:spcPct val="0"/>
            </a:spcBef>
            <a:spcAft>
              <a:spcPct val="15000"/>
            </a:spcAft>
            <a:buChar char="••"/>
          </a:pPr>
          <a:r>
            <a:rPr lang="es-MX" sz="1400" b="0" i="0" u="none" kern="1200" dirty="0"/>
            <a:t>Nombre BD original: celulares.csv</a:t>
          </a:r>
          <a:endParaRPr lang="es-MX" sz="1400" b="0" kern="1200" dirty="0"/>
        </a:p>
        <a:p>
          <a:pPr marL="114300" lvl="1" indent="-114300" algn="l" defTabSz="622300">
            <a:lnSpc>
              <a:spcPct val="90000"/>
            </a:lnSpc>
            <a:spcBef>
              <a:spcPct val="0"/>
            </a:spcBef>
            <a:spcAft>
              <a:spcPct val="15000"/>
            </a:spcAft>
            <a:buChar char="••"/>
          </a:pPr>
          <a:r>
            <a:rPr lang="es-MX" sz="1400" b="0" i="0" u="none" kern="1200" dirty="0"/>
            <a:t>Formato de BD: </a:t>
          </a:r>
          <a:r>
            <a:rPr lang="es-MX" sz="1400" b="0" i="0" u="none" kern="1200" dirty="0" err="1"/>
            <a:t>csv</a:t>
          </a:r>
          <a:endParaRPr lang="es-MX" sz="1400" b="0" kern="1200" dirty="0"/>
        </a:p>
        <a:p>
          <a:pPr marL="114300" lvl="1" indent="-114300" algn="l" defTabSz="622300">
            <a:lnSpc>
              <a:spcPct val="90000"/>
            </a:lnSpc>
            <a:spcBef>
              <a:spcPct val="0"/>
            </a:spcBef>
            <a:spcAft>
              <a:spcPct val="15000"/>
            </a:spcAft>
            <a:buChar char="••"/>
          </a:pPr>
          <a:r>
            <a:rPr lang="es-MX" sz="1400" b="0" i="0" u="none" kern="1200" dirty="0"/>
            <a:t>Tamaño: 120KB</a:t>
          </a:r>
          <a:endParaRPr lang="es-MX" sz="1400" b="0" kern="1200" dirty="0"/>
        </a:p>
        <a:p>
          <a:pPr marL="114300" lvl="1" indent="-114300" algn="l" defTabSz="622300">
            <a:lnSpc>
              <a:spcPct val="90000"/>
            </a:lnSpc>
            <a:spcBef>
              <a:spcPct val="0"/>
            </a:spcBef>
            <a:spcAft>
              <a:spcPct val="15000"/>
            </a:spcAft>
            <a:buChar char="••"/>
          </a:pPr>
          <a:r>
            <a:rPr lang="es-MX" sz="1400" b="0" i="0" u="none" kern="1200" dirty="0"/>
            <a:t>Contenido: tiene 2,000 registros y 21 campos</a:t>
          </a:r>
          <a:endParaRPr lang="es-MX" sz="1400" b="0" kern="1200" dirty="0"/>
        </a:p>
      </dsp:txBody>
      <dsp:txXfrm>
        <a:off x="796635" y="424971"/>
        <a:ext cx="5951453" cy="1445835"/>
      </dsp:txXfrm>
    </dsp:sp>
    <dsp:sp modelId="{0C80CDA2-DEB6-478A-A23C-0E1414FCD545}">
      <dsp:nvSpPr>
        <dsp:cNvPr id="0" name=""/>
        <dsp:cNvSpPr/>
      </dsp:nvSpPr>
      <dsp:spPr>
        <a:xfrm>
          <a:off x="79204" y="430458"/>
          <a:ext cx="1434861" cy="1434861"/>
        </a:xfrm>
        <a:prstGeom prst="ellipse">
          <a:avLst/>
        </a:prstGeom>
        <a:solidFill>
          <a:schemeClr val="lt1">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7374FA-9015-49D7-AD9F-10A4846B27A1}">
      <dsp:nvSpPr>
        <dsp:cNvPr id="0" name=""/>
        <dsp:cNvSpPr/>
      </dsp:nvSpPr>
      <dsp:spPr>
        <a:xfrm>
          <a:off x="1213893" y="2167060"/>
          <a:ext cx="5534195" cy="1405326"/>
        </a:xfrm>
        <a:prstGeom prst="rect">
          <a:avLst/>
        </a:prstGeom>
        <a:solidFill>
          <a:schemeClr val="accent3">
            <a:shade val="50000"/>
            <a:hueOff val="232050"/>
            <a:satOff val="-28587"/>
            <a:lumOff val="3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1137" tIns="35560" rIns="35560" bIns="35560" numCol="1" spcCol="1270" anchor="t" anchorCtr="0">
          <a:noAutofit/>
        </a:bodyPr>
        <a:lstStyle/>
        <a:p>
          <a:pPr lvl="0" algn="l" defTabSz="622300">
            <a:lnSpc>
              <a:spcPct val="90000"/>
            </a:lnSpc>
            <a:spcBef>
              <a:spcPct val="0"/>
            </a:spcBef>
            <a:spcAft>
              <a:spcPct val="35000"/>
            </a:spcAft>
          </a:pPr>
          <a:r>
            <a:rPr lang="es-MX" sz="1400" b="1" i="0" u="none" kern="1200" dirty="0"/>
            <a:t>El tipo de datos a utilizar:</a:t>
          </a:r>
          <a:endParaRPr lang="es-MX" sz="1400" b="1" kern="1200" dirty="0"/>
        </a:p>
        <a:p>
          <a:pPr marL="114300" lvl="1" indent="-114300" algn="l" defTabSz="622300">
            <a:lnSpc>
              <a:spcPct val="90000"/>
            </a:lnSpc>
            <a:spcBef>
              <a:spcPct val="0"/>
            </a:spcBef>
            <a:spcAft>
              <a:spcPct val="15000"/>
            </a:spcAft>
            <a:buChar char="••"/>
          </a:pPr>
          <a:r>
            <a:rPr lang="es-MX" sz="1400" b="0" i="0" u="none" kern="1200" dirty="0"/>
            <a:t> Numéricos y categóricos. En donde se utilizo la herramienta de R, para manipular una parte de estos datos y poder realizar un resumen.</a:t>
          </a:r>
          <a:endParaRPr lang="es-MX" sz="1400" b="0" kern="1200" dirty="0"/>
        </a:p>
      </dsp:txBody>
      <dsp:txXfrm>
        <a:off x="1213893" y="2167060"/>
        <a:ext cx="5534195" cy="1405326"/>
      </dsp:txXfrm>
    </dsp:sp>
    <dsp:sp modelId="{8E5AC303-648C-4134-BA63-2D16CB47F670}">
      <dsp:nvSpPr>
        <dsp:cNvPr id="0" name=""/>
        <dsp:cNvSpPr/>
      </dsp:nvSpPr>
      <dsp:spPr>
        <a:xfrm>
          <a:off x="496462" y="2152293"/>
          <a:ext cx="1434861" cy="1434861"/>
        </a:xfrm>
        <a:prstGeom prst="ellipse">
          <a:avLst/>
        </a:prstGeom>
        <a:solidFill>
          <a:schemeClr val="lt1">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1F202A-D05A-49E7-8F85-81A3C60774A7}">
      <dsp:nvSpPr>
        <dsp:cNvPr id="0" name=""/>
        <dsp:cNvSpPr/>
      </dsp:nvSpPr>
      <dsp:spPr>
        <a:xfrm>
          <a:off x="796635" y="3829635"/>
          <a:ext cx="5951453" cy="1523846"/>
        </a:xfrm>
        <a:prstGeom prst="rect">
          <a:avLst/>
        </a:prstGeom>
        <a:solidFill>
          <a:schemeClr val="accent3">
            <a:shade val="50000"/>
            <a:hueOff val="232050"/>
            <a:satOff val="-28587"/>
            <a:lumOff val="3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1137" tIns="35560" rIns="35560" bIns="35560" numCol="1" spcCol="1270" anchor="t" anchorCtr="0">
          <a:noAutofit/>
        </a:bodyPr>
        <a:lstStyle/>
        <a:p>
          <a:pPr lvl="0" algn="l" defTabSz="622300">
            <a:lnSpc>
              <a:spcPct val="90000"/>
            </a:lnSpc>
            <a:spcBef>
              <a:spcPct val="0"/>
            </a:spcBef>
            <a:spcAft>
              <a:spcPct val="35000"/>
            </a:spcAft>
            <a:buFont typeface="+mj-lt"/>
            <a:buAutoNum type="arabicPeriod"/>
          </a:pPr>
          <a:r>
            <a:rPr lang="es-MX" sz="1400" b="1" i="0" u="none" kern="1200" dirty="0"/>
            <a:t>Limpieza de Datos:</a:t>
          </a:r>
          <a:endParaRPr lang="es-MX" sz="1400" b="0" kern="1200" dirty="0"/>
        </a:p>
        <a:p>
          <a:pPr marL="114300" lvl="1" indent="-114300" algn="l" defTabSz="622300">
            <a:lnSpc>
              <a:spcPct val="90000"/>
            </a:lnSpc>
            <a:spcBef>
              <a:spcPct val="0"/>
            </a:spcBef>
            <a:spcAft>
              <a:spcPct val="15000"/>
            </a:spcAft>
            <a:buChar char="••"/>
          </a:pPr>
          <a:r>
            <a:rPr lang="es-MX" sz="1400" b="0" i="0" u="none" kern="1200" dirty="0"/>
            <a:t>Eliminamos categorías que se consideraron irrelevantes para el análisis.</a:t>
          </a:r>
          <a:endParaRPr lang="es-MX" sz="1400" b="0" kern="1200" dirty="0"/>
        </a:p>
        <a:p>
          <a:pPr marL="114300" lvl="1" indent="-114300" algn="l" defTabSz="622300">
            <a:lnSpc>
              <a:spcPct val="90000"/>
            </a:lnSpc>
            <a:spcBef>
              <a:spcPct val="0"/>
            </a:spcBef>
            <a:spcAft>
              <a:spcPct val="15000"/>
            </a:spcAft>
            <a:buChar char="••"/>
          </a:pPr>
          <a:r>
            <a:rPr lang="es-MX" sz="1400" b="0" i="0" u="none" kern="1200" dirty="0"/>
            <a:t>Analizando y limpiando la base de datos quedaron 2,000 registros y 8 campos, los cuales son los que se están utilizando en el visualizador final. </a:t>
          </a:r>
          <a:endParaRPr lang="es-MX" sz="1400" b="0" kern="1200" dirty="0"/>
        </a:p>
        <a:p>
          <a:pPr marL="114300" lvl="1" indent="-114300" algn="l" defTabSz="622300">
            <a:lnSpc>
              <a:spcPct val="90000"/>
            </a:lnSpc>
            <a:spcBef>
              <a:spcPct val="0"/>
            </a:spcBef>
            <a:spcAft>
              <a:spcPct val="15000"/>
            </a:spcAft>
            <a:buChar char="••"/>
          </a:pPr>
          <a:endParaRPr lang="es-MX" sz="1400" kern="1200"/>
        </a:p>
      </dsp:txBody>
      <dsp:txXfrm>
        <a:off x="796635" y="3829635"/>
        <a:ext cx="5951453" cy="1523846"/>
      </dsp:txXfrm>
    </dsp:sp>
    <dsp:sp modelId="{09087AB6-70C6-4410-BB4F-7E393975EF2F}">
      <dsp:nvSpPr>
        <dsp:cNvPr id="0" name=""/>
        <dsp:cNvSpPr/>
      </dsp:nvSpPr>
      <dsp:spPr>
        <a:xfrm>
          <a:off x="79204" y="3874127"/>
          <a:ext cx="1434861" cy="1434861"/>
        </a:xfrm>
        <a:prstGeom prst="ellipse">
          <a:avLst/>
        </a:prstGeom>
        <a:solidFill>
          <a:schemeClr val="lt1">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xmlns=""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xmlns=""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33067C-2384-41D2-8B82-9349FDE7AD9D}" type="datetime1">
              <a:rPr lang="es-ES" smtClean="0"/>
              <a:t>11/10/2024</a:t>
            </a:fld>
            <a:endParaRPr lang="es-ES" dirty="0"/>
          </a:p>
        </p:txBody>
      </p:sp>
      <p:sp>
        <p:nvSpPr>
          <p:cNvPr id="4" name="Marcador de pie de página 3">
            <a:extLst>
              <a:ext uri="{FF2B5EF4-FFF2-40B4-BE49-F238E27FC236}">
                <a16:creationId xmlns:a16="http://schemas.microsoft.com/office/drawing/2014/main" xmlns=""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xmlns=""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s-ES" smtClean="0"/>
              <a:t>‹Nº›</a:t>
            </a:fld>
            <a:endParaRPr lang="es-ES"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7F61-0961-4A80-86AF-2E6D11CE3A9F}" type="datetime1">
              <a:rPr lang="es-ES" smtClean="0"/>
              <a:pPr/>
              <a:t>11/10/2024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s-ES" noProof="0" smtClean="0"/>
              <a:t>‹Nº›</a:t>
            </a:fld>
            <a:endParaRPr lang="es-ES"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a:t>
            </a:fld>
            <a:endParaRPr lang="es-ES"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10422C5-FD42-D178-6FB0-1029E894B1FB}"/>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xmlns="" id="{F68CFB53-F08A-FED8-A249-200EC0BC7573}"/>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xmlns="" id="{E344B06A-C471-185F-9894-C943CA992C6D}"/>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xmlns="" id="{58528C53-E98F-A710-73C7-EEA8BF059922}"/>
              </a:ext>
            </a:extLst>
          </p:cNvPr>
          <p:cNvSpPr>
            <a:spLocks noGrp="1"/>
          </p:cNvSpPr>
          <p:nvPr>
            <p:ph type="sldNum" sz="quarter" idx="5"/>
          </p:nvPr>
        </p:nvSpPr>
        <p:spPr/>
        <p:txBody>
          <a:bodyPr rtlCol="0"/>
          <a:lstStyle/>
          <a:p>
            <a:pPr rtl="0"/>
            <a:fld id="{BE60DC36-8EFA-4378-9855-E019C55AC472}" type="slidenum">
              <a:rPr lang="es-ES" smtClean="0"/>
              <a:t>5</a:t>
            </a:fld>
            <a:endParaRPr lang="es-ES" dirty="0"/>
          </a:p>
        </p:txBody>
      </p:sp>
    </p:spTree>
    <p:extLst>
      <p:ext uri="{BB962C8B-B14F-4D97-AF65-F5344CB8AC3E}">
        <p14:creationId xmlns:p14="http://schemas.microsoft.com/office/powerpoint/2010/main" val="454052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6</a:t>
            </a:fld>
            <a:endParaRPr lang="es-ES" dirty="0"/>
          </a:p>
        </p:txBody>
      </p:sp>
    </p:spTree>
    <p:extLst>
      <p:ext uri="{BB962C8B-B14F-4D97-AF65-F5344CB8AC3E}">
        <p14:creationId xmlns:p14="http://schemas.microsoft.com/office/powerpoint/2010/main" val="379049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9EC622-8852-F87D-19C9-080FF3AB6448}"/>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xmlns="" id="{21B374AD-E290-8F2B-EC55-0C36D5FE266A}"/>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xmlns="" id="{CF8C70EB-5378-1C35-6DD3-6052D0CFFB88}"/>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xmlns="" id="{C09CE116-872C-CD8E-0177-04F6DE863E25}"/>
              </a:ext>
            </a:extLst>
          </p:cNvPr>
          <p:cNvSpPr>
            <a:spLocks noGrp="1"/>
          </p:cNvSpPr>
          <p:nvPr>
            <p:ph type="sldNum" sz="quarter" idx="5"/>
          </p:nvPr>
        </p:nvSpPr>
        <p:spPr/>
        <p:txBody>
          <a:bodyPr rtlCol="0"/>
          <a:lstStyle/>
          <a:p>
            <a:pPr rtl="0"/>
            <a:fld id="{BE60DC36-8EFA-4378-9855-E019C55AC472}" type="slidenum">
              <a:rPr lang="es-ES" smtClean="0"/>
              <a:t>7</a:t>
            </a:fld>
            <a:endParaRPr lang="es-ES" dirty="0"/>
          </a:p>
        </p:txBody>
      </p:sp>
    </p:spTree>
    <p:extLst>
      <p:ext uri="{BB962C8B-B14F-4D97-AF65-F5344CB8AC3E}">
        <p14:creationId xmlns:p14="http://schemas.microsoft.com/office/powerpoint/2010/main" val="2638910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5CF8947-CFEE-3CBD-37A0-38F727855E42}"/>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xmlns="" id="{EE3D65ED-659E-9DDA-18D4-D0C5FC2DBD11}"/>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xmlns="" id="{92EBE25C-BE06-4D85-95F5-651F1D00B33D}"/>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xmlns="" id="{882AFDBC-459E-A1C2-E2F1-1CCED189811C}"/>
              </a:ext>
            </a:extLst>
          </p:cNvPr>
          <p:cNvSpPr>
            <a:spLocks noGrp="1"/>
          </p:cNvSpPr>
          <p:nvPr>
            <p:ph type="sldNum" sz="quarter" idx="5"/>
          </p:nvPr>
        </p:nvSpPr>
        <p:spPr/>
        <p:txBody>
          <a:bodyPr rtlCol="0"/>
          <a:lstStyle/>
          <a:p>
            <a:pPr rtl="0"/>
            <a:fld id="{BE60DC36-8EFA-4378-9855-E019C55AC472}" type="slidenum">
              <a:rPr lang="es-ES" smtClean="0"/>
              <a:t>8</a:t>
            </a:fld>
            <a:endParaRPr lang="es-ES" dirty="0"/>
          </a:p>
        </p:txBody>
      </p:sp>
    </p:spTree>
    <p:extLst>
      <p:ext uri="{BB962C8B-B14F-4D97-AF65-F5344CB8AC3E}">
        <p14:creationId xmlns:p14="http://schemas.microsoft.com/office/powerpoint/2010/main" val="383555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E5B9519-7643-F277-7218-17D5015358F7}"/>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xmlns="" id="{AD447492-DAFB-BECB-9125-C812A88C1BA1}"/>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xmlns="" id="{7458B4DB-D9D9-9A28-EB30-D45EF33218DF}"/>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xmlns="" id="{6A4E1284-3703-BAE1-DDEE-41CC20941D40}"/>
              </a:ext>
            </a:extLst>
          </p:cNvPr>
          <p:cNvSpPr>
            <a:spLocks noGrp="1"/>
          </p:cNvSpPr>
          <p:nvPr>
            <p:ph type="sldNum" sz="quarter" idx="5"/>
          </p:nvPr>
        </p:nvSpPr>
        <p:spPr/>
        <p:txBody>
          <a:bodyPr rtlCol="0"/>
          <a:lstStyle/>
          <a:p>
            <a:pPr rtl="0"/>
            <a:fld id="{BE60DC36-8EFA-4378-9855-E019C55AC472}" type="slidenum">
              <a:rPr lang="es-ES" smtClean="0"/>
              <a:t>9</a:t>
            </a:fld>
            <a:endParaRPr lang="es-ES" dirty="0"/>
          </a:p>
        </p:txBody>
      </p:sp>
    </p:spTree>
    <p:extLst>
      <p:ext uri="{BB962C8B-B14F-4D97-AF65-F5344CB8AC3E}">
        <p14:creationId xmlns:p14="http://schemas.microsoft.com/office/powerpoint/2010/main" val="395652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BE60DC36-8EFA-4378-9855-E019C55AC472}" type="slidenum">
              <a:rPr lang="es-ES" smtClean="0"/>
              <a:t>10</a:t>
            </a:fld>
            <a:endParaRPr lang="es-ES" dirty="0"/>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endParaRPr lang="es-ES" noProof="0" dirty="0"/>
          </a:p>
        </p:txBody>
      </p:sp>
      <p:sp>
        <p:nvSpPr>
          <p:cNvPr id="3" name="Subtítulo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fecha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rtlCol="0"/>
          <a:lstStyle/>
          <a:p>
            <a:pPr rtl="0"/>
            <a:fld id="{0C16DFB5-94AC-45CD-B655-642C94C51F81}" type="datetime1">
              <a:rPr lang="es-ES" noProof="0" smtClean="0"/>
              <a:t>11/10/2024</a:t>
            </a:fld>
            <a:endParaRPr lang="es-ES" noProof="0" dirty="0"/>
          </a:p>
        </p:txBody>
      </p:sp>
      <p:sp>
        <p:nvSpPr>
          <p:cNvPr id="5" name="Marcador de pie de página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F7B869-BFB2-4C20-8AB1-46704BB3D177}"/>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rtlCol="0"/>
          <a:lstStyle/>
          <a:p>
            <a:pPr rtl="0"/>
            <a:fld id="{1BF1ECC5-2A51-4AC7-B15E-A2E400532EC9}" type="datetime1">
              <a:rPr lang="es-ES" noProof="0" smtClean="0"/>
              <a:t>11/10/2024</a:t>
            </a:fld>
            <a:endParaRPr lang="es-ES" noProof="0" dirty="0"/>
          </a:p>
        </p:txBody>
      </p:sp>
      <p:sp>
        <p:nvSpPr>
          <p:cNvPr id="5" name="Marcador de pie de página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rtlCol="0"/>
          <a:lstStyle/>
          <a:p>
            <a:pPr rtl="0"/>
            <a:fld id="{1E128246-380C-4290-A6AD-7E81562CB6AD}" type="datetime1">
              <a:rPr lang="es-ES" noProof="0" smtClean="0"/>
              <a:t>11/10/2024</a:t>
            </a:fld>
            <a:endParaRPr lang="es-ES" noProof="0" dirty="0"/>
          </a:p>
        </p:txBody>
      </p:sp>
      <p:sp>
        <p:nvSpPr>
          <p:cNvPr id="5" name="Marcador de pie de página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C807FBE-061D-452C-A8A6-213063CFD67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xmlns="" id="{433A3535-1708-499D-B5D2-7D8F9FD182D0}"/>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rtlCol="0"/>
          <a:lstStyle/>
          <a:p>
            <a:pPr rtl="0"/>
            <a:fld id="{C5383DFE-F986-4781-83AF-3968C48C9EB3}" type="datetime1">
              <a:rPr lang="es-ES" noProof="0" smtClean="0"/>
              <a:t>11/10/2024</a:t>
            </a:fld>
            <a:endParaRPr lang="es-ES" noProof="0" dirty="0"/>
          </a:p>
        </p:txBody>
      </p:sp>
      <p:sp>
        <p:nvSpPr>
          <p:cNvPr id="5" name="Marcador de pie de página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rtlCol="0"/>
          <a:lstStyle/>
          <a:p>
            <a:pPr rtl="0"/>
            <a:fld id="{D26E2C9A-6E6B-4DE2-9D7E-0168118DA85E}" type="datetime1">
              <a:rPr lang="es-ES" noProof="0" smtClean="0"/>
              <a:t>11/10/2024</a:t>
            </a:fld>
            <a:endParaRPr lang="es-ES" noProof="0" dirty="0"/>
          </a:p>
        </p:txBody>
      </p:sp>
      <p:sp>
        <p:nvSpPr>
          <p:cNvPr id="5" name="Marcador de pie de página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BCC9BDC-6F21-4EF5-A8DD-E35E27EACA5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rtlCol="0"/>
          <a:lstStyle/>
          <a:p>
            <a:pPr rtl="0"/>
            <a:fld id="{ADD3C7AD-55D7-4E20-92A5-23F8ADA045B5}" type="datetime1">
              <a:rPr lang="es-ES" noProof="0" smtClean="0"/>
              <a:t>11/10/2024</a:t>
            </a:fld>
            <a:endParaRPr lang="es-ES" noProof="0" dirty="0"/>
          </a:p>
        </p:txBody>
      </p:sp>
      <p:sp>
        <p:nvSpPr>
          <p:cNvPr id="6" name="Marcador de pie de página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rtlCol="0"/>
          <a:lstStyle/>
          <a:p>
            <a:pPr rtl="0"/>
            <a:fld id="{CD5A9890-7C2F-4316-86E6-1027E38BCA8D}" type="datetime1">
              <a:rPr lang="es-ES" noProof="0" smtClean="0"/>
              <a:t>11/10/2024</a:t>
            </a:fld>
            <a:endParaRPr lang="es-ES" noProof="0" dirty="0"/>
          </a:p>
        </p:txBody>
      </p:sp>
      <p:sp>
        <p:nvSpPr>
          <p:cNvPr id="8" name="Marcador de pie de página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560E367-8DA0-4655-BCBC-F4280D8642CD}"/>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rtlCol="0"/>
          <a:lstStyle/>
          <a:p>
            <a:pPr rtl="0"/>
            <a:fld id="{8B8FD95A-F0F2-4ACB-AC1A-6D40283DCDB8}" type="datetime1">
              <a:rPr lang="es-ES" noProof="0" smtClean="0"/>
              <a:t>11/10/2024</a:t>
            </a:fld>
            <a:endParaRPr lang="es-ES" noProof="0" dirty="0"/>
          </a:p>
        </p:txBody>
      </p:sp>
      <p:sp>
        <p:nvSpPr>
          <p:cNvPr id="4" name="Marcador de pie de página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rtlCol="0"/>
          <a:lstStyle/>
          <a:p>
            <a:pPr rtl="0"/>
            <a:endParaRPr lang="es-ES" noProof="0" dirty="0"/>
          </a:p>
        </p:txBody>
      </p:sp>
      <p:sp>
        <p:nvSpPr>
          <p:cNvPr id="5" name="Marcador de posición de número de diapositiva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rtlCol="0"/>
          <a:lstStyle/>
          <a:p>
            <a:pPr rtl="0"/>
            <a:fld id="{9713B84F-F510-4A6A-83E4-3731FCBA9972}" type="datetime1">
              <a:rPr lang="es-ES" noProof="0" smtClean="0"/>
              <a:t>11/10/2024</a:t>
            </a:fld>
            <a:endParaRPr lang="es-ES" noProof="0" dirty="0"/>
          </a:p>
        </p:txBody>
      </p:sp>
      <p:sp>
        <p:nvSpPr>
          <p:cNvPr id="3" name="Marcador de pie de página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rtlCol="0"/>
          <a:lstStyle/>
          <a:p>
            <a:pPr rtl="0"/>
            <a:fld id="{B413D684-A939-43AF-87DA-DE75AAA6C3E7}" type="datetime1">
              <a:rPr lang="es-ES" noProof="0" smtClean="0"/>
              <a:t>11/10/2024</a:t>
            </a:fld>
            <a:endParaRPr lang="es-ES" noProof="0" dirty="0"/>
          </a:p>
        </p:txBody>
      </p:sp>
      <p:sp>
        <p:nvSpPr>
          <p:cNvPr id="6" name="Marcador de pie de página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imagen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rtlCol="0"/>
          <a:lstStyle/>
          <a:p>
            <a:pPr rtl="0"/>
            <a:fld id="{A81769A3-87E8-43BF-B421-F06378D84A84}" type="datetime1">
              <a:rPr lang="es-ES" noProof="0" smtClean="0"/>
              <a:t>11/10/2024</a:t>
            </a:fld>
            <a:endParaRPr lang="es-ES" noProof="0" dirty="0"/>
          </a:p>
        </p:txBody>
      </p:sp>
      <p:sp>
        <p:nvSpPr>
          <p:cNvPr id="6" name="Marcador de pie de página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391CBFF-97A1-49ED-83E9-FDA97DDB726E}" type="datetime1">
              <a:rPr lang="es-ES" noProof="0" smtClean="0"/>
              <a:t>11/10/2024</a:t>
            </a:fld>
            <a:endParaRPr lang="es-ES" noProof="0" dirty="0"/>
          </a:p>
        </p:txBody>
      </p:sp>
      <p:sp>
        <p:nvSpPr>
          <p:cNvPr id="5" name="Marcador de pie de página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dirty="0"/>
          </a:p>
        </p:txBody>
      </p:sp>
      <p:sp>
        <p:nvSpPr>
          <p:cNvPr id="6" name="Marcador de posición de número de diapositiva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300AEF-1595-4419-801B-6E36A33BB8CF}"/>
              </a:ext>
            </a:extLst>
          </p:cNvPr>
          <p:cNvSpPr>
            <a:spLocks noGrp="1"/>
          </p:cNvSpPr>
          <p:nvPr>
            <p:ph type="ctrTitle"/>
          </p:nvPr>
        </p:nvSpPr>
        <p:spPr>
          <a:xfrm>
            <a:off x="691119" y="3213548"/>
            <a:ext cx="10760766" cy="2853089"/>
          </a:xfrm>
        </p:spPr>
        <p:txBody>
          <a:bodyPr wrap="square" lIns="0" tIns="0" rIns="0" bIns="0" rtlCol="0" anchor="t">
            <a:spAutoFit/>
          </a:bodyPr>
          <a:lstStyle/>
          <a:p>
            <a:pPr rtl="0"/>
            <a:r>
              <a:rPr lang="es-ES" sz="6600" b="1" dirty="0">
                <a:solidFill>
                  <a:schemeClr val="bg1"/>
                </a:solidFill>
              </a:rPr>
              <a:t>Bob Enterprise</a:t>
            </a:r>
            <a:r>
              <a:rPr lang="es-ES" b="1" dirty="0">
                <a:solidFill>
                  <a:schemeClr val="bg1"/>
                </a:solidFill>
              </a:rPr>
              <a:t/>
            </a:r>
            <a:br>
              <a:rPr lang="es-ES" b="1" dirty="0">
                <a:solidFill>
                  <a:schemeClr val="bg1"/>
                </a:solidFill>
              </a:rPr>
            </a:br>
            <a:r>
              <a:rPr lang="es-ES" dirty="0">
                <a:solidFill>
                  <a:schemeClr val="bg1"/>
                </a:solidFill>
              </a:rPr>
              <a:t/>
            </a:r>
            <a:br>
              <a:rPr lang="es-ES" dirty="0">
                <a:solidFill>
                  <a:schemeClr val="bg1"/>
                </a:solidFill>
              </a:rPr>
            </a:br>
            <a:r>
              <a:rPr lang="es-ES" sz="4000" dirty="0">
                <a:solidFill>
                  <a:schemeClr val="accent4"/>
                </a:solidFill>
              </a:rPr>
              <a:t>Proyecto Final</a:t>
            </a:r>
            <a:br>
              <a:rPr lang="es-ES" sz="4000" dirty="0">
                <a:solidFill>
                  <a:schemeClr val="accent4"/>
                </a:solidFill>
              </a:rPr>
            </a:br>
            <a:r>
              <a:rPr lang="es-ES" sz="4000" dirty="0">
                <a:solidFill>
                  <a:schemeClr val="accent4"/>
                </a:solidFill>
              </a:rPr>
              <a:t>Diplomado Analítica y Ciencia de Datos</a:t>
            </a:r>
            <a:endParaRPr lang="es-ES" dirty="0">
              <a:solidFill>
                <a:schemeClr val="accent4"/>
              </a:solidFill>
            </a:endParaRPr>
          </a:p>
        </p:txBody>
      </p:sp>
      <p:sp>
        <p:nvSpPr>
          <p:cNvPr id="4" name="Rombo 3">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 name="Rombo 4">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upo 6" descr="Icono de gráfico. ">
            <a:extLst>
              <a:ext uri="{FF2B5EF4-FFF2-40B4-BE49-F238E27FC236}">
                <a16:creationId xmlns:a16="http://schemas.microsoft.com/office/drawing/2014/main" xmlns="" id="{B95DF07A-CE7E-4D89-9AA0-25F4FFF3B9C7}"/>
              </a:ext>
            </a:extLst>
          </p:cNvPr>
          <p:cNvGrpSpPr/>
          <p:nvPr/>
        </p:nvGrpSpPr>
        <p:grpSpPr>
          <a:xfrm>
            <a:off x="5851021" y="2359995"/>
            <a:ext cx="489958" cy="492680"/>
            <a:chOff x="2025650" y="4786313"/>
            <a:chExt cx="285750" cy="287338"/>
          </a:xfrm>
          <a:solidFill>
            <a:schemeClr val="bg1"/>
          </a:solidFill>
        </p:grpSpPr>
        <p:sp>
          <p:nvSpPr>
            <p:cNvPr id="8" name="Forma libre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9" name="Forma libre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3" name="Rombo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p:nvSpPr>
          <p:cNvPr id="15" name="Título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s-ES" sz="7200" b="1" dirty="0">
                <a:solidFill>
                  <a:schemeClr val="bg1"/>
                </a:solidFill>
              </a:rPr>
              <a:t>Gracias</a:t>
            </a:r>
            <a:endParaRPr lang="es-E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xmlns="" id="{8B61015A-4563-A5B3-D0C0-AEB618D66DC4}"/>
              </a:ext>
            </a:extLst>
          </p:cNvPr>
          <p:cNvGraphicFramePr/>
          <p:nvPr>
            <p:extLst>
              <p:ext uri="{D42A27DB-BD31-4B8C-83A1-F6EECF244321}">
                <p14:modId xmlns:p14="http://schemas.microsoft.com/office/powerpoint/2010/main" val="4088629921"/>
              </p:ext>
            </p:extLst>
          </p:nvPr>
        </p:nvGraphicFramePr>
        <p:xfrm>
          <a:off x="1351721" y="966096"/>
          <a:ext cx="9965635" cy="5369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xmlns="" id="{C520154F-7994-B8A3-03DB-D57984D1C9A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MX" sz="2800" b="1" dirty="0">
                <a:solidFill>
                  <a:schemeClr val="tx1">
                    <a:lumMod val="75000"/>
                    <a:lumOff val="25000"/>
                  </a:schemeClr>
                </a:solidFill>
              </a:rPr>
              <a:t>Selección y Justificación de la Base de Datos</a:t>
            </a: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xmlns="" id="{707C9580-A266-D38C-D54A-16BB9B1EB7B4}"/>
              </a:ext>
              <a:ext uri="{C183D7F6-B498-43B3-948B-1728B52AA6E4}">
                <adec:decorative xmlns:adec="http://schemas.microsoft.com/office/drawing/2017/decorative" xmlns="" val="1"/>
              </a:ext>
            </a:extLst>
          </p:cNvPr>
          <p:cNvCxnSpPr>
            <a:cxnSpLocks/>
          </p:cNvCxnSpPr>
          <p:nvPr/>
        </p:nvCxnSpPr>
        <p:spPr>
          <a:xfrm>
            <a:off x="8105775" y="80119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xmlns="" id="{040ACEF7-5F5B-D538-AFC4-D21380EE6919}"/>
              </a:ext>
              <a:ext uri="{C183D7F6-B498-43B3-948B-1728B52AA6E4}">
                <adec:decorative xmlns:adec="http://schemas.microsoft.com/office/drawing/2017/decorative" xmlns="" val="1"/>
              </a:ext>
            </a:extLst>
          </p:cNvPr>
          <p:cNvCxnSpPr>
            <a:cxnSpLocks/>
          </p:cNvCxnSpPr>
          <p:nvPr/>
        </p:nvCxnSpPr>
        <p:spPr>
          <a:xfrm>
            <a:off x="0" y="80119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229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28F1079-15BA-6D1E-B7BA-49839987E9E4}"/>
            </a:ext>
          </a:extLst>
        </p:cNvPr>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xmlns="" id="{9F62ED60-21B9-BE29-9C20-9B75381CE0B1}"/>
              </a:ext>
            </a:extLst>
          </p:cNvPr>
          <p:cNvGraphicFramePr/>
          <p:nvPr>
            <p:extLst>
              <p:ext uri="{D42A27DB-BD31-4B8C-83A1-F6EECF244321}">
                <p14:modId xmlns:p14="http://schemas.microsoft.com/office/powerpoint/2010/main" val="648101161"/>
              </p:ext>
            </p:extLst>
          </p:nvPr>
        </p:nvGraphicFramePr>
        <p:xfrm>
          <a:off x="228599" y="928049"/>
          <a:ext cx="6827293" cy="5739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xmlns="" id="{742ED5A6-5419-FA92-DCA7-45913E1CA562}"/>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MX" sz="2800" b="1" dirty="0">
                <a:solidFill>
                  <a:schemeClr val="tx1">
                    <a:lumMod val="75000"/>
                    <a:lumOff val="25000"/>
                  </a:schemeClr>
                </a:solidFill>
              </a:rPr>
              <a:t>Preparación y Limpieza de los Datos</a:t>
            </a:r>
            <a:endParaRPr lang="es-ES" sz="2800" dirty="0">
              <a:solidFill>
                <a:schemeClr val="tx1">
                  <a:lumMod val="75000"/>
                  <a:lumOff val="25000"/>
                </a:schemeClr>
              </a:solidFill>
            </a:endParaRPr>
          </a:p>
        </p:txBody>
      </p:sp>
      <p:cxnSp>
        <p:nvCxnSpPr>
          <p:cNvPr id="2" name="Conector recto 1">
            <a:extLst>
              <a:ext uri="{FF2B5EF4-FFF2-40B4-BE49-F238E27FC236}">
                <a16:creationId xmlns:a16="http://schemas.microsoft.com/office/drawing/2014/main" xmlns="" id="{70E85E23-C363-94E7-D6E9-2B8586B5426F}"/>
              </a:ext>
              <a:ext uri="{C183D7F6-B498-43B3-948B-1728B52AA6E4}">
                <adec:decorative xmlns:adec="http://schemas.microsoft.com/office/drawing/2017/decorative" xmlns="" val="1"/>
              </a:ext>
            </a:extLst>
          </p:cNvPr>
          <p:cNvCxnSpPr>
            <a:cxnSpLocks/>
          </p:cNvCxnSpPr>
          <p:nvPr/>
        </p:nvCxnSpPr>
        <p:spPr>
          <a:xfrm>
            <a:off x="8105775" y="80119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xmlns="" id="{0962F1F9-A9E0-1D3E-CECE-7BFFFB02F5D0}"/>
              </a:ext>
              <a:ext uri="{C183D7F6-B498-43B3-948B-1728B52AA6E4}">
                <adec:decorative xmlns:adec="http://schemas.microsoft.com/office/drawing/2017/decorative" xmlns="" val="1"/>
              </a:ext>
            </a:extLst>
          </p:cNvPr>
          <p:cNvCxnSpPr>
            <a:cxnSpLocks/>
          </p:cNvCxnSpPr>
          <p:nvPr/>
        </p:nvCxnSpPr>
        <p:spPr>
          <a:xfrm>
            <a:off x="0" y="80119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Rectangle 1">
            <a:extLst>
              <a:ext uri="{FF2B5EF4-FFF2-40B4-BE49-F238E27FC236}">
                <a16:creationId xmlns:a16="http://schemas.microsoft.com/office/drawing/2014/main" xmlns="" id="{7C55220A-B05F-9E38-0501-C2D65B8568DF}"/>
              </a:ext>
            </a:extLst>
          </p:cNvPr>
          <p:cNvSpPr>
            <a:spLocks noChangeArrowheads="1"/>
          </p:cNvSpPr>
          <p:nvPr/>
        </p:nvSpPr>
        <p:spPr bwMode="auto">
          <a:xfrm>
            <a:off x="7838104" y="16072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10" name="Tabla 9">
            <a:extLst>
              <a:ext uri="{FF2B5EF4-FFF2-40B4-BE49-F238E27FC236}">
                <a16:creationId xmlns:a16="http://schemas.microsoft.com/office/drawing/2014/main" xmlns="" id="{89B83D32-F9D6-C8B9-F1C5-ABA19CF25FD3}"/>
              </a:ext>
            </a:extLst>
          </p:cNvPr>
          <p:cNvGraphicFramePr>
            <a:graphicFrameLocks noGrp="1"/>
          </p:cNvGraphicFramePr>
          <p:nvPr>
            <p:extLst>
              <p:ext uri="{D42A27DB-BD31-4B8C-83A1-F6EECF244321}">
                <p14:modId xmlns:p14="http://schemas.microsoft.com/office/powerpoint/2010/main" val="825156437"/>
              </p:ext>
            </p:extLst>
          </p:nvPr>
        </p:nvGraphicFramePr>
        <p:xfrm>
          <a:off x="7451677" y="1321870"/>
          <a:ext cx="4367283" cy="4951806"/>
        </p:xfrm>
        <a:graphic>
          <a:graphicData uri="http://schemas.openxmlformats.org/drawingml/2006/table">
            <a:tbl>
              <a:tblPr/>
              <a:tblGrid>
                <a:gridCol w="860724">
                  <a:extLst>
                    <a:ext uri="{9D8B030D-6E8A-4147-A177-3AD203B41FA5}">
                      <a16:colId xmlns:a16="http://schemas.microsoft.com/office/drawing/2014/main" xmlns="" val="3995886701"/>
                    </a:ext>
                  </a:extLst>
                </a:gridCol>
                <a:gridCol w="3506559">
                  <a:extLst>
                    <a:ext uri="{9D8B030D-6E8A-4147-A177-3AD203B41FA5}">
                      <a16:colId xmlns:a16="http://schemas.microsoft.com/office/drawing/2014/main" xmlns="" val="1896881290"/>
                    </a:ext>
                  </a:extLst>
                </a:gridCol>
              </a:tblGrid>
              <a:tr h="99600">
                <a:tc>
                  <a:txBody>
                    <a:bodyPr/>
                    <a:lstStyle/>
                    <a:p>
                      <a:pPr rtl="0" fontAlgn="ctr">
                        <a:spcBef>
                          <a:spcPts val="0"/>
                        </a:spcBef>
                        <a:spcAft>
                          <a:spcPts val="0"/>
                        </a:spcAft>
                      </a:pPr>
                      <a:r>
                        <a:rPr lang="es-MX" sz="1000" b="0" i="0" u="none" strike="noStrike" dirty="0">
                          <a:solidFill>
                            <a:srgbClr val="000000"/>
                          </a:solidFill>
                          <a:effectLst/>
                          <a:latin typeface="Segoe UI Light (Cuerpo)"/>
                        </a:rPr>
                        <a:t>id</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 Clave única</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137144193"/>
                  </a:ext>
                </a:extLst>
              </a:tr>
              <a:tr h="168195">
                <a:tc>
                  <a:txBody>
                    <a:bodyPr/>
                    <a:lstStyle/>
                    <a:p>
                      <a:pPr rtl="0" fontAlgn="ctr">
                        <a:spcBef>
                          <a:spcPts val="0"/>
                        </a:spcBef>
                        <a:spcAft>
                          <a:spcPts val="0"/>
                        </a:spcAft>
                      </a:pPr>
                      <a:r>
                        <a:rPr lang="es-MX" sz="1000" b="0" i="0" u="none" strike="noStrike" dirty="0" err="1">
                          <a:solidFill>
                            <a:srgbClr val="000000"/>
                          </a:solidFill>
                          <a:effectLst/>
                          <a:latin typeface="Segoe UI Light (Cuerpo)"/>
                        </a:rPr>
                        <a:t>battery_power</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Energía total que una batería puede almacenar en un tiempo medida en mAh</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057695383"/>
                  </a:ext>
                </a:extLst>
              </a:tr>
              <a:tr h="99600">
                <a:tc>
                  <a:txBody>
                    <a:bodyPr/>
                    <a:lstStyle/>
                    <a:p>
                      <a:pPr rtl="0" fontAlgn="ctr">
                        <a:spcBef>
                          <a:spcPts val="0"/>
                        </a:spcBef>
                        <a:spcAft>
                          <a:spcPts val="0"/>
                        </a:spcAft>
                      </a:pPr>
                      <a:r>
                        <a:rPr lang="es-MX" sz="1000" b="0" i="0" u="none" strike="noStrike">
                          <a:solidFill>
                            <a:srgbClr val="000000"/>
                          </a:solidFill>
                          <a:effectLst/>
                          <a:latin typeface="Segoe UI Light (Cuerpo)"/>
                        </a:rPr>
                        <a:t>blue</a:t>
                      </a:r>
                      <a:endParaRPr lang="es-MX" sz="180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a:solidFill>
                            <a:srgbClr val="000000"/>
                          </a:solidFill>
                          <a:effectLst/>
                          <a:latin typeface="Segoe UI Light (Cuerpo)"/>
                        </a:rPr>
                        <a:t>tiene bluetooth o no</a:t>
                      </a:r>
                      <a:endParaRPr lang="es-MX" sz="180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488374718"/>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clock_speed</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Velocidad a la que el microprocesador ejecuta instrucciones.</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999113250"/>
                  </a:ext>
                </a:extLst>
              </a:tr>
              <a:tr h="99600">
                <a:tc>
                  <a:txBody>
                    <a:bodyPr/>
                    <a:lstStyle/>
                    <a:p>
                      <a:pPr rtl="0" fontAlgn="ctr">
                        <a:spcBef>
                          <a:spcPts val="0"/>
                        </a:spcBef>
                        <a:spcAft>
                          <a:spcPts val="0"/>
                        </a:spcAft>
                      </a:pPr>
                      <a:r>
                        <a:rPr lang="es-MX" sz="1000" b="0" i="0" u="none" strike="noStrike">
                          <a:solidFill>
                            <a:srgbClr val="000000"/>
                          </a:solidFill>
                          <a:effectLst/>
                          <a:latin typeface="Segoe UI Light (Cuerpo)"/>
                        </a:rPr>
                        <a:t>dual_sim</a:t>
                      </a:r>
                      <a:endParaRPr lang="es-MX" sz="180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pt-BR" sz="1000" b="0" i="0" u="none" strike="noStrike">
                          <a:solidFill>
                            <a:srgbClr val="000000"/>
                          </a:solidFill>
                          <a:effectLst/>
                          <a:latin typeface="Segoe UI Light (Cuerpo)"/>
                        </a:rPr>
                        <a:t>Tiene soporte dual sim o no</a:t>
                      </a:r>
                      <a:endParaRPr lang="pt-BR" sz="180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130492352"/>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fc</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Megapíxeles de la cámara frontal</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860389193"/>
                  </a:ext>
                </a:extLst>
              </a:tr>
              <a:tr h="99600">
                <a:tc>
                  <a:txBody>
                    <a:bodyPr/>
                    <a:lstStyle/>
                    <a:p>
                      <a:pPr rtl="0" fontAlgn="ctr">
                        <a:spcBef>
                          <a:spcPts val="0"/>
                        </a:spcBef>
                        <a:spcAft>
                          <a:spcPts val="0"/>
                        </a:spcAft>
                      </a:pPr>
                      <a:r>
                        <a:rPr lang="es-MX" sz="1000" b="0" i="0" u="none" strike="noStrike">
                          <a:solidFill>
                            <a:srgbClr val="000000"/>
                          </a:solidFill>
                          <a:effectLst/>
                          <a:latin typeface="Segoe UI Light (Cuerpo)"/>
                        </a:rPr>
                        <a:t>four_g</a:t>
                      </a:r>
                      <a:endParaRPr lang="es-MX" sz="180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Tiene 4G o no</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589782866"/>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int_memory</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Memoria interna en Gigabytes</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538070841"/>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m_dep</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Profundidad del móvil en cm</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343133430"/>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mobile_wt</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Peso del teléfono móvil</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850947020"/>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n_cores</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Número de núcleos de procesador</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27054731"/>
                  </a:ext>
                </a:extLst>
              </a:tr>
              <a:tr h="99600">
                <a:tc>
                  <a:txBody>
                    <a:bodyPr/>
                    <a:lstStyle/>
                    <a:p>
                      <a:pPr rtl="0" fontAlgn="ctr">
                        <a:spcBef>
                          <a:spcPts val="0"/>
                        </a:spcBef>
                        <a:spcAft>
                          <a:spcPts val="0"/>
                        </a:spcAft>
                      </a:pPr>
                      <a:r>
                        <a:rPr lang="es-MX" sz="1000" b="0" i="0" u="none" strike="noStrike" dirty="0">
                          <a:solidFill>
                            <a:srgbClr val="000000"/>
                          </a:solidFill>
                          <a:effectLst/>
                          <a:latin typeface="Segoe UI Light (Cuerpo)"/>
                        </a:rPr>
                        <a:t>pc</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Megapíxeles de la cámara principal</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65706430"/>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px_height</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Altura de resolución de píxeles</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028395397"/>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px_width</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Ancho de resolución de píxeles</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815027369"/>
                  </a:ext>
                </a:extLst>
              </a:tr>
              <a:tr h="99600">
                <a:tc>
                  <a:txBody>
                    <a:bodyPr/>
                    <a:lstStyle/>
                    <a:p>
                      <a:pPr rtl="0" fontAlgn="ctr">
                        <a:spcBef>
                          <a:spcPts val="0"/>
                        </a:spcBef>
                        <a:spcAft>
                          <a:spcPts val="0"/>
                        </a:spcAft>
                      </a:pPr>
                      <a:r>
                        <a:rPr lang="es-MX" sz="1000" b="0" i="0" u="none" strike="noStrike">
                          <a:solidFill>
                            <a:srgbClr val="000000"/>
                          </a:solidFill>
                          <a:effectLst/>
                          <a:latin typeface="Segoe UI Light (Cuerpo)"/>
                        </a:rPr>
                        <a:t>ram</a:t>
                      </a:r>
                      <a:endParaRPr lang="es-MX" sz="180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Memoria de acceso aleatorio en megabytes</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433121849"/>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sc_h</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Altura de pantalla del móvil en cm</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188209404"/>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sc_w</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Ancho de pantalla del móvil en cm</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33657068"/>
                  </a:ext>
                </a:extLst>
              </a:tr>
              <a:tr h="168195">
                <a:tc>
                  <a:txBody>
                    <a:bodyPr/>
                    <a:lstStyle/>
                    <a:p>
                      <a:pPr rtl="0" fontAlgn="ctr">
                        <a:spcBef>
                          <a:spcPts val="0"/>
                        </a:spcBef>
                        <a:spcAft>
                          <a:spcPts val="0"/>
                        </a:spcAft>
                      </a:pPr>
                      <a:r>
                        <a:rPr lang="es-MX" sz="1000" b="0" i="0" u="none" strike="noStrike" dirty="0" err="1">
                          <a:solidFill>
                            <a:srgbClr val="000000"/>
                          </a:solidFill>
                          <a:effectLst/>
                          <a:latin typeface="Segoe UI Light (Cuerpo)"/>
                        </a:rPr>
                        <a:t>talk_time</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Mayor tiempo que durará una sola carga de batería cuando esté hablando</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866143146"/>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three_g</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Tiene 3G o no</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217859900"/>
                  </a:ext>
                </a:extLst>
              </a:tr>
              <a:tr h="99600">
                <a:tc>
                  <a:txBody>
                    <a:bodyPr/>
                    <a:lstStyle/>
                    <a:p>
                      <a:pPr rtl="0" fontAlgn="ctr">
                        <a:spcBef>
                          <a:spcPts val="0"/>
                        </a:spcBef>
                        <a:spcAft>
                          <a:spcPts val="0"/>
                        </a:spcAft>
                      </a:pPr>
                      <a:r>
                        <a:rPr lang="es-MX" sz="1000" b="0" i="0" u="none" strike="noStrike" dirty="0" err="1">
                          <a:solidFill>
                            <a:srgbClr val="000000"/>
                          </a:solidFill>
                          <a:effectLst/>
                          <a:latin typeface="Segoe UI Light (Cuerpo)"/>
                        </a:rPr>
                        <a:t>touch_screen</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Tiene pantalla táctil o no</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080756320"/>
                  </a:ext>
                </a:extLst>
              </a:tr>
              <a:tr h="99600">
                <a:tc>
                  <a:txBody>
                    <a:bodyPr/>
                    <a:lstStyle/>
                    <a:p>
                      <a:pPr rtl="0" fontAlgn="ctr">
                        <a:spcBef>
                          <a:spcPts val="0"/>
                        </a:spcBef>
                        <a:spcAft>
                          <a:spcPts val="0"/>
                        </a:spcAft>
                      </a:pPr>
                      <a:r>
                        <a:rPr lang="es-MX" sz="1000" b="0" i="0" u="none" strike="noStrike" dirty="0">
                          <a:solidFill>
                            <a:srgbClr val="000000"/>
                          </a:solidFill>
                          <a:effectLst/>
                          <a:latin typeface="Segoe UI Light (Cuerpo)"/>
                        </a:rPr>
                        <a:t>Wifi</a:t>
                      </a:r>
                      <a:endParaRPr lang="es-MX" sz="1800" dirty="0">
                        <a:effectLst/>
                        <a:latin typeface="Segoe UI Light (Cuerpo)"/>
                      </a:endParaRPr>
                    </a:p>
                  </a:txBody>
                  <a:tcPr marL="33487" marR="33487" marT="34443" marB="3444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rtl="0" fontAlgn="b">
                        <a:spcBef>
                          <a:spcPts val="0"/>
                        </a:spcBef>
                        <a:spcAft>
                          <a:spcPts val="0"/>
                        </a:spcAft>
                      </a:pPr>
                      <a:r>
                        <a:rPr lang="es-MX" sz="1000" b="0" i="0" u="none" strike="noStrike" dirty="0">
                          <a:solidFill>
                            <a:srgbClr val="000000"/>
                          </a:solidFill>
                          <a:effectLst/>
                          <a:latin typeface="Segoe UI Light (Cuerpo)"/>
                        </a:rPr>
                        <a:t>Tiene wifi o no</a:t>
                      </a:r>
                      <a:endParaRPr lang="es-MX" sz="1800" dirty="0">
                        <a:effectLst/>
                        <a:latin typeface="Segoe UI Light (Cuerpo)"/>
                      </a:endParaRPr>
                    </a:p>
                  </a:txBody>
                  <a:tcPr marL="33487" marR="33487" marT="34443" marB="3444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xmlns="" val="23475037"/>
                  </a:ext>
                </a:extLst>
              </a:tr>
            </a:tbl>
          </a:graphicData>
        </a:graphic>
      </p:graphicFrame>
      <p:sp>
        <p:nvSpPr>
          <p:cNvPr id="11" name="Rectangle 2">
            <a:extLst>
              <a:ext uri="{FF2B5EF4-FFF2-40B4-BE49-F238E27FC236}">
                <a16:creationId xmlns:a16="http://schemas.microsoft.com/office/drawing/2014/main" xmlns="" id="{B480EB79-268F-2F63-5132-76ADD6879457}"/>
              </a:ext>
            </a:extLst>
          </p:cNvPr>
          <p:cNvSpPr>
            <a:spLocks noChangeArrowheads="1"/>
          </p:cNvSpPr>
          <p:nvPr/>
        </p:nvSpPr>
        <p:spPr bwMode="auto">
          <a:xfrm>
            <a:off x="412591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36825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82FCE7C-033E-C6D4-E702-405943E44BAC}"/>
            </a:ext>
          </a:extLst>
        </p:cNvPr>
        <p:cNvGrpSpPr/>
        <p:nvPr/>
      </p:nvGrpSpPr>
      <p:grpSpPr>
        <a:xfrm>
          <a:off x="0" y="0"/>
          <a:ext cx="0" cy="0"/>
          <a:chOff x="0" y="0"/>
          <a:chExt cx="0" cy="0"/>
        </a:xfrm>
      </p:grpSpPr>
      <p:sp>
        <p:nvSpPr>
          <p:cNvPr id="6" name="Título 1">
            <a:extLst>
              <a:ext uri="{FF2B5EF4-FFF2-40B4-BE49-F238E27FC236}">
                <a16:creationId xmlns:a16="http://schemas.microsoft.com/office/drawing/2014/main" xmlns="" id="{41B6D11E-3757-75E8-185E-08063733B84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MX" sz="2800" b="1" dirty="0">
                <a:solidFill>
                  <a:schemeClr val="tx1">
                    <a:lumMod val="75000"/>
                    <a:lumOff val="25000"/>
                  </a:schemeClr>
                </a:solidFill>
              </a:rPr>
              <a:t>Análisis Exploratorio de Datos (EDA)</a:t>
            </a:r>
            <a:endParaRPr lang="es-ES" sz="2800" dirty="0">
              <a:solidFill>
                <a:schemeClr val="tx1">
                  <a:lumMod val="75000"/>
                  <a:lumOff val="25000"/>
                </a:schemeClr>
              </a:solidFill>
            </a:endParaRPr>
          </a:p>
        </p:txBody>
      </p:sp>
      <p:cxnSp>
        <p:nvCxnSpPr>
          <p:cNvPr id="2" name="Conector recto 1">
            <a:extLst>
              <a:ext uri="{FF2B5EF4-FFF2-40B4-BE49-F238E27FC236}">
                <a16:creationId xmlns:a16="http://schemas.microsoft.com/office/drawing/2014/main" xmlns="" id="{FBBD9429-8C9A-CB08-1501-78345B95E60E}"/>
              </a:ext>
              <a:ext uri="{C183D7F6-B498-43B3-948B-1728B52AA6E4}">
                <adec:decorative xmlns:adec="http://schemas.microsoft.com/office/drawing/2017/decorative" xmlns="" val="1"/>
              </a:ext>
            </a:extLst>
          </p:cNvPr>
          <p:cNvCxnSpPr>
            <a:cxnSpLocks/>
          </p:cNvCxnSpPr>
          <p:nvPr/>
        </p:nvCxnSpPr>
        <p:spPr>
          <a:xfrm>
            <a:off x="8105775" y="80119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xmlns="" id="{191543BE-02B2-29CF-840A-D8A7B4EA4933}"/>
              </a:ext>
              <a:ext uri="{C183D7F6-B498-43B3-948B-1728B52AA6E4}">
                <adec:decorative xmlns:adec="http://schemas.microsoft.com/office/drawing/2017/decorative" xmlns="" val="1"/>
              </a:ext>
            </a:extLst>
          </p:cNvPr>
          <p:cNvCxnSpPr>
            <a:cxnSpLocks/>
          </p:cNvCxnSpPr>
          <p:nvPr/>
        </p:nvCxnSpPr>
        <p:spPr>
          <a:xfrm>
            <a:off x="0" y="80119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Rectangle 1">
            <a:extLst>
              <a:ext uri="{FF2B5EF4-FFF2-40B4-BE49-F238E27FC236}">
                <a16:creationId xmlns:a16="http://schemas.microsoft.com/office/drawing/2014/main" xmlns="" id="{FE45F508-56DC-AE2F-3287-179EF3FA12A1}"/>
              </a:ext>
            </a:extLst>
          </p:cNvPr>
          <p:cNvSpPr>
            <a:spLocks noChangeArrowheads="1"/>
          </p:cNvSpPr>
          <p:nvPr/>
        </p:nvSpPr>
        <p:spPr bwMode="auto">
          <a:xfrm>
            <a:off x="7838104" y="16072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2">
            <a:extLst>
              <a:ext uri="{FF2B5EF4-FFF2-40B4-BE49-F238E27FC236}">
                <a16:creationId xmlns:a16="http://schemas.microsoft.com/office/drawing/2014/main" xmlns="" id="{95C132F4-6375-6829-494B-9B0E8C006E76}"/>
              </a:ext>
            </a:extLst>
          </p:cNvPr>
          <p:cNvSpPr>
            <a:spLocks noChangeArrowheads="1"/>
          </p:cNvSpPr>
          <p:nvPr/>
        </p:nvSpPr>
        <p:spPr bwMode="auto">
          <a:xfrm>
            <a:off x="412591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7" name="Círculo: Sin relleno 2">
            <a:extLst>
              <a:ext uri="{FF2B5EF4-FFF2-40B4-BE49-F238E27FC236}">
                <a16:creationId xmlns:a16="http://schemas.microsoft.com/office/drawing/2014/main" xmlns="" id="{0E1EF589-7393-3B39-FD07-034542CE3546}"/>
              </a:ext>
              <a:ext uri="{C183D7F6-B498-43B3-948B-1728B52AA6E4}">
                <adec:decorative xmlns:adec="http://schemas.microsoft.com/office/drawing/2017/decorative" xmlns="" val="1"/>
              </a:ext>
            </a:extLst>
          </p:cNvPr>
          <p:cNvSpPr/>
          <p:nvPr/>
        </p:nvSpPr>
        <p:spPr>
          <a:xfrm>
            <a:off x="1845920" y="2272379"/>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endParaRPr>
          </a:p>
        </p:txBody>
      </p:sp>
      <p:sp>
        <p:nvSpPr>
          <p:cNvPr id="8" name="Círculo: Sin relleno 21">
            <a:extLst>
              <a:ext uri="{FF2B5EF4-FFF2-40B4-BE49-F238E27FC236}">
                <a16:creationId xmlns:a16="http://schemas.microsoft.com/office/drawing/2014/main" xmlns="" id="{E378017F-2527-6423-2774-3ECE1363DCB5}"/>
              </a:ext>
              <a:ext uri="{C183D7F6-B498-43B3-948B-1728B52AA6E4}">
                <adec:decorative xmlns:adec="http://schemas.microsoft.com/office/drawing/2017/decorative" xmlns="" val="1"/>
              </a:ext>
            </a:extLst>
          </p:cNvPr>
          <p:cNvSpPr/>
          <p:nvPr/>
        </p:nvSpPr>
        <p:spPr>
          <a:xfrm>
            <a:off x="3255715" y="2272379"/>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endParaRPr>
          </a:p>
        </p:txBody>
      </p:sp>
      <p:sp>
        <p:nvSpPr>
          <p:cNvPr id="12" name="Círculo: Sin relleno 22">
            <a:extLst>
              <a:ext uri="{FF2B5EF4-FFF2-40B4-BE49-F238E27FC236}">
                <a16:creationId xmlns:a16="http://schemas.microsoft.com/office/drawing/2014/main" xmlns="" id="{ECF28E5E-A59C-471F-EAD1-9F7E32647411}"/>
              </a:ext>
              <a:ext uri="{C183D7F6-B498-43B3-948B-1728B52AA6E4}">
                <adec:decorative xmlns:adec="http://schemas.microsoft.com/office/drawing/2017/decorative" xmlns="" val="1"/>
              </a:ext>
            </a:extLst>
          </p:cNvPr>
          <p:cNvSpPr/>
          <p:nvPr/>
        </p:nvSpPr>
        <p:spPr>
          <a:xfrm>
            <a:off x="4665511" y="2272379"/>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endParaRPr>
          </a:p>
        </p:txBody>
      </p:sp>
      <p:sp>
        <p:nvSpPr>
          <p:cNvPr id="13" name="Círculo: Sin relleno 23">
            <a:extLst>
              <a:ext uri="{FF2B5EF4-FFF2-40B4-BE49-F238E27FC236}">
                <a16:creationId xmlns:a16="http://schemas.microsoft.com/office/drawing/2014/main" xmlns="" id="{CE6CB895-73E2-6FF6-249B-A38DC6B19B3F}"/>
              </a:ext>
              <a:ext uri="{C183D7F6-B498-43B3-948B-1728B52AA6E4}">
                <adec:decorative xmlns:adec="http://schemas.microsoft.com/office/drawing/2017/decorative" xmlns="" val="1"/>
              </a:ext>
            </a:extLst>
          </p:cNvPr>
          <p:cNvSpPr/>
          <p:nvPr/>
        </p:nvSpPr>
        <p:spPr>
          <a:xfrm>
            <a:off x="2550817" y="3477497"/>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endParaRPr>
          </a:p>
        </p:txBody>
      </p:sp>
      <p:sp>
        <p:nvSpPr>
          <p:cNvPr id="14" name="Círculo: Sin relleno 24">
            <a:extLst>
              <a:ext uri="{FF2B5EF4-FFF2-40B4-BE49-F238E27FC236}">
                <a16:creationId xmlns:a16="http://schemas.microsoft.com/office/drawing/2014/main" xmlns="" id="{3CAAFDFC-DE6E-3506-0254-CA25DCC64276}"/>
              </a:ext>
              <a:ext uri="{C183D7F6-B498-43B3-948B-1728B52AA6E4}">
                <adec:decorative xmlns:adec="http://schemas.microsoft.com/office/drawing/2017/decorative" xmlns="" val="1"/>
              </a:ext>
            </a:extLst>
          </p:cNvPr>
          <p:cNvSpPr/>
          <p:nvPr/>
        </p:nvSpPr>
        <p:spPr>
          <a:xfrm>
            <a:off x="3960613" y="3477497"/>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tx1"/>
              </a:solidFill>
            </a:endParaRPr>
          </a:p>
        </p:txBody>
      </p:sp>
      <p:sp>
        <p:nvSpPr>
          <p:cNvPr id="16" name="Rectángulo 15">
            <a:extLst>
              <a:ext uri="{FF2B5EF4-FFF2-40B4-BE49-F238E27FC236}">
                <a16:creationId xmlns:a16="http://schemas.microsoft.com/office/drawing/2014/main" xmlns="" id="{592F3E49-2106-C9C8-19C8-D1353A3181A9}"/>
              </a:ext>
            </a:extLst>
          </p:cNvPr>
          <p:cNvSpPr/>
          <p:nvPr/>
        </p:nvSpPr>
        <p:spPr>
          <a:xfrm>
            <a:off x="758624" y="1353756"/>
            <a:ext cx="2073335" cy="710707"/>
          </a:xfrm>
          <a:prstGeom prst="rect">
            <a:avLst/>
          </a:prstGeom>
        </p:spPr>
        <p:txBody>
          <a:bodyPr wrap="square" lIns="0" tIns="0" rIns="0" bIns="0" rtlCol="0" anchor="t">
            <a:spAutoFit/>
          </a:bodyPr>
          <a:lstStyle/>
          <a:p>
            <a:pPr algn="r" rtl="0">
              <a:lnSpc>
                <a:spcPts val="1900"/>
              </a:lnSpc>
            </a:pPr>
            <a:r>
              <a:rPr lang="es-MX" sz="1400" dirty="0">
                <a:solidFill>
                  <a:schemeClr val="tx1">
                    <a:lumMod val="75000"/>
                    <a:lumOff val="25000"/>
                  </a:schemeClr>
                </a:solidFill>
                <a:cs typeface="Segoe UI" panose="020B0502040204020203" pitchFamily="34" charset="0"/>
              </a:rPr>
              <a:t>Se utilizaron estadísticos descriptivos de la base de datos por rango de gama</a:t>
            </a:r>
            <a:r>
              <a:rPr lang="es-ES" sz="1400" dirty="0">
                <a:solidFill>
                  <a:schemeClr val="tx1">
                    <a:lumMod val="75000"/>
                    <a:lumOff val="25000"/>
                  </a:schemeClr>
                </a:solidFill>
                <a:cs typeface="Segoe UI" panose="020B0502040204020203" pitchFamily="34" charset="0"/>
              </a:rPr>
              <a:t>.</a:t>
            </a:r>
          </a:p>
        </p:txBody>
      </p:sp>
      <p:sp>
        <p:nvSpPr>
          <p:cNvPr id="17" name="Rectángulo 16">
            <a:extLst>
              <a:ext uri="{FF2B5EF4-FFF2-40B4-BE49-F238E27FC236}">
                <a16:creationId xmlns:a16="http://schemas.microsoft.com/office/drawing/2014/main" xmlns="" id="{21B6FF00-BE70-1A06-1263-60880723F666}"/>
              </a:ext>
            </a:extLst>
          </p:cNvPr>
          <p:cNvSpPr/>
          <p:nvPr/>
        </p:nvSpPr>
        <p:spPr>
          <a:xfrm>
            <a:off x="3418033" y="1353754"/>
            <a:ext cx="1303866" cy="710707"/>
          </a:xfrm>
          <a:prstGeom prst="rect">
            <a:avLst/>
          </a:prstGeom>
        </p:spPr>
        <p:txBody>
          <a:bodyPr wrap="square" lIns="0" tIns="0" rIns="0" bIns="0" rtlCol="0" anchor="t">
            <a:spAutoFit/>
          </a:bodyPr>
          <a:lstStyle/>
          <a:p>
            <a:pPr algn="ctr" rtl="0">
              <a:lnSpc>
                <a:spcPts val="1900"/>
              </a:lnSpc>
            </a:pPr>
            <a:r>
              <a:rPr lang="es-ES" sz="1400" dirty="0">
                <a:solidFill>
                  <a:schemeClr val="tx1">
                    <a:lumMod val="75000"/>
                    <a:lumOff val="25000"/>
                  </a:schemeClr>
                </a:solidFill>
                <a:cs typeface="Segoe UI" panose="020B0502040204020203" pitchFamily="34" charset="0"/>
              </a:rPr>
              <a:t>Se utilizaron las herramientas: Excel, R e IA.</a:t>
            </a:r>
          </a:p>
        </p:txBody>
      </p:sp>
      <p:sp>
        <p:nvSpPr>
          <p:cNvPr id="18" name="Rectángulo 17">
            <a:extLst>
              <a:ext uri="{FF2B5EF4-FFF2-40B4-BE49-F238E27FC236}">
                <a16:creationId xmlns:a16="http://schemas.microsoft.com/office/drawing/2014/main" xmlns="" id="{6C8F5409-F9CB-3903-573E-32D89C3A08E7}"/>
              </a:ext>
            </a:extLst>
          </p:cNvPr>
          <p:cNvSpPr/>
          <p:nvPr/>
        </p:nvSpPr>
        <p:spPr>
          <a:xfrm>
            <a:off x="5229657" y="1188435"/>
            <a:ext cx="2608447" cy="954364"/>
          </a:xfrm>
          <a:prstGeom prst="rect">
            <a:avLst/>
          </a:prstGeom>
        </p:spPr>
        <p:txBody>
          <a:bodyPr wrap="square" lIns="0" tIns="0" rIns="0" bIns="0" rtlCol="0" anchor="t">
            <a:spAutoFit/>
          </a:bodyPr>
          <a:lstStyle/>
          <a:p>
            <a:pPr rtl="0">
              <a:lnSpc>
                <a:spcPts val="1900"/>
              </a:lnSpc>
            </a:pPr>
            <a:r>
              <a:rPr lang="es-MX" sz="1400" dirty="0">
                <a:solidFill>
                  <a:schemeClr val="tx1">
                    <a:lumMod val="75000"/>
                    <a:lumOff val="25000"/>
                  </a:schemeClr>
                </a:solidFill>
                <a:cs typeface="Segoe UI" panose="020B0502040204020203" pitchFamily="34" charset="0"/>
              </a:rPr>
              <a:t>Proceso manual de clasificación basado en los valores mínimos y máximos de las características técnicas de los teléfonos móviles.</a:t>
            </a:r>
            <a:endParaRPr lang="es-ES" sz="1400" dirty="0">
              <a:solidFill>
                <a:schemeClr val="tx1">
                  <a:lumMod val="75000"/>
                  <a:lumOff val="25000"/>
                </a:schemeClr>
              </a:solidFill>
              <a:cs typeface="Segoe UI" panose="020B0502040204020203" pitchFamily="34" charset="0"/>
            </a:endParaRPr>
          </a:p>
        </p:txBody>
      </p:sp>
      <p:sp>
        <p:nvSpPr>
          <p:cNvPr id="19" name="Rectángulo 18">
            <a:extLst>
              <a:ext uri="{FF2B5EF4-FFF2-40B4-BE49-F238E27FC236}">
                <a16:creationId xmlns:a16="http://schemas.microsoft.com/office/drawing/2014/main" xmlns="" id="{316C8A52-2151-E6CA-59F5-E5EF67A35952}"/>
              </a:ext>
            </a:extLst>
          </p:cNvPr>
          <p:cNvSpPr/>
          <p:nvPr/>
        </p:nvSpPr>
        <p:spPr>
          <a:xfrm>
            <a:off x="959268" y="5249658"/>
            <a:ext cx="2779194" cy="1198020"/>
          </a:xfrm>
          <a:prstGeom prst="rect">
            <a:avLst/>
          </a:prstGeom>
        </p:spPr>
        <p:txBody>
          <a:bodyPr wrap="square" lIns="0" tIns="0" rIns="0" bIns="0" rtlCol="0" anchor="t">
            <a:spAutoFit/>
          </a:bodyPr>
          <a:lstStyle/>
          <a:p>
            <a:pPr algn="r">
              <a:lnSpc>
                <a:spcPts val="1900"/>
              </a:lnSpc>
            </a:pPr>
            <a:r>
              <a:rPr lang="es-MX" sz="1400" dirty="0">
                <a:solidFill>
                  <a:schemeClr val="tx1">
                    <a:lumMod val="75000"/>
                    <a:lumOff val="25000"/>
                  </a:schemeClr>
                </a:solidFill>
                <a:cs typeface="Segoe UI" panose="020B0502040204020203" pitchFamily="34" charset="0"/>
              </a:rPr>
              <a:t>Técnicas de IA para determinar con mayor precisión qué valores correspondían a cada rango, mejorando la exactitud del análisis.</a:t>
            </a:r>
            <a:endParaRPr lang="es-MX" sz="1400" dirty="0"/>
          </a:p>
          <a:p>
            <a:pPr algn="r" rtl="0">
              <a:lnSpc>
                <a:spcPts val="1900"/>
              </a:lnSpc>
            </a:pPr>
            <a:r>
              <a:rPr lang="es-MX" sz="1400" dirty="0">
                <a:solidFill>
                  <a:schemeClr val="tx1">
                    <a:lumMod val="75000"/>
                    <a:lumOff val="25000"/>
                  </a:schemeClr>
                </a:solidFill>
                <a:cs typeface="Segoe UI" panose="020B0502040204020203" pitchFamily="34" charset="0"/>
              </a:rPr>
              <a:t>.</a:t>
            </a:r>
            <a:endParaRPr lang="es-ES" sz="1400" dirty="0">
              <a:solidFill>
                <a:schemeClr val="tx1">
                  <a:lumMod val="75000"/>
                  <a:lumOff val="25000"/>
                </a:schemeClr>
              </a:solidFill>
              <a:cs typeface="Segoe UI" panose="020B0502040204020203" pitchFamily="34" charset="0"/>
            </a:endParaRPr>
          </a:p>
        </p:txBody>
      </p:sp>
      <p:sp>
        <p:nvSpPr>
          <p:cNvPr id="20" name="Rectángulo 19">
            <a:extLst>
              <a:ext uri="{FF2B5EF4-FFF2-40B4-BE49-F238E27FC236}">
                <a16:creationId xmlns:a16="http://schemas.microsoft.com/office/drawing/2014/main" xmlns="" id="{5D30BCF8-2F7D-810F-928B-AB0A379DE46F}"/>
              </a:ext>
            </a:extLst>
          </p:cNvPr>
          <p:cNvSpPr/>
          <p:nvPr/>
        </p:nvSpPr>
        <p:spPr>
          <a:xfrm>
            <a:off x="4224852" y="5249658"/>
            <a:ext cx="2423020" cy="954364"/>
          </a:xfrm>
          <a:prstGeom prst="rect">
            <a:avLst/>
          </a:prstGeom>
        </p:spPr>
        <p:txBody>
          <a:bodyPr wrap="square" lIns="0" tIns="0" rIns="0" bIns="0" rtlCol="0" anchor="t">
            <a:spAutoFit/>
          </a:bodyPr>
          <a:lstStyle/>
          <a:p>
            <a:pPr rtl="0">
              <a:lnSpc>
                <a:spcPts val="1900"/>
              </a:lnSpc>
            </a:pPr>
            <a:r>
              <a:rPr lang="es-MX" sz="1400" dirty="0">
                <a:solidFill>
                  <a:schemeClr val="tx1">
                    <a:lumMod val="75000"/>
                    <a:lumOff val="25000"/>
                  </a:schemeClr>
                </a:solidFill>
                <a:cs typeface="Segoe UI" panose="020B0502040204020203" pitchFamily="34" charset="0"/>
              </a:rPr>
              <a:t>Los campos fueron renombrados y recalculados, haciendo uso de la herramienta de Excel.</a:t>
            </a:r>
            <a:r>
              <a:rPr lang="es-ES" sz="1400" dirty="0">
                <a:solidFill>
                  <a:schemeClr val="tx1">
                    <a:lumMod val="75000"/>
                    <a:lumOff val="25000"/>
                  </a:schemeClr>
                </a:solidFill>
                <a:cs typeface="Segoe UI" panose="020B0502040204020203" pitchFamily="34" charset="0"/>
              </a:rPr>
              <a:t>.</a:t>
            </a:r>
          </a:p>
        </p:txBody>
      </p:sp>
      <p:grpSp>
        <p:nvGrpSpPr>
          <p:cNvPr id="22" name="Grupo 21" descr="Icono de ser humano y bocadillo de diálogo. ">
            <a:extLst>
              <a:ext uri="{FF2B5EF4-FFF2-40B4-BE49-F238E27FC236}">
                <a16:creationId xmlns:a16="http://schemas.microsoft.com/office/drawing/2014/main" xmlns="" id="{E6E1378B-D5D8-0B70-7E60-41331533F3C0}"/>
              </a:ext>
            </a:extLst>
          </p:cNvPr>
          <p:cNvGrpSpPr/>
          <p:nvPr/>
        </p:nvGrpSpPr>
        <p:grpSpPr>
          <a:xfrm>
            <a:off x="2453738" y="2879795"/>
            <a:ext cx="378221" cy="380335"/>
            <a:chOff x="3171788" y="779462"/>
            <a:chExt cx="284163" cy="285751"/>
          </a:xfrm>
          <a:solidFill>
            <a:schemeClr val="accent3">
              <a:lumMod val="75000"/>
            </a:schemeClr>
          </a:solidFill>
        </p:grpSpPr>
        <p:sp>
          <p:nvSpPr>
            <p:cNvPr id="23" name="Forma libre 2993">
              <a:extLst>
                <a:ext uri="{FF2B5EF4-FFF2-40B4-BE49-F238E27FC236}">
                  <a16:creationId xmlns:a16="http://schemas.microsoft.com/office/drawing/2014/main" xmlns="" id="{43AA0B12-FA2A-5221-E529-04873A19AC82}"/>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24" name="Forma libre 2994">
              <a:extLst>
                <a:ext uri="{FF2B5EF4-FFF2-40B4-BE49-F238E27FC236}">
                  <a16:creationId xmlns:a16="http://schemas.microsoft.com/office/drawing/2014/main" xmlns="" id="{BC740887-B262-1DDE-91D7-30FA63DF5B6D}"/>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grpSp>
        <p:nvGrpSpPr>
          <p:cNvPr id="25" name="Grupo 24" descr="Icono de libros. ">
            <a:extLst>
              <a:ext uri="{FF2B5EF4-FFF2-40B4-BE49-F238E27FC236}">
                <a16:creationId xmlns:a16="http://schemas.microsoft.com/office/drawing/2014/main" xmlns="" id="{4A84580F-7615-B976-1C3E-C462F1DBE804}"/>
              </a:ext>
            </a:extLst>
          </p:cNvPr>
          <p:cNvGrpSpPr/>
          <p:nvPr/>
        </p:nvGrpSpPr>
        <p:grpSpPr>
          <a:xfrm>
            <a:off x="3880438" y="2878085"/>
            <a:ext cx="344413" cy="382447"/>
            <a:chOff x="2608263" y="1920875"/>
            <a:chExt cx="258763" cy="287338"/>
          </a:xfrm>
          <a:solidFill>
            <a:schemeClr val="accent4">
              <a:lumMod val="75000"/>
            </a:schemeClr>
          </a:solidFill>
        </p:grpSpPr>
        <p:sp>
          <p:nvSpPr>
            <p:cNvPr id="26" name="Rectángulo 705">
              <a:extLst>
                <a:ext uri="{FF2B5EF4-FFF2-40B4-BE49-F238E27FC236}">
                  <a16:creationId xmlns:a16="http://schemas.microsoft.com/office/drawing/2014/main" xmlns="" id="{6511770A-D3AE-75DE-3B49-988C245B8F70}"/>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27" name="Forma libre 706">
              <a:extLst>
                <a:ext uri="{FF2B5EF4-FFF2-40B4-BE49-F238E27FC236}">
                  <a16:creationId xmlns:a16="http://schemas.microsoft.com/office/drawing/2014/main" xmlns="" id="{E70EFB68-2945-2419-5E6C-81F7C815FD22}"/>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28" name="Forma libre 707">
              <a:extLst>
                <a:ext uri="{FF2B5EF4-FFF2-40B4-BE49-F238E27FC236}">
                  <a16:creationId xmlns:a16="http://schemas.microsoft.com/office/drawing/2014/main" xmlns="" id="{77560BCE-0578-CBF1-D721-92D96B08C1D4}"/>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29" name="Forma libre 708">
              <a:extLst>
                <a:ext uri="{FF2B5EF4-FFF2-40B4-BE49-F238E27FC236}">
                  <a16:creationId xmlns:a16="http://schemas.microsoft.com/office/drawing/2014/main" xmlns="" id="{C2131F25-1B43-C82F-2282-B90A571E316D}"/>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0" name="Forma libre 709">
              <a:extLst>
                <a:ext uri="{FF2B5EF4-FFF2-40B4-BE49-F238E27FC236}">
                  <a16:creationId xmlns:a16="http://schemas.microsoft.com/office/drawing/2014/main" xmlns="" id="{C2B3F3FB-7901-2C40-626A-F9886B292D69}"/>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1" name="Forma libre 710">
              <a:extLst>
                <a:ext uri="{FF2B5EF4-FFF2-40B4-BE49-F238E27FC236}">
                  <a16:creationId xmlns:a16="http://schemas.microsoft.com/office/drawing/2014/main" xmlns="" id="{0BB6D3A2-A1C0-1CA5-6C27-B41C213AE08E}"/>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2" name="Rectángulo 711">
              <a:extLst>
                <a:ext uri="{FF2B5EF4-FFF2-40B4-BE49-F238E27FC236}">
                  <a16:creationId xmlns:a16="http://schemas.microsoft.com/office/drawing/2014/main" xmlns="" id="{6E1FCBD5-65BE-7EAF-26D1-8C88397F057F}"/>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3" name="Forma libre 712">
              <a:extLst>
                <a:ext uri="{FF2B5EF4-FFF2-40B4-BE49-F238E27FC236}">
                  <a16:creationId xmlns:a16="http://schemas.microsoft.com/office/drawing/2014/main" xmlns="" id="{9EBEFAED-65EE-4BE9-3438-2539F0BAEDE3}"/>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4" name="Forma libre 713">
              <a:extLst>
                <a:ext uri="{FF2B5EF4-FFF2-40B4-BE49-F238E27FC236}">
                  <a16:creationId xmlns:a16="http://schemas.microsoft.com/office/drawing/2014/main" xmlns="" id="{FD2E8B66-1F40-9977-0C48-2D023E08C7B7}"/>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5" name="Forma libre 714">
              <a:extLst>
                <a:ext uri="{FF2B5EF4-FFF2-40B4-BE49-F238E27FC236}">
                  <a16:creationId xmlns:a16="http://schemas.microsoft.com/office/drawing/2014/main" xmlns="" id="{21FEB0A6-2449-F39C-CB09-466FFD801E53}"/>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6" name="Rectángulo 715">
              <a:extLst>
                <a:ext uri="{FF2B5EF4-FFF2-40B4-BE49-F238E27FC236}">
                  <a16:creationId xmlns:a16="http://schemas.microsoft.com/office/drawing/2014/main" xmlns="" id="{25CE587B-F741-1019-D2D9-B9906AEF463D}"/>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7" name="Forma libre 716">
              <a:extLst>
                <a:ext uri="{FF2B5EF4-FFF2-40B4-BE49-F238E27FC236}">
                  <a16:creationId xmlns:a16="http://schemas.microsoft.com/office/drawing/2014/main" xmlns="" id="{05A41FA7-8EC8-398C-2828-07642E9C53F3}"/>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8" name="Forma libre 717">
              <a:extLst>
                <a:ext uri="{FF2B5EF4-FFF2-40B4-BE49-F238E27FC236}">
                  <a16:creationId xmlns:a16="http://schemas.microsoft.com/office/drawing/2014/main" xmlns="" id="{83BCA961-D71E-ED69-0585-C2AEA538E8F7}"/>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9" name="Rectángulo 718">
              <a:extLst>
                <a:ext uri="{FF2B5EF4-FFF2-40B4-BE49-F238E27FC236}">
                  <a16:creationId xmlns:a16="http://schemas.microsoft.com/office/drawing/2014/main" xmlns="" id="{40DBF6B9-C2AB-0CAD-87E8-662C958C191B}"/>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40" name="Forma libre 719">
              <a:extLst>
                <a:ext uri="{FF2B5EF4-FFF2-40B4-BE49-F238E27FC236}">
                  <a16:creationId xmlns:a16="http://schemas.microsoft.com/office/drawing/2014/main" xmlns="" id="{2BE50AE8-1FEB-5738-C23A-8035584C989A}"/>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41" name="Forma libre 720">
              <a:extLst>
                <a:ext uri="{FF2B5EF4-FFF2-40B4-BE49-F238E27FC236}">
                  <a16:creationId xmlns:a16="http://schemas.microsoft.com/office/drawing/2014/main" xmlns="" id="{52046DA7-8A48-7355-4F22-41A9B343AE07}"/>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sp>
        <p:nvSpPr>
          <p:cNvPr id="42" name="Forma libre 1671" descr="Icono de casilla de verificación. ">
            <a:extLst>
              <a:ext uri="{FF2B5EF4-FFF2-40B4-BE49-F238E27FC236}">
                <a16:creationId xmlns:a16="http://schemas.microsoft.com/office/drawing/2014/main" xmlns="" id="{8D510BF9-CC6F-D952-4995-B72DB5B4AEEC}"/>
              </a:ext>
            </a:extLst>
          </p:cNvPr>
          <p:cNvSpPr>
            <a:spLocks noEditPoints="1"/>
          </p:cNvSpPr>
          <p:nvPr/>
        </p:nvSpPr>
        <p:spPr bwMode="auto">
          <a:xfrm>
            <a:off x="5272273" y="2879141"/>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sp>
        <p:nvSpPr>
          <p:cNvPr id="43" name="Forma libre 3850" descr="Icono de rayo. ">
            <a:extLst>
              <a:ext uri="{FF2B5EF4-FFF2-40B4-BE49-F238E27FC236}">
                <a16:creationId xmlns:a16="http://schemas.microsoft.com/office/drawing/2014/main" xmlns="" id="{CDF363A3-A6C6-7D9F-A27F-66C7A9A4F474}"/>
              </a:ext>
            </a:extLst>
          </p:cNvPr>
          <p:cNvSpPr>
            <a:spLocks/>
          </p:cNvSpPr>
          <p:nvPr/>
        </p:nvSpPr>
        <p:spPr bwMode="auto">
          <a:xfrm>
            <a:off x="3213573" y="4084259"/>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sp>
        <p:nvSpPr>
          <p:cNvPr id="44" name="Forma libre 3886" descr="Icono de lupa para representar la búsqueda. ">
            <a:extLst>
              <a:ext uri="{FF2B5EF4-FFF2-40B4-BE49-F238E27FC236}">
                <a16:creationId xmlns:a16="http://schemas.microsoft.com/office/drawing/2014/main" xmlns="" id="{7E5C5E12-6975-5E77-F25D-0AAAF25D5D2E}"/>
              </a:ext>
            </a:extLst>
          </p:cNvPr>
          <p:cNvSpPr>
            <a:spLocks noEditPoints="1"/>
          </p:cNvSpPr>
          <p:nvPr/>
        </p:nvSpPr>
        <p:spPr bwMode="auto">
          <a:xfrm>
            <a:off x="4566319" y="4084259"/>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aphicFrame>
        <p:nvGraphicFramePr>
          <p:cNvPr id="53" name="Tabla 52">
            <a:extLst>
              <a:ext uri="{FF2B5EF4-FFF2-40B4-BE49-F238E27FC236}">
                <a16:creationId xmlns:a16="http://schemas.microsoft.com/office/drawing/2014/main" xmlns="" id="{E0171D46-9E3D-8AA7-D97F-C984A46A9D6C}"/>
              </a:ext>
            </a:extLst>
          </p:cNvPr>
          <p:cNvGraphicFramePr>
            <a:graphicFrameLocks noGrp="1"/>
          </p:cNvGraphicFramePr>
          <p:nvPr>
            <p:extLst>
              <p:ext uri="{D42A27DB-BD31-4B8C-83A1-F6EECF244321}">
                <p14:modId xmlns:p14="http://schemas.microsoft.com/office/powerpoint/2010/main" val="1507760694"/>
              </p:ext>
            </p:extLst>
          </p:nvPr>
        </p:nvGraphicFramePr>
        <p:xfrm>
          <a:off x="7584325" y="2666287"/>
          <a:ext cx="3990928" cy="2651760"/>
        </p:xfrm>
        <a:graphic>
          <a:graphicData uri="http://schemas.openxmlformats.org/drawingml/2006/table">
            <a:tbl>
              <a:tblPr/>
              <a:tblGrid>
                <a:gridCol w="1251305">
                  <a:extLst>
                    <a:ext uri="{9D8B030D-6E8A-4147-A177-3AD203B41FA5}">
                      <a16:colId xmlns:a16="http://schemas.microsoft.com/office/drawing/2014/main" xmlns="" val="888407369"/>
                    </a:ext>
                  </a:extLst>
                </a:gridCol>
                <a:gridCol w="2739623">
                  <a:extLst>
                    <a:ext uri="{9D8B030D-6E8A-4147-A177-3AD203B41FA5}">
                      <a16:colId xmlns:a16="http://schemas.microsoft.com/office/drawing/2014/main" xmlns="" val="1448571199"/>
                    </a:ext>
                  </a:extLst>
                </a:gridCol>
              </a:tblGrid>
              <a:tr h="0">
                <a:tc>
                  <a:txBody>
                    <a:bodyPr/>
                    <a:lstStyle/>
                    <a:p>
                      <a:pPr algn="l" rtl="0" fontAlgn="ctr">
                        <a:spcBef>
                          <a:spcPts val="0"/>
                        </a:spcBef>
                        <a:spcAft>
                          <a:spcPts val="0"/>
                        </a:spcAft>
                      </a:pPr>
                      <a:r>
                        <a:rPr lang="es-MX" sz="1100" b="0" i="0" u="none" strike="noStrike" dirty="0">
                          <a:solidFill>
                            <a:schemeClr val="bg1"/>
                          </a:solidFill>
                          <a:effectLst/>
                          <a:latin typeface="Calibri" panose="020F0502020204030204" pitchFamily="34" charset="0"/>
                        </a:rPr>
                        <a:t>id</a:t>
                      </a:r>
                      <a:endParaRPr lang="es-MX" dirty="0">
                        <a:solidFill>
                          <a:schemeClr val="bg1"/>
                        </a:solidFill>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D9BAA"/>
                    </a:solidFill>
                  </a:tcPr>
                </a:tc>
                <a:tc>
                  <a:txBody>
                    <a:bodyPr/>
                    <a:lstStyle/>
                    <a:p>
                      <a:pPr algn="l" rtl="0" fontAlgn="b">
                        <a:spcBef>
                          <a:spcPts val="0"/>
                        </a:spcBef>
                        <a:spcAft>
                          <a:spcPts val="0"/>
                        </a:spcAft>
                      </a:pPr>
                      <a:r>
                        <a:rPr lang="es-MX" sz="1100" b="0" i="0" u="none" strike="noStrike">
                          <a:solidFill>
                            <a:srgbClr val="000000"/>
                          </a:solidFill>
                          <a:effectLst/>
                          <a:latin typeface="Calibri" panose="020F0502020204030204" pitchFamily="34" charset="0"/>
                        </a:rPr>
                        <a:t> clave unica</a:t>
                      </a:r>
                      <a:endParaRPr lang="es-MX">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2020978718"/>
                  </a:ext>
                </a:extLst>
              </a:tr>
              <a:tr h="136153">
                <a:tc>
                  <a:txBody>
                    <a:bodyPr/>
                    <a:lstStyle/>
                    <a:p>
                      <a:pPr algn="l" rtl="0" fontAlgn="ctr">
                        <a:spcBef>
                          <a:spcPts val="0"/>
                        </a:spcBef>
                        <a:spcAft>
                          <a:spcPts val="0"/>
                        </a:spcAft>
                      </a:pPr>
                      <a:r>
                        <a:rPr lang="es-MX" sz="1100" b="0" i="0" u="none" strike="noStrike" dirty="0" err="1">
                          <a:solidFill>
                            <a:schemeClr val="bg1"/>
                          </a:solidFill>
                          <a:effectLst/>
                          <a:latin typeface="Calibri" panose="020F0502020204030204" pitchFamily="34" charset="0"/>
                        </a:rPr>
                        <a:t>Clasificacion</a:t>
                      </a:r>
                      <a:r>
                        <a:rPr lang="es-MX" sz="1100" b="0" i="0" u="none" strike="noStrike" dirty="0">
                          <a:solidFill>
                            <a:schemeClr val="bg1"/>
                          </a:solidFill>
                          <a:effectLst/>
                          <a:latin typeface="Calibri" panose="020F0502020204030204" pitchFamily="34" charset="0"/>
                        </a:rPr>
                        <a:t> </a:t>
                      </a:r>
                      <a:r>
                        <a:rPr lang="es-MX" sz="1100" b="0" i="0" u="none" strike="noStrike" dirty="0" err="1">
                          <a:solidFill>
                            <a:schemeClr val="bg1"/>
                          </a:solidFill>
                          <a:effectLst/>
                          <a:latin typeface="Calibri" panose="020F0502020204030204" pitchFamily="34" charset="0"/>
                        </a:rPr>
                        <a:t>Ram</a:t>
                      </a:r>
                      <a:endParaRPr lang="es-MX" dirty="0">
                        <a:solidFill>
                          <a:schemeClr val="bg1"/>
                        </a:solidFill>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D9BAA"/>
                    </a:solidFill>
                  </a:tcPr>
                </a:tc>
                <a:tc>
                  <a:txBody>
                    <a:bodyPr/>
                    <a:lstStyle/>
                    <a:p>
                      <a:pPr algn="l" rtl="0" fontAlgn="b">
                        <a:spcBef>
                          <a:spcPts val="0"/>
                        </a:spcBef>
                        <a:spcAft>
                          <a:spcPts val="0"/>
                        </a:spcAft>
                      </a:pPr>
                      <a:r>
                        <a:rPr lang="es-MX" sz="1100" b="0" i="0" u="none" strike="noStrike">
                          <a:solidFill>
                            <a:srgbClr val="000000"/>
                          </a:solidFill>
                          <a:effectLst/>
                          <a:latin typeface="Calibri" panose="020F0502020204030204" pitchFamily="34" charset="0"/>
                        </a:rPr>
                        <a:t>Valor númerico (1,2,3)</a:t>
                      </a:r>
                      <a:endParaRPr lang="es-MX">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888375242"/>
                  </a:ext>
                </a:extLst>
              </a:tr>
              <a:tr h="136153">
                <a:tc>
                  <a:txBody>
                    <a:bodyPr/>
                    <a:lstStyle/>
                    <a:p>
                      <a:pPr algn="l" rtl="0" fontAlgn="ctr">
                        <a:spcBef>
                          <a:spcPts val="0"/>
                        </a:spcBef>
                        <a:spcAft>
                          <a:spcPts val="0"/>
                        </a:spcAft>
                      </a:pPr>
                      <a:r>
                        <a:rPr lang="es-MX" sz="1100" b="0" i="0" u="none" strike="noStrike" dirty="0" err="1">
                          <a:solidFill>
                            <a:schemeClr val="bg1"/>
                          </a:solidFill>
                          <a:effectLst/>
                          <a:latin typeface="Calibri" panose="020F0502020204030204" pitchFamily="34" charset="0"/>
                        </a:rPr>
                        <a:t>Clasificacion</a:t>
                      </a:r>
                      <a:r>
                        <a:rPr lang="es-MX" sz="1100" b="0" i="0" u="none" strike="noStrike" dirty="0">
                          <a:solidFill>
                            <a:schemeClr val="bg1"/>
                          </a:solidFill>
                          <a:effectLst/>
                          <a:latin typeface="Calibri" panose="020F0502020204030204" pitchFamily="34" charset="0"/>
                        </a:rPr>
                        <a:t> </a:t>
                      </a:r>
                      <a:r>
                        <a:rPr lang="es-MX" sz="1100" b="0" i="0" u="none" strike="noStrike" dirty="0" err="1">
                          <a:solidFill>
                            <a:schemeClr val="bg1"/>
                          </a:solidFill>
                          <a:effectLst/>
                          <a:latin typeface="Calibri" panose="020F0502020204030204" pitchFamily="34" charset="0"/>
                        </a:rPr>
                        <a:t>Battery</a:t>
                      </a:r>
                      <a:endParaRPr lang="es-MX" dirty="0">
                        <a:solidFill>
                          <a:schemeClr val="bg1"/>
                        </a:solidFill>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D9BAA"/>
                    </a:solidFill>
                  </a:tcPr>
                </a:tc>
                <a:tc>
                  <a:txBody>
                    <a:bodyPr/>
                    <a:lstStyle/>
                    <a:p>
                      <a:pPr algn="l" rtl="0" fontAlgn="b">
                        <a:spcBef>
                          <a:spcPts val="0"/>
                        </a:spcBef>
                        <a:spcAft>
                          <a:spcPts val="0"/>
                        </a:spcAft>
                      </a:pPr>
                      <a:r>
                        <a:rPr lang="es-MX" sz="1100" b="0" i="0" u="none" strike="noStrike">
                          <a:solidFill>
                            <a:srgbClr val="000000"/>
                          </a:solidFill>
                          <a:effectLst/>
                          <a:latin typeface="Calibri" panose="020F0502020204030204" pitchFamily="34" charset="0"/>
                        </a:rPr>
                        <a:t>Valor númerico (1,2,3)</a:t>
                      </a:r>
                      <a:endParaRPr lang="es-MX">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534343100"/>
                  </a:ext>
                </a:extLst>
              </a:tr>
              <a:tr h="224252">
                <a:tc>
                  <a:txBody>
                    <a:bodyPr/>
                    <a:lstStyle/>
                    <a:p>
                      <a:pPr algn="l" rtl="0" fontAlgn="ctr">
                        <a:spcBef>
                          <a:spcPts val="0"/>
                        </a:spcBef>
                        <a:spcAft>
                          <a:spcPts val="0"/>
                        </a:spcAft>
                      </a:pPr>
                      <a:r>
                        <a:rPr lang="es-MX" sz="1100" b="0" i="0" u="none" strike="noStrike" dirty="0" err="1">
                          <a:solidFill>
                            <a:schemeClr val="bg1"/>
                          </a:solidFill>
                          <a:effectLst/>
                          <a:latin typeface="Calibri" panose="020F0502020204030204" pitchFamily="34" charset="0"/>
                        </a:rPr>
                        <a:t>Clasificacion</a:t>
                      </a:r>
                      <a:r>
                        <a:rPr lang="es-MX" sz="1100" b="0" i="0" u="none" strike="noStrike" dirty="0">
                          <a:solidFill>
                            <a:schemeClr val="bg1"/>
                          </a:solidFill>
                          <a:effectLst/>
                          <a:latin typeface="Calibri" panose="020F0502020204030204" pitchFamily="34" charset="0"/>
                        </a:rPr>
                        <a:t> </a:t>
                      </a:r>
                      <a:r>
                        <a:rPr lang="es-MX" sz="1100" b="0" i="0" u="none" strike="noStrike" dirty="0" err="1">
                          <a:solidFill>
                            <a:schemeClr val="bg1"/>
                          </a:solidFill>
                          <a:effectLst/>
                          <a:latin typeface="Calibri" panose="020F0502020204030204" pitchFamily="34" charset="0"/>
                        </a:rPr>
                        <a:t>Resolucion</a:t>
                      </a:r>
                      <a:endParaRPr lang="es-MX" dirty="0">
                        <a:solidFill>
                          <a:schemeClr val="bg1"/>
                        </a:solidFill>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D9BAA"/>
                    </a:solidFill>
                  </a:tcPr>
                </a:tc>
                <a:tc>
                  <a:txBody>
                    <a:bodyPr/>
                    <a:lstStyle/>
                    <a:p>
                      <a:pPr algn="l" rtl="0" fontAlgn="b">
                        <a:spcBef>
                          <a:spcPts val="0"/>
                        </a:spcBef>
                        <a:spcAft>
                          <a:spcPts val="0"/>
                        </a:spcAft>
                      </a:pPr>
                      <a:r>
                        <a:rPr lang="es-MX" sz="1100" b="0" i="0" u="none" strike="noStrike" dirty="0">
                          <a:solidFill>
                            <a:srgbClr val="000000"/>
                          </a:solidFill>
                          <a:effectLst/>
                          <a:latin typeface="Calibri" panose="020F0502020204030204" pitchFamily="34" charset="0"/>
                        </a:rPr>
                        <a:t>Valor </a:t>
                      </a:r>
                      <a:r>
                        <a:rPr lang="es-MX" sz="1100" b="0" i="0" u="none" strike="noStrike" dirty="0" err="1">
                          <a:solidFill>
                            <a:srgbClr val="000000"/>
                          </a:solidFill>
                          <a:effectLst/>
                          <a:latin typeface="Calibri" panose="020F0502020204030204" pitchFamily="34" charset="0"/>
                        </a:rPr>
                        <a:t>númerico</a:t>
                      </a:r>
                      <a:r>
                        <a:rPr lang="es-MX" sz="1100" b="0" i="0" u="none" strike="noStrike" dirty="0">
                          <a:solidFill>
                            <a:srgbClr val="000000"/>
                          </a:solidFill>
                          <a:effectLst/>
                          <a:latin typeface="Calibri" panose="020F0502020204030204" pitchFamily="34" charset="0"/>
                        </a:rPr>
                        <a:t> (1,2,3)</a:t>
                      </a:r>
                      <a:endParaRPr lang="es-MX" dirty="0">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2098777620"/>
                  </a:ext>
                </a:extLst>
              </a:tr>
              <a:tr h="224252">
                <a:tc>
                  <a:txBody>
                    <a:bodyPr/>
                    <a:lstStyle/>
                    <a:p>
                      <a:pPr algn="l" rtl="0" fontAlgn="ctr">
                        <a:spcBef>
                          <a:spcPts val="0"/>
                        </a:spcBef>
                        <a:spcAft>
                          <a:spcPts val="0"/>
                        </a:spcAft>
                      </a:pPr>
                      <a:r>
                        <a:rPr lang="es-MX" sz="1100" b="0" i="0" u="none" strike="noStrike" dirty="0" err="1">
                          <a:solidFill>
                            <a:schemeClr val="bg1"/>
                          </a:solidFill>
                          <a:effectLst/>
                          <a:latin typeface="Calibri" panose="020F0502020204030204" pitchFamily="34" charset="0"/>
                        </a:rPr>
                        <a:t>Clasificacion</a:t>
                      </a:r>
                      <a:r>
                        <a:rPr lang="es-MX" sz="1100" b="0" i="0" u="none" strike="noStrike" dirty="0">
                          <a:solidFill>
                            <a:schemeClr val="bg1"/>
                          </a:solidFill>
                          <a:effectLst/>
                          <a:latin typeface="Calibri" panose="020F0502020204030204" pitchFamily="34" charset="0"/>
                        </a:rPr>
                        <a:t> Memoria Interna</a:t>
                      </a:r>
                      <a:endParaRPr lang="es-MX" dirty="0">
                        <a:solidFill>
                          <a:schemeClr val="bg1"/>
                        </a:solidFill>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D9BAA"/>
                    </a:solidFill>
                  </a:tcPr>
                </a:tc>
                <a:tc>
                  <a:txBody>
                    <a:bodyPr/>
                    <a:lstStyle/>
                    <a:p>
                      <a:pPr algn="l" rtl="0" fontAlgn="b">
                        <a:spcBef>
                          <a:spcPts val="0"/>
                        </a:spcBef>
                        <a:spcAft>
                          <a:spcPts val="0"/>
                        </a:spcAft>
                      </a:pPr>
                      <a:r>
                        <a:rPr lang="es-MX" sz="1100" b="0" i="0" u="none" strike="noStrike">
                          <a:solidFill>
                            <a:srgbClr val="000000"/>
                          </a:solidFill>
                          <a:effectLst/>
                          <a:latin typeface="Calibri" panose="020F0502020204030204" pitchFamily="34" charset="0"/>
                        </a:rPr>
                        <a:t>Valor númerico (1,2,3)</a:t>
                      </a:r>
                      <a:endParaRPr lang="es-MX">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462383482"/>
                  </a:ext>
                </a:extLst>
              </a:tr>
              <a:tr h="400450">
                <a:tc>
                  <a:txBody>
                    <a:bodyPr/>
                    <a:lstStyle/>
                    <a:p>
                      <a:pPr algn="l" rtl="0" fontAlgn="ctr">
                        <a:spcBef>
                          <a:spcPts val="0"/>
                        </a:spcBef>
                        <a:spcAft>
                          <a:spcPts val="0"/>
                        </a:spcAft>
                      </a:pPr>
                      <a:r>
                        <a:rPr lang="es-MX" sz="1100" b="0" i="0" u="none" strike="noStrike" dirty="0" err="1">
                          <a:solidFill>
                            <a:schemeClr val="bg1"/>
                          </a:solidFill>
                          <a:effectLst/>
                          <a:latin typeface="Calibri" panose="020F0502020204030204" pitchFamily="34" charset="0"/>
                        </a:rPr>
                        <a:t>Puntuacion</a:t>
                      </a:r>
                      <a:endParaRPr lang="es-MX" dirty="0">
                        <a:solidFill>
                          <a:schemeClr val="bg1"/>
                        </a:solidFill>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D9BAA"/>
                    </a:solidFill>
                  </a:tcPr>
                </a:tc>
                <a:tc>
                  <a:txBody>
                    <a:bodyPr/>
                    <a:lstStyle/>
                    <a:p>
                      <a:pPr algn="l" rtl="0" fontAlgn="b">
                        <a:spcBef>
                          <a:spcPts val="0"/>
                        </a:spcBef>
                        <a:spcAft>
                          <a:spcPts val="0"/>
                        </a:spcAft>
                      </a:pPr>
                      <a:r>
                        <a:rPr lang="es-MX" sz="1100" b="0" i="0" u="none" strike="noStrike">
                          <a:solidFill>
                            <a:srgbClr val="000000"/>
                          </a:solidFill>
                          <a:effectLst/>
                          <a:latin typeface="Calibri" panose="020F0502020204030204" pitchFamily="34" charset="0"/>
                        </a:rPr>
                        <a:t>Permite almacenar la puntuación, la cuál se obtiene con la suma de Clasificacion Ram, Clasificacion Battery, Clasificacion Resolucion y Clasificacion Memoria Interna.</a:t>
                      </a:r>
                      <a:endParaRPr lang="es-MX">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454658102"/>
                  </a:ext>
                </a:extLst>
              </a:tr>
              <a:tr h="136153">
                <a:tc>
                  <a:txBody>
                    <a:bodyPr/>
                    <a:lstStyle/>
                    <a:p>
                      <a:pPr algn="l" rtl="0" fontAlgn="ctr">
                        <a:spcBef>
                          <a:spcPts val="0"/>
                        </a:spcBef>
                        <a:spcAft>
                          <a:spcPts val="0"/>
                        </a:spcAft>
                      </a:pPr>
                      <a:r>
                        <a:rPr lang="es-MX" sz="1100" b="0" i="0" u="none" strike="noStrike" dirty="0">
                          <a:solidFill>
                            <a:schemeClr val="bg1"/>
                          </a:solidFill>
                          <a:effectLst/>
                          <a:latin typeface="Calibri" panose="020F0502020204030204" pitchFamily="34" charset="0"/>
                        </a:rPr>
                        <a:t>Rango de Gama</a:t>
                      </a:r>
                      <a:endParaRPr lang="es-MX" dirty="0">
                        <a:solidFill>
                          <a:schemeClr val="bg1"/>
                        </a:solidFill>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D9BAA"/>
                    </a:solidFill>
                  </a:tcPr>
                </a:tc>
                <a:tc>
                  <a:txBody>
                    <a:bodyPr/>
                    <a:lstStyle/>
                    <a:p>
                      <a:pPr algn="l" rtl="0" fontAlgn="b">
                        <a:spcBef>
                          <a:spcPts val="0"/>
                        </a:spcBef>
                        <a:spcAft>
                          <a:spcPts val="0"/>
                        </a:spcAft>
                      </a:pPr>
                      <a:r>
                        <a:rPr lang="es-MX" sz="1100" b="0" i="0" u="none" strike="noStrike" dirty="0">
                          <a:solidFill>
                            <a:srgbClr val="000000"/>
                          </a:solidFill>
                          <a:effectLst/>
                          <a:latin typeface="Calibri" panose="020F0502020204030204" pitchFamily="34" charset="0"/>
                        </a:rPr>
                        <a:t>valores (Baja, Media, Alta</a:t>
                      </a:r>
                      <a:endParaRPr lang="es-MX" dirty="0">
                        <a:effectLst/>
                      </a:endParaRPr>
                    </a:p>
                  </a:txBody>
                  <a:tcPr marL="44450" marR="444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2787133227"/>
                  </a:ext>
                </a:extLst>
              </a:tr>
            </a:tbl>
          </a:graphicData>
        </a:graphic>
      </p:graphicFrame>
      <p:sp>
        <p:nvSpPr>
          <p:cNvPr id="54" name="Rectangle 3">
            <a:extLst>
              <a:ext uri="{FF2B5EF4-FFF2-40B4-BE49-F238E27FC236}">
                <a16:creationId xmlns:a16="http://schemas.microsoft.com/office/drawing/2014/main" xmlns="" id="{BDE4E8A6-D96F-1C7E-08A0-F4CFEF205E5C}"/>
              </a:ext>
            </a:extLst>
          </p:cNvPr>
          <p:cNvSpPr>
            <a:spLocks noChangeArrowheads="1"/>
          </p:cNvSpPr>
          <p:nvPr/>
        </p:nvSpPr>
        <p:spPr bwMode="auto">
          <a:xfrm>
            <a:off x="3419475" y="28432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838670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B14D9AF-2287-B416-4087-DFD9209F5932}"/>
            </a:ext>
          </a:extLst>
        </p:cNvPr>
        <p:cNvGrpSpPr/>
        <p:nvPr/>
      </p:nvGrpSpPr>
      <p:grpSpPr>
        <a:xfrm>
          <a:off x="0" y="0"/>
          <a:ext cx="0" cy="0"/>
          <a:chOff x="0" y="0"/>
          <a:chExt cx="0" cy="0"/>
        </a:xfrm>
      </p:grpSpPr>
      <p:sp>
        <p:nvSpPr>
          <p:cNvPr id="4" name="Título 3" hidden="1">
            <a:extLst>
              <a:ext uri="{FF2B5EF4-FFF2-40B4-BE49-F238E27FC236}">
                <a16:creationId xmlns:a16="http://schemas.microsoft.com/office/drawing/2014/main" xmlns="" id="{516BE17A-19AA-C9AB-D977-5DA30C5254CD}"/>
              </a:ext>
            </a:extLst>
          </p:cNvPr>
          <p:cNvSpPr>
            <a:spLocks noGrp="1"/>
          </p:cNvSpPr>
          <p:nvPr>
            <p:ph type="title" idx="4294967295"/>
          </p:nvPr>
        </p:nvSpPr>
        <p:spPr>
          <a:xfrm>
            <a:off x="0" y="365125"/>
            <a:ext cx="10515600" cy="1325563"/>
          </a:xfrm>
        </p:spPr>
        <p:txBody>
          <a:bodyPr rtlCol="0"/>
          <a:lstStyle/>
          <a:p>
            <a:r>
              <a:rPr lang="es-ES" dirty="0"/>
              <a:t>Diapositiva de análisis de proyecto 5</a:t>
            </a:r>
          </a:p>
        </p:txBody>
      </p:sp>
      <p:cxnSp>
        <p:nvCxnSpPr>
          <p:cNvPr id="8" name="Conector recto 7">
            <a:extLst>
              <a:ext uri="{FF2B5EF4-FFF2-40B4-BE49-F238E27FC236}">
                <a16:creationId xmlns:a16="http://schemas.microsoft.com/office/drawing/2014/main" xmlns="" id="{8BCC1A6C-29B4-9D1A-977E-FAE50BA75E19}"/>
              </a:ext>
              <a:ext uri="{C183D7F6-B498-43B3-948B-1728B52AA6E4}">
                <adec:decorative xmlns:adec="http://schemas.microsoft.com/office/drawing/2017/decorative" xmlns="" val="1"/>
              </a:ext>
            </a:extLst>
          </p:cNvPr>
          <p:cNvCxnSpPr>
            <a:cxnSpLocks/>
          </p:cNvCxnSpPr>
          <p:nvPr/>
        </p:nvCxnSpPr>
        <p:spPr>
          <a:xfrm>
            <a:off x="8105775" y="80119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xmlns="" id="{1B002631-44DD-7D0F-07B4-FF15747CBD10}"/>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MX" sz="2800" b="1" dirty="0">
                <a:solidFill>
                  <a:schemeClr val="tx1">
                    <a:lumMod val="75000"/>
                    <a:lumOff val="25000"/>
                  </a:schemeClr>
                </a:solidFill>
              </a:rPr>
              <a:t>Relación entre Clasificaciones y Rango de Precios</a:t>
            </a:r>
          </a:p>
        </p:txBody>
      </p:sp>
      <p:cxnSp>
        <p:nvCxnSpPr>
          <p:cNvPr id="14" name="Conector recto 13">
            <a:extLst>
              <a:ext uri="{FF2B5EF4-FFF2-40B4-BE49-F238E27FC236}">
                <a16:creationId xmlns:a16="http://schemas.microsoft.com/office/drawing/2014/main" xmlns="" id="{B430D1AD-D81C-BD30-2F8E-ACC7F84E1939}"/>
              </a:ext>
              <a:ext uri="{C183D7F6-B498-43B3-948B-1728B52AA6E4}">
                <adec:decorative xmlns:adec="http://schemas.microsoft.com/office/drawing/2017/decorative" xmlns="" val="1"/>
              </a:ext>
            </a:extLst>
          </p:cNvPr>
          <p:cNvCxnSpPr>
            <a:cxnSpLocks/>
          </p:cNvCxnSpPr>
          <p:nvPr/>
        </p:nvCxnSpPr>
        <p:spPr>
          <a:xfrm>
            <a:off x="0" y="80119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xmlns="" id="{1F8DA34C-CAFF-F739-0A85-9020D2C4EFCE}"/>
              </a:ext>
            </a:extLst>
          </p:cNvPr>
          <p:cNvSpPr txBox="1"/>
          <p:nvPr/>
        </p:nvSpPr>
        <p:spPr>
          <a:xfrm>
            <a:off x="861389" y="3568575"/>
            <a:ext cx="10469217" cy="2862322"/>
          </a:xfrm>
          <a:prstGeom prst="rect">
            <a:avLst/>
          </a:prstGeom>
          <a:noFill/>
        </p:spPr>
        <p:txBody>
          <a:bodyPr wrap="square">
            <a:spAutoFit/>
          </a:bodyPr>
          <a:lstStyle/>
          <a:p>
            <a:pPr algn="just"/>
            <a:r>
              <a:rPr lang="es-MX" b="1" dirty="0"/>
              <a:t>Tabla: </a:t>
            </a:r>
          </a:p>
          <a:p>
            <a:pPr algn="just"/>
            <a:r>
              <a:rPr lang="es-MX" b="1" dirty="0"/>
              <a:t>Relación entre Clasificaciones y Rango de Precios:</a:t>
            </a:r>
            <a:endParaRPr lang="es-MX" dirty="0"/>
          </a:p>
          <a:p>
            <a:pPr algn="just"/>
            <a:endParaRPr lang="es-MX" dirty="0"/>
          </a:p>
          <a:p>
            <a:pPr algn="just"/>
            <a:r>
              <a:rPr lang="es-MX" dirty="0"/>
              <a:t>La primera tabla proporciona una comparación de cuatro atributos clave (Batería, Memoria Interna, RAM y Resolución) a lo largo de los tres rangos de precios. Muestra la clasificación de cada atributo para teléfonos de gama alta, media y baja. La tabla revela que los teléfonos en el rango “Media” generalmente tienen mejores puntajes promedio en todos los atributos, lo que indica un rendimiento equilibrado. Por ejemplo, la RAM en la gama media tiene un puntaje promedio de 3.873, notablemente más alto que en la gama alta con 204 y en la baja con 796. De manera similar, la batería y la memoria también muestran un mejor desempeño en la gama media.</a:t>
            </a:r>
          </a:p>
        </p:txBody>
      </p:sp>
      <p:pic>
        <p:nvPicPr>
          <p:cNvPr id="4098" name="Picture 2">
            <a:extLst>
              <a:ext uri="{FF2B5EF4-FFF2-40B4-BE49-F238E27FC236}">
                <a16:creationId xmlns:a16="http://schemas.microsoft.com/office/drawing/2014/main" xmlns="" id="{A2F8526A-FD14-C843-ACC5-FCDE621A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516" y="1024087"/>
            <a:ext cx="5734965" cy="232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272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rtlCol="0"/>
          <a:lstStyle/>
          <a:p>
            <a:r>
              <a:rPr lang="es-ES" dirty="0"/>
              <a:t>Diapositiva de análisis de proyecto 5</a:t>
            </a:r>
          </a:p>
        </p:txBody>
      </p:sp>
      <p:cxnSp>
        <p:nvCxnSpPr>
          <p:cNvPr id="8" name="Conector recto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80119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MX" sz="2800" b="1" dirty="0">
                <a:solidFill>
                  <a:schemeClr val="tx1">
                    <a:lumMod val="75000"/>
                    <a:lumOff val="25000"/>
                  </a:schemeClr>
                </a:solidFill>
              </a:rPr>
              <a:t>Comparación de Gamas por Puntuación</a:t>
            </a:r>
          </a:p>
        </p:txBody>
      </p:sp>
      <p:cxnSp>
        <p:nvCxnSpPr>
          <p:cNvPr id="14" name="Conector recto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80119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xmlns="" id="{E1A85252-24D8-3036-FD0D-59C4D81D8F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62"/>
          <a:stretch/>
        </p:blipFill>
        <p:spPr bwMode="auto">
          <a:xfrm>
            <a:off x="812316" y="1024085"/>
            <a:ext cx="3613910" cy="564341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xmlns="" id="{D382A18A-0E65-7702-A55A-1D26EBC83165}"/>
              </a:ext>
            </a:extLst>
          </p:cNvPr>
          <p:cNvSpPr txBox="1"/>
          <p:nvPr/>
        </p:nvSpPr>
        <p:spPr>
          <a:xfrm>
            <a:off x="4800604" y="2005112"/>
            <a:ext cx="6811616" cy="3139321"/>
          </a:xfrm>
          <a:prstGeom prst="rect">
            <a:avLst/>
          </a:prstGeom>
          <a:noFill/>
        </p:spPr>
        <p:txBody>
          <a:bodyPr wrap="square">
            <a:spAutoFit/>
          </a:bodyPr>
          <a:lstStyle/>
          <a:p>
            <a:pPr algn="just"/>
            <a:r>
              <a:rPr lang="es-MX" b="1" dirty="0"/>
              <a:t>Gráfico de Barras: </a:t>
            </a:r>
          </a:p>
          <a:p>
            <a:pPr algn="just"/>
            <a:r>
              <a:rPr lang="es-MX" b="1" dirty="0"/>
              <a:t>Comparación de Gamas por Puntaje Promedio:</a:t>
            </a:r>
          </a:p>
          <a:p>
            <a:pPr algn="just"/>
            <a:endParaRPr lang="es-MX" dirty="0"/>
          </a:p>
          <a:p>
            <a:pPr algn="just"/>
            <a:r>
              <a:rPr lang="es-MX" dirty="0"/>
              <a:t>El gráfico de barras ilustra el puntaje promedio general (“</a:t>
            </a:r>
            <a:r>
              <a:rPr lang="es-MX" dirty="0" err="1"/>
              <a:t>Prom</a:t>
            </a:r>
            <a:r>
              <a:rPr lang="es-MX" dirty="0"/>
              <a:t>. Puntuación”) para cada rango de precios. Los teléfonos en la gama “Alta” tienen el puntaje promedio más alto, con un valor de 11.288, seguidos de los teléfonos de gama “Media” con 8.164. La gama “Baja” se queda atrás con un promedio de 5.765. Esto indica que, si bien los teléfonos de gama alta tienen el mejor rendimiento, los de gama media aún ofrecen resultados competitivos, lo que los convierte en una opción fuerte para los productos de Bob.</a:t>
            </a:r>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ACAA25-148D-A22E-BC06-659DBFE5B210}"/>
            </a:ext>
          </a:extLst>
        </p:cNvPr>
        <p:cNvGrpSpPr/>
        <p:nvPr/>
      </p:nvGrpSpPr>
      <p:grpSpPr>
        <a:xfrm>
          <a:off x="0" y="0"/>
          <a:ext cx="0" cy="0"/>
          <a:chOff x="0" y="0"/>
          <a:chExt cx="0" cy="0"/>
        </a:xfrm>
      </p:grpSpPr>
      <p:sp>
        <p:nvSpPr>
          <p:cNvPr id="4" name="Título 3" hidden="1">
            <a:extLst>
              <a:ext uri="{FF2B5EF4-FFF2-40B4-BE49-F238E27FC236}">
                <a16:creationId xmlns:a16="http://schemas.microsoft.com/office/drawing/2014/main" xmlns="" id="{43F5BF9D-051C-D370-ACEA-F0C526F1DF31}"/>
              </a:ext>
            </a:extLst>
          </p:cNvPr>
          <p:cNvSpPr>
            <a:spLocks noGrp="1"/>
          </p:cNvSpPr>
          <p:nvPr>
            <p:ph type="title" idx="4294967295"/>
          </p:nvPr>
        </p:nvSpPr>
        <p:spPr>
          <a:xfrm>
            <a:off x="0" y="365125"/>
            <a:ext cx="10515600" cy="1325563"/>
          </a:xfrm>
        </p:spPr>
        <p:txBody>
          <a:bodyPr rtlCol="0"/>
          <a:lstStyle/>
          <a:p>
            <a:r>
              <a:rPr lang="es-ES" dirty="0"/>
              <a:t>Diapositiva de análisis de proyecto 5</a:t>
            </a:r>
          </a:p>
        </p:txBody>
      </p:sp>
      <p:cxnSp>
        <p:nvCxnSpPr>
          <p:cNvPr id="8" name="Conector recto 7">
            <a:extLst>
              <a:ext uri="{FF2B5EF4-FFF2-40B4-BE49-F238E27FC236}">
                <a16:creationId xmlns:a16="http://schemas.microsoft.com/office/drawing/2014/main" xmlns="" id="{F2849C26-616B-D12B-15CB-2CB2CBBBAF37}"/>
              </a:ext>
              <a:ext uri="{C183D7F6-B498-43B3-948B-1728B52AA6E4}">
                <adec:decorative xmlns:adec="http://schemas.microsoft.com/office/drawing/2017/decorative" xmlns="" val="1"/>
              </a:ext>
            </a:extLst>
          </p:cNvPr>
          <p:cNvCxnSpPr>
            <a:cxnSpLocks/>
          </p:cNvCxnSpPr>
          <p:nvPr/>
        </p:nvCxnSpPr>
        <p:spPr>
          <a:xfrm>
            <a:off x="8105775" y="80119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xmlns="" id="{3B6A7D03-D7E1-F648-F40F-DBAC0CAAF981}"/>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MX" sz="2800" b="1" dirty="0">
                <a:solidFill>
                  <a:schemeClr val="tx1">
                    <a:lumMod val="75000"/>
                    <a:lumOff val="25000"/>
                  </a:schemeClr>
                </a:solidFill>
              </a:rPr>
              <a:t>Tendencias en el Rendimiento de la RAM por Gama</a:t>
            </a:r>
          </a:p>
        </p:txBody>
      </p:sp>
      <p:cxnSp>
        <p:nvCxnSpPr>
          <p:cNvPr id="14" name="Conector recto 13">
            <a:extLst>
              <a:ext uri="{FF2B5EF4-FFF2-40B4-BE49-F238E27FC236}">
                <a16:creationId xmlns:a16="http://schemas.microsoft.com/office/drawing/2014/main" xmlns="" id="{74C52F66-3647-7A12-2CB0-A8D72CB2D783}"/>
              </a:ext>
              <a:ext uri="{C183D7F6-B498-43B3-948B-1728B52AA6E4}">
                <adec:decorative xmlns:adec="http://schemas.microsoft.com/office/drawing/2017/decorative" xmlns="" val="1"/>
              </a:ext>
            </a:extLst>
          </p:cNvPr>
          <p:cNvCxnSpPr>
            <a:cxnSpLocks/>
          </p:cNvCxnSpPr>
          <p:nvPr/>
        </p:nvCxnSpPr>
        <p:spPr>
          <a:xfrm>
            <a:off x="0" y="80119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xmlns="" id="{7E437204-C980-5A36-F84F-560FE19CE0BE}"/>
              </a:ext>
            </a:extLst>
          </p:cNvPr>
          <p:cNvSpPr txBox="1"/>
          <p:nvPr/>
        </p:nvSpPr>
        <p:spPr>
          <a:xfrm>
            <a:off x="503585" y="2058122"/>
            <a:ext cx="6811616" cy="3139321"/>
          </a:xfrm>
          <a:prstGeom prst="rect">
            <a:avLst/>
          </a:prstGeom>
          <a:noFill/>
        </p:spPr>
        <p:txBody>
          <a:bodyPr wrap="square">
            <a:spAutoFit/>
          </a:bodyPr>
          <a:lstStyle/>
          <a:p>
            <a:pPr algn="just"/>
            <a:r>
              <a:rPr lang="es-MX" b="1" dirty="0"/>
              <a:t>Gráfico de Líneas:</a:t>
            </a:r>
          </a:p>
          <a:p>
            <a:pPr algn="just"/>
            <a:r>
              <a:rPr lang="es-MX" b="1" dirty="0"/>
              <a:t>Tendencias en el Rendimiento de la RAM por Gama:</a:t>
            </a:r>
          </a:p>
          <a:p>
            <a:pPr algn="just"/>
            <a:endParaRPr lang="es-MX" dirty="0"/>
          </a:p>
          <a:p>
            <a:pPr algn="just"/>
            <a:r>
              <a:rPr lang="es-MX" dirty="0"/>
              <a:t>El gráfico de líneas se centra en el rendimiento de la RAM a lo largo de los tres rangos de precios. Muestra una caída en el rendimiento para los teléfonos de la gama “Baja”, con un puntaje promedio de 2.1283, mientras que las gamas “Alta” y “Media” tienen puntajes más altos, alcanzando la gama “Media” un puntaje de 2.4939. Esto sugiere que el rendimiento de la RAM en los teléfonos de gama media es comparable al de los teléfonos de gama alta, reforzando la competitividad de este segmento.</a:t>
            </a:r>
          </a:p>
        </p:txBody>
      </p:sp>
      <p:pic>
        <p:nvPicPr>
          <p:cNvPr id="3074" name="Picture 2">
            <a:extLst>
              <a:ext uri="{FF2B5EF4-FFF2-40B4-BE49-F238E27FC236}">
                <a16:creationId xmlns:a16="http://schemas.microsoft.com/office/drawing/2014/main" xmlns="" id="{B571665B-EA2F-B9D5-B28F-2A40E51DD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8647" y="1188501"/>
            <a:ext cx="3360256" cy="517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932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4EA616F-DB2F-C8A3-2C50-F5B229E5832C}"/>
            </a:ext>
          </a:extLst>
        </p:cNvPr>
        <p:cNvGrpSpPr/>
        <p:nvPr/>
      </p:nvGrpSpPr>
      <p:grpSpPr>
        <a:xfrm>
          <a:off x="0" y="0"/>
          <a:ext cx="0" cy="0"/>
          <a:chOff x="0" y="0"/>
          <a:chExt cx="0" cy="0"/>
        </a:xfrm>
      </p:grpSpPr>
      <p:sp>
        <p:nvSpPr>
          <p:cNvPr id="4" name="Título 3" hidden="1">
            <a:extLst>
              <a:ext uri="{FF2B5EF4-FFF2-40B4-BE49-F238E27FC236}">
                <a16:creationId xmlns:a16="http://schemas.microsoft.com/office/drawing/2014/main" xmlns="" id="{F0EA3643-6C6C-DA52-0CA6-321A669D3B79}"/>
              </a:ext>
            </a:extLst>
          </p:cNvPr>
          <p:cNvSpPr>
            <a:spLocks noGrp="1"/>
          </p:cNvSpPr>
          <p:nvPr>
            <p:ph type="title" idx="4294967295"/>
          </p:nvPr>
        </p:nvSpPr>
        <p:spPr>
          <a:xfrm>
            <a:off x="0" y="365125"/>
            <a:ext cx="10515600" cy="1325563"/>
          </a:xfrm>
        </p:spPr>
        <p:txBody>
          <a:bodyPr rtlCol="0"/>
          <a:lstStyle/>
          <a:p>
            <a:r>
              <a:rPr lang="es-ES" dirty="0"/>
              <a:t>Diapositiva de análisis de proyecto 5</a:t>
            </a:r>
          </a:p>
        </p:txBody>
      </p:sp>
      <p:cxnSp>
        <p:nvCxnSpPr>
          <p:cNvPr id="8" name="Conector recto 7">
            <a:extLst>
              <a:ext uri="{FF2B5EF4-FFF2-40B4-BE49-F238E27FC236}">
                <a16:creationId xmlns:a16="http://schemas.microsoft.com/office/drawing/2014/main" xmlns="" id="{103ADDB3-EAC9-176A-D9CC-CED165CC0B6A}"/>
              </a:ext>
              <a:ext uri="{C183D7F6-B498-43B3-948B-1728B52AA6E4}">
                <adec:decorative xmlns:adec="http://schemas.microsoft.com/office/drawing/2017/decorative" xmlns="" val="1"/>
              </a:ext>
            </a:extLst>
          </p:cNvPr>
          <p:cNvCxnSpPr>
            <a:cxnSpLocks/>
          </p:cNvCxnSpPr>
          <p:nvPr/>
        </p:nvCxnSpPr>
        <p:spPr>
          <a:xfrm>
            <a:off x="8105775" y="80119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xmlns="" id="{70AD9F8D-278F-D673-1E52-B0ABD84FD16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MX" sz="2800" b="1" dirty="0">
                <a:solidFill>
                  <a:schemeClr val="tx1">
                    <a:lumMod val="75000"/>
                    <a:lumOff val="25000"/>
                  </a:schemeClr>
                </a:solidFill>
              </a:rPr>
              <a:t>Distribución de Clasificaciones por Gama</a:t>
            </a:r>
          </a:p>
        </p:txBody>
      </p:sp>
      <p:cxnSp>
        <p:nvCxnSpPr>
          <p:cNvPr id="14" name="Conector recto 13">
            <a:extLst>
              <a:ext uri="{FF2B5EF4-FFF2-40B4-BE49-F238E27FC236}">
                <a16:creationId xmlns:a16="http://schemas.microsoft.com/office/drawing/2014/main" xmlns="" id="{3DD2D3D9-A12D-5F00-A75C-3BE5B8A5AF94}"/>
              </a:ext>
              <a:ext uri="{C183D7F6-B498-43B3-948B-1728B52AA6E4}">
                <adec:decorative xmlns:adec="http://schemas.microsoft.com/office/drawing/2017/decorative" xmlns="" val="1"/>
              </a:ext>
            </a:extLst>
          </p:cNvPr>
          <p:cNvCxnSpPr>
            <a:cxnSpLocks/>
          </p:cNvCxnSpPr>
          <p:nvPr/>
        </p:nvCxnSpPr>
        <p:spPr>
          <a:xfrm>
            <a:off x="0" y="80119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xmlns="" id="{DA6158D1-EAD8-D9A7-6BE4-5767513EA8E2}"/>
              </a:ext>
            </a:extLst>
          </p:cNvPr>
          <p:cNvSpPr txBox="1"/>
          <p:nvPr/>
        </p:nvSpPr>
        <p:spPr>
          <a:xfrm>
            <a:off x="4876802" y="2005113"/>
            <a:ext cx="6811616" cy="3416320"/>
          </a:xfrm>
          <a:prstGeom prst="rect">
            <a:avLst/>
          </a:prstGeom>
          <a:noFill/>
        </p:spPr>
        <p:txBody>
          <a:bodyPr wrap="square">
            <a:spAutoFit/>
          </a:bodyPr>
          <a:lstStyle/>
          <a:p>
            <a:pPr algn="just"/>
            <a:r>
              <a:rPr lang="es-MX" b="1" dirty="0"/>
              <a:t>Diagrama de Cajas:</a:t>
            </a:r>
          </a:p>
          <a:p>
            <a:pPr algn="just"/>
            <a:r>
              <a:rPr lang="es-MX" b="1" dirty="0"/>
              <a:t>Distribución de Clasificaciones por Gama:</a:t>
            </a:r>
          </a:p>
          <a:p>
            <a:pPr algn="just"/>
            <a:endParaRPr lang="es-MX" dirty="0"/>
          </a:p>
          <a:p>
            <a:pPr algn="just"/>
            <a:r>
              <a:rPr lang="es-MX" dirty="0"/>
              <a:t>La última visualización es un diagrama de cajas que muestra la distribución de las clasificaciones para cada atributo (Batería, Memoria Interna, RAM y Resolución) en los tres rangos de precios. Las medianas y los patrones de distribución indican que los teléfonos de gama “Media” ofrecen un rendimiento equilibrado en varios aspectos. Por ejemplo, las clasificaciones de RAM y memoria interna para los teléfonos de gama media son similares a las de los teléfonos de gama alta, e incluso en algunos casos las superan, especialmente en comparación con los teléfonos de gama baja.</a:t>
            </a:r>
          </a:p>
        </p:txBody>
      </p:sp>
      <p:pic>
        <p:nvPicPr>
          <p:cNvPr id="2050" name="Picture 2">
            <a:extLst>
              <a:ext uri="{FF2B5EF4-FFF2-40B4-BE49-F238E27FC236}">
                <a16:creationId xmlns:a16="http://schemas.microsoft.com/office/drawing/2014/main" xmlns="" id="{57A4DEE5-0A52-4758-CCA1-9E39DCAD1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067" y="949184"/>
            <a:ext cx="2859158" cy="5718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034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FF4BA5-AF34-729A-BEA9-CD36CDD1BE10}"/>
            </a:ext>
          </a:extLst>
        </p:cNvPr>
        <p:cNvGrpSpPr/>
        <p:nvPr/>
      </p:nvGrpSpPr>
      <p:grpSpPr>
        <a:xfrm>
          <a:off x="0" y="0"/>
          <a:ext cx="0" cy="0"/>
          <a:chOff x="0" y="0"/>
          <a:chExt cx="0" cy="0"/>
        </a:xfrm>
      </p:grpSpPr>
      <p:sp>
        <p:nvSpPr>
          <p:cNvPr id="4" name="Título 3" hidden="1">
            <a:extLst>
              <a:ext uri="{FF2B5EF4-FFF2-40B4-BE49-F238E27FC236}">
                <a16:creationId xmlns:a16="http://schemas.microsoft.com/office/drawing/2014/main" xmlns="" id="{37948ADB-2F24-88E2-C632-A9F4E0C9FB57}"/>
              </a:ext>
            </a:extLst>
          </p:cNvPr>
          <p:cNvSpPr>
            <a:spLocks noGrp="1"/>
          </p:cNvSpPr>
          <p:nvPr>
            <p:ph type="title" idx="4294967295"/>
          </p:nvPr>
        </p:nvSpPr>
        <p:spPr>
          <a:xfrm>
            <a:off x="0" y="365125"/>
            <a:ext cx="10515600" cy="1325563"/>
          </a:xfrm>
        </p:spPr>
        <p:txBody>
          <a:bodyPr rtlCol="0"/>
          <a:lstStyle/>
          <a:p>
            <a:r>
              <a:rPr lang="es-ES" dirty="0"/>
              <a:t>Diapositiva de análisis de proyecto 5</a:t>
            </a:r>
          </a:p>
        </p:txBody>
      </p:sp>
      <p:cxnSp>
        <p:nvCxnSpPr>
          <p:cNvPr id="8" name="Conector recto 7">
            <a:extLst>
              <a:ext uri="{FF2B5EF4-FFF2-40B4-BE49-F238E27FC236}">
                <a16:creationId xmlns:a16="http://schemas.microsoft.com/office/drawing/2014/main" xmlns="" id="{133CB192-BD39-B702-09DE-3896304228C9}"/>
              </a:ext>
              <a:ext uri="{C183D7F6-B498-43B3-948B-1728B52AA6E4}">
                <adec:decorative xmlns:adec="http://schemas.microsoft.com/office/drawing/2017/decorative" xmlns="" val="1"/>
              </a:ext>
            </a:extLst>
          </p:cNvPr>
          <p:cNvCxnSpPr>
            <a:cxnSpLocks/>
          </p:cNvCxnSpPr>
          <p:nvPr/>
        </p:nvCxnSpPr>
        <p:spPr>
          <a:xfrm>
            <a:off x="8105775" y="80119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xmlns="" id="{49D5CD2D-6058-0810-D6AA-B359A73CA218}"/>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MX" sz="2800" b="1" dirty="0">
                <a:solidFill>
                  <a:schemeClr val="tx1">
                    <a:lumMod val="75000"/>
                    <a:lumOff val="25000"/>
                  </a:schemeClr>
                </a:solidFill>
              </a:rPr>
              <a:t>Conclusión</a:t>
            </a:r>
          </a:p>
        </p:txBody>
      </p:sp>
      <p:cxnSp>
        <p:nvCxnSpPr>
          <p:cNvPr id="14" name="Conector recto 13">
            <a:extLst>
              <a:ext uri="{FF2B5EF4-FFF2-40B4-BE49-F238E27FC236}">
                <a16:creationId xmlns:a16="http://schemas.microsoft.com/office/drawing/2014/main" xmlns="" id="{B16D7E33-B915-896B-F417-9F1A8320FDAB}"/>
              </a:ext>
              <a:ext uri="{C183D7F6-B498-43B3-948B-1728B52AA6E4}">
                <adec:decorative xmlns:adec="http://schemas.microsoft.com/office/drawing/2017/decorative" xmlns="" val="1"/>
              </a:ext>
            </a:extLst>
          </p:cNvPr>
          <p:cNvCxnSpPr>
            <a:cxnSpLocks/>
          </p:cNvCxnSpPr>
          <p:nvPr/>
        </p:nvCxnSpPr>
        <p:spPr>
          <a:xfrm>
            <a:off x="0" y="80119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xmlns="" id="{880F9DB8-367B-E0B1-5786-2CF0D2553389}"/>
              </a:ext>
            </a:extLst>
          </p:cNvPr>
          <p:cNvSpPr txBox="1"/>
          <p:nvPr/>
        </p:nvSpPr>
        <p:spPr>
          <a:xfrm>
            <a:off x="763582" y="1234204"/>
            <a:ext cx="10664836" cy="2031325"/>
          </a:xfrm>
          <a:prstGeom prst="rect">
            <a:avLst/>
          </a:prstGeom>
          <a:noFill/>
        </p:spPr>
        <p:txBody>
          <a:bodyPr wrap="square">
            <a:spAutoFit/>
          </a:bodyPr>
          <a:lstStyle/>
          <a:p>
            <a:pPr algn="just"/>
            <a:r>
              <a:rPr lang="es-MX" sz="1800" b="0" i="0" u="none" strike="noStrike" dirty="0">
                <a:solidFill>
                  <a:srgbClr val="0E0E0E"/>
                </a:solidFill>
                <a:effectLst/>
                <a:latin typeface="Segoe UI Light (Cuerpo)"/>
              </a:rPr>
              <a:t>Con base en este análisis, el producto de Bob encajaría mejor en la </a:t>
            </a:r>
            <a:r>
              <a:rPr lang="es-MX" sz="1800" b="1" i="0" u="none" strike="noStrike" dirty="0">
                <a:solidFill>
                  <a:srgbClr val="0E0E0E"/>
                </a:solidFill>
                <a:effectLst/>
                <a:latin typeface="Segoe UI Light (Cuerpo)"/>
              </a:rPr>
              <a:t>gama media de precios</a:t>
            </a:r>
            <a:r>
              <a:rPr lang="es-MX" sz="1800" b="0" i="0" u="none" strike="noStrike" dirty="0">
                <a:solidFill>
                  <a:srgbClr val="0E0E0E"/>
                </a:solidFill>
                <a:effectLst/>
                <a:latin typeface="Segoe UI Light (Cuerpo)"/>
              </a:rPr>
              <a:t>. Los datos muestran que los teléfonos en la gama media ofrecen un equilibrio sólido en el rendimiento de atributos clave como la RAM, la capacidad de la batería y la memoria interna. Aunque los teléfonos de gama alta logran los mejores puntajes en general, los de gama media proporcionan un rendimiento fuerte a un precio más competitivo, lo que los convierte en una opción viable en el mercado. Al posicionar su producto en la gama media, Bob puede competir de manera efectiva sin sacrificar demasiado en términos de calidad o rendimiento.</a:t>
            </a:r>
            <a:endParaRPr lang="es-MX" dirty="0">
              <a:latin typeface="Segoe UI Light (Cuerpo)"/>
            </a:endParaRPr>
          </a:p>
        </p:txBody>
      </p:sp>
      <p:pic>
        <p:nvPicPr>
          <p:cNvPr id="2" name="Imagen 1">
            <a:extLst>
              <a:ext uri="{FF2B5EF4-FFF2-40B4-BE49-F238E27FC236}">
                <a16:creationId xmlns:a16="http://schemas.microsoft.com/office/drawing/2014/main" xmlns="" id="{EF3BE913-24F7-8B91-B234-D2A4BA0AA7CD}"/>
              </a:ext>
            </a:extLst>
          </p:cNvPr>
          <p:cNvPicPr>
            <a:picLocks noChangeAspect="1"/>
          </p:cNvPicPr>
          <p:nvPr/>
        </p:nvPicPr>
        <p:blipFill>
          <a:blip r:embed="rId3"/>
          <a:srcRect t="22467" b="27809"/>
          <a:stretch/>
        </p:blipFill>
        <p:spPr>
          <a:xfrm>
            <a:off x="0" y="3698541"/>
            <a:ext cx="12192000" cy="2968957"/>
          </a:xfrm>
          <a:prstGeom prst="rect">
            <a:avLst/>
          </a:prstGeom>
          <a:effectLst>
            <a:glow rad="127000">
              <a:schemeClr val="accent1">
                <a:alpha val="0"/>
              </a:schemeClr>
            </a:glow>
          </a:effectLst>
        </p:spPr>
      </p:pic>
    </p:spTree>
    <p:extLst>
      <p:ext uri="{BB962C8B-B14F-4D97-AF65-F5344CB8AC3E}">
        <p14:creationId xmlns:p14="http://schemas.microsoft.com/office/powerpoint/2010/main" val="368419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30740559_TF78455520.potx" id="{5EE861E3-3564-47B4-8A02-FBEAC36CFAB2}" vid="{A83930CC-2020-4C50-8F1B-917CB7D55B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Análisis del proyecto, de 24Slides</Template>
  <TotalTime>239</TotalTime>
  <Words>1188</Words>
  <Application>Microsoft Office PowerPoint</Application>
  <PresentationFormat>Personalizado</PresentationFormat>
  <Paragraphs>116</Paragraphs>
  <Slides>10</Slides>
  <Notes>7</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Tema de Office</vt:lpstr>
      <vt:lpstr>Bob Enterprise  Proyecto Final Diplomado Analítica y Ciencia de Datos</vt:lpstr>
      <vt:lpstr>Presentación de PowerPoint</vt:lpstr>
      <vt:lpstr>Presentación de PowerPoint</vt:lpstr>
      <vt:lpstr>Presentación de PowerPoint</vt:lpstr>
      <vt:lpstr>Diapositiva de análisis de proyecto 5</vt:lpstr>
      <vt:lpstr>Diapositiva de análisis de proyecto 5</vt:lpstr>
      <vt:lpstr>Diapositiva de análisis de proyecto 5</vt:lpstr>
      <vt:lpstr>Diapositiva de análisis de proyecto 5</vt:lpstr>
      <vt:lpstr>Diapositiva de análisis de proyecto 5</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Bob Enterprise  Proyecto Final Diplomado Analítica y Ciencia de Datos</dc:title>
  <dc:creator>Perez Gutierrez, Estefania</dc:creator>
  <cp:lastModifiedBy>DIANA MALTA</cp:lastModifiedBy>
  <cp:revision>5</cp:revision>
  <dcterms:created xsi:type="dcterms:W3CDTF">2024-10-10T23:57:29Z</dcterms:created>
  <dcterms:modified xsi:type="dcterms:W3CDTF">2024-10-12T02:38:16Z</dcterms:modified>
</cp:coreProperties>
</file>