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7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Test 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Merge</c:v>
                </c:pt>
                <c:pt idx="1">
                  <c:v>Insertion</c:v>
                </c:pt>
                <c:pt idx="2">
                  <c:v>Shell</c:v>
                </c:pt>
                <c:pt idx="3">
                  <c:v>Quick</c:v>
                </c:pt>
                <c:pt idx="4">
                  <c:v>Radix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120</c:v>
                </c:pt>
                <c:pt idx="1">
                  <c:v>1000</c:v>
                </c:pt>
                <c:pt idx="2">
                  <c:v>400</c:v>
                </c:pt>
                <c:pt idx="3">
                  <c:v>130</c:v>
                </c:pt>
                <c:pt idx="4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AF-4222-AC43-032B1DEF47C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Merge</c:v>
                </c:pt>
                <c:pt idx="1">
                  <c:v>Insertion</c:v>
                </c:pt>
                <c:pt idx="2">
                  <c:v>Shell</c:v>
                </c:pt>
                <c:pt idx="3">
                  <c:v>Quick</c:v>
                </c:pt>
                <c:pt idx="4">
                  <c:v>Radix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37AF-4222-AC43-032B1DEF47C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Merge</c:v>
                </c:pt>
                <c:pt idx="1">
                  <c:v>Insertion</c:v>
                </c:pt>
                <c:pt idx="2">
                  <c:v>Shell</c:v>
                </c:pt>
                <c:pt idx="3">
                  <c:v>Quick</c:v>
                </c:pt>
                <c:pt idx="4">
                  <c:v>Radix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37AF-4222-AC43-032B1DEF47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04658784"/>
        <c:axId val="304659200"/>
      </c:barChart>
      <c:catAx>
        <c:axId val="304658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4659200"/>
        <c:crosses val="autoZero"/>
        <c:auto val="1"/>
        <c:lblAlgn val="ctr"/>
        <c:lblOffset val="100"/>
        <c:noMultiLvlLbl val="0"/>
      </c:catAx>
      <c:valAx>
        <c:axId val="304659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4658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Test 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Merge</c:v>
                </c:pt>
                <c:pt idx="1">
                  <c:v>Insertion</c:v>
                </c:pt>
                <c:pt idx="2">
                  <c:v>Shell</c:v>
                </c:pt>
                <c:pt idx="3">
                  <c:v>Quick</c:v>
                </c:pt>
                <c:pt idx="4">
                  <c:v>Radix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120</c:v>
                </c:pt>
                <c:pt idx="1">
                  <c:v>700</c:v>
                </c:pt>
                <c:pt idx="2">
                  <c:v>300</c:v>
                </c:pt>
                <c:pt idx="3">
                  <c:v>110</c:v>
                </c:pt>
                <c:pt idx="4">
                  <c:v>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AF-4222-AC43-032B1DEF47C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Merge</c:v>
                </c:pt>
                <c:pt idx="1">
                  <c:v>Insertion</c:v>
                </c:pt>
                <c:pt idx="2">
                  <c:v>Shell</c:v>
                </c:pt>
                <c:pt idx="3">
                  <c:v>Quick</c:v>
                </c:pt>
                <c:pt idx="4">
                  <c:v>Radix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37AF-4222-AC43-032B1DEF47C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Merge</c:v>
                </c:pt>
                <c:pt idx="1">
                  <c:v>Insertion</c:v>
                </c:pt>
                <c:pt idx="2">
                  <c:v>Shell</c:v>
                </c:pt>
                <c:pt idx="3">
                  <c:v>Quick</c:v>
                </c:pt>
                <c:pt idx="4">
                  <c:v>Radix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37AF-4222-AC43-032B1DEF47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04658784"/>
        <c:axId val="304659200"/>
      </c:barChart>
      <c:catAx>
        <c:axId val="304658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4659200"/>
        <c:crosses val="autoZero"/>
        <c:auto val="1"/>
        <c:lblAlgn val="ctr"/>
        <c:lblOffset val="100"/>
        <c:noMultiLvlLbl val="0"/>
      </c:catAx>
      <c:valAx>
        <c:axId val="304659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4658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Test 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Merge</c:v>
                </c:pt>
                <c:pt idx="1">
                  <c:v>Insertion</c:v>
                </c:pt>
                <c:pt idx="2">
                  <c:v>Shell</c:v>
                </c:pt>
                <c:pt idx="3">
                  <c:v>Quick</c:v>
                </c:pt>
                <c:pt idx="4">
                  <c:v>Radix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100</c:v>
                </c:pt>
                <c:pt idx="1">
                  <c:v>800</c:v>
                </c:pt>
                <c:pt idx="2">
                  <c:v>400</c:v>
                </c:pt>
                <c:pt idx="3">
                  <c:v>130</c:v>
                </c:pt>
                <c:pt idx="4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AF-4222-AC43-032B1DEF47C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Merge</c:v>
                </c:pt>
                <c:pt idx="1">
                  <c:v>Insertion</c:v>
                </c:pt>
                <c:pt idx="2">
                  <c:v>Shell</c:v>
                </c:pt>
                <c:pt idx="3">
                  <c:v>Quick</c:v>
                </c:pt>
                <c:pt idx="4">
                  <c:v>Radix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37AF-4222-AC43-032B1DEF47C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Merge</c:v>
                </c:pt>
                <c:pt idx="1">
                  <c:v>Insertion</c:v>
                </c:pt>
                <c:pt idx="2">
                  <c:v>Shell</c:v>
                </c:pt>
                <c:pt idx="3">
                  <c:v>Quick</c:v>
                </c:pt>
                <c:pt idx="4">
                  <c:v>Radix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37AF-4222-AC43-032B1DEF47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04658784"/>
        <c:axId val="304659200"/>
      </c:barChart>
      <c:catAx>
        <c:axId val="304658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4659200"/>
        <c:crosses val="autoZero"/>
        <c:auto val="1"/>
        <c:lblAlgn val="ctr"/>
        <c:lblOffset val="100"/>
        <c:noMultiLvlLbl val="0"/>
      </c:catAx>
      <c:valAx>
        <c:axId val="304659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4658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1845-CFAB-43C8-9D85-61E4C18ED91E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E79DC56-03E4-4494-BA53-EBF609647B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530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1845-CFAB-43C8-9D85-61E4C18ED91E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79DC56-03E4-4494-BA53-EBF609647B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258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1845-CFAB-43C8-9D85-61E4C18ED91E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79DC56-03E4-4494-BA53-EBF609647B6D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7437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1845-CFAB-43C8-9D85-61E4C18ED91E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79DC56-03E4-4494-BA53-EBF609647B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5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1845-CFAB-43C8-9D85-61E4C18ED91E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79DC56-03E4-4494-BA53-EBF609647B6D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9520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1845-CFAB-43C8-9D85-61E4C18ED91E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79DC56-03E4-4494-BA53-EBF609647B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031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1845-CFAB-43C8-9D85-61E4C18ED91E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DC56-03E4-4494-BA53-EBF609647B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147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1845-CFAB-43C8-9D85-61E4C18ED91E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DC56-03E4-4494-BA53-EBF609647B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76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1845-CFAB-43C8-9D85-61E4C18ED91E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DC56-03E4-4494-BA53-EBF609647B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98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1845-CFAB-43C8-9D85-61E4C18ED91E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79DC56-03E4-4494-BA53-EBF609647B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55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1845-CFAB-43C8-9D85-61E4C18ED91E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E79DC56-03E4-4494-BA53-EBF609647B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271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1845-CFAB-43C8-9D85-61E4C18ED91E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E79DC56-03E4-4494-BA53-EBF609647B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83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1845-CFAB-43C8-9D85-61E4C18ED91E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DC56-03E4-4494-BA53-EBF609647B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45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1845-CFAB-43C8-9D85-61E4C18ED91E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DC56-03E4-4494-BA53-EBF609647B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007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1845-CFAB-43C8-9D85-61E4C18ED91E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DC56-03E4-4494-BA53-EBF609647B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078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1845-CFAB-43C8-9D85-61E4C18ED91E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79DC56-03E4-4494-BA53-EBF609647B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461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C1845-CFAB-43C8-9D85-61E4C18ED91E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E79DC56-03E4-4494-BA53-EBF609647B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70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4CE6F-2137-43F2-8A14-0F2011C72D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Complexități</a:t>
            </a:r>
            <a:r>
              <a:rPr lang="en-GB" dirty="0"/>
              <a:t> de </a:t>
            </a:r>
            <a:r>
              <a:rPr lang="en-GB" dirty="0" err="1"/>
              <a:t>timp</a:t>
            </a:r>
            <a:r>
              <a:rPr lang="en-GB" dirty="0"/>
              <a:t> - </a:t>
            </a:r>
            <a:r>
              <a:rPr lang="en-GB" dirty="0" err="1"/>
              <a:t>Sortări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4C9DD-ACB9-4A43-A3B0-2C397BC257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Manolache</a:t>
            </a:r>
            <a:r>
              <a:rPr lang="en-GB" dirty="0"/>
              <a:t> Diana-Elena</a:t>
            </a:r>
          </a:p>
          <a:p>
            <a:r>
              <a:rPr lang="en-GB" dirty="0" err="1"/>
              <a:t>Grupa</a:t>
            </a:r>
            <a:r>
              <a:rPr lang="en-GB" dirty="0"/>
              <a:t> 133</a:t>
            </a:r>
          </a:p>
        </p:txBody>
      </p:sp>
    </p:spTree>
    <p:extLst>
      <p:ext uri="{BB962C8B-B14F-4D97-AF65-F5344CB8AC3E}">
        <p14:creationId xmlns:p14="http://schemas.microsoft.com/office/powerpoint/2010/main" val="1741123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9C7B0-D12C-48FA-9BAD-8D6A5AE4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CEB8D-C056-4E5C-AFB1-299442E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388882"/>
            <a:ext cx="8915400" cy="3777622"/>
          </a:xfrm>
        </p:spPr>
        <p:txBody>
          <a:bodyPr/>
          <a:lstStyle/>
          <a:p>
            <a:r>
              <a:rPr lang="en-GB" dirty="0" err="1"/>
              <a:t>Rezultate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C38663-3276-4F9B-961C-A2043049B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905000"/>
            <a:ext cx="6487430" cy="41630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DE6B9F-5219-4240-8D71-925016C13805}"/>
              </a:ext>
            </a:extLst>
          </p:cNvPr>
          <p:cNvSpPr txBox="1"/>
          <p:nvPr/>
        </p:nvSpPr>
        <p:spPr>
          <a:xfrm>
            <a:off x="9445453" y="1807776"/>
            <a:ext cx="16903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</a:t>
            </a:r>
            <a:r>
              <a:rPr lang="en-GB" dirty="0" err="1"/>
              <a:t>deci</a:t>
            </a:r>
            <a:r>
              <a:rPr lang="en-GB" dirty="0"/>
              <a:t> in general e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eficient</a:t>
            </a:r>
            <a:r>
              <a:rPr lang="en-GB" dirty="0"/>
              <a:t> cu </a:t>
            </a:r>
            <a:r>
              <a:rPr lang="en-GB" dirty="0" err="1"/>
              <a:t>pivotul</a:t>
            </a:r>
            <a:r>
              <a:rPr lang="en-GB" dirty="0"/>
              <a:t> </a:t>
            </a:r>
            <a:r>
              <a:rPr lang="en-GB" dirty="0" err="1"/>
              <a:t>luat</a:t>
            </a:r>
            <a:r>
              <a:rPr lang="en-GB" dirty="0"/>
              <a:t> pe o </a:t>
            </a:r>
            <a:r>
              <a:rPr lang="en-GB" dirty="0" err="1"/>
              <a:t>pozitie</a:t>
            </a:r>
            <a:r>
              <a:rPr lang="en-GB" dirty="0"/>
              <a:t> random</a:t>
            </a:r>
          </a:p>
        </p:txBody>
      </p:sp>
    </p:spTree>
    <p:extLst>
      <p:ext uri="{BB962C8B-B14F-4D97-AF65-F5344CB8AC3E}">
        <p14:creationId xmlns:p14="http://schemas.microsoft.com/office/powerpoint/2010/main" val="1002096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8D31A-83A2-4C6A-8F47-D1633D976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Radix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44AC0-16D0-4E9C-ABA9-25CE7B55A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40189"/>
            <a:ext cx="4118960" cy="3777622"/>
          </a:xfrm>
        </p:spPr>
        <p:txBody>
          <a:bodyPr/>
          <a:lstStyle/>
          <a:p>
            <a:r>
              <a:rPr lang="en-GB" dirty="0"/>
              <a:t>Un Bucket Sort </a:t>
            </a:r>
            <a:r>
              <a:rPr lang="en-GB" dirty="0" err="1"/>
              <a:t>facut</a:t>
            </a:r>
            <a:r>
              <a:rPr lang="en-GB" dirty="0"/>
              <a:t> pe rand </a:t>
            </a:r>
            <a:r>
              <a:rPr lang="en-GB" dirty="0" err="1"/>
              <a:t>cifrelor</a:t>
            </a:r>
            <a:r>
              <a:rPr lang="en-GB" dirty="0"/>
              <a:t> </a:t>
            </a:r>
            <a:r>
              <a:rPr lang="en-GB" dirty="0" err="1"/>
              <a:t>numerelor</a:t>
            </a:r>
            <a:endParaRPr lang="en-GB" dirty="0"/>
          </a:p>
          <a:p>
            <a:r>
              <a:rPr lang="en-GB" dirty="0" err="1"/>
              <a:t>Destul</a:t>
            </a:r>
            <a:r>
              <a:rPr lang="en-GB" dirty="0"/>
              <a:t> de </a:t>
            </a:r>
            <a:r>
              <a:rPr lang="en-GB" dirty="0" err="1"/>
              <a:t>eficient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46625D-06E4-48A4-BAC9-E45194695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075" y="352811"/>
            <a:ext cx="4896533" cy="638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6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7FA5-E7E4-4249-985B-FB768918D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Radix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B468-F885-4B14-AB4D-CD2D22469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3255407" cy="3777622"/>
          </a:xfrm>
        </p:spPr>
        <p:txBody>
          <a:bodyPr/>
          <a:lstStyle/>
          <a:p>
            <a:r>
              <a:rPr lang="en-GB" dirty="0" err="1"/>
              <a:t>Pentru</a:t>
            </a:r>
            <a:r>
              <a:rPr lang="en-GB" dirty="0"/>
              <a:t> o a </a:t>
            </a:r>
            <a:r>
              <a:rPr lang="en-GB" dirty="0" err="1"/>
              <a:t>doua</a:t>
            </a:r>
            <a:r>
              <a:rPr lang="en-GB" dirty="0"/>
              <a:t> </a:t>
            </a:r>
            <a:r>
              <a:rPr lang="en-GB" dirty="0" err="1"/>
              <a:t>varianta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eficienta</a:t>
            </a:r>
            <a:r>
              <a:rPr lang="en-GB" dirty="0"/>
              <a:t>, am </a:t>
            </a:r>
            <a:r>
              <a:rPr lang="en-GB" dirty="0" err="1"/>
              <a:t>implementat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o </a:t>
            </a:r>
            <a:r>
              <a:rPr lang="en-GB" dirty="0" err="1"/>
              <a:t>sortare</a:t>
            </a:r>
            <a:r>
              <a:rPr lang="en-GB" dirty="0"/>
              <a:t> cu </a:t>
            </a:r>
            <a:r>
              <a:rPr lang="en-GB" dirty="0" err="1"/>
              <a:t>operatii</a:t>
            </a:r>
            <a:r>
              <a:rPr lang="en-GB" dirty="0"/>
              <a:t> pe </a:t>
            </a:r>
            <a:r>
              <a:rPr lang="en-GB" dirty="0" err="1"/>
              <a:t>biti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9871EF-3504-42CD-B624-9C3D96C6B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503" y="1022606"/>
            <a:ext cx="6068272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64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29DBD-6309-46A2-868D-F92B9D15F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Sortarea</a:t>
            </a:r>
            <a:r>
              <a:rPr lang="en-GB" dirty="0"/>
              <a:t> </a:t>
            </a:r>
            <a:r>
              <a:rPr lang="en-GB" dirty="0" err="1"/>
              <a:t>implicita</a:t>
            </a:r>
            <a:r>
              <a:rPr lang="en-GB" dirty="0"/>
              <a:t> C++ (</a:t>
            </a:r>
            <a:r>
              <a:rPr lang="en-GB" dirty="0" err="1"/>
              <a:t>functia</a:t>
            </a:r>
            <a:r>
              <a:rPr lang="en-GB" dirty="0"/>
              <a:t> sort()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58EEA-D6FC-45BC-B291-55E3317BD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Principiul</a:t>
            </a:r>
            <a:r>
              <a:rPr lang="en-GB" dirty="0"/>
              <a:t> se </a:t>
            </a:r>
            <a:r>
              <a:rPr lang="en-GB" dirty="0" err="1"/>
              <a:t>bazeaza</a:t>
            </a:r>
            <a:r>
              <a:rPr lang="en-GB" dirty="0"/>
              <a:t> pe un </a:t>
            </a:r>
            <a:r>
              <a:rPr lang="en-GB" dirty="0" err="1"/>
              <a:t>amestec</a:t>
            </a:r>
            <a:r>
              <a:rPr lang="en-GB" dirty="0"/>
              <a:t> de Quick Sort, Heap Sort </a:t>
            </a:r>
            <a:r>
              <a:rPr lang="en-GB" dirty="0" err="1"/>
              <a:t>si</a:t>
            </a:r>
            <a:r>
              <a:rPr lang="en-GB" dirty="0"/>
              <a:t> Insertion Sort</a:t>
            </a:r>
          </a:p>
          <a:p>
            <a:r>
              <a:rPr lang="en-GB" dirty="0"/>
              <a:t>Este </a:t>
            </a:r>
            <a:r>
              <a:rPr lang="en-GB" dirty="0" err="1"/>
              <a:t>destul</a:t>
            </a:r>
            <a:r>
              <a:rPr lang="en-GB" dirty="0"/>
              <a:t> de </a:t>
            </a:r>
            <a:r>
              <a:rPr lang="en-GB" dirty="0" err="1"/>
              <a:t>eficient</a:t>
            </a:r>
            <a:r>
              <a:rPr lang="en-GB" dirty="0"/>
              <a:t>, </a:t>
            </a:r>
            <a:r>
              <a:rPr lang="en-GB" dirty="0" err="1"/>
              <a:t>avand</a:t>
            </a:r>
            <a:r>
              <a:rPr lang="en-GB" dirty="0"/>
              <a:t> </a:t>
            </a:r>
            <a:r>
              <a:rPr lang="en-GB" dirty="0" err="1"/>
              <a:t>complexitatea</a:t>
            </a:r>
            <a:r>
              <a:rPr lang="en-GB" dirty="0"/>
              <a:t> </a:t>
            </a:r>
            <a:r>
              <a:rPr lang="en-GB" dirty="0" err="1"/>
              <a:t>aproximativ</a:t>
            </a:r>
            <a:r>
              <a:rPr lang="en-GB" dirty="0"/>
              <a:t> O(n log n)</a:t>
            </a:r>
          </a:p>
        </p:txBody>
      </p:sp>
    </p:spTree>
    <p:extLst>
      <p:ext uri="{BB962C8B-B14F-4D97-AF65-F5344CB8AC3E}">
        <p14:creationId xmlns:p14="http://schemas.microsoft.com/office/powerpoint/2010/main" val="4010775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509D7-B55F-4B25-A8BC-47831A83E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0993" y="342508"/>
            <a:ext cx="8915400" cy="3777622"/>
          </a:xfrm>
        </p:spPr>
        <p:txBody>
          <a:bodyPr/>
          <a:lstStyle/>
          <a:p>
            <a:r>
              <a:rPr lang="en-GB" dirty="0"/>
              <a:t>Am </a:t>
            </a:r>
            <a:r>
              <a:rPr lang="en-GB" dirty="0" err="1"/>
              <a:t>aplicat</a:t>
            </a:r>
            <a:r>
              <a:rPr lang="en-GB" dirty="0"/>
              <a:t> </a:t>
            </a:r>
            <a:r>
              <a:rPr lang="en-GB" dirty="0" err="1"/>
              <a:t>toti</a:t>
            </a:r>
            <a:r>
              <a:rPr lang="en-GB" dirty="0"/>
              <a:t> </a:t>
            </a:r>
            <a:r>
              <a:rPr lang="en-GB" dirty="0" err="1"/>
              <a:t>algoritmii</a:t>
            </a:r>
            <a:r>
              <a:rPr lang="en-GB" dirty="0"/>
              <a:t> de </a:t>
            </a:r>
            <a:r>
              <a:rPr lang="en-GB" dirty="0" err="1"/>
              <a:t>sortare</a:t>
            </a:r>
            <a:r>
              <a:rPr lang="en-GB" dirty="0"/>
              <a:t> </a:t>
            </a:r>
            <a:r>
              <a:rPr lang="en-GB" dirty="0" err="1"/>
              <a:t>discutati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sus </a:t>
            </a:r>
            <a:r>
              <a:rPr lang="en-GB" dirty="0" err="1"/>
              <a:t>si</a:t>
            </a:r>
            <a:r>
              <a:rPr lang="en-GB" dirty="0"/>
              <a:t> am </a:t>
            </a:r>
            <a:r>
              <a:rPr lang="en-GB" dirty="0" err="1"/>
              <a:t>afisat</a:t>
            </a:r>
            <a:r>
              <a:rPr lang="en-GB" dirty="0"/>
              <a:t> </a:t>
            </a:r>
            <a:r>
              <a:rPr lang="en-GB" dirty="0" err="1"/>
              <a:t>timpii</a:t>
            </a:r>
            <a:r>
              <a:rPr lang="en-GB" dirty="0"/>
              <a:t> de </a:t>
            </a:r>
            <a:r>
              <a:rPr lang="en-GB" dirty="0" err="1"/>
              <a:t>sortare</a:t>
            </a:r>
            <a:r>
              <a:rPr lang="en-GB" dirty="0"/>
              <a:t> pe </a:t>
            </a:r>
            <a:r>
              <a:rPr lang="en-GB" dirty="0" err="1"/>
              <a:t>aceiasi</a:t>
            </a:r>
            <a:r>
              <a:rPr lang="en-GB" dirty="0"/>
              <a:t> </a:t>
            </a:r>
            <a:r>
              <a:rPr lang="en-GB" dirty="0" err="1"/>
              <a:t>vectori</a:t>
            </a:r>
            <a:r>
              <a:rPr lang="en-GB" dirty="0"/>
              <a:t> generate </a:t>
            </a:r>
            <a:r>
              <a:rPr lang="en-GB" dirty="0" err="1"/>
              <a:t>aleatoriu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EAE6F6-CBAA-459E-9C68-7C5CFD568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440" y="1133971"/>
            <a:ext cx="8038750" cy="26907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6DC58C-AB52-4CCF-9E36-CA7BB1135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428" y="3824731"/>
            <a:ext cx="7447334" cy="269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9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0AD581-0103-4749-9FC5-2C74F0BDC6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384" y="2129031"/>
            <a:ext cx="8915400" cy="3184071"/>
          </a:xfrm>
        </p:spPr>
      </p:pic>
    </p:spTree>
    <p:extLst>
      <p:ext uri="{BB962C8B-B14F-4D97-AF65-F5344CB8AC3E}">
        <p14:creationId xmlns:p14="http://schemas.microsoft.com/office/powerpoint/2010/main" val="3643817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B452E-B0E8-4CF9-9C5A-BBEECEA31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Rezultate</a:t>
            </a:r>
            <a:r>
              <a:rPr lang="en-GB" dirty="0"/>
              <a:t>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9DB16DA-DFDB-4D19-B4AB-BFAE87F5C9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5696274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8572075A-A97E-4874-8357-E4A8404E4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8872" y="647525"/>
            <a:ext cx="1895740" cy="1257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0DFBCE-4AC8-4F9E-AD35-F3CFE8E8C7C7}"/>
              </a:ext>
            </a:extLst>
          </p:cNvPr>
          <p:cNvSpPr txBox="1"/>
          <p:nvPr/>
        </p:nvSpPr>
        <p:spPr>
          <a:xfrm>
            <a:off x="9608872" y="234259"/>
            <a:ext cx="1895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Input:</a:t>
            </a:r>
          </a:p>
        </p:txBody>
      </p:sp>
    </p:spTree>
    <p:extLst>
      <p:ext uri="{BB962C8B-B14F-4D97-AF65-F5344CB8AC3E}">
        <p14:creationId xmlns:p14="http://schemas.microsoft.com/office/powerpoint/2010/main" val="1274880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B452E-B0E8-4CF9-9C5A-BBEECEA31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Rezultate</a:t>
            </a:r>
            <a:r>
              <a:rPr lang="en-GB" dirty="0"/>
              <a:t>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9DB16DA-DFDB-4D19-B4AB-BFAE87F5C9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2406225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89264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B452E-B0E8-4CF9-9C5A-BBEECEA31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Rezultate</a:t>
            </a:r>
            <a:r>
              <a:rPr lang="en-GB" dirty="0"/>
              <a:t>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9DB16DA-DFDB-4D19-B4AB-BFAE87F5C9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8952409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23105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0B5008-1F00-4AE7-A742-70C31B51E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6587" y="347172"/>
            <a:ext cx="6163655" cy="6163655"/>
          </a:xfrm>
          <a:prstGeom prst="rect">
            <a:avLst/>
          </a:prstGeom>
        </p:spPr>
      </p:pic>
      <p:sp>
        <p:nvSpPr>
          <p:cNvPr id="4" name="AutoShape 2" descr="Trophy Vector Art, Icons, and Graphics for Free Download">
            <a:extLst>
              <a:ext uri="{FF2B5EF4-FFF2-40B4-BE49-F238E27FC236}">
                <a16:creationId xmlns:a16="http://schemas.microsoft.com/office/drawing/2014/main" id="{E43BDC9F-5D34-4907-BAB5-DBFD92DBDC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0C1FF4-57E9-4096-B39B-81E9F5E8F95D}"/>
              </a:ext>
            </a:extLst>
          </p:cNvPr>
          <p:cNvSpPr txBox="1"/>
          <p:nvPr/>
        </p:nvSpPr>
        <p:spPr>
          <a:xfrm>
            <a:off x="6096000" y="4815190"/>
            <a:ext cx="1186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Radix Sort</a:t>
            </a:r>
          </a:p>
        </p:txBody>
      </p:sp>
    </p:spTree>
    <p:extLst>
      <p:ext uri="{BB962C8B-B14F-4D97-AF65-F5344CB8AC3E}">
        <p14:creationId xmlns:p14="http://schemas.microsoft.com/office/powerpoint/2010/main" val="2770157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15FEF-9F97-42B3-9E03-CA9F1414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Sortări</a:t>
            </a:r>
            <a:r>
              <a:rPr lang="en-GB" dirty="0"/>
              <a:t> </a:t>
            </a:r>
            <a:r>
              <a:rPr lang="en-GB" dirty="0" err="1"/>
              <a:t>discutate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41CEFE-9570-49AF-B9C0-07287EB5E8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Merge Sort – Best Case O(n log n) , Average O(n log n)</a:t>
                </a:r>
              </a:p>
              <a:p>
                <a:r>
                  <a:rPr lang="en-GB" dirty="0"/>
                  <a:t>Insertion Sort – Best Case O(n), Average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)</a:t>
                </a:r>
              </a:p>
              <a:p>
                <a:r>
                  <a:rPr lang="en-GB" dirty="0"/>
                  <a:t>Shell Sort – Best Case O(n log n), Average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4/3</m:t>
                        </m:r>
                      </m:sup>
                    </m:sSup>
                  </m:oMath>
                </a14:m>
                <a:r>
                  <a:rPr lang="en-GB" dirty="0"/>
                  <a:t>)</a:t>
                </a:r>
              </a:p>
              <a:p>
                <a:r>
                  <a:rPr lang="en-GB" dirty="0"/>
                  <a:t>Quick Sort – Best Case O(n log n), Average O(n log n)</a:t>
                </a:r>
              </a:p>
              <a:p>
                <a:r>
                  <a:rPr lang="en-GB" dirty="0"/>
                  <a:t>Radix Sort – </a:t>
                </a:r>
                <a:r>
                  <a:rPr lang="en-GB" b="0" i="0" dirty="0">
                    <a:solidFill>
                      <a:srgbClr val="273239"/>
                    </a:solidFill>
                    <a:effectLst/>
                  </a:rPr>
                  <a:t>O(d*(</a:t>
                </a:r>
                <a:r>
                  <a:rPr lang="en-GB" b="0" i="0" dirty="0" err="1">
                    <a:solidFill>
                      <a:srgbClr val="273239"/>
                    </a:solidFill>
                    <a:effectLst/>
                  </a:rPr>
                  <a:t>n+b</a:t>
                </a:r>
                <a:r>
                  <a:rPr lang="en-GB" b="0" i="0" dirty="0">
                    <a:solidFill>
                      <a:srgbClr val="273239"/>
                    </a:solidFill>
                    <a:effectLst/>
                  </a:rPr>
                  <a:t>)), </a:t>
                </a:r>
                <a:r>
                  <a:rPr lang="en-GB" b="0" i="0" dirty="0" err="1">
                    <a:solidFill>
                      <a:srgbClr val="273239"/>
                    </a:solidFill>
                    <a:effectLst/>
                  </a:rPr>
                  <a:t>unde</a:t>
                </a:r>
                <a:r>
                  <a:rPr lang="en-GB" b="0" i="0" dirty="0">
                    <a:solidFill>
                      <a:srgbClr val="273239"/>
                    </a:solidFill>
                    <a:effectLst/>
                  </a:rPr>
                  <a:t> b </a:t>
                </a:r>
                <a:r>
                  <a:rPr lang="en-GB" b="0" i="0" dirty="0" err="1">
                    <a:solidFill>
                      <a:srgbClr val="273239"/>
                    </a:solidFill>
                    <a:effectLst/>
                  </a:rPr>
                  <a:t>reprezinta</a:t>
                </a:r>
                <a:r>
                  <a:rPr lang="en-GB" b="0" i="0" dirty="0">
                    <a:solidFill>
                      <a:srgbClr val="273239"/>
                    </a:solidFill>
                    <a:effectLst/>
                  </a:rPr>
                  <a:t> </a:t>
                </a:r>
                <a:r>
                  <a:rPr lang="en-GB" b="0" i="0" dirty="0" err="1">
                    <a:solidFill>
                      <a:srgbClr val="273239"/>
                    </a:solidFill>
                    <a:effectLst/>
                  </a:rPr>
                  <a:t>baza</a:t>
                </a:r>
                <a:r>
                  <a:rPr lang="en-GB" b="0" i="0" dirty="0">
                    <a:solidFill>
                      <a:srgbClr val="273239"/>
                    </a:solidFill>
                    <a:effectLst/>
                  </a:rPr>
                  <a:t> in care sunt </a:t>
                </a:r>
                <a:r>
                  <a:rPr lang="en-GB" b="0" i="0" dirty="0" err="1">
                    <a:solidFill>
                      <a:srgbClr val="273239"/>
                    </a:solidFill>
                    <a:effectLst/>
                  </a:rPr>
                  <a:t>reprezentate</a:t>
                </a:r>
                <a:r>
                  <a:rPr lang="en-GB" b="0" i="0" dirty="0">
                    <a:solidFill>
                      <a:srgbClr val="273239"/>
                    </a:solidFill>
                    <a:effectLst/>
                  </a:rPr>
                  <a:t> </a:t>
                </a:r>
                <a:r>
                  <a:rPr lang="en-GB" b="0" i="0" dirty="0" err="1">
                    <a:solidFill>
                      <a:srgbClr val="273239"/>
                    </a:solidFill>
                    <a:effectLst/>
                  </a:rPr>
                  <a:t>numerele</a:t>
                </a:r>
                <a:r>
                  <a:rPr lang="en-GB" b="0" i="0" dirty="0">
                    <a:solidFill>
                      <a:srgbClr val="273239"/>
                    </a:solidFill>
                    <a:effectLst/>
                  </a:rPr>
                  <a:t>, d </a:t>
                </a:r>
                <a:r>
                  <a:rPr lang="en-GB" b="0" i="0" dirty="0" err="1">
                    <a:solidFill>
                      <a:srgbClr val="273239"/>
                    </a:solidFill>
                    <a:effectLst/>
                  </a:rPr>
                  <a:t>este</a:t>
                </a:r>
                <a:r>
                  <a:rPr lang="en-GB" b="0" i="0" dirty="0">
                    <a:solidFill>
                      <a:srgbClr val="273239"/>
                    </a:solidFill>
                    <a:effectLst/>
                  </a:rPr>
                  <a:t> </a:t>
                </a:r>
                <a:r>
                  <a:rPr lang="en-GB" b="0" i="0" dirty="0" err="1">
                    <a:solidFill>
                      <a:srgbClr val="273239"/>
                    </a:solidFill>
                    <a:effectLst/>
                  </a:rPr>
                  <a:t>numarul</a:t>
                </a:r>
                <a:r>
                  <a:rPr lang="en-GB" b="0" i="0" dirty="0">
                    <a:solidFill>
                      <a:srgbClr val="273239"/>
                    </a:solidFill>
                    <a:effectLst/>
                  </a:rPr>
                  <a:t> de </a:t>
                </a:r>
                <a:r>
                  <a:rPr lang="en-GB" b="0" i="0" dirty="0" err="1">
                    <a:solidFill>
                      <a:srgbClr val="273239"/>
                    </a:solidFill>
                    <a:effectLst/>
                  </a:rPr>
                  <a:t>cifre</a:t>
                </a:r>
                <a:r>
                  <a:rPr lang="en-GB" b="0" i="0" dirty="0">
                    <a:solidFill>
                      <a:srgbClr val="273239"/>
                    </a:solidFill>
                    <a:effectLst/>
                  </a:rPr>
                  <a:t> al </a:t>
                </a:r>
                <a:r>
                  <a:rPr lang="en-GB" b="0" i="0" dirty="0" err="1">
                    <a:solidFill>
                      <a:srgbClr val="273239"/>
                    </a:solidFill>
                    <a:effectLst/>
                  </a:rPr>
                  <a:t>numerelor</a:t>
                </a:r>
                <a:r>
                  <a:rPr lang="en-GB" b="0" i="0" dirty="0">
                    <a:solidFill>
                      <a:srgbClr val="273239"/>
                    </a:solidFill>
                    <a:effectLst/>
                  </a:rPr>
                  <a:t> date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41CEFE-9570-49AF-B9C0-07287EB5E8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6700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576C-C857-4F8E-A78A-ACC8432E0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Merge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0DBED-87EF-4BCB-B403-7260EADB1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822" y="2115072"/>
            <a:ext cx="4396050" cy="3984070"/>
          </a:xfrm>
        </p:spPr>
        <p:txBody>
          <a:bodyPr>
            <a:normAutofit/>
          </a:bodyPr>
          <a:lstStyle/>
          <a:p>
            <a:r>
              <a:rPr lang="en-GB" dirty="0" err="1"/>
              <a:t>Sortare</a:t>
            </a:r>
            <a:r>
              <a:rPr lang="en-GB" dirty="0"/>
              <a:t> </a:t>
            </a:r>
            <a:r>
              <a:rPr lang="en-GB" dirty="0" err="1"/>
              <a:t>prin</a:t>
            </a:r>
            <a:r>
              <a:rPr lang="en-GB" dirty="0"/>
              <a:t> </a:t>
            </a:r>
            <a:r>
              <a:rPr lang="en-GB" dirty="0" err="1"/>
              <a:t>interclasare</a:t>
            </a:r>
            <a:endParaRPr lang="en-GB" dirty="0"/>
          </a:p>
          <a:p>
            <a:r>
              <a:rPr lang="en-GB" dirty="0" err="1"/>
              <a:t>Eficienta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ca din </a:t>
            </a:r>
            <a:r>
              <a:rPr lang="en-GB" dirty="0" err="1"/>
              <a:t>punct</a:t>
            </a:r>
            <a:r>
              <a:rPr lang="en-GB" dirty="0"/>
              <a:t> de </a:t>
            </a:r>
            <a:r>
              <a:rPr lang="en-GB" dirty="0" err="1"/>
              <a:t>vedere</a:t>
            </a:r>
            <a:r>
              <a:rPr lang="en-GB" dirty="0"/>
              <a:t> al </a:t>
            </a:r>
            <a:r>
              <a:rPr lang="en-GB" dirty="0" err="1"/>
              <a:t>timpului</a:t>
            </a:r>
            <a:r>
              <a:rPr lang="en-GB" dirty="0"/>
              <a:t>, </a:t>
            </a:r>
            <a:r>
              <a:rPr lang="en-GB" dirty="0" err="1"/>
              <a:t>complexitatea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O(n log n) – </a:t>
            </a:r>
            <a:r>
              <a:rPr lang="en-GB" dirty="0" err="1"/>
              <a:t>dezavantajul</a:t>
            </a:r>
            <a:r>
              <a:rPr lang="en-GB" dirty="0"/>
              <a:t> </a:t>
            </a:r>
            <a:r>
              <a:rPr lang="en-GB" dirty="0" err="1"/>
              <a:t>fiind</a:t>
            </a:r>
            <a:r>
              <a:rPr lang="en-GB" dirty="0"/>
              <a:t> ca </a:t>
            </a:r>
            <a:r>
              <a:rPr lang="en-GB" dirty="0" err="1"/>
              <a:t>intotdeauna</a:t>
            </a:r>
            <a:r>
              <a:rPr lang="en-GB" dirty="0"/>
              <a:t>, </a:t>
            </a:r>
            <a:r>
              <a:rPr lang="en-GB" dirty="0" err="1"/>
              <a:t>chiar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vectorul</a:t>
            </a:r>
            <a:r>
              <a:rPr lang="en-GB" dirty="0"/>
              <a:t> </a:t>
            </a:r>
            <a:r>
              <a:rPr lang="en-GB" dirty="0" err="1"/>
              <a:t>sortat</a:t>
            </a:r>
            <a:r>
              <a:rPr lang="en-GB" dirty="0"/>
              <a:t>, </a:t>
            </a:r>
            <a:r>
              <a:rPr lang="en-GB" dirty="0" err="1"/>
              <a:t>complexitatea</a:t>
            </a:r>
            <a:r>
              <a:rPr lang="en-GB" dirty="0"/>
              <a:t> </a:t>
            </a:r>
            <a:r>
              <a:rPr lang="en-GB" dirty="0" err="1"/>
              <a:t>va</a:t>
            </a:r>
            <a:r>
              <a:rPr lang="en-GB" dirty="0"/>
              <a:t> fi </a:t>
            </a:r>
            <a:r>
              <a:rPr lang="en-GB" dirty="0" err="1"/>
              <a:t>aceeasi</a:t>
            </a:r>
            <a:endParaRPr lang="en-GB" dirty="0"/>
          </a:p>
          <a:p>
            <a:r>
              <a:rPr lang="en-GB" dirty="0"/>
              <a:t> De </a:t>
            </a:r>
            <a:r>
              <a:rPr lang="en-GB" dirty="0" err="1"/>
              <a:t>ce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mereu</a:t>
            </a:r>
            <a:r>
              <a:rPr lang="en-GB" dirty="0"/>
              <a:t> </a:t>
            </a:r>
            <a:r>
              <a:rPr lang="en-GB" dirty="0" err="1"/>
              <a:t>complexitatea</a:t>
            </a:r>
            <a:r>
              <a:rPr lang="en-GB" dirty="0"/>
              <a:t> </a:t>
            </a:r>
            <a:r>
              <a:rPr lang="en-GB" dirty="0" err="1"/>
              <a:t>timp</a:t>
            </a:r>
            <a:r>
              <a:rPr lang="en-GB" dirty="0"/>
              <a:t> O(n log n)? </a:t>
            </a:r>
            <a:r>
              <a:rPr lang="en-GB" dirty="0" err="1"/>
              <a:t>Pentru</a:t>
            </a:r>
            <a:r>
              <a:rPr lang="en-GB" dirty="0"/>
              <a:t> ca </a:t>
            </a:r>
            <a:r>
              <a:rPr lang="en-GB" dirty="0" err="1"/>
              <a:t>mereu</a:t>
            </a:r>
            <a:r>
              <a:rPr lang="en-GB" dirty="0"/>
              <a:t> </a:t>
            </a:r>
            <a:r>
              <a:rPr lang="en-GB" dirty="0" err="1"/>
              <a:t>algoritmul</a:t>
            </a:r>
            <a:r>
              <a:rPr lang="en-GB" dirty="0"/>
              <a:t> </a:t>
            </a:r>
            <a:r>
              <a:rPr lang="en-GB" dirty="0" err="1"/>
              <a:t>va</a:t>
            </a:r>
            <a:r>
              <a:rPr lang="en-GB" dirty="0"/>
              <a:t> </a:t>
            </a:r>
            <a:r>
              <a:rPr lang="en-GB" dirty="0" err="1"/>
              <a:t>imparti</a:t>
            </a:r>
            <a:r>
              <a:rPr lang="en-GB" dirty="0"/>
              <a:t> </a:t>
            </a:r>
            <a:r>
              <a:rPr lang="en-GB" dirty="0" err="1"/>
              <a:t>vectorul</a:t>
            </a:r>
            <a:r>
              <a:rPr lang="en-GB" dirty="0"/>
              <a:t> in </a:t>
            </a:r>
            <a:r>
              <a:rPr lang="en-GB" dirty="0" err="1"/>
              <a:t>doua</a:t>
            </a:r>
            <a:r>
              <a:rPr lang="en-GB" dirty="0"/>
              <a:t>, nu </a:t>
            </a:r>
            <a:r>
              <a:rPr lang="en-GB" dirty="0" err="1"/>
              <a:t>va</a:t>
            </a:r>
            <a:r>
              <a:rPr lang="en-GB" dirty="0"/>
              <a:t> face </a:t>
            </a:r>
            <a:r>
              <a:rPr lang="en-GB" dirty="0" err="1"/>
              <a:t>nicio</a:t>
            </a:r>
            <a:r>
              <a:rPr lang="en-GB" dirty="0"/>
              <a:t> </a:t>
            </a:r>
            <a:r>
              <a:rPr lang="en-GB" dirty="0" err="1"/>
              <a:t>verificare</a:t>
            </a:r>
            <a:r>
              <a:rPr lang="en-GB" dirty="0"/>
              <a:t> la </a:t>
            </a:r>
            <a:r>
              <a:rPr lang="en-GB" dirty="0" err="1"/>
              <a:t>inceput</a:t>
            </a:r>
            <a:r>
              <a:rPr lang="en-GB" dirty="0"/>
              <a:t> in </a:t>
            </a:r>
            <a:r>
              <a:rPr lang="en-GB" dirty="0" err="1"/>
              <a:t>cazul</a:t>
            </a:r>
            <a:r>
              <a:rPr lang="en-GB" dirty="0"/>
              <a:t> in care </a:t>
            </a:r>
            <a:r>
              <a:rPr lang="en-GB" dirty="0" err="1"/>
              <a:t>vectorul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sortat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50D455-41A2-4F92-A273-A9C43E68B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547" y="414038"/>
            <a:ext cx="5121084" cy="621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806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163CC-55E8-4627-8A66-C562209FF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CB162-28CF-41FA-A8FA-0D978ACAE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4414903" cy="3777622"/>
          </a:xfrm>
        </p:spPr>
        <p:txBody>
          <a:bodyPr/>
          <a:lstStyle/>
          <a:p>
            <a:r>
              <a:rPr lang="en-GB" dirty="0" err="1"/>
              <a:t>Sortare</a:t>
            </a:r>
            <a:r>
              <a:rPr lang="en-GB" dirty="0"/>
              <a:t> </a:t>
            </a:r>
            <a:r>
              <a:rPr lang="en-GB" dirty="0" err="1"/>
              <a:t>prin</a:t>
            </a:r>
            <a:r>
              <a:rPr lang="en-GB" dirty="0"/>
              <a:t> </a:t>
            </a:r>
            <a:r>
              <a:rPr lang="en-GB" dirty="0" err="1"/>
              <a:t>insertie</a:t>
            </a:r>
            <a:endParaRPr lang="en-GB" dirty="0"/>
          </a:p>
          <a:p>
            <a:r>
              <a:rPr lang="en-GB" dirty="0"/>
              <a:t>Nu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atat</a:t>
            </a:r>
            <a:r>
              <a:rPr lang="en-GB" dirty="0"/>
              <a:t> de </a:t>
            </a:r>
            <a:r>
              <a:rPr lang="en-GB" dirty="0" err="1"/>
              <a:t>eficienta</a:t>
            </a:r>
            <a:r>
              <a:rPr lang="en-GB" dirty="0"/>
              <a:t>, </a:t>
            </a:r>
            <a:r>
              <a:rPr lang="en-GB" dirty="0" err="1"/>
              <a:t>deoarece</a:t>
            </a:r>
            <a:r>
              <a:rPr lang="en-GB" dirty="0"/>
              <a:t> </a:t>
            </a:r>
            <a:r>
              <a:rPr lang="en-GB" dirty="0" err="1"/>
              <a:t>complexitatea</a:t>
            </a:r>
            <a:r>
              <a:rPr lang="en-GB" dirty="0"/>
              <a:t> </a:t>
            </a:r>
            <a:r>
              <a:rPr lang="en-GB" dirty="0" err="1"/>
              <a:t>timp</a:t>
            </a:r>
            <a:r>
              <a:rPr lang="en-GB" dirty="0"/>
              <a:t> </a:t>
            </a:r>
            <a:r>
              <a:rPr lang="en-GB" dirty="0" err="1"/>
              <a:t>medie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O(n^2) – </a:t>
            </a:r>
            <a:r>
              <a:rPr lang="en-GB" dirty="0" err="1"/>
              <a:t>avantajul</a:t>
            </a:r>
            <a:r>
              <a:rPr lang="en-GB" dirty="0"/>
              <a:t> </a:t>
            </a:r>
            <a:r>
              <a:rPr lang="en-GB" dirty="0" err="1"/>
              <a:t>fiind</a:t>
            </a:r>
            <a:r>
              <a:rPr lang="en-GB" dirty="0"/>
              <a:t> ca in </a:t>
            </a:r>
            <a:r>
              <a:rPr lang="en-GB" dirty="0" err="1"/>
              <a:t>cel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bun </a:t>
            </a:r>
            <a:r>
              <a:rPr lang="en-GB" dirty="0" err="1"/>
              <a:t>caz</a:t>
            </a:r>
            <a:r>
              <a:rPr lang="en-GB" dirty="0"/>
              <a:t>, </a:t>
            </a:r>
            <a:r>
              <a:rPr lang="en-GB" dirty="0" err="1"/>
              <a:t>complexitatea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O(n), </a:t>
            </a:r>
            <a:r>
              <a:rPr lang="en-GB" dirty="0" err="1"/>
              <a:t>neparcurgand</a:t>
            </a:r>
            <a:r>
              <a:rPr lang="en-GB" dirty="0"/>
              <a:t> while-ul in </a:t>
            </a:r>
            <a:r>
              <a:rPr lang="en-GB" dirty="0" err="1"/>
              <a:t>cazul</a:t>
            </a:r>
            <a:r>
              <a:rPr lang="en-GB" dirty="0"/>
              <a:t> in care </a:t>
            </a:r>
            <a:r>
              <a:rPr lang="en-GB" dirty="0" err="1"/>
              <a:t>vectorul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ordonat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3DD664C-D08E-4291-BCE2-401A585D6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215" y="1959204"/>
            <a:ext cx="4541146" cy="390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751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868E1-61DF-42DB-9E82-70FDB3F0E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Shell Sort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0C73A7-963D-4460-8BC3-85B4C18C7E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23605" y="2035237"/>
                <a:ext cx="4490318" cy="3777622"/>
              </a:xfrm>
            </p:spPr>
            <p:txBody>
              <a:bodyPr/>
              <a:lstStyle/>
              <a:p>
                <a:pPr>
                  <a:buFont typeface="Century Gothic" panose="020B0502020202020204" pitchFamily="34" charset="0"/>
                  <a:buChar char="►"/>
                </a:pPr>
                <a:r>
                  <a:rPr lang="en-GB" dirty="0"/>
                  <a:t>Se </a:t>
                </a:r>
                <a:r>
                  <a:rPr lang="en-GB" dirty="0" err="1"/>
                  <a:t>bazeaza</a:t>
                </a:r>
                <a:r>
                  <a:rPr lang="en-GB" dirty="0"/>
                  <a:t> pe </a:t>
                </a:r>
                <a:r>
                  <a:rPr lang="en-GB" dirty="0" err="1"/>
                  <a:t>algoritmul</a:t>
                </a:r>
                <a:r>
                  <a:rPr lang="en-GB" dirty="0"/>
                  <a:t> </a:t>
                </a:r>
                <a:r>
                  <a:rPr lang="en-GB" dirty="0" err="1"/>
                  <a:t>inserarii</a:t>
                </a:r>
                <a:endParaRPr lang="en-GB" dirty="0"/>
              </a:p>
              <a:p>
                <a:pPr>
                  <a:buFont typeface="Century Gothic" panose="020B0502020202020204" pitchFamily="34" charset="0"/>
                  <a:buChar char="►"/>
                </a:pPr>
                <a:r>
                  <a:rPr lang="en-GB" dirty="0" err="1"/>
                  <a:t>Eficient</a:t>
                </a:r>
                <a:r>
                  <a:rPr lang="en-GB" dirty="0"/>
                  <a:t> din </a:t>
                </a:r>
                <a:r>
                  <a:rPr lang="en-GB" dirty="0" err="1"/>
                  <a:t>punct</a:t>
                </a:r>
                <a:r>
                  <a:rPr lang="en-GB" dirty="0"/>
                  <a:t> de </a:t>
                </a:r>
                <a:r>
                  <a:rPr lang="en-GB" dirty="0" err="1"/>
                  <a:t>vedere</a:t>
                </a:r>
                <a:r>
                  <a:rPr lang="en-GB" dirty="0"/>
                  <a:t> al </a:t>
                </a:r>
                <a:r>
                  <a:rPr lang="en-GB" dirty="0" err="1"/>
                  <a:t>timpului</a:t>
                </a:r>
                <a:r>
                  <a:rPr lang="en-GB" dirty="0"/>
                  <a:t>, </a:t>
                </a:r>
                <a:r>
                  <a:rPr lang="en-GB" dirty="0" err="1"/>
                  <a:t>avand</a:t>
                </a:r>
                <a:r>
                  <a:rPr lang="en-GB" dirty="0"/>
                  <a:t> in </a:t>
                </a:r>
                <a:r>
                  <a:rPr lang="en-GB" dirty="0" err="1"/>
                  <a:t>medie</a:t>
                </a:r>
                <a:r>
                  <a:rPr lang="en-GB" dirty="0"/>
                  <a:t>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4/3</m:t>
                        </m:r>
                      </m:sup>
                    </m:sSup>
                  </m:oMath>
                </a14:m>
                <a:r>
                  <a:rPr lang="en-GB" dirty="0"/>
                  <a:t>), desi in </a:t>
                </a:r>
                <a:r>
                  <a:rPr lang="en-GB" dirty="0" err="1"/>
                  <a:t>cazul</a:t>
                </a:r>
                <a:r>
                  <a:rPr lang="en-GB" dirty="0"/>
                  <a:t> </a:t>
                </a:r>
                <a:r>
                  <a:rPr lang="en-GB" dirty="0" err="1"/>
                  <a:t>sortarii</a:t>
                </a:r>
                <a:r>
                  <a:rPr lang="en-GB" dirty="0"/>
                  <a:t> O(n log n)</a:t>
                </a:r>
              </a:p>
              <a:p>
                <a:pPr>
                  <a:buFont typeface="Century Gothic" panose="020B0502020202020204" pitchFamily="34" charset="0"/>
                  <a:buChar char="►"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0C73A7-963D-4460-8BC3-85B4C18C7E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23605" y="2035237"/>
                <a:ext cx="4490318" cy="3777622"/>
              </a:xfrm>
              <a:blipFill>
                <a:blip r:embed="rId2"/>
                <a:stretch>
                  <a:fillRect l="-1085" t="-9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EAF6B1E-FC1E-4273-AD03-5FE04AA19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189" y="1924305"/>
            <a:ext cx="5484836" cy="399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837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758B-E113-4DD8-AB74-5CDFD3E9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B6854-DEC6-41E6-B026-267FDCFD1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7865114" cy="3777622"/>
          </a:xfrm>
        </p:spPr>
        <p:txBody>
          <a:bodyPr/>
          <a:lstStyle/>
          <a:p>
            <a:r>
              <a:rPr lang="en-GB" dirty="0"/>
              <a:t>Quick Sort, </a:t>
            </a:r>
            <a:r>
              <a:rPr lang="en-GB" dirty="0" err="1"/>
              <a:t>dupa</a:t>
            </a:r>
            <a:r>
              <a:rPr lang="en-GB" dirty="0"/>
              <a:t> </a:t>
            </a:r>
            <a:r>
              <a:rPr lang="en-GB" dirty="0" err="1"/>
              <a:t>denumire</a:t>
            </a:r>
            <a:r>
              <a:rPr lang="en-GB" dirty="0"/>
              <a:t>, </a:t>
            </a:r>
            <a:r>
              <a:rPr lang="en-GB" dirty="0" err="1"/>
              <a:t>este</a:t>
            </a:r>
            <a:r>
              <a:rPr lang="en-GB" dirty="0"/>
              <a:t> un </a:t>
            </a:r>
            <a:r>
              <a:rPr lang="en-GB" dirty="0" err="1"/>
              <a:t>algoritm</a:t>
            </a:r>
            <a:r>
              <a:rPr lang="en-GB" dirty="0"/>
              <a:t> de </a:t>
            </a:r>
            <a:r>
              <a:rPr lang="en-GB" dirty="0" err="1"/>
              <a:t>sortare</a:t>
            </a:r>
            <a:r>
              <a:rPr lang="en-GB" dirty="0"/>
              <a:t> rapid</a:t>
            </a:r>
          </a:p>
          <a:p>
            <a:r>
              <a:rPr lang="en-GB" dirty="0"/>
              <a:t>In </a:t>
            </a:r>
            <a:r>
              <a:rPr lang="en-GB" dirty="0" err="1"/>
              <a:t>cel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bun </a:t>
            </a:r>
            <a:r>
              <a:rPr lang="en-GB" dirty="0" err="1"/>
              <a:t>caz</a:t>
            </a:r>
            <a:r>
              <a:rPr lang="en-GB" dirty="0"/>
              <a:t>, </a:t>
            </a:r>
            <a:r>
              <a:rPr lang="en-GB" dirty="0" err="1"/>
              <a:t>complexitatea</a:t>
            </a:r>
            <a:r>
              <a:rPr lang="en-GB" dirty="0"/>
              <a:t> de </a:t>
            </a:r>
            <a:r>
              <a:rPr lang="en-GB" dirty="0" err="1"/>
              <a:t>timp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O(n log n), </a:t>
            </a:r>
            <a:r>
              <a:rPr lang="en-GB" dirty="0" err="1"/>
              <a:t>insa</a:t>
            </a:r>
            <a:r>
              <a:rPr lang="en-GB" dirty="0"/>
              <a:t> </a:t>
            </a:r>
            <a:r>
              <a:rPr lang="en-GB" dirty="0" err="1"/>
              <a:t>ce</a:t>
            </a:r>
            <a:r>
              <a:rPr lang="en-GB" dirty="0"/>
              <a:t> il </a:t>
            </a:r>
            <a:r>
              <a:rPr lang="en-GB" dirty="0" err="1"/>
              <a:t>deosebeste</a:t>
            </a:r>
            <a:r>
              <a:rPr lang="en-GB" dirty="0"/>
              <a:t> de Merge Sort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i="1" dirty="0" err="1"/>
              <a:t>complexitatea</a:t>
            </a:r>
            <a:r>
              <a:rPr lang="en-GB" i="1" dirty="0"/>
              <a:t> de </a:t>
            </a:r>
            <a:r>
              <a:rPr lang="en-GB" i="1" dirty="0" err="1"/>
              <a:t>spatiu</a:t>
            </a:r>
            <a:endParaRPr lang="en-GB" i="1" dirty="0"/>
          </a:p>
          <a:p>
            <a:r>
              <a:rPr lang="en-GB" dirty="0"/>
              <a:t>Este un </a:t>
            </a:r>
            <a:r>
              <a:rPr lang="en-GB" dirty="0" err="1"/>
              <a:t>algoritm</a:t>
            </a:r>
            <a:r>
              <a:rPr lang="en-GB" dirty="0"/>
              <a:t> </a:t>
            </a:r>
            <a:r>
              <a:rPr lang="en-GB" dirty="0" err="1"/>
              <a:t>unde</a:t>
            </a:r>
            <a:r>
              <a:rPr lang="en-GB" dirty="0"/>
              <a:t> </a:t>
            </a:r>
            <a:r>
              <a:rPr lang="en-GB" dirty="0" err="1"/>
              <a:t>complexitatea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discutabila</a:t>
            </a:r>
            <a:r>
              <a:rPr lang="en-GB" dirty="0"/>
              <a:t>. </a:t>
            </a:r>
            <a:r>
              <a:rPr lang="en-GB" dirty="0" err="1"/>
              <a:t>Voi</a:t>
            </a:r>
            <a:r>
              <a:rPr lang="en-GB" dirty="0"/>
              <a:t> </a:t>
            </a:r>
            <a:r>
              <a:rPr lang="en-GB" dirty="0" err="1"/>
              <a:t>aplica</a:t>
            </a:r>
            <a:r>
              <a:rPr lang="en-GB" dirty="0"/>
              <a:t> </a:t>
            </a:r>
            <a:r>
              <a:rPr lang="en-GB" dirty="0" err="1"/>
              <a:t>doua</a:t>
            </a:r>
            <a:r>
              <a:rPr lang="en-GB" dirty="0"/>
              <a:t> </a:t>
            </a:r>
            <a:r>
              <a:rPr lang="en-GB" dirty="0" err="1"/>
              <a:t>metode</a:t>
            </a:r>
            <a:r>
              <a:rPr lang="en-GB" dirty="0"/>
              <a:t> se Quick Sort – una in care </a:t>
            </a:r>
            <a:r>
              <a:rPr lang="en-GB" dirty="0" err="1"/>
              <a:t>pivotul</a:t>
            </a:r>
            <a:r>
              <a:rPr lang="en-GB" dirty="0"/>
              <a:t> se </a:t>
            </a:r>
            <a:r>
              <a:rPr lang="en-GB" dirty="0" err="1"/>
              <a:t>va</a:t>
            </a:r>
            <a:r>
              <a:rPr lang="en-GB" dirty="0"/>
              <a:t> </a:t>
            </a:r>
            <a:r>
              <a:rPr lang="en-GB" dirty="0" err="1"/>
              <a:t>afla</a:t>
            </a:r>
            <a:r>
              <a:rPr lang="en-GB" dirty="0"/>
              <a:t> la </a:t>
            </a:r>
            <a:r>
              <a:rPr lang="en-GB" dirty="0" err="1"/>
              <a:t>inceputul</a:t>
            </a:r>
            <a:r>
              <a:rPr lang="en-GB" dirty="0"/>
              <a:t> </a:t>
            </a:r>
            <a:r>
              <a:rPr lang="en-GB" dirty="0" err="1"/>
              <a:t>vectorului</a:t>
            </a:r>
            <a:r>
              <a:rPr lang="en-GB" dirty="0"/>
              <a:t>, </a:t>
            </a:r>
            <a:r>
              <a:rPr lang="en-GB" dirty="0" err="1"/>
              <a:t>iar</a:t>
            </a:r>
            <a:r>
              <a:rPr lang="en-GB" dirty="0"/>
              <a:t> </a:t>
            </a:r>
            <a:r>
              <a:rPr lang="en-GB" dirty="0" err="1"/>
              <a:t>cealalta</a:t>
            </a:r>
            <a:r>
              <a:rPr lang="en-GB" dirty="0"/>
              <a:t> in care </a:t>
            </a:r>
            <a:r>
              <a:rPr lang="en-GB" dirty="0" err="1"/>
              <a:t>pivotul</a:t>
            </a:r>
            <a:r>
              <a:rPr lang="en-GB" dirty="0"/>
              <a:t> </a:t>
            </a:r>
            <a:r>
              <a:rPr lang="en-GB" dirty="0" err="1"/>
              <a:t>va</a:t>
            </a:r>
            <a:r>
              <a:rPr lang="en-GB" dirty="0"/>
              <a:t> fi ales random, </a:t>
            </a:r>
            <a:r>
              <a:rPr lang="en-GB" dirty="0" err="1"/>
              <a:t>pentru</a:t>
            </a:r>
            <a:r>
              <a:rPr lang="en-GB" dirty="0"/>
              <a:t> a </a:t>
            </a:r>
            <a:r>
              <a:rPr lang="en-GB" dirty="0" err="1"/>
              <a:t>compara</a:t>
            </a:r>
            <a:r>
              <a:rPr lang="en-GB" dirty="0"/>
              <a:t> </a:t>
            </a:r>
            <a:r>
              <a:rPr lang="en-GB" dirty="0" err="1"/>
              <a:t>rezultatele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0867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A098C-CB83-4E54-8CB1-BC3D79B8E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Sort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9932585-1364-425F-9966-315931FB25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225" y="1593523"/>
            <a:ext cx="3582612" cy="521031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2CEB54-B35E-47CD-85DE-F73AFB6D4441}"/>
              </a:ext>
            </a:extLst>
          </p:cNvPr>
          <p:cNvSpPr txBox="1"/>
          <p:nvPr/>
        </p:nvSpPr>
        <p:spPr>
          <a:xfrm>
            <a:off x="2589212" y="1207729"/>
            <a:ext cx="350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cu pivot la </a:t>
            </a:r>
            <a:r>
              <a:rPr lang="en-GB" dirty="0" err="1"/>
              <a:t>stanga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E415EE-CFBF-4253-85CC-C28DF2B7785A}"/>
              </a:ext>
            </a:extLst>
          </p:cNvPr>
          <p:cNvSpPr txBox="1"/>
          <p:nvPr/>
        </p:nvSpPr>
        <p:spPr>
          <a:xfrm>
            <a:off x="7048768" y="1207729"/>
            <a:ext cx="290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cu pivot ales random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47E51B-DBF6-4A6F-8C74-79D888FFE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9898" y="1577061"/>
            <a:ext cx="3749269" cy="522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1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DB02C-8909-4CEA-9790-3C65DA871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FDFB7-BE0A-46A2-82D3-F98E15327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Citim</a:t>
            </a:r>
            <a:r>
              <a:rPr lang="en-GB" dirty="0"/>
              <a:t> din </a:t>
            </a:r>
            <a:r>
              <a:rPr lang="en-GB" dirty="0" err="1"/>
              <a:t>fisier</a:t>
            </a:r>
            <a:r>
              <a:rPr lang="en-GB" dirty="0"/>
              <a:t> un T (</a:t>
            </a:r>
            <a:r>
              <a:rPr lang="en-GB" dirty="0" err="1"/>
              <a:t>numarul</a:t>
            </a:r>
            <a:r>
              <a:rPr lang="en-GB" dirty="0"/>
              <a:t> de teste), un N (</a:t>
            </a:r>
            <a:r>
              <a:rPr lang="en-GB" dirty="0" err="1"/>
              <a:t>numere</a:t>
            </a:r>
            <a:r>
              <a:rPr lang="en-GB" dirty="0"/>
              <a:t> in vector) </a:t>
            </a:r>
            <a:r>
              <a:rPr lang="en-GB" dirty="0" err="1"/>
              <a:t>si</a:t>
            </a:r>
            <a:r>
              <a:rPr lang="en-GB" dirty="0"/>
              <a:t> Max (</a:t>
            </a:r>
            <a:r>
              <a:rPr lang="en-GB" dirty="0" err="1"/>
              <a:t>cel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mare </a:t>
            </a:r>
            <a:r>
              <a:rPr lang="en-GB" dirty="0" err="1"/>
              <a:t>numar</a:t>
            </a:r>
            <a:r>
              <a:rPr lang="en-GB" dirty="0"/>
              <a:t> </a:t>
            </a:r>
            <a:r>
              <a:rPr lang="en-GB" dirty="0" err="1"/>
              <a:t>posibil</a:t>
            </a:r>
            <a:r>
              <a:rPr lang="en-GB" dirty="0"/>
              <a:t> din vector), </a:t>
            </a:r>
            <a:r>
              <a:rPr lang="en-GB" dirty="0" err="1"/>
              <a:t>iar</a:t>
            </a:r>
            <a:r>
              <a:rPr lang="en-GB" dirty="0"/>
              <a:t> in vector </a:t>
            </a:r>
            <a:r>
              <a:rPr lang="en-GB" dirty="0" err="1"/>
              <a:t>generam</a:t>
            </a:r>
            <a:r>
              <a:rPr lang="en-GB" dirty="0"/>
              <a:t> </a:t>
            </a:r>
            <a:r>
              <a:rPr lang="en-GB" dirty="0" err="1"/>
              <a:t>numere</a:t>
            </a:r>
            <a:r>
              <a:rPr lang="en-GB" dirty="0"/>
              <a:t> random de la 0 </a:t>
            </a:r>
            <a:r>
              <a:rPr lang="en-GB" dirty="0" err="1"/>
              <a:t>pana</a:t>
            </a:r>
            <a:r>
              <a:rPr lang="en-GB" dirty="0"/>
              <a:t> la Max.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727D00-0686-40C7-A211-78F2DDA33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394" y="3259020"/>
            <a:ext cx="4829849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182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974B4-AA13-45FD-99BC-2F769D8D0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48509"/>
          </a:xfrm>
        </p:spPr>
        <p:txBody>
          <a:bodyPr/>
          <a:lstStyle/>
          <a:p>
            <a:r>
              <a:rPr lang="en-GB" dirty="0"/>
              <a:t>Quick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14E17-8D9D-4313-8EE8-DC03E6C01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72619"/>
            <a:ext cx="8915400" cy="3777622"/>
          </a:xfrm>
        </p:spPr>
        <p:txBody>
          <a:bodyPr/>
          <a:lstStyle/>
          <a:p>
            <a:r>
              <a:rPr lang="en-GB" dirty="0" err="1"/>
              <a:t>Datele</a:t>
            </a:r>
            <a:r>
              <a:rPr lang="en-GB" dirty="0"/>
              <a:t> </a:t>
            </a:r>
            <a:r>
              <a:rPr lang="en-GB" dirty="0" err="1"/>
              <a:t>introduse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D37C61-883E-4672-A7D9-5A45F4180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645" y="1287478"/>
            <a:ext cx="2286319" cy="15718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833658-DC18-4296-A777-6A36BCB2DF08}"/>
              </a:ext>
            </a:extLst>
          </p:cNvPr>
          <p:cNvSpPr txBox="1"/>
          <p:nvPr/>
        </p:nvSpPr>
        <p:spPr>
          <a:xfrm>
            <a:off x="2728115" y="2875221"/>
            <a:ext cx="764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Partea</a:t>
            </a:r>
            <a:r>
              <a:rPr lang="en-GB" dirty="0"/>
              <a:t> din main cu </a:t>
            </a:r>
            <a:r>
              <a:rPr lang="en-GB" dirty="0" err="1"/>
              <a:t>afisarea</a:t>
            </a:r>
            <a:r>
              <a:rPr lang="en-GB" dirty="0"/>
              <a:t> </a:t>
            </a:r>
            <a:r>
              <a:rPr lang="en-GB" dirty="0" err="1"/>
              <a:t>timpului</a:t>
            </a:r>
            <a:r>
              <a:rPr lang="en-GB" dirty="0"/>
              <a:t> de </a:t>
            </a:r>
            <a:r>
              <a:rPr lang="en-GB" dirty="0" err="1"/>
              <a:t>calcul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0590DE-7BA0-46A0-A05D-99EB5C6C2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542" y="3344650"/>
            <a:ext cx="9748536" cy="342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6705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266</TotalTime>
  <Words>531</Words>
  <Application>Microsoft Office PowerPoint</Application>
  <PresentationFormat>Widescreen</PresentationFormat>
  <Paragraphs>51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Cambria Math</vt:lpstr>
      <vt:lpstr>Century Gothic</vt:lpstr>
      <vt:lpstr>Wingdings 3</vt:lpstr>
      <vt:lpstr>Wisp</vt:lpstr>
      <vt:lpstr>Complexități de timp - Sortări</vt:lpstr>
      <vt:lpstr>Sortări discutate</vt:lpstr>
      <vt:lpstr>Merge Sort</vt:lpstr>
      <vt:lpstr>Insertion Sort</vt:lpstr>
      <vt:lpstr>Shell Sort</vt:lpstr>
      <vt:lpstr>Quick Sort</vt:lpstr>
      <vt:lpstr>Quick Sort </vt:lpstr>
      <vt:lpstr>Quick Sort</vt:lpstr>
      <vt:lpstr>Quick Sort</vt:lpstr>
      <vt:lpstr>Quick Sort</vt:lpstr>
      <vt:lpstr>Radix Sort</vt:lpstr>
      <vt:lpstr>Radix Sort</vt:lpstr>
      <vt:lpstr>Sortarea implicita C++ (functia sort() )</vt:lpstr>
      <vt:lpstr>PowerPoint Presentation</vt:lpstr>
      <vt:lpstr>PowerPoint Presentation</vt:lpstr>
      <vt:lpstr>Rezultate </vt:lpstr>
      <vt:lpstr>Rezultate </vt:lpstr>
      <vt:lpstr>Rezultate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Complexități de timp - Sortări</dc:title>
  <dc:creator>DIANA ELENA MANOLACHE</dc:creator>
  <cp:lastModifiedBy>DIANA ELENA MANOLACHE</cp:lastModifiedBy>
  <cp:revision>15</cp:revision>
  <dcterms:created xsi:type="dcterms:W3CDTF">2023-03-19T16:11:00Z</dcterms:created>
  <dcterms:modified xsi:type="dcterms:W3CDTF">2023-03-19T20:37:28Z</dcterms:modified>
</cp:coreProperties>
</file>