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sldIdLst>
    <p:sldId id="256" r:id="rId2"/>
    <p:sldId id="257" r:id="rId3"/>
    <p:sldId id="260" r:id="rId4"/>
    <p:sldId id="258"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AD8D2BB-AE64-4552-9AB0-2536AA2BA0E9}" type="datetimeFigureOut">
              <a:rPr lang="es-MX" smtClean="0"/>
              <a:t>19/10/2021</a:t>
            </a:fld>
            <a:endParaRPr lang="es-MX"/>
          </a:p>
        </p:txBody>
      </p:sp>
      <p:sp>
        <p:nvSpPr>
          <p:cNvPr id="5" name="Footer Placeholder 4"/>
          <p:cNvSpPr>
            <a:spLocks noGrp="1"/>
          </p:cNvSpPr>
          <p:nvPr>
            <p:ph type="ftr" sz="quarter" idx="11"/>
          </p:nvPr>
        </p:nvSpPr>
        <p:spPr/>
        <p:txBody>
          <a:bodyPr/>
          <a:lstStyle/>
          <a:p>
            <a:endParaRPr lang="es-MX"/>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70B7830-CFB8-4327-9445-0C82ED046DFE}" type="slidenum">
              <a:rPr lang="es-MX" smtClean="0"/>
              <a:t>‹Nº›</a:t>
            </a:fld>
            <a:endParaRPr lang="es-MX"/>
          </a:p>
        </p:txBody>
      </p:sp>
    </p:spTree>
    <p:extLst>
      <p:ext uri="{BB962C8B-B14F-4D97-AF65-F5344CB8AC3E}">
        <p14:creationId xmlns:p14="http://schemas.microsoft.com/office/powerpoint/2010/main" val="102404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AD8D2BB-AE64-4552-9AB0-2536AA2BA0E9}" type="datetimeFigureOut">
              <a:rPr lang="es-MX" smtClean="0"/>
              <a:t>19/10/2021</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0B7830-CFB8-4327-9445-0C82ED046DFE}" type="slidenum">
              <a:rPr lang="es-MX" smtClean="0"/>
              <a:t>‹Nº›</a:t>
            </a:fld>
            <a:endParaRPr lang="es-MX"/>
          </a:p>
        </p:txBody>
      </p:sp>
    </p:spTree>
    <p:extLst>
      <p:ext uri="{BB962C8B-B14F-4D97-AF65-F5344CB8AC3E}">
        <p14:creationId xmlns:p14="http://schemas.microsoft.com/office/powerpoint/2010/main" val="840948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AD8D2BB-AE64-4552-9AB0-2536AA2BA0E9}" type="datetimeFigureOut">
              <a:rPr lang="es-MX" smtClean="0"/>
              <a:t>19/10/2021</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0B7830-CFB8-4327-9445-0C82ED046DFE}" type="slidenum">
              <a:rPr lang="es-MX" smtClean="0"/>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8478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5AD8D2BB-AE64-4552-9AB0-2536AA2BA0E9}" type="datetimeFigureOut">
              <a:rPr lang="es-MX" smtClean="0"/>
              <a:t>19/10/2021</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0B7830-CFB8-4327-9445-0C82ED046DFE}" type="slidenum">
              <a:rPr lang="es-MX" smtClean="0"/>
              <a:t>‹Nº›</a:t>
            </a:fld>
            <a:endParaRPr lang="es-MX"/>
          </a:p>
        </p:txBody>
      </p:sp>
    </p:spTree>
    <p:extLst>
      <p:ext uri="{BB962C8B-B14F-4D97-AF65-F5344CB8AC3E}">
        <p14:creationId xmlns:p14="http://schemas.microsoft.com/office/powerpoint/2010/main" val="3551441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5AD8D2BB-AE64-4552-9AB0-2536AA2BA0E9}" type="datetimeFigureOut">
              <a:rPr lang="es-MX" smtClean="0"/>
              <a:t>19/10/2021</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0B7830-CFB8-4327-9445-0C82ED046DFE}" type="slidenum">
              <a:rPr lang="es-MX" smtClean="0"/>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36494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5AD8D2BB-AE64-4552-9AB0-2536AA2BA0E9}" type="datetimeFigureOut">
              <a:rPr lang="es-MX" smtClean="0"/>
              <a:t>19/10/2021</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0B7830-CFB8-4327-9445-0C82ED046DFE}" type="slidenum">
              <a:rPr lang="es-MX" smtClean="0"/>
              <a:t>‹Nº›</a:t>
            </a:fld>
            <a:endParaRPr lang="es-MX"/>
          </a:p>
        </p:txBody>
      </p:sp>
    </p:spTree>
    <p:extLst>
      <p:ext uri="{BB962C8B-B14F-4D97-AF65-F5344CB8AC3E}">
        <p14:creationId xmlns:p14="http://schemas.microsoft.com/office/powerpoint/2010/main" val="1090265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AD8D2BB-AE64-4552-9AB0-2536AA2BA0E9}" type="datetimeFigureOut">
              <a:rPr lang="es-MX" smtClean="0"/>
              <a:t>19/10/2021</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0B7830-CFB8-4327-9445-0C82ED046DFE}" type="slidenum">
              <a:rPr lang="es-MX" smtClean="0"/>
              <a:t>‹Nº›</a:t>
            </a:fld>
            <a:endParaRPr lang="es-MX"/>
          </a:p>
        </p:txBody>
      </p:sp>
    </p:spTree>
    <p:extLst>
      <p:ext uri="{BB962C8B-B14F-4D97-AF65-F5344CB8AC3E}">
        <p14:creationId xmlns:p14="http://schemas.microsoft.com/office/powerpoint/2010/main" val="1153679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AD8D2BB-AE64-4552-9AB0-2536AA2BA0E9}" type="datetimeFigureOut">
              <a:rPr lang="es-MX" smtClean="0"/>
              <a:t>19/10/2021</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0B7830-CFB8-4327-9445-0C82ED046DFE}" type="slidenum">
              <a:rPr lang="es-MX" smtClean="0"/>
              <a:t>‹Nº›</a:t>
            </a:fld>
            <a:endParaRPr lang="es-MX"/>
          </a:p>
        </p:txBody>
      </p:sp>
    </p:spTree>
    <p:extLst>
      <p:ext uri="{BB962C8B-B14F-4D97-AF65-F5344CB8AC3E}">
        <p14:creationId xmlns:p14="http://schemas.microsoft.com/office/powerpoint/2010/main" val="96027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AD8D2BB-AE64-4552-9AB0-2536AA2BA0E9}" type="datetimeFigureOut">
              <a:rPr lang="es-MX" smtClean="0"/>
              <a:t>19/10/2021</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0B7830-CFB8-4327-9445-0C82ED046DFE}" type="slidenum">
              <a:rPr lang="es-MX" smtClean="0"/>
              <a:t>‹Nº›</a:t>
            </a:fld>
            <a:endParaRPr lang="es-MX"/>
          </a:p>
        </p:txBody>
      </p:sp>
    </p:spTree>
    <p:extLst>
      <p:ext uri="{BB962C8B-B14F-4D97-AF65-F5344CB8AC3E}">
        <p14:creationId xmlns:p14="http://schemas.microsoft.com/office/powerpoint/2010/main" val="280859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AD8D2BB-AE64-4552-9AB0-2536AA2BA0E9}" type="datetimeFigureOut">
              <a:rPr lang="es-MX" smtClean="0"/>
              <a:t>19/10/2021</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0B7830-CFB8-4327-9445-0C82ED046DFE}" type="slidenum">
              <a:rPr lang="es-MX" smtClean="0"/>
              <a:t>‹Nº›</a:t>
            </a:fld>
            <a:endParaRPr lang="es-MX"/>
          </a:p>
        </p:txBody>
      </p:sp>
    </p:spTree>
    <p:extLst>
      <p:ext uri="{BB962C8B-B14F-4D97-AF65-F5344CB8AC3E}">
        <p14:creationId xmlns:p14="http://schemas.microsoft.com/office/powerpoint/2010/main" val="209061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AD8D2BB-AE64-4552-9AB0-2536AA2BA0E9}" type="datetimeFigureOut">
              <a:rPr lang="es-MX" smtClean="0"/>
              <a:t>19/10/2021</a:t>
            </a:fld>
            <a:endParaRPr lang="es-MX"/>
          </a:p>
        </p:txBody>
      </p:sp>
      <p:sp>
        <p:nvSpPr>
          <p:cNvPr id="6" name="Footer Placeholder 5"/>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70B7830-CFB8-4327-9445-0C82ED046DFE}" type="slidenum">
              <a:rPr lang="es-MX" smtClean="0"/>
              <a:t>‹Nº›</a:t>
            </a:fld>
            <a:endParaRPr lang="es-MX"/>
          </a:p>
        </p:txBody>
      </p:sp>
    </p:spTree>
    <p:extLst>
      <p:ext uri="{BB962C8B-B14F-4D97-AF65-F5344CB8AC3E}">
        <p14:creationId xmlns:p14="http://schemas.microsoft.com/office/powerpoint/2010/main" val="43787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AD8D2BB-AE64-4552-9AB0-2536AA2BA0E9}" type="datetimeFigureOut">
              <a:rPr lang="es-MX" smtClean="0"/>
              <a:t>19/10/2021</a:t>
            </a:fld>
            <a:endParaRPr lang="es-MX"/>
          </a:p>
        </p:txBody>
      </p:sp>
      <p:sp>
        <p:nvSpPr>
          <p:cNvPr id="8" name="Footer Placeholder 7"/>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70B7830-CFB8-4327-9445-0C82ED046DFE}" type="slidenum">
              <a:rPr lang="es-MX" smtClean="0"/>
              <a:t>‹Nº›</a:t>
            </a:fld>
            <a:endParaRPr lang="es-MX"/>
          </a:p>
        </p:txBody>
      </p:sp>
    </p:spTree>
    <p:extLst>
      <p:ext uri="{BB962C8B-B14F-4D97-AF65-F5344CB8AC3E}">
        <p14:creationId xmlns:p14="http://schemas.microsoft.com/office/powerpoint/2010/main" val="3480212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AD8D2BB-AE64-4552-9AB0-2536AA2BA0E9}" type="datetimeFigureOut">
              <a:rPr lang="es-MX" smtClean="0"/>
              <a:t>19/10/2021</a:t>
            </a:fld>
            <a:endParaRPr lang="es-MX"/>
          </a:p>
        </p:txBody>
      </p:sp>
      <p:sp>
        <p:nvSpPr>
          <p:cNvPr id="4" name="Footer Placeholder 3"/>
          <p:cNvSpPr>
            <a:spLocks noGrp="1"/>
          </p:cNvSpPr>
          <p:nvPr>
            <p:ph type="ftr" sz="quarter" idx="11"/>
          </p:nvPr>
        </p:nvSpPr>
        <p:spPr/>
        <p:txBody>
          <a:bodyPr/>
          <a:lstStyle/>
          <a:p>
            <a:endParaRPr lang="es-MX"/>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70B7830-CFB8-4327-9445-0C82ED046DFE}" type="slidenum">
              <a:rPr lang="es-MX" smtClean="0"/>
              <a:t>‹Nº›</a:t>
            </a:fld>
            <a:endParaRPr lang="es-MX"/>
          </a:p>
        </p:txBody>
      </p:sp>
    </p:spTree>
    <p:extLst>
      <p:ext uri="{BB962C8B-B14F-4D97-AF65-F5344CB8AC3E}">
        <p14:creationId xmlns:p14="http://schemas.microsoft.com/office/powerpoint/2010/main" val="3369692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8D2BB-AE64-4552-9AB0-2536AA2BA0E9}" type="datetimeFigureOut">
              <a:rPr lang="es-MX" smtClean="0"/>
              <a:t>19/10/2021</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70B7830-CFB8-4327-9445-0C82ED046DFE}" type="slidenum">
              <a:rPr lang="es-MX" smtClean="0"/>
              <a:t>‹Nº›</a:t>
            </a:fld>
            <a:endParaRPr lang="es-MX"/>
          </a:p>
        </p:txBody>
      </p:sp>
    </p:spTree>
    <p:extLst>
      <p:ext uri="{BB962C8B-B14F-4D97-AF65-F5344CB8AC3E}">
        <p14:creationId xmlns:p14="http://schemas.microsoft.com/office/powerpoint/2010/main" val="1476328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AD8D2BB-AE64-4552-9AB0-2536AA2BA0E9}" type="datetimeFigureOut">
              <a:rPr lang="es-MX" smtClean="0"/>
              <a:t>19/10/2021</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70B7830-CFB8-4327-9445-0C82ED046DFE}" type="slidenum">
              <a:rPr lang="es-MX" smtClean="0"/>
              <a:t>‹Nº›</a:t>
            </a:fld>
            <a:endParaRPr lang="es-MX"/>
          </a:p>
        </p:txBody>
      </p:sp>
    </p:spTree>
    <p:extLst>
      <p:ext uri="{BB962C8B-B14F-4D97-AF65-F5344CB8AC3E}">
        <p14:creationId xmlns:p14="http://schemas.microsoft.com/office/powerpoint/2010/main" val="2068806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AD8D2BB-AE64-4552-9AB0-2536AA2BA0E9}" type="datetimeFigureOut">
              <a:rPr lang="es-MX" smtClean="0"/>
              <a:t>19/10/2021</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0B7830-CFB8-4327-9445-0C82ED046DFE}" type="slidenum">
              <a:rPr lang="es-MX" smtClean="0"/>
              <a:t>‹Nº›</a:t>
            </a:fld>
            <a:endParaRPr lang="es-MX"/>
          </a:p>
        </p:txBody>
      </p:sp>
    </p:spTree>
    <p:extLst>
      <p:ext uri="{BB962C8B-B14F-4D97-AF65-F5344CB8AC3E}">
        <p14:creationId xmlns:p14="http://schemas.microsoft.com/office/powerpoint/2010/main" val="50238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AD8D2BB-AE64-4552-9AB0-2536AA2BA0E9}" type="datetimeFigureOut">
              <a:rPr lang="es-MX" smtClean="0"/>
              <a:t>19/10/2021</a:t>
            </a:fld>
            <a:endParaRPr lang="es-MX"/>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70B7830-CFB8-4327-9445-0C82ED046DFE}" type="slidenum">
              <a:rPr lang="es-MX" smtClean="0"/>
              <a:t>‹Nº›</a:t>
            </a:fld>
            <a:endParaRPr lang="es-MX"/>
          </a:p>
        </p:txBody>
      </p:sp>
    </p:spTree>
    <p:extLst>
      <p:ext uri="{BB962C8B-B14F-4D97-AF65-F5344CB8AC3E}">
        <p14:creationId xmlns:p14="http://schemas.microsoft.com/office/powerpoint/2010/main" val="894790904"/>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B8B53AED-516E-4F50-BD2C-2B3C0B5E0FCD}"/>
              </a:ext>
            </a:extLst>
          </p:cNvPr>
          <p:cNvSpPr>
            <a:spLocks noGrp="1"/>
          </p:cNvSpPr>
          <p:nvPr>
            <p:ph type="subTitle" idx="1"/>
          </p:nvPr>
        </p:nvSpPr>
        <p:spPr>
          <a:xfrm>
            <a:off x="0" y="0"/>
            <a:ext cx="12191999" cy="6858000"/>
          </a:xfrm>
        </p:spPr>
        <p:txBody>
          <a:bodyPr/>
          <a:lstStyle/>
          <a:p>
            <a:endParaRPr lang="es-MX" dirty="0"/>
          </a:p>
          <a:p>
            <a:endParaRPr lang="es-MX" dirty="0"/>
          </a:p>
          <a:p>
            <a:endParaRPr lang="es-MX" dirty="0"/>
          </a:p>
          <a:p>
            <a:endParaRPr lang="es-MX" dirty="0"/>
          </a:p>
          <a:p>
            <a:endParaRPr lang="es-MX" dirty="0"/>
          </a:p>
        </p:txBody>
      </p:sp>
      <p:pic>
        <p:nvPicPr>
          <p:cNvPr id="4" name="Imagen 3">
            <a:extLst>
              <a:ext uri="{FF2B5EF4-FFF2-40B4-BE49-F238E27FC236}">
                <a16:creationId xmlns:a16="http://schemas.microsoft.com/office/drawing/2014/main" id="{BA0E834D-4600-409B-8619-BE76AE68F7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9813" y="152400"/>
            <a:ext cx="4822190" cy="597535"/>
          </a:xfrm>
          <a:prstGeom prst="rect">
            <a:avLst/>
          </a:prstGeom>
          <a:noFill/>
        </p:spPr>
      </p:pic>
      <p:pic>
        <p:nvPicPr>
          <p:cNvPr id="5" name="Imagen 4">
            <a:extLst>
              <a:ext uri="{FF2B5EF4-FFF2-40B4-BE49-F238E27FC236}">
                <a16:creationId xmlns:a16="http://schemas.microsoft.com/office/drawing/2014/main" id="{CD4FB823-E6DC-4A10-BA82-25AAC7271C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77052" y="213360"/>
            <a:ext cx="4255135" cy="536575"/>
          </a:xfrm>
          <a:prstGeom prst="rect">
            <a:avLst/>
          </a:prstGeom>
          <a:noFill/>
        </p:spPr>
      </p:pic>
      <p:pic>
        <p:nvPicPr>
          <p:cNvPr id="6" name="Imagen 5">
            <a:extLst>
              <a:ext uri="{FF2B5EF4-FFF2-40B4-BE49-F238E27FC236}">
                <a16:creationId xmlns:a16="http://schemas.microsoft.com/office/drawing/2014/main" id="{DF0F4C4B-A9D5-4A19-B27A-7886C7A983F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9813" y="6065520"/>
            <a:ext cx="1767840" cy="640080"/>
          </a:xfrm>
          <a:prstGeom prst="rect">
            <a:avLst/>
          </a:prstGeom>
          <a:noFill/>
        </p:spPr>
      </p:pic>
      <p:pic>
        <p:nvPicPr>
          <p:cNvPr id="7" name="Imagen 6">
            <a:extLst>
              <a:ext uri="{FF2B5EF4-FFF2-40B4-BE49-F238E27FC236}">
                <a16:creationId xmlns:a16="http://schemas.microsoft.com/office/drawing/2014/main" id="{8BA4984C-0FCA-4B54-8113-A868AD23A2D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23166" y="6065520"/>
            <a:ext cx="3905885" cy="1114425"/>
          </a:xfrm>
          <a:prstGeom prst="rect">
            <a:avLst/>
          </a:prstGeom>
          <a:noFill/>
        </p:spPr>
      </p:pic>
      <p:pic>
        <p:nvPicPr>
          <p:cNvPr id="8" name="Imagen 7">
            <a:extLst>
              <a:ext uri="{FF2B5EF4-FFF2-40B4-BE49-F238E27FC236}">
                <a16:creationId xmlns:a16="http://schemas.microsoft.com/office/drawing/2014/main" id="{3122F116-FAF9-454E-9986-4AE4CA23E08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807932" y="5662930"/>
            <a:ext cx="1024255" cy="1195070"/>
          </a:xfrm>
          <a:prstGeom prst="rect">
            <a:avLst/>
          </a:prstGeom>
          <a:noFill/>
        </p:spPr>
      </p:pic>
      <p:sp>
        <p:nvSpPr>
          <p:cNvPr id="10" name="CuadroTexto 9">
            <a:extLst>
              <a:ext uri="{FF2B5EF4-FFF2-40B4-BE49-F238E27FC236}">
                <a16:creationId xmlns:a16="http://schemas.microsoft.com/office/drawing/2014/main" id="{1F829E02-468D-4606-BB0C-6CB7C4011885}"/>
              </a:ext>
            </a:extLst>
          </p:cNvPr>
          <p:cNvSpPr txBox="1"/>
          <p:nvPr/>
        </p:nvSpPr>
        <p:spPr>
          <a:xfrm>
            <a:off x="2459757" y="749935"/>
            <a:ext cx="6096000" cy="5563895"/>
          </a:xfrm>
          <a:prstGeom prst="rect">
            <a:avLst/>
          </a:prstGeom>
          <a:noFill/>
        </p:spPr>
        <p:txBody>
          <a:bodyPr wrap="square">
            <a:spAutoFit/>
          </a:bodyPr>
          <a:lstStyle/>
          <a:p>
            <a:pPr>
              <a:lnSpc>
                <a:spcPct val="107000"/>
              </a:lnSpc>
              <a:spcAft>
                <a:spcPts val="800"/>
              </a:spcAft>
              <a:tabLst>
                <a:tab pos="2806065" algn="ctr"/>
                <a:tab pos="5612130" algn="r"/>
              </a:tabLst>
            </a:pPr>
            <a:r>
              <a:rPr lang="es-MX" sz="1200" b="1" dirty="0">
                <a:effectLst/>
                <a:latin typeface="Arial" panose="020B0604020202020204" pitchFamily="34" charset="0"/>
                <a:ea typeface="Calibri" panose="020F0502020204030204" pitchFamily="34" charset="0"/>
                <a:cs typeface="Arial" panose="020B0604020202020204" pitchFamily="34" charset="0"/>
              </a:rPr>
              <a:t>NOMBRE DE LA MATERIA:</a:t>
            </a:r>
          </a:p>
          <a:p>
            <a:pPr>
              <a:lnSpc>
                <a:spcPct val="107000"/>
              </a:lnSpc>
              <a:spcAft>
                <a:spcPts val="800"/>
              </a:spcAft>
            </a:pPr>
            <a:r>
              <a:rPr lang="es-MX" sz="1200" b="1" dirty="0">
                <a:effectLst/>
                <a:latin typeface="Arial" panose="020B0604020202020204" pitchFamily="34" charset="0"/>
                <a:ea typeface="Calibri" panose="020F0502020204030204" pitchFamily="34" charset="0"/>
                <a:cs typeface="Arial" panose="020B0604020202020204" pitchFamily="34" charset="0"/>
              </a:rPr>
              <a:t> Fundamentos de Bases de Datos </a:t>
            </a:r>
          </a:p>
          <a:p>
            <a:pPr>
              <a:lnSpc>
                <a:spcPct val="107000"/>
              </a:lnSpc>
              <a:spcAft>
                <a:spcPts val="800"/>
              </a:spcAft>
            </a:pPr>
            <a:endParaRPr lang="es-MX" sz="1200" b="1"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s-MX" sz="1200" b="1" dirty="0">
                <a:effectLst/>
                <a:latin typeface="Arial" panose="020B0604020202020204" pitchFamily="34" charset="0"/>
                <a:ea typeface="Calibri" panose="020F0502020204030204" pitchFamily="34" charset="0"/>
                <a:cs typeface="Arial" panose="020B0604020202020204" pitchFamily="34" charset="0"/>
              </a:rPr>
              <a:t>NOMBRE DEL DOCENTE:</a:t>
            </a:r>
          </a:p>
          <a:p>
            <a:pPr>
              <a:lnSpc>
                <a:spcPct val="107000"/>
              </a:lnSpc>
              <a:spcAft>
                <a:spcPts val="800"/>
              </a:spcAft>
            </a:pPr>
            <a:r>
              <a:rPr lang="es-MX" sz="1200" b="1" dirty="0">
                <a:latin typeface="Arial" panose="020B0604020202020204" pitchFamily="34" charset="0"/>
                <a:ea typeface="Calibri" panose="020F0502020204030204" pitchFamily="34" charset="0"/>
                <a:cs typeface="Arial" panose="020B0604020202020204" pitchFamily="34" charset="0"/>
              </a:rPr>
              <a:t>Eduardo Flores Gallegos.</a:t>
            </a:r>
          </a:p>
          <a:p>
            <a:pPr>
              <a:lnSpc>
                <a:spcPct val="107000"/>
              </a:lnSpc>
              <a:spcAft>
                <a:spcPts val="800"/>
              </a:spcAft>
            </a:pPr>
            <a:endParaRPr lang="es-MX" sz="1200" b="1"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s-MX" sz="1200" b="1" dirty="0">
                <a:effectLst/>
                <a:latin typeface="Arial" panose="020B0604020202020204" pitchFamily="34" charset="0"/>
                <a:ea typeface="Calibri" panose="020F0502020204030204" pitchFamily="34" charset="0"/>
                <a:cs typeface="Arial" panose="020B0604020202020204" pitchFamily="34" charset="0"/>
              </a:rPr>
              <a:t>NOMBRE DEL TRABAJO:</a:t>
            </a:r>
          </a:p>
          <a:p>
            <a:pPr algn="l"/>
            <a:r>
              <a:rPr lang="es-MX" sz="1200" b="1" i="0" dirty="0">
                <a:solidFill>
                  <a:srgbClr val="212529"/>
                </a:solidFill>
                <a:effectLst/>
                <a:latin typeface="Arial" panose="020B0604020202020204" pitchFamily="34" charset="0"/>
                <a:cs typeface="Arial" panose="020B0604020202020204" pitchFamily="34" charset="0"/>
              </a:rPr>
              <a:t>Práctica 4  Exposición</a:t>
            </a:r>
          </a:p>
          <a:p>
            <a:pPr>
              <a:lnSpc>
                <a:spcPct val="107000"/>
              </a:lnSpc>
              <a:spcAft>
                <a:spcPts val="800"/>
              </a:spcAft>
            </a:pPr>
            <a:endParaRPr lang="es-MX" sz="1200" b="1"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s-MX" sz="1200" b="1" dirty="0">
                <a:effectLst/>
                <a:latin typeface="Arial" panose="020B0604020202020204" pitchFamily="34" charset="0"/>
                <a:ea typeface="Times New Roman" panose="02020603050405020304" pitchFamily="18" charset="0"/>
                <a:cs typeface="Arial" panose="020B0604020202020204" pitchFamily="34" charset="0"/>
              </a:rPr>
              <a:t> </a:t>
            </a:r>
            <a:endParaRPr lang="es-MX" sz="1200" b="1"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s-MX" sz="1200" b="1" dirty="0">
                <a:effectLst/>
                <a:latin typeface="Arial" panose="020B0604020202020204" pitchFamily="34" charset="0"/>
                <a:ea typeface="Calibri" panose="020F0502020204030204" pitchFamily="34" charset="0"/>
                <a:cs typeface="Arial" panose="020B0604020202020204" pitchFamily="34" charset="0"/>
              </a:rPr>
              <a:t>NOMBRE DEL ALUMNO:</a:t>
            </a:r>
          </a:p>
          <a:p>
            <a:pPr>
              <a:lnSpc>
                <a:spcPct val="107000"/>
              </a:lnSpc>
              <a:spcAft>
                <a:spcPts val="800"/>
              </a:spcAft>
            </a:pPr>
            <a:r>
              <a:rPr lang="es-MX" sz="1200" b="1" dirty="0">
                <a:effectLst/>
                <a:latin typeface="Arial" panose="020B0604020202020204" pitchFamily="34" charset="0"/>
                <a:ea typeface="Calibri" panose="020F0502020204030204" pitchFamily="34" charset="0"/>
                <a:cs typeface="Arial" panose="020B0604020202020204" pitchFamily="34" charset="0"/>
              </a:rPr>
              <a:t>Diana Laura Moreno González.</a:t>
            </a:r>
          </a:p>
          <a:p>
            <a:pPr>
              <a:lnSpc>
                <a:spcPct val="107000"/>
              </a:lnSpc>
              <a:spcAft>
                <a:spcPts val="800"/>
              </a:spcAft>
            </a:pPr>
            <a:r>
              <a:rPr lang="es-MX" sz="1200" b="1" dirty="0">
                <a:effectLst/>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es-MX" sz="1200" b="1" dirty="0">
                <a:effectLst/>
                <a:latin typeface="Arial" panose="020B0604020202020204" pitchFamily="34" charset="0"/>
                <a:ea typeface="Calibri" panose="020F0502020204030204" pitchFamily="34" charset="0"/>
                <a:cs typeface="Arial" panose="020B0604020202020204" pitchFamily="34" charset="0"/>
              </a:rPr>
              <a:t>UNIDAD:</a:t>
            </a:r>
          </a:p>
          <a:p>
            <a:pPr>
              <a:lnSpc>
                <a:spcPct val="107000"/>
              </a:lnSpc>
              <a:spcAft>
                <a:spcPts val="800"/>
              </a:spcAft>
            </a:pPr>
            <a:r>
              <a:rPr lang="es-MX" sz="1200" b="1" dirty="0">
                <a:effectLst/>
                <a:latin typeface="Arial" panose="020B0604020202020204" pitchFamily="34" charset="0"/>
                <a:ea typeface="Calibri" panose="020F0502020204030204" pitchFamily="34" charset="0"/>
                <a:cs typeface="Arial" panose="020B0604020202020204" pitchFamily="34" charset="0"/>
              </a:rPr>
              <a:t>2</a:t>
            </a:r>
          </a:p>
          <a:p>
            <a:pPr>
              <a:lnSpc>
                <a:spcPct val="107000"/>
              </a:lnSpc>
              <a:spcAft>
                <a:spcPts val="800"/>
              </a:spcAft>
            </a:pPr>
            <a:r>
              <a:rPr lang="es-MX" sz="1200" b="1" dirty="0">
                <a:effectLst/>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es-MX" sz="1200" b="1" dirty="0">
                <a:effectLst/>
                <a:latin typeface="Arial" panose="020B0604020202020204" pitchFamily="34" charset="0"/>
                <a:ea typeface="Calibri" panose="020F0502020204030204" pitchFamily="34" charset="0"/>
                <a:cs typeface="Arial" panose="020B0604020202020204" pitchFamily="34" charset="0"/>
              </a:rPr>
              <a:t>FECHA Y LUGAR:</a:t>
            </a:r>
          </a:p>
          <a:p>
            <a:pPr>
              <a:lnSpc>
                <a:spcPct val="107000"/>
              </a:lnSpc>
              <a:spcAft>
                <a:spcPts val="800"/>
              </a:spcAft>
            </a:pPr>
            <a:r>
              <a:rPr lang="es-MX" sz="1200" b="1" dirty="0">
                <a:effectLst/>
                <a:latin typeface="Arial" panose="020B0604020202020204" pitchFamily="34" charset="0"/>
                <a:ea typeface="Calibri" panose="020F0502020204030204" pitchFamily="34" charset="0"/>
                <a:cs typeface="Arial" panose="020B0604020202020204" pitchFamily="34" charset="0"/>
              </a:rPr>
              <a:t>19/ OCTUBRE/ 2021</a:t>
            </a:r>
          </a:p>
          <a:p>
            <a:pPr>
              <a:lnSpc>
                <a:spcPct val="107000"/>
              </a:lnSpc>
              <a:spcAft>
                <a:spcPts val="800"/>
              </a:spcAft>
            </a:pPr>
            <a:r>
              <a:rPr lang="es-MX" sz="1200" b="1" dirty="0">
                <a:effectLst/>
                <a:latin typeface="Arial" panose="020B0604020202020204" pitchFamily="34" charset="0"/>
                <a:ea typeface="Calibri" panose="020F0502020204030204" pitchFamily="34" charset="0"/>
                <a:cs typeface="Arial" panose="020B0604020202020204" pitchFamily="34" charset="0"/>
              </a:rPr>
              <a:t>Instituto Tecnológico de Pabellón de Arteaga </a:t>
            </a:r>
          </a:p>
        </p:txBody>
      </p:sp>
    </p:spTree>
    <p:extLst>
      <p:ext uri="{BB962C8B-B14F-4D97-AF65-F5344CB8AC3E}">
        <p14:creationId xmlns:p14="http://schemas.microsoft.com/office/powerpoint/2010/main" val="1559314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9D0BA1D0-CB15-4EF2-AF31-EB3EA5EC4B79}"/>
              </a:ext>
            </a:extLst>
          </p:cNvPr>
          <p:cNvSpPr>
            <a:spLocks noGrp="1"/>
          </p:cNvSpPr>
          <p:nvPr>
            <p:ph type="subTitle" idx="1"/>
          </p:nvPr>
        </p:nvSpPr>
        <p:spPr>
          <a:xfrm>
            <a:off x="2175164" y="277091"/>
            <a:ext cx="9573490" cy="6636327"/>
          </a:xfrm>
        </p:spPr>
        <p:txBody>
          <a:bodyPr/>
          <a:lstStyle/>
          <a:p>
            <a:endParaRPr lang="es-MX" dirty="0"/>
          </a:p>
          <a:p>
            <a:endParaRPr lang="es-MX" dirty="0"/>
          </a:p>
          <a:p>
            <a:r>
              <a:rPr lang="es-MX" sz="2400" b="1" i="1" dirty="0">
                <a:solidFill>
                  <a:schemeClr val="accent3">
                    <a:lumMod val="75000"/>
                  </a:schemeClr>
                </a:solidFill>
              </a:rPr>
              <a:t>¿Qué es herencia ?</a:t>
            </a:r>
          </a:p>
          <a:p>
            <a:pPr algn="just"/>
            <a:r>
              <a:rPr lang="es-MX" sz="2400" b="0" i="0" dirty="0">
                <a:solidFill>
                  <a:srgbClr val="202124"/>
                </a:solidFill>
                <a:effectLst/>
                <a:latin typeface="arial" panose="020B0604020202020204" pitchFamily="34" charset="0"/>
              </a:rPr>
              <a:t>Es el mecanismo por el cual una clase permite heredar las características (atributos y métodos) de otra clase. La </a:t>
            </a:r>
            <a:r>
              <a:rPr lang="es-MX" sz="2400" i="0" dirty="0">
                <a:solidFill>
                  <a:srgbClr val="202124"/>
                </a:solidFill>
                <a:effectLst/>
                <a:latin typeface="arial" panose="020B0604020202020204" pitchFamily="34" charset="0"/>
              </a:rPr>
              <a:t>herencia </a:t>
            </a:r>
            <a:r>
              <a:rPr lang="es-MX" sz="2400" b="0" i="0" dirty="0">
                <a:solidFill>
                  <a:srgbClr val="202124"/>
                </a:solidFill>
                <a:effectLst/>
                <a:latin typeface="arial" panose="020B0604020202020204" pitchFamily="34" charset="0"/>
              </a:rPr>
              <a:t>permite </a:t>
            </a:r>
            <a:r>
              <a:rPr lang="es-MX" sz="2400" i="0" dirty="0">
                <a:solidFill>
                  <a:srgbClr val="202124"/>
                </a:solidFill>
                <a:effectLst/>
                <a:latin typeface="arial" panose="020B0604020202020204" pitchFamily="34" charset="0"/>
              </a:rPr>
              <a:t>que</a:t>
            </a:r>
            <a:r>
              <a:rPr lang="es-MX" sz="2400" b="0" i="0" dirty="0">
                <a:solidFill>
                  <a:srgbClr val="202124"/>
                </a:solidFill>
                <a:effectLst/>
                <a:latin typeface="arial" panose="020B0604020202020204" pitchFamily="34" charset="0"/>
              </a:rPr>
              <a:t> se puedan definir nuevas clases basadas de unas ya existentes a fin de reutilizar el código, generando así una jerarquía de clases dentro de una aplicación.</a:t>
            </a:r>
          </a:p>
          <a:p>
            <a:pPr algn="just"/>
            <a:endParaRPr lang="es-MX" sz="2400" dirty="0"/>
          </a:p>
        </p:txBody>
      </p:sp>
      <p:pic>
        <p:nvPicPr>
          <p:cNvPr id="5" name="Imagen 4">
            <a:extLst>
              <a:ext uri="{FF2B5EF4-FFF2-40B4-BE49-F238E27FC236}">
                <a16:creationId xmlns:a16="http://schemas.microsoft.com/office/drawing/2014/main" id="{12925DFA-86AA-4D5C-9CD5-D500FA5BFA3F}"/>
              </a:ext>
            </a:extLst>
          </p:cNvPr>
          <p:cNvPicPr>
            <a:picLocks noChangeAspect="1"/>
          </p:cNvPicPr>
          <p:nvPr/>
        </p:nvPicPr>
        <p:blipFill rotWithShape="1">
          <a:blip r:embed="rId2"/>
          <a:srcRect l="59990" b="45604"/>
          <a:stretch/>
        </p:blipFill>
        <p:spPr>
          <a:xfrm>
            <a:off x="8146472" y="3595255"/>
            <a:ext cx="3186546" cy="2828925"/>
          </a:xfrm>
          <a:prstGeom prst="rect">
            <a:avLst/>
          </a:prstGeom>
        </p:spPr>
      </p:pic>
    </p:spTree>
    <p:extLst>
      <p:ext uri="{BB962C8B-B14F-4D97-AF65-F5344CB8AC3E}">
        <p14:creationId xmlns:p14="http://schemas.microsoft.com/office/powerpoint/2010/main" val="3869604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930FC-4915-4877-B61F-28F3E86CD59E}"/>
              </a:ext>
            </a:extLst>
          </p:cNvPr>
          <p:cNvSpPr>
            <a:spLocks noGrp="1"/>
          </p:cNvSpPr>
          <p:nvPr>
            <p:ph type="title"/>
          </p:nvPr>
        </p:nvSpPr>
        <p:spPr>
          <a:xfrm>
            <a:off x="2620634" y="762327"/>
            <a:ext cx="8911687" cy="5333345"/>
          </a:xfrm>
        </p:spPr>
        <p:txBody>
          <a:bodyPr>
            <a:normAutofit/>
          </a:bodyPr>
          <a:lstStyle/>
          <a:p>
            <a:r>
              <a:rPr lang="es-MX" sz="2400" dirty="0">
                <a:solidFill>
                  <a:schemeClr val="tx1"/>
                </a:solidFill>
                <a:latin typeface="Arial" panose="020B0604020202020204" pitchFamily="34" charset="0"/>
                <a:cs typeface="Arial" panose="020B0604020202020204" pitchFamily="34" charset="0"/>
              </a:rPr>
              <a:t>En la mayoría de los lenguajes orientados a objetos basados en clases, un objeto creado a través de la herencia, llamado objeto hijo, obtiene todas las propiedades y comportamientos del objeto padre.</a:t>
            </a:r>
            <a:br>
              <a:rPr lang="es-MX" sz="2400" dirty="0">
                <a:solidFill>
                  <a:schemeClr val="tx1"/>
                </a:solidFill>
                <a:latin typeface="Arial" panose="020B0604020202020204" pitchFamily="34" charset="0"/>
                <a:cs typeface="Arial" panose="020B0604020202020204" pitchFamily="34" charset="0"/>
              </a:rPr>
            </a:br>
            <a:br>
              <a:rPr lang="es-MX" sz="2400" dirty="0">
                <a:solidFill>
                  <a:schemeClr val="tx1"/>
                </a:solidFill>
                <a:latin typeface="Arial" panose="020B0604020202020204" pitchFamily="34" charset="0"/>
                <a:cs typeface="Arial" panose="020B0604020202020204" pitchFamily="34" charset="0"/>
              </a:rPr>
            </a:br>
            <a:endParaRPr lang="es-MX" sz="2400" dirty="0">
              <a:solidFill>
                <a:schemeClr val="tx1"/>
              </a:solidFill>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470067A6-EC38-4EAA-B3F7-EDA25AD3D8FA}"/>
              </a:ext>
            </a:extLst>
          </p:cNvPr>
          <p:cNvPicPr>
            <a:picLocks noChangeAspect="1"/>
          </p:cNvPicPr>
          <p:nvPr/>
        </p:nvPicPr>
        <p:blipFill>
          <a:blip r:embed="rId2"/>
          <a:stretch>
            <a:fillRect/>
          </a:stretch>
        </p:blipFill>
        <p:spPr>
          <a:xfrm>
            <a:off x="3813709" y="2532825"/>
            <a:ext cx="6525536" cy="3562847"/>
          </a:xfrm>
          <a:prstGeom prst="rect">
            <a:avLst/>
          </a:prstGeom>
        </p:spPr>
      </p:pic>
    </p:spTree>
    <p:extLst>
      <p:ext uri="{BB962C8B-B14F-4D97-AF65-F5344CB8AC3E}">
        <p14:creationId xmlns:p14="http://schemas.microsoft.com/office/powerpoint/2010/main" val="3014115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AD50F253-2999-45EE-86EB-0211C136C249}"/>
              </a:ext>
            </a:extLst>
          </p:cNvPr>
          <p:cNvSpPr>
            <a:spLocks noGrp="1"/>
          </p:cNvSpPr>
          <p:nvPr>
            <p:ph type="subTitle" idx="1"/>
          </p:nvPr>
        </p:nvSpPr>
        <p:spPr>
          <a:xfrm>
            <a:off x="2589213" y="568036"/>
            <a:ext cx="8915399" cy="5915891"/>
          </a:xfrm>
        </p:spPr>
        <p:txBody>
          <a:bodyPr>
            <a:normAutofit/>
          </a:bodyPr>
          <a:lstStyle/>
          <a:p>
            <a:endParaRPr lang="es-MX" sz="2000" dirty="0"/>
          </a:p>
          <a:p>
            <a:pPr algn="just"/>
            <a:r>
              <a:rPr lang="es-MX" sz="2000" b="1" i="1" dirty="0">
                <a:solidFill>
                  <a:schemeClr val="accent3">
                    <a:lumMod val="75000"/>
                  </a:schemeClr>
                </a:solidFill>
              </a:rPr>
              <a:t>¿Cómo se clasifica la herencia?</a:t>
            </a:r>
            <a:endParaRPr lang="es-MX" sz="2000" b="0" i="0" dirty="0">
              <a:solidFill>
                <a:srgbClr val="202124"/>
              </a:solidFill>
              <a:effectLst/>
              <a:latin typeface="arial" panose="020B0604020202020204" pitchFamily="34" charset="0"/>
            </a:endParaRPr>
          </a:p>
          <a:p>
            <a:pPr algn="just"/>
            <a:r>
              <a:rPr lang="es-MX" sz="2000" b="0" i="0" dirty="0">
                <a:solidFill>
                  <a:srgbClr val="202124"/>
                </a:solidFill>
                <a:effectLst/>
                <a:latin typeface="arial" panose="020B0604020202020204" pitchFamily="34" charset="0"/>
              </a:rPr>
              <a:t>  </a:t>
            </a:r>
          </a:p>
          <a:p>
            <a:pPr algn="just"/>
            <a:r>
              <a:rPr lang="es-MX" sz="2000" b="0" i="0" dirty="0">
                <a:solidFill>
                  <a:srgbClr val="202124"/>
                </a:solidFill>
                <a:effectLst/>
                <a:latin typeface="arial" panose="020B0604020202020204" pitchFamily="34" charset="0"/>
              </a:rPr>
              <a:t> Hay dos tipos de</a:t>
            </a:r>
            <a:r>
              <a:rPr lang="es-MX" sz="2000" i="0" dirty="0">
                <a:solidFill>
                  <a:srgbClr val="202124"/>
                </a:solidFill>
                <a:effectLst/>
                <a:latin typeface="arial" panose="020B0604020202020204" pitchFamily="34" charset="0"/>
              </a:rPr>
              <a:t> herencia: Herencia </a:t>
            </a:r>
            <a:r>
              <a:rPr lang="es-MX" sz="2000" b="0" i="0" dirty="0">
                <a:solidFill>
                  <a:srgbClr val="202124"/>
                </a:solidFill>
                <a:effectLst/>
                <a:latin typeface="arial" panose="020B0604020202020204" pitchFamily="34" charset="0"/>
              </a:rPr>
              <a:t>Simple y </a:t>
            </a:r>
            <a:r>
              <a:rPr lang="es-MX" sz="2000" i="0" dirty="0">
                <a:solidFill>
                  <a:srgbClr val="202124"/>
                </a:solidFill>
                <a:effectLst/>
                <a:latin typeface="arial" panose="020B0604020202020204" pitchFamily="34" charset="0"/>
              </a:rPr>
              <a:t>Herencia </a:t>
            </a:r>
            <a:r>
              <a:rPr lang="es-MX" sz="2000" b="0" i="0" dirty="0">
                <a:solidFill>
                  <a:srgbClr val="202124"/>
                </a:solidFill>
                <a:effectLst/>
                <a:latin typeface="arial" panose="020B0604020202020204" pitchFamily="34" charset="0"/>
              </a:rPr>
              <a:t>Múltiple.</a:t>
            </a:r>
          </a:p>
          <a:p>
            <a:pPr algn="just"/>
            <a:endParaRPr lang="es-MX" sz="2000" dirty="0">
              <a:solidFill>
                <a:srgbClr val="202124"/>
              </a:solidFill>
              <a:latin typeface="arial" panose="020B0604020202020204" pitchFamily="34" charset="0"/>
            </a:endParaRPr>
          </a:p>
          <a:p>
            <a:pPr marL="342900" indent="-342900" algn="just">
              <a:buClr>
                <a:schemeClr val="accent2"/>
              </a:buClr>
              <a:buFont typeface="Wingdings" panose="05000000000000000000" pitchFamily="2" charset="2"/>
              <a:buChar char="v"/>
            </a:pPr>
            <a:r>
              <a:rPr lang="es-MX" sz="2000" b="0" i="0" dirty="0">
                <a:solidFill>
                  <a:srgbClr val="202124"/>
                </a:solidFill>
                <a:effectLst/>
                <a:latin typeface="arial" panose="020B0604020202020204" pitchFamily="34" charset="0"/>
              </a:rPr>
              <a:t>Herencia Simple: </a:t>
            </a:r>
            <a:r>
              <a:rPr lang="es-MX" sz="2000" i="0" dirty="0">
                <a:solidFill>
                  <a:srgbClr val="202124"/>
                </a:solidFill>
                <a:effectLst/>
                <a:latin typeface="arial" panose="020B0604020202020204" pitchFamily="34" charset="0"/>
              </a:rPr>
              <a:t>se</a:t>
            </a:r>
            <a:r>
              <a:rPr lang="es-MX" sz="2000" b="0" i="0" dirty="0">
                <a:solidFill>
                  <a:srgbClr val="202124"/>
                </a:solidFill>
                <a:effectLst/>
                <a:latin typeface="arial" panose="020B0604020202020204" pitchFamily="34" charset="0"/>
              </a:rPr>
              <a:t> pueden definir nuevas clases solamente a partir de una clase inicial.</a:t>
            </a:r>
          </a:p>
          <a:p>
            <a:pPr marL="342900" indent="-342900" algn="just">
              <a:buClr>
                <a:schemeClr val="accent2"/>
              </a:buClr>
              <a:buFont typeface="Wingdings" panose="05000000000000000000" pitchFamily="2" charset="2"/>
              <a:buChar char="v"/>
            </a:pPr>
            <a:endParaRPr lang="es-MX" sz="2000" dirty="0">
              <a:solidFill>
                <a:srgbClr val="202124"/>
              </a:solidFill>
              <a:latin typeface="arial" panose="020B0604020202020204" pitchFamily="34" charset="0"/>
            </a:endParaRPr>
          </a:p>
          <a:p>
            <a:pPr marL="342900" indent="-342900" algn="just">
              <a:buClr>
                <a:schemeClr val="accent2"/>
              </a:buClr>
              <a:buFont typeface="Wingdings" panose="05000000000000000000" pitchFamily="2" charset="2"/>
              <a:buChar char="v"/>
            </a:pPr>
            <a:endParaRPr lang="es-MX" sz="2000" b="0" i="0" dirty="0">
              <a:solidFill>
                <a:srgbClr val="202124"/>
              </a:solidFill>
              <a:effectLst/>
              <a:latin typeface="arial" panose="020B0604020202020204" pitchFamily="34" charset="0"/>
            </a:endParaRPr>
          </a:p>
          <a:p>
            <a:pPr marL="342900" indent="-342900" algn="just">
              <a:buClr>
                <a:schemeClr val="accent2"/>
              </a:buClr>
              <a:buFont typeface="Wingdings" panose="05000000000000000000" pitchFamily="2" charset="2"/>
              <a:buChar char="v"/>
            </a:pPr>
            <a:r>
              <a:rPr lang="es-MX" sz="2000" dirty="0">
                <a:solidFill>
                  <a:srgbClr val="202124"/>
                </a:solidFill>
                <a:latin typeface="arial" panose="020B0604020202020204" pitchFamily="34" charset="0"/>
              </a:rPr>
              <a:t>Ejemplo :</a:t>
            </a:r>
            <a:endParaRPr lang="es-MX" sz="2000" b="0" i="0" dirty="0">
              <a:solidFill>
                <a:srgbClr val="202124"/>
              </a:solidFill>
              <a:effectLst/>
              <a:latin typeface="arial" panose="020B0604020202020204" pitchFamily="34" charset="0"/>
            </a:endParaRPr>
          </a:p>
          <a:p>
            <a:pPr algn="just">
              <a:buClr>
                <a:schemeClr val="accent2"/>
              </a:buClr>
            </a:pPr>
            <a:endParaRPr lang="es-MX" sz="2000" b="0" i="0" dirty="0">
              <a:solidFill>
                <a:srgbClr val="202124"/>
              </a:solidFill>
              <a:effectLst/>
              <a:latin typeface="arial" panose="020B0604020202020204" pitchFamily="34" charset="0"/>
            </a:endParaRPr>
          </a:p>
          <a:p>
            <a:endParaRPr lang="es-MX" sz="2000" b="1" i="1" dirty="0">
              <a:solidFill>
                <a:schemeClr val="accent3">
                  <a:lumMod val="75000"/>
                </a:schemeClr>
              </a:solidFill>
            </a:endParaRPr>
          </a:p>
        </p:txBody>
      </p:sp>
      <p:pic>
        <p:nvPicPr>
          <p:cNvPr id="4" name="Imagen 3">
            <a:extLst>
              <a:ext uri="{FF2B5EF4-FFF2-40B4-BE49-F238E27FC236}">
                <a16:creationId xmlns:a16="http://schemas.microsoft.com/office/drawing/2014/main" id="{B5FD35B5-7908-4AA3-82AE-455A3CCFB287}"/>
              </a:ext>
            </a:extLst>
          </p:cNvPr>
          <p:cNvPicPr>
            <a:picLocks noChangeAspect="1"/>
          </p:cNvPicPr>
          <p:nvPr/>
        </p:nvPicPr>
        <p:blipFill>
          <a:blip r:embed="rId2"/>
          <a:stretch>
            <a:fillRect/>
          </a:stretch>
        </p:blipFill>
        <p:spPr>
          <a:xfrm>
            <a:off x="5907231" y="3932960"/>
            <a:ext cx="4511386" cy="2038350"/>
          </a:xfrm>
          <a:prstGeom prst="rect">
            <a:avLst/>
          </a:prstGeom>
        </p:spPr>
      </p:pic>
    </p:spTree>
    <p:extLst>
      <p:ext uri="{BB962C8B-B14F-4D97-AF65-F5344CB8AC3E}">
        <p14:creationId xmlns:p14="http://schemas.microsoft.com/office/powerpoint/2010/main" val="1551625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E2D83241-34EA-4817-9208-F7F80A19439A}"/>
              </a:ext>
            </a:extLst>
          </p:cNvPr>
          <p:cNvSpPr>
            <a:spLocks noGrp="1"/>
          </p:cNvSpPr>
          <p:nvPr>
            <p:ph type="subTitle" idx="1"/>
          </p:nvPr>
        </p:nvSpPr>
        <p:spPr>
          <a:xfrm>
            <a:off x="2589213" y="595745"/>
            <a:ext cx="9187151" cy="6026728"/>
          </a:xfrm>
        </p:spPr>
        <p:txBody>
          <a:bodyPr/>
          <a:lstStyle/>
          <a:p>
            <a:pPr>
              <a:buClr>
                <a:schemeClr val="accent2"/>
              </a:buClr>
            </a:pPr>
            <a:endParaRPr lang="es-MX" sz="2000" dirty="0">
              <a:solidFill>
                <a:srgbClr val="202124"/>
              </a:solidFill>
              <a:latin typeface="arial" panose="020B0604020202020204" pitchFamily="34" charset="0"/>
            </a:endParaRPr>
          </a:p>
          <a:p>
            <a:pPr marL="342900" indent="-342900">
              <a:buClr>
                <a:schemeClr val="accent2"/>
              </a:buClr>
              <a:buFont typeface="Wingdings" panose="05000000000000000000" pitchFamily="2" charset="2"/>
              <a:buChar char="v"/>
            </a:pPr>
            <a:r>
              <a:rPr kumimoji="0" lang="es-MX" sz="2000" b="0" i="0" u="none" strike="noStrike" kern="1200" cap="none" spc="0" normalizeH="0" baseline="0" noProof="0" dirty="0">
                <a:ln>
                  <a:noFill/>
                </a:ln>
                <a:solidFill>
                  <a:srgbClr val="202124"/>
                </a:solidFill>
                <a:effectLst/>
                <a:uLnTx/>
                <a:uFillTx/>
                <a:latin typeface="arial" panose="020B0604020202020204" pitchFamily="34" charset="0"/>
                <a:ea typeface="+mn-ea"/>
                <a:cs typeface="+mn-cs"/>
              </a:rPr>
              <a:t>Herencia Múltiple: </a:t>
            </a:r>
            <a:r>
              <a:rPr kumimoji="0" lang="es-MX" sz="2000" u="none" strike="noStrike" kern="1200" cap="none" spc="0" normalizeH="0" baseline="0" noProof="0" dirty="0">
                <a:ln>
                  <a:noFill/>
                </a:ln>
                <a:solidFill>
                  <a:srgbClr val="202122"/>
                </a:solidFill>
                <a:uLnTx/>
                <a:uFillTx/>
                <a:latin typeface="Arial" panose="020B0604020202020204" pitchFamily="34" charset="0"/>
                <a:ea typeface="+mn-ea"/>
                <a:cs typeface="+mn-cs"/>
              </a:rPr>
              <a:t>u</a:t>
            </a:r>
            <a:r>
              <a:rPr lang="es-MX" b="0" i="0" dirty="0" err="1">
                <a:solidFill>
                  <a:srgbClr val="202122"/>
                </a:solidFill>
                <a:effectLst/>
                <a:latin typeface="Arial" panose="020B0604020202020204" pitchFamily="34" charset="0"/>
              </a:rPr>
              <a:t>na</a:t>
            </a:r>
            <a:r>
              <a:rPr lang="es-MX" b="0" i="0" dirty="0">
                <a:solidFill>
                  <a:srgbClr val="202122"/>
                </a:solidFill>
                <a:effectLst/>
                <a:latin typeface="Arial" panose="020B0604020202020204" pitchFamily="34" charset="0"/>
              </a:rPr>
              <a:t> clase puede heredar las características de varias clases base, es decir, puede tener varios padres. En este aspecto hay discrepancias entre los diseñadores de lenguajes. Algunos de ellos han preferido no admitir la herencia múltiple debido a que los potenciales conflictos entre métodos y variables con igual nombre, y eventualmente con comportamientos diferentes crea un desajuste cognitivo que va en contra de los principio de la programación orientada a objetos. Por ello, la mayoría de los lenguajes orientados a objetos admite herencia simple. </a:t>
            </a:r>
            <a:endParaRPr lang="es-MX" dirty="0"/>
          </a:p>
        </p:txBody>
      </p:sp>
      <p:pic>
        <p:nvPicPr>
          <p:cNvPr id="4" name="Imagen 3">
            <a:extLst>
              <a:ext uri="{FF2B5EF4-FFF2-40B4-BE49-F238E27FC236}">
                <a16:creationId xmlns:a16="http://schemas.microsoft.com/office/drawing/2014/main" id="{C1D60D10-858B-4E61-A5ED-618E2E099030}"/>
              </a:ext>
            </a:extLst>
          </p:cNvPr>
          <p:cNvPicPr>
            <a:picLocks noChangeAspect="1"/>
          </p:cNvPicPr>
          <p:nvPr/>
        </p:nvPicPr>
        <p:blipFill>
          <a:blip r:embed="rId2"/>
          <a:stretch>
            <a:fillRect/>
          </a:stretch>
        </p:blipFill>
        <p:spPr>
          <a:xfrm>
            <a:off x="4174475" y="3228108"/>
            <a:ext cx="5428312" cy="3394365"/>
          </a:xfrm>
          <a:prstGeom prst="rect">
            <a:avLst/>
          </a:prstGeom>
        </p:spPr>
      </p:pic>
    </p:spTree>
    <p:extLst>
      <p:ext uri="{BB962C8B-B14F-4D97-AF65-F5344CB8AC3E}">
        <p14:creationId xmlns:p14="http://schemas.microsoft.com/office/powerpoint/2010/main" val="4236269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08B4B3CB-CB25-4D6E-9988-E692921B146F}"/>
              </a:ext>
            </a:extLst>
          </p:cNvPr>
          <p:cNvSpPr>
            <a:spLocks noGrp="1"/>
          </p:cNvSpPr>
          <p:nvPr>
            <p:ph type="subTitle" idx="1"/>
          </p:nvPr>
        </p:nvSpPr>
        <p:spPr>
          <a:xfrm>
            <a:off x="2589213" y="540327"/>
            <a:ext cx="8915399" cy="5363335"/>
          </a:xfrm>
        </p:spPr>
        <p:txBody>
          <a:bodyPr/>
          <a:lstStyle/>
          <a:p>
            <a:pPr algn="l"/>
            <a:r>
              <a:rPr lang="es-MX" b="1" i="1" dirty="0">
                <a:solidFill>
                  <a:schemeClr val="accent3"/>
                </a:solidFill>
                <a:effectLst/>
                <a:latin typeface="Arial" panose="020B0604020202020204" pitchFamily="34" charset="0"/>
              </a:rPr>
              <a:t>DESVENTAJAS </a:t>
            </a:r>
          </a:p>
          <a:p>
            <a:pPr marL="285750" indent="-285750" algn="just">
              <a:buClr>
                <a:schemeClr val="accent5">
                  <a:lumMod val="60000"/>
                  <a:lumOff val="40000"/>
                </a:schemeClr>
              </a:buClr>
              <a:buFont typeface="Wingdings" panose="05000000000000000000" pitchFamily="2" charset="2"/>
              <a:buChar char="Ø"/>
            </a:pPr>
            <a:r>
              <a:rPr lang="es-MX" b="0" i="0" dirty="0">
                <a:solidFill>
                  <a:srgbClr val="202122"/>
                </a:solidFill>
                <a:effectLst/>
                <a:latin typeface="Arial" panose="020B0604020202020204" pitchFamily="34" charset="0"/>
              </a:rPr>
              <a:t>Si la jerarquía de clases es demasiado compleja, el programador puede tener problemas para comprender el funcionamiento de un programa. Además puede volverse más complejo detectar y resolver errores de programación, por ejemplo al modificar una clase padre que afecta el funcionamiento de las subclases.</a:t>
            </a:r>
          </a:p>
          <a:p>
            <a:pPr marL="285750" indent="-285750" algn="just">
              <a:buClr>
                <a:schemeClr val="accent5">
                  <a:lumMod val="60000"/>
                  <a:lumOff val="40000"/>
                </a:schemeClr>
              </a:buClr>
              <a:buFont typeface="Wingdings" panose="05000000000000000000" pitchFamily="2" charset="2"/>
              <a:buChar char="Ø"/>
            </a:pPr>
            <a:r>
              <a:rPr lang="es-MX" b="0" i="0" dirty="0">
                <a:solidFill>
                  <a:srgbClr val="202122"/>
                </a:solidFill>
                <a:effectLst/>
                <a:latin typeface="Arial" panose="020B0604020202020204" pitchFamily="34" charset="0"/>
              </a:rPr>
              <a:t>Otro problema es que las subclases se deben definir en código, por lo que los usuarios del programa no puede definir subclases nuevas. Otros patrones de diseño permiten que los usuarios puedan definir variantes de una entidad en tiempo de ejecución.</a:t>
            </a:r>
          </a:p>
          <a:p>
            <a:pPr algn="just">
              <a:buClr>
                <a:schemeClr val="accent5">
                  <a:lumMod val="60000"/>
                  <a:lumOff val="40000"/>
                </a:schemeClr>
              </a:buClr>
            </a:pPr>
            <a:endParaRPr lang="es-MX" b="0" i="0" dirty="0">
              <a:solidFill>
                <a:srgbClr val="202122"/>
              </a:solidFill>
              <a:effectLst/>
              <a:latin typeface="Arial" panose="020B0604020202020204" pitchFamily="34" charset="0"/>
            </a:endParaRPr>
          </a:p>
          <a:p>
            <a:pPr algn="just">
              <a:buClr>
                <a:schemeClr val="accent5">
                  <a:lumMod val="60000"/>
                  <a:lumOff val="40000"/>
                </a:schemeClr>
              </a:buClr>
            </a:pPr>
            <a:r>
              <a:rPr lang="es-MX" b="1" i="1" dirty="0">
                <a:solidFill>
                  <a:schemeClr val="accent3"/>
                </a:solidFill>
                <a:latin typeface="Arial" panose="020B0604020202020204" pitchFamily="34" charset="0"/>
              </a:rPr>
              <a:t>VENTAJAS </a:t>
            </a:r>
            <a:endParaRPr lang="es-MX" b="1" i="1" dirty="0">
              <a:solidFill>
                <a:schemeClr val="accent3"/>
              </a:solidFill>
              <a:effectLst/>
              <a:latin typeface="Arial" panose="020B0604020202020204" pitchFamily="34" charset="0"/>
            </a:endParaRPr>
          </a:p>
          <a:p>
            <a:pPr algn="just">
              <a:buFont typeface="Arial" panose="020B0604020202020204" pitchFamily="34" charset="0"/>
              <a:buChar char="•"/>
            </a:pPr>
            <a:r>
              <a:rPr lang="es-MX" b="0" i="0" dirty="0">
                <a:solidFill>
                  <a:srgbClr val="202122"/>
                </a:solidFill>
                <a:effectLst/>
                <a:latin typeface="Arial" panose="020B0604020202020204" pitchFamily="34" charset="0"/>
              </a:rPr>
              <a:t>La clase derivada hereda el comportamiento y los atributos de la clase base, y es común que se le añada su propio comportamiento o que modifique lo heredado.</a:t>
            </a:r>
          </a:p>
          <a:p>
            <a:pPr algn="just">
              <a:buFont typeface="Arial" panose="020B0604020202020204" pitchFamily="34" charset="0"/>
              <a:buChar char="•"/>
            </a:pPr>
            <a:r>
              <a:rPr lang="es-MX" b="0" i="0" dirty="0">
                <a:solidFill>
                  <a:srgbClr val="202122"/>
                </a:solidFill>
                <a:effectLst/>
                <a:latin typeface="Arial" panose="020B0604020202020204" pitchFamily="34" charset="0"/>
              </a:rPr>
              <a:t>Toda clase pueden servir como clase base para crear otras.</a:t>
            </a:r>
          </a:p>
          <a:p>
            <a:endParaRPr lang="es-MX" dirty="0"/>
          </a:p>
        </p:txBody>
      </p:sp>
    </p:spTree>
    <p:extLst>
      <p:ext uri="{BB962C8B-B14F-4D97-AF65-F5344CB8AC3E}">
        <p14:creationId xmlns:p14="http://schemas.microsoft.com/office/powerpoint/2010/main" val="3501086548"/>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85</TotalTime>
  <Words>422</Words>
  <Application>Microsoft Office PowerPoint</Application>
  <PresentationFormat>Panorámica</PresentationFormat>
  <Paragraphs>45</Paragraphs>
  <Slides>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arial</vt:lpstr>
      <vt:lpstr>Century Gothic</vt:lpstr>
      <vt:lpstr>Wingdings</vt:lpstr>
      <vt:lpstr>Wingdings 3</vt:lpstr>
      <vt:lpstr>Espiral</vt:lpstr>
      <vt:lpstr>Presentación de PowerPoint</vt:lpstr>
      <vt:lpstr>Presentación de PowerPoint</vt:lpstr>
      <vt:lpstr>En la mayoría de los lenguajes orientados a objetos basados en clases, un objeto creado a través de la herencia, llamado objeto hijo, obtiene todas las propiedades y comportamientos del objeto padre.  </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Moreno</dc:creator>
  <cp:lastModifiedBy>Diana Moreno</cp:lastModifiedBy>
  <cp:revision>1</cp:revision>
  <dcterms:created xsi:type="dcterms:W3CDTF">2021-10-20T00:48:15Z</dcterms:created>
  <dcterms:modified xsi:type="dcterms:W3CDTF">2021-10-20T02:14:13Z</dcterms:modified>
</cp:coreProperties>
</file>