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68" r:id="rId6"/>
    <p:sldId id="273" r:id="rId7"/>
    <p:sldId id="269" r:id="rId8"/>
    <p:sldId id="274" r:id="rId9"/>
    <p:sldId id="276" r:id="rId10"/>
    <p:sldId id="285" r:id="rId11"/>
    <p:sldId id="261" r:id="rId12"/>
    <p:sldId id="266" r:id="rId13"/>
    <p:sldId id="280" r:id="rId14"/>
    <p:sldId id="279" r:id="rId15"/>
    <p:sldId id="286" r:id="rId16"/>
    <p:sldId id="287" r:id="rId17"/>
    <p:sldId id="288" r:id="rId18"/>
    <p:sldId id="281" r:id="rId19"/>
    <p:sldId id="275" r:id="rId20"/>
    <p:sldId id="284" r:id="rId21"/>
    <p:sldId id="291" r:id="rId22"/>
    <p:sldId id="290" r:id="rId23"/>
    <p:sldId id="263" r:id="rId24"/>
    <p:sldId id="292" r:id="rId25"/>
    <p:sldId id="278" r:id="rId26"/>
    <p:sldId id="27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7C136B-9D16-7D40-BB90-D08AB83D979A}">
          <p14:sldIdLst>
            <p14:sldId id="256"/>
            <p14:sldId id="257"/>
            <p14:sldId id="258"/>
            <p14:sldId id="267"/>
            <p14:sldId id="268"/>
            <p14:sldId id="273"/>
            <p14:sldId id="269"/>
            <p14:sldId id="274"/>
            <p14:sldId id="276"/>
            <p14:sldId id="285"/>
            <p14:sldId id="261"/>
            <p14:sldId id="266"/>
            <p14:sldId id="280"/>
            <p14:sldId id="279"/>
            <p14:sldId id="286"/>
            <p14:sldId id="287"/>
            <p14:sldId id="288"/>
            <p14:sldId id="281"/>
            <p14:sldId id="275"/>
            <p14:sldId id="284"/>
            <p14:sldId id="291"/>
            <p14:sldId id="290"/>
            <p14:sldId id="263"/>
            <p14:sldId id="292"/>
            <p14:sldId id="278"/>
            <p14:sldId id="27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 autoAdjust="0"/>
    <p:restoredTop sz="96341"/>
  </p:normalViewPr>
  <p:slideViewPr>
    <p:cSldViewPr snapToGrid="0">
      <p:cViewPr varScale="1">
        <p:scale>
          <a:sx n="102" d="100"/>
          <a:sy n="102" d="100"/>
        </p:scale>
        <p:origin x="224" y="400"/>
      </p:cViewPr>
      <p:guideLst/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97D9B-F49C-F043-B568-2E05BEDE42D6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C12CC-7E33-894E-9109-2ECF72787BC8}">
      <dgm:prSet phldrT="[Text]"/>
      <dgm:spPr/>
      <dgm:t>
        <a:bodyPr/>
        <a:lstStyle/>
        <a:p>
          <a:r>
            <a:rPr lang="en-US"/>
            <a:t>Y</a:t>
          </a:r>
        </a:p>
        <a:p>
          <a:r>
            <a:rPr lang="en-US"/>
            <a:t>(Client has subscribed to term deposit or not) </a:t>
          </a:r>
        </a:p>
      </dgm:t>
    </dgm:pt>
    <dgm:pt modelId="{80F02FE9-FE0F-0741-9EE2-4BDE5B493A80}" type="parTrans" cxnId="{1B6AFF91-1AC2-2743-A706-8614DD677059}">
      <dgm:prSet/>
      <dgm:spPr/>
      <dgm:t>
        <a:bodyPr/>
        <a:lstStyle/>
        <a:p>
          <a:endParaRPr lang="en-US"/>
        </a:p>
      </dgm:t>
    </dgm:pt>
    <dgm:pt modelId="{FCD56079-CD90-9349-91E5-859EF91C3F9F}" type="sibTrans" cxnId="{1B6AFF91-1AC2-2743-A706-8614DD677059}">
      <dgm:prSet/>
      <dgm:spPr/>
      <dgm:t>
        <a:bodyPr/>
        <a:lstStyle/>
        <a:p>
          <a:endParaRPr lang="en-US"/>
        </a:p>
      </dgm:t>
    </dgm:pt>
    <dgm:pt modelId="{510BB0DF-2427-F349-B8F9-373C2E0249B2}">
      <dgm:prSet phldrT="[Text]" custT="1"/>
      <dgm:spPr/>
      <dgm:t>
        <a:bodyPr/>
        <a:lstStyle/>
        <a:p>
          <a:r>
            <a:rPr lang="en-US" sz="1100" dirty="0"/>
            <a:t>Previous</a:t>
          </a:r>
        </a:p>
      </dgm:t>
    </dgm:pt>
    <dgm:pt modelId="{B68C2289-BEE7-C24F-9067-BCC56E7C62EB}" type="parTrans" cxnId="{668B75F7-E4BE-784D-8AB6-0C8754C2639E}">
      <dgm:prSet/>
      <dgm:spPr/>
      <dgm:t>
        <a:bodyPr/>
        <a:lstStyle/>
        <a:p>
          <a:endParaRPr lang="en-US"/>
        </a:p>
      </dgm:t>
    </dgm:pt>
    <dgm:pt modelId="{30E3BE99-CD92-0A4B-BADA-8835AD54EE50}" type="sibTrans" cxnId="{668B75F7-E4BE-784D-8AB6-0C8754C2639E}">
      <dgm:prSet/>
      <dgm:spPr/>
      <dgm:t>
        <a:bodyPr/>
        <a:lstStyle/>
        <a:p>
          <a:endParaRPr lang="en-US"/>
        </a:p>
      </dgm:t>
    </dgm:pt>
    <dgm:pt modelId="{ED659EE7-2C76-0E45-9034-566E9D5DBF31}">
      <dgm:prSet phldrT="[Text]" custT="1"/>
      <dgm:spPr/>
      <dgm:t>
        <a:bodyPr/>
        <a:lstStyle/>
        <a:p>
          <a:r>
            <a:rPr lang="en-US" sz="1100" dirty="0"/>
            <a:t>Age</a:t>
          </a:r>
        </a:p>
      </dgm:t>
    </dgm:pt>
    <dgm:pt modelId="{371E0986-4587-6B40-A430-FC71A2355B4A}" type="parTrans" cxnId="{EB40A9B9-AAB6-2744-9132-EC02180DBB75}">
      <dgm:prSet/>
      <dgm:spPr/>
      <dgm:t>
        <a:bodyPr/>
        <a:lstStyle/>
        <a:p>
          <a:endParaRPr lang="en-US"/>
        </a:p>
      </dgm:t>
    </dgm:pt>
    <dgm:pt modelId="{16911789-B033-CA45-8719-B085189FE478}" type="sibTrans" cxnId="{EB40A9B9-AAB6-2744-9132-EC02180DBB75}">
      <dgm:prSet/>
      <dgm:spPr/>
      <dgm:t>
        <a:bodyPr/>
        <a:lstStyle/>
        <a:p>
          <a:endParaRPr lang="en-US"/>
        </a:p>
      </dgm:t>
    </dgm:pt>
    <dgm:pt modelId="{908931A6-1705-C846-AA1B-7B6AA1EB9941}">
      <dgm:prSet phldrT="[Text]" custT="1"/>
      <dgm:spPr/>
      <dgm:t>
        <a:bodyPr/>
        <a:lstStyle/>
        <a:p>
          <a:r>
            <a:rPr lang="en-US" sz="1100" dirty="0" err="1"/>
            <a:t>Poutcome</a:t>
          </a:r>
          <a:endParaRPr lang="en-US" sz="1100" dirty="0"/>
        </a:p>
      </dgm:t>
    </dgm:pt>
    <dgm:pt modelId="{A0C5485E-D456-9347-B086-22F9F4F0F21B}" type="parTrans" cxnId="{4CE6795F-BB19-9E42-AF88-96CA09493BBD}">
      <dgm:prSet/>
      <dgm:spPr/>
      <dgm:t>
        <a:bodyPr/>
        <a:lstStyle/>
        <a:p>
          <a:endParaRPr lang="en-US"/>
        </a:p>
      </dgm:t>
    </dgm:pt>
    <dgm:pt modelId="{6FC6D780-B78D-CA45-B43B-CF1E053D427C}" type="sibTrans" cxnId="{4CE6795F-BB19-9E42-AF88-96CA09493BBD}">
      <dgm:prSet/>
      <dgm:spPr/>
      <dgm:t>
        <a:bodyPr/>
        <a:lstStyle/>
        <a:p>
          <a:endParaRPr lang="en-US"/>
        </a:p>
      </dgm:t>
    </dgm:pt>
    <dgm:pt modelId="{FDFA21BD-329B-EC41-B233-E9F1B17188FB}">
      <dgm:prSet phldrT="[Text]" custT="1"/>
      <dgm:spPr/>
      <dgm:t>
        <a:bodyPr/>
        <a:lstStyle/>
        <a:p>
          <a:r>
            <a:rPr lang="en-US" sz="1100" dirty="0"/>
            <a:t>Marital</a:t>
          </a:r>
        </a:p>
      </dgm:t>
    </dgm:pt>
    <dgm:pt modelId="{940892D2-D691-CC43-A7FC-7371ACD2341E}" type="parTrans" cxnId="{FAC4DDF5-9E00-C84C-B54B-E62ECE8727B0}">
      <dgm:prSet/>
      <dgm:spPr/>
      <dgm:t>
        <a:bodyPr/>
        <a:lstStyle/>
        <a:p>
          <a:endParaRPr lang="en-US"/>
        </a:p>
      </dgm:t>
    </dgm:pt>
    <dgm:pt modelId="{F6987BDC-6F39-8B4A-98C3-3638AC84AD0F}" type="sibTrans" cxnId="{FAC4DDF5-9E00-C84C-B54B-E62ECE8727B0}">
      <dgm:prSet/>
      <dgm:spPr/>
      <dgm:t>
        <a:bodyPr/>
        <a:lstStyle/>
        <a:p>
          <a:endParaRPr lang="en-US"/>
        </a:p>
      </dgm:t>
    </dgm:pt>
    <dgm:pt modelId="{9005A1F4-CF1B-7D43-A5F1-2339A39242A7}">
      <dgm:prSet phldrT="[Text]" custT="1"/>
      <dgm:spPr/>
      <dgm:t>
        <a:bodyPr/>
        <a:lstStyle/>
        <a:p>
          <a:r>
            <a:rPr lang="en-US" sz="1100"/>
            <a:t>Default</a:t>
          </a:r>
        </a:p>
      </dgm:t>
    </dgm:pt>
    <dgm:pt modelId="{69FB335F-3491-AE4C-8CF4-74FEF76528F9}" type="parTrans" cxnId="{1451F613-5F61-D749-92AE-CABFB8915D99}">
      <dgm:prSet/>
      <dgm:spPr/>
      <dgm:t>
        <a:bodyPr/>
        <a:lstStyle/>
        <a:p>
          <a:endParaRPr lang="en-US"/>
        </a:p>
      </dgm:t>
    </dgm:pt>
    <dgm:pt modelId="{3CB5193E-6013-794D-A466-84142B401B46}" type="sibTrans" cxnId="{1451F613-5F61-D749-92AE-CABFB8915D99}">
      <dgm:prSet/>
      <dgm:spPr/>
      <dgm:t>
        <a:bodyPr/>
        <a:lstStyle/>
        <a:p>
          <a:endParaRPr lang="en-US"/>
        </a:p>
      </dgm:t>
    </dgm:pt>
    <dgm:pt modelId="{976CE527-60FA-7F4B-A82D-4FCA3D8D3719}">
      <dgm:prSet phldrT="[Text]" custT="1"/>
      <dgm:spPr/>
      <dgm:t>
        <a:bodyPr/>
        <a:lstStyle/>
        <a:p>
          <a:r>
            <a:rPr lang="en-US" sz="1100" dirty="0" err="1"/>
            <a:t>Pdays</a:t>
          </a:r>
          <a:endParaRPr lang="en-US" sz="1100" dirty="0"/>
        </a:p>
      </dgm:t>
    </dgm:pt>
    <dgm:pt modelId="{889F020C-2777-244B-AE8C-8658E974657D}" type="parTrans" cxnId="{A50DE1F5-5256-8D4B-A74E-555DC53D5492}">
      <dgm:prSet/>
      <dgm:spPr/>
      <dgm:t>
        <a:bodyPr/>
        <a:lstStyle/>
        <a:p>
          <a:endParaRPr lang="en-US"/>
        </a:p>
      </dgm:t>
    </dgm:pt>
    <dgm:pt modelId="{6EB97492-945E-0544-9291-85DAE495C21E}" type="sibTrans" cxnId="{A50DE1F5-5256-8D4B-A74E-555DC53D5492}">
      <dgm:prSet/>
      <dgm:spPr/>
      <dgm:t>
        <a:bodyPr/>
        <a:lstStyle/>
        <a:p>
          <a:endParaRPr lang="en-US"/>
        </a:p>
      </dgm:t>
    </dgm:pt>
    <dgm:pt modelId="{59F8B181-05D5-8145-9A30-261C6BF5042D}">
      <dgm:prSet phldrT="[Text]" custT="1"/>
      <dgm:spPr/>
      <dgm:t>
        <a:bodyPr/>
        <a:lstStyle/>
        <a:p>
          <a:r>
            <a:rPr lang="en-US" sz="1100"/>
            <a:t>Housing</a:t>
          </a:r>
        </a:p>
      </dgm:t>
    </dgm:pt>
    <dgm:pt modelId="{DE035436-A2DD-EC4A-86C3-524FD5A7E267}" type="parTrans" cxnId="{84CBF0DF-65B9-744A-919A-125F5FD61324}">
      <dgm:prSet/>
      <dgm:spPr/>
      <dgm:t>
        <a:bodyPr/>
        <a:lstStyle/>
        <a:p>
          <a:endParaRPr lang="en-US"/>
        </a:p>
      </dgm:t>
    </dgm:pt>
    <dgm:pt modelId="{0FBA7103-2BAD-5B4E-B23E-A748DC930E0A}" type="sibTrans" cxnId="{84CBF0DF-65B9-744A-919A-125F5FD61324}">
      <dgm:prSet/>
      <dgm:spPr/>
      <dgm:t>
        <a:bodyPr/>
        <a:lstStyle/>
        <a:p>
          <a:endParaRPr lang="en-US"/>
        </a:p>
      </dgm:t>
    </dgm:pt>
    <dgm:pt modelId="{8A81A1C8-4A2B-634C-BC51-CDCB79DA2248}">
      <dgm:prSet phldrT="[Text]" custT="1"/>
      <dgm:spPr/>
      <dgm:t>
        <a:bodyPr/>
        <a:lstStyle/>
        <a:p>
          <a:r>
            <a:rPr lang="en-US" sz="1100"/>
            <a:t>Loan</a:t>
          </a:r>
        </a:p>
      </dgm:t>
    </dgm:pt>
    <dgm:pt modelId="{F823DC30-A7A2-8348-A6CD-6908EB0A88E7}" type="parTrans" cxnId="{80EA56EC-C34C-EB49-86E7-C1E0D969424E}">
      <dgm:prSet/>
      <dgm:spPr/>
      <dgm:t>
        <a:bodyPr/>
        <a:lstStyle/>
        <a:p>
          <a:endParaRPr lang="en-US"/>
        </a:p>
      </dgm:t>
    </dgm:pt>
    <dgm:pt modelId="{72056565-C012-AC4F-8DFF-55B9C84444E5}" type="sibTrans" cxnId="{80EA56EC-C34C-EB49-86E7-C1E0D969424E}">
      <dgm:prSet/>
      <dgm:spPr/>
      <dgm:t>
        <a:bodyPr/>
        <a:lstStyle/>
        <a:p>
          <a:endParaRPr lang="en-US"/>
        </a:p>
      </dgm:t>
    </dgm:pt>
    <dgm:pt modelId="{7C58BDA2-56F9-2847-ADF4-ABB011FCE53F}">
      <dgm:prSet phldrT="[Text]" custT="1"/>
      <dgm:spPr/>
      <dgm:t>
        <a:bodyPr/>
        <a:lstStyle/>
        <a:p>
          <a:r>
            <a:rPr lang="en-US" sz="1100"/>
            <a:t>Contact</a:t>
          </a:r>
        </a:p>
      </dgm:t>
    </dgm:pt>
    <dgm:pt modelId="{1F2B356D-3BFC-C640-A65A-9CF67A25D690}" type="parTrans" cxnId="{A98BE170-C56D-0F47-B8BF-8F2E7A0435E2}">
      <dgm:prSet/>
      <dgm:spPr/>
      <dgm:t>
        <a:bodyPr/>
        <a:lstStyle/>
        <a:p>
          <a:endParaRPr lang="en-US"/>
        </a:p>
      </dgm:t>
    </dgm:pt>
    <dgm:pt modelId="{63C52D35-750B-3747-9576-2B562AE9098D}" type="sibTrans" cxnId="{A98BE170-C56D-0F47-B8BF-8F2E7A0435E2}">
      <dgm:prSet/>
      <dgm:spPr/>
      <dgm:t>
        <a:bodyPr/>
        <a:lstStyle/>
        <a:p>
          <a:endParaRPr lang="en-US"/>
        </a:p>
      </dgm:t>
    </dgm:pt>
    <dgm:pt modelId="{1F69769E-5594-6A43-AF23-9FE0C5BECED2}">
      <dgm:prSet phldrT="[Text]" custT="1"/>
      <dgm:spPr/>
      <dgm:t>
        <a:bodyPr/>
        <a:lstStyle/>
        <a:p>
          <a:r>
            <a:rPr lang="en-US" sz="1100"/>
            <a:t>Day</a:t>
          </a:r>
        </a:p>
      </dgm:t>
    </dgm:pt>
    <dgm:pt modelId="{87E41EF8-F468-0348-910A-7EABD5E9786A}" type="parTrans" cxnId="{953EFA85-975A-B74B-885D-DCFD74402B67}">
      <dgm:prSet/>
      <dgm:spPr/>
      <dgm:t>
        <a:bodyPr/>
        <a:lstStyle/>
        <a:p>
          <a:endParaRPr lang="en-US"/>
        </a:p>
      </dgm:t>
    </dgm:pt>
    <dgm:pt modelId="{C76DA0FF-09DA-BB45-85C6-E2BEEC36DA07}" type="sibTrans" cxnId="{953EFA85-975A-B74B-885D-DCFD74402B67}">
      <dgm:prSet/>
      <dgm:spPr/>
      <dgm:t>
        <a:bodyPr/>
        <a:lstStyle/>
        <a:p>
          <a:endParaRPr lang="en-US"/>
        </a:p>
      </dgm:t>
    </dgm:pt>
    <dgm:pt modelId="{019669F9-8494-534A-9120-139400EF1A4F}">
      <dgm:prSet phldrT="[Text]" custT="1"/>
      <dgm:spPr/>
      <dgm:t>
        <a:bodyPr/>
        <a:lstStyle/>
        <a:p>
          <a:r>
            <a:rPr lang="en-US" sz="1100"/>
            <a:t>Month</a:t>
          </a:r>
        </a:p>
      </dgm:t>
    </dgm:pt>
    <dgm:pt modelId="{79AC1AA7-8DAA-2A41-B2FA-6A7443D4AE4C}" type="parTrans" cxnId="{454B49B8-0E22-A643-8F02-818200ABB563}">
      <dgm:prSet/>
      <dgm:spPr/>
      <dgm:t>
        <a:bodyPr/>
        <a:lstStyle/>
        <a:p>
          <a:endParaRPr lang="en-US"/>
        </a:p>
      </dgm:t>
    </dgm:pt>
    <dgm:pt modelId="{B7067A5F-0967-6144-85F5-A218EB2CAE3B}" type="sibTrans" cxnId="{454B49B8-0E22-A643-8F02-818200ABB563}">
      <dgm:prSet/>
      <dgm:spPr/>
      <dgm:t>
        <a:bodyPr/>
        <a:lstStyle/>
        <a:p>
          <a:endParaRPr lang="en-US"/>
        </a:p>
      </dgm:t>
    </dgm:pt>
    <dgm:pt modelId="{B84747BB-A384-8A43-9280-659E2C48B7A5}">
      <dgm:prSet phldrT="[Text]" custT="1"/>
      <dgm:spPr/>
      <dgm:t>
        <a:bodyPr/>
        <a:lstStyle/>
        <a:p>
          <a:r>
            <a:rPr lang="en-US" sz="1100"/>
            <a:t>Duration</a:t>
          </a:r>
        </a:p>
      </dgm:t>
    </dgm:pt>
    <dgm:pt modelId="{1F0F8BE0-3590-A94A-833F-26B453CA7D63}" type="parTrans" cxnId="{4621CB91-77D6-7745-BAAC-297E8A687CF4}">
      <dgm:prSet/>
      <dgm:spPr/>
      <dgm:t>
        <a:bodyPr/>
        <a:lstStyle/>
        <a:p>
          <a:endParaRPr lang="en-US"/>
        </a:p>
      </dgm:t>
    </dgm:pt>
    <dgm:pt modelId="{D007AC6B-D061-2445-A9DD-558D19177A7E}" type="sibTrans" cxnId="{4621CB91-77D6-7745-BAAC-297E8A687CF4}">
      <dgm:prSet/>
      <dgm:spPr/>
      <dgm:t>
        <a:bodyPr/>
        <a:lstStyle/>
        <a:p>
          <a:endParaRPr lang="en-US"/>
        </a:p>
      </dgm:t>
    </dgm:pt>
    <dgm:pt modelId="{87EDD147-3ADE-1045-B557-4CF704B75136}">
      <dgm:prSet phldrT="[Text]" custT="1"/>
      <dgm:spPr/>
      <dgm:t>
        <a:bodyPr/>
        <a:lstStyle/>
        <a:p>
          <a:r>
            <a:rPr lang="en-US" sz="1100"/>
            <a:t>Campaign</a:t>
          </a:r>
        </a:p>
      </dgm:t>
    </dgm:pt>
    <dgm:pt modelId="{F2A91875-7420-2D43-B837-EE43E624C962}" type="parTrans" cxnId="{8B00E420-B07C-FE49-B3C7-811BF01836D4}">
      <dgm:prSet/>
      <dgm:spPr/>
      <dgm:t>
        <a:bodyPr/>
        <a:lstStyle/>
        <a:p>
          <a:endParaRPr lang="en-US"/>
        </a:p>
      </dgm:t>
    </dgm:pt>
    <dgm:pt modelId="{EA227DFA-B10E-FA46-80C4-6FD532026032}" type="sibTrans" cxnId="{8B00E420-B07C-FE49-B3C7-811BF01836D4}">
      <dgm:prSet/>
      <dgm:spPr/>
      <dgm:t>
        <a:bodyPr/>
        <a:lstStyle/>
        <a:p>
          <a:endParaRPr lang="en-US"/>
        </a:p>
      </dgm:t>
    </dgm:pt>
    <dgm:pt modelId="{DE3C18E0-265A-014F-9304-3C5D5991CDF0}">
      <dgm:prSet phldrT="[Text]" custT="1"/>
      <dgm:spPr/>
      <dgm:t>
        <a:bodyPr/>
        <a:lstStyle/>
        <a:p>
          <a:r>
            <a:rPr lang="en-US" sz="1100" dirty="0"/>
            <a:t>Balance</a:t>
          </a:r>
        </a:p>
      </dgm:t>
    </dgm:pt>
    <dgm:pt modelId="{B193BAA8-89EF-3E4A-BB65-1934C715E220}" type="parTrans" cxnId="{6CA80A13-6017-D04E-A8FB-D4885FD1A1C4}">
      <dgm:prSet/>
      <dgm:spPr/>
      <dgm:t>
        <a:bodyPr/>
        <a:lstStyle/>
        <a:p>
          <a:endParaRPr lang="en-US"/>
        </a:p>
      </dgm:t>
    </dgm:pt>
    <dgm:pt modelId="{B0895B5D-2A94-D54A-9100-CAF6BE31CC3C}" type="sibTrans" cxnId="{6CA80A13-6017-D04E-A8FB-D4885FD1A1C4}">
      <dgm:prSet/>
      <dgm:spPr/>
      <dgm:t>
        <a:bodyPr/>
        <a:lstStyle/>
        <a:p>
          <a:endParaRPr lang="en-US"/>
        </a:p>
      </dgm:t>
    </dgm:pt>
    <dgm:pt modelId="{FCD8B3FD-665C-BB43-BED7-C7A97C569140}">
      <dgm:prSet phldrT="[Text]" custT="1"/>
      <dgm:spPr/>
      <dgm:t>
        <a:bodyPr/>
        <a:lstStyle/>
        <a:p>
          <a:r>
            <a:rPr lang="en-US" sz="1100" dirty="0"/>
            <a:t>Job</a:t>
          </a:r>
        </a:p>
      </dgm:t>
    </dgm:pt>
    <dgm:pt modelId="{5F4A089E-12AC-504E-89F6-8E4A5EC2E8EC}" type="parTrans" cxnId="{B143285C-25FC-1847-904A-BEAA70904F0C}">
      <dgm:prSet/>
      <dgm:spPr/>
      <dgm:t>
        <a:bodyPr/>
        <a:lstStyle/>
        <a:p>
          <a:endParaRPr lang="en-US"/>
        </a:p>
      </dgm:t>
    </dgm:pt>
    <dgm:pt modelId="{5138C3F6-95BE-0D44-ACED-906A4058B285}" type="sibTrans" cxnId="{B143285C-25FC-1847-904A-BEAA70904F0C}">
      <dgm:prSet/>
      <dgm:spPr/>
      <dgm:t>
        <a:bodyPr/>
        <a:lstStyle/>
        <a:p>
          <a:endParaRPr lang="en-US"/>
        </a:p>
      </dgm:t>
    </dgm:pt>
    <dgm:pt modelId="{FC1F2A69-6B58-8340-9F30-EB0A8B4210EE}">
      <dgm:prSet phldrT="[Text]" custT="1"/>
      <dgm:spPr/>
      <dgm:t>
        <a:bodyPr/>
        <a:lstStyle/>
        <a:p>
          <a:r>
            <a:rPr lang="en-US" sz="1100" dirty="0"/>
            <a:t>Education</a:t>
          </a:r>
        </a:p>
      </dgm:t>
    </dgm:pt>
    <dgm:pt modelId="{6845D5EB-F0D8-8443-B12C-FB3D77E63DA2}" type="parTrans" cxnId="{45BFEA90-15BB-D844-B68B-DC75EAE3C149}">
      <dgm:prSet/>
      <dgm:spPr/>
      <dgm:t>
        <a:bodyPr/>
        <a:lstStyle/>
        <a:p>
          <a:endParaRPr lang="en-US"/>
        </a:p>
      </dgm:t>
    </dgm:pt>
    <dgm:pt modelId="{9189C8D6-C1BC-B946-9343-43E8F3B76975}" type="sibTrans" cxnId="{45BFEA90-15BB-D844-B68B-DC75EAE3C149}">
      <dgm:prSet/>
      <dgm:spPr/>
      <dgm:t>
        <a:bodyPr/>
        <a:lstStyle/>
        <a:p>
          <a:endParaRPr lang="en-US"/>
        </a:p>
      </dgm:t>
    </dgm:pt>
    <dgm:pt modelId="{AE317342-5A36-E241-A5FC-2326165E24CC}" type="pres">
      <dgm:prSet presAssocID="{1AD97D9B-F49C-F043-B568-2E05BEDE42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C1E9BAD-C9E6-8E43-96E0-C65F9F015F2F}" type="pres">
      <dgm:prSet presAssocID="{1AAC12CC-7E33-894E-9109-2ECF72787BC8}" presName="centerShape" presStyleLbl="node0" presStyleIdx="0" presStyleCnt="1" custScaleX="197968" custScaleY="206639" custLinFactNeighborX="-847" custLinFactNeighborY="-26493"/>
      <dgm:spPr/>
    </dgm:pt>
    <dgm:pt modelId="{09F83FCF-E2F8-3D49-986D-D79047EBB260}" type="pres">
      <dgm:prSet presAssocID="{B68C2289-BEE7-C24F-9067-BCC56E7C62EB}" presName="parTrans" presStyleLbl="bgSibTrans2D1" presStyleIdx="0" presStyleCnt="16"/>
      <dgm:spPr/>
    </dgm:pt>
    <dgm:pt modelId="{C8592C90-A2C6-1F46-B5AE-2C3FD7EEBF43}" type="pres">
      <dgm:prSet presAssocID="{510BB0DF-2427-F349-B8F9-373C2E0249B2}" presName="node" presStyleLbl="node1" presStyleIdx="0" presStyleCnt="16" custRadScaleRad="18728" custRadScaleInc="72995">
        <dgm:presLayoutVars>
          <dgm:bulletEnabled val="1"/>
        </dgm:presLayoutVars>
      </dgm:prSet>
      <dgm:spPr/>
    </dgm:pt>
    <dgm:pt modelId="{669E3E15-30A8-A941-A90A-85C4A6CDA48F}" type="pres">
      <dgm:prSet presAssocID="{371E0986-4587-6B40-A430-FC71A2355B4A}" presName="parTrans" presStyleLbl="bgSibTrans2D1" presStyleIdx="1" presStyleCnt="16"/>
      <dgm:spPr/>
    </dgm:pt>
    <dgm:pt modelId="{EE1F8111-D234-C747-936F-24B84289C3DF}" type="pres">
      <dgm:prSet presAssocID="{ED659EE7-2C76-0E45-9034-566E9D5DBF31}" presName="node" presStyleLbl="node1" presStyleIdx="1" presStyleCnt="16" custRadScaleRad="38578" custRadScaleInc="78787">
        <dgm:presLayoutVars>
          <dgm:bulletEnabled val="1"/>
        </dgm:presLayoutVars>
      </dgm:prSet>
      <dgm:spPr/>
    </dgm:pt>
    <dgm:pt modelId="{91B58EB0-9774-B84A-AE05-4C8198F816C8}" type="pres">
      <dgm:prSet presAssocID="{A0C5485E-D456-9347-B086-22F9F4F0F21B}" presName="parTrans" presStyleLbl="bgSibTrans2D1" presStyleIdx="2" presStyleCnt="16"/>
      <dgm:spPr/>
    </dgm:pt>
    <dgm:pt modelId="{552D2A64-5AC0-0F4F-819C-7EE38AF9A0BE}" type="pres">
      <dgm:prSet presAssocID="{908931A6-1705-C846-AA1B-7B6AA1EB9941}" presName="node" presStyleLbl="node1" presStyleIdx="2" presStyleCnt="16" custRadScaleRad="57727" custRadScaleInc="57221">
        <dgm:presLayoutVars>
          <dgm:bulletEnabled val="1"/>
        </dgm:presLayoutVars>
      </dgm:prSet>
      <dgm:spPr/>
    </dgm:pt>
    <dgm:pt modelId="{BF56387D-44A4-C74C-8458-9F8D35C787D0}" type="pres">
      <dgm:prSet presAssocID="{940892D2-D691-CC43-A7FC-7371ACD2341E}" presName="parTrans" presStyleLbl="bgSibTrans2D1" presStyleIdx="3" presStyleCnt="16"/>
      <dgm:spPr/>
    </dgm:pt>
    <dgm:pt modelId="{482575B4-B43D-614C-AD9E-6B0F862F8833}" type="pres">
      <dgm:prSet presAssocID="{FDFA21BD-329B-EC41-B233-E9F1B17188FB}" presName="node" presStyleLbl="node1" presStyleIdx="3" presStyleCnt="16" custScaleX="117460" custRadScaleRad="74175" custRadScaleInc="45764">
        <dgm:presLayoutVars>
          <dgm:bulletEnabled val="1"/>
        </dgm:presLayoutVars>
      </dgm:prSet>
      <dgm:spPr/>
    </dgm:pt>
    <dgm:pt modelId="{218CC8CA-27B2-064D-8E2C-E34E1FBE37A8}" type="pres">
      <dgm:prSet presAssocID="{69FB335F-3491-AE4C-8CF4-74FEF76528F9}" presName="parTrans" presStyleLbl="bgSibTrans2D1" presStyleIdx="4" presStyleCnt="16"/>
      <dgm:spPr/>
    </dgm:pt>
    <dgm:pt modelId="{D8BC4B28-270A-EC4E-92F5-84A712E01019}" type="pres">
      <dgm:prSet presAssocID="{9005A1F4-CF1B-7D43-A5F1-2339A39242A7}" presName="node" presStyleLbl="node1" presStyleIdx="4" presStyleCnt="16" custRadScaleRad="86906" custRadScaleInc="42508">
        <dgm:presLayoutVars>
          <dgm:bulletEnabled val="1"/>
        </dgm:presLayoutVars>
      </dgm:prSet>
      <dgm:spPr/>
    </dgm:pt>
    <dgm:pt modelId="{371D02C8-08E6-C646-AB6F-C40985BF1657}" type="pres">
      <dgm:prSet presAssocID="{889F020C-2777-244B-AE8C-8658E974657D}" presName="parTrans" presStyleLbl="bgSibTrans2D1" presStyleIdx="5" presStyleCnt="16"/>
      <dgm:spPr/>
    </dgm:pt>
    <dgm:pt modelId="{32DF0BD6-2593-734E-8B0B-7B23D7686469}" type="pres">
      <dgm:prSet presAssocID="{976CE527-60FA-7F4B-A82D-4FCA3D8D3719}" presName="node" presStyleLbl="node1" presStyleIdx="5" presStyleCnt="16" custRadScaleRad="96559" custRadScaleInc="33348">
        <dgm:presLayoutVars>
          <dgm:bulletEnabled val="1"/>
        </dgm:presLayoutVars>
      </dgm:prSet>
      <dgm:spPr/>
    </dgm:pt>
    <dgm:pt modelId="{DE462FE1-5BE9-0341-AF0D-43312191EFCA}" type="pres">
      <dgm:prSet presAssocID="{DE035436-A2DD-EC4A-86C3-524FD5A7E267}" presName="parTrans" presStyleLbl="bgSibTrans2D1" presStyleIdx="6" presStyleCnt="16"/>
      <dgm:spPr/>
    </dgm:pt>
    <dgm:pt modelId="{E6772CE1-5A1B-244D-B8AC-0EA9E39E02A5}" type="pres">
      <dgm:prSet presAssocID="{59F8B181-05D5-8145-9A30-261C6BF5042D}" presName="node" presStyleLbl="node1" presStyleIdx="6" presStyleCnt="16" custRadScaleRad="103976" custRadScaleInc="47019">
        <dgm:presLayoutVars>
          <dgm:bulletEnabled val="1"/>
        </dgm:presLayoutVars>
      </dgm:prSet>
      <dgm:spPr/>
    </dgm:pt>
    <dgm:pt modelId="{CC8AB898-5585-694B-8351-E1AE7F50AAE7}" type="pres">
      <dgm:prSet presAssocID="{F823DC30-A7A2-8348-A6CD-6908EB0A88E7}" presName="parTrans" presStyleLbl="bgSibTrans2D1" presStyleIdx="7" presStyleCnt="16"/>
      <dgm:spPr/>
    </dgm:pt>
    <dgm:pt modelId="{0EC231FA-5151-3541-A962-59226C0C2304}" type="pres">
      <dgm:prSet presAssocID="{8A81A1C8-4A2B-634C-BC51-CDCB79DA2248}" presName="node" presStyleLbl="node1" presStyleIdx="7" presStyleCnt="16" custRadScaleRad="105074" custRadScaleInc="41562">
        <dgm:presLayoutVars>
          <dgm:bulletEnabled val="1"/>
        </dgm:presLayoutVars>
      </dgm:prSet>
      <dgm:spPr/>
    </dgm:pt>
    <dgm:pt modelId="{88BC63E6-7BD7-EF40-A6DD-F5A82F8AD927}" type="pres">
      <dgm:prSet presAssocID="{1F2B356D-3BFC-C640-A65A-9CF67A25D690}" presName="parTrans" presStyleLbl="bgSibTrans2D1" presStyleIdx="8" presStyleCnt="16"/>
      <dgm:spPr/>
    </dgm:pt>
    <dgm:pt modelId="{E6116503-ED35-594D-BF64-F492C31255A6}" type="pres">
      <dgm:prSet presAssocID="{7C58BDA2-56F9-2847-ADF4-ABB011FCE53F}" presName="node" presStyleLbl="node1" presStyleIdx="8" presStyleCnt="16" custRadScaleRad="102153" custRadScaleInc="52894">
        <dgm:presLayoutVars>
          <dgm:bulletEnabled val="1"/>
        </dgm:presLayoutVars>
      </dgm:prSet>
      <dgm:spPr/>
    </dgm:pt>
    <dgm:pt modelId="{FBA7D354-49A3-C146-9496-CD41D6F38067}" type="pres">
      <dgm:prSet presAssocID="{87E41EF8-F468-0348-910A-7EABD5E9786A}" presName="parTrans" presStyleLbl="bgSibTrans2D1" presStyleIdx="9" presStyleCnt="16"/>
      <dgm:spPr/>
    </dgm:pt>
    <dgm:pt modelId="{9E236BE9-058B-194B-861D-C4E549C1ECD3}" type="pres">
      <dgm:prSet presAssocID="{1F69769E-5594-6A43-AF23-9FE0C5BECED2}" presName="node" presStyleLbl="node1" presStyleIdx="9" presStyleCnt="16" custRadScaleRad="98046" custRadScaleInc="63170">
        <dgm:presLayoutVars>
          <dgm:bulletEnabled val="1"/>
        </dgm:presLayoutVars>
      </dgm:prSet>
      <dgm:spPr/>
    </dgm:pt>
    <dgm:pt modelId="{BB9FD090-A702-184F-A58C-FDC99706452E}" type="pres">
      <dgm:prSet presAssocID="{79AC1AA7-8DAA-2A41-B2FA-6A7443D4AE4C}" presName="parTrans" presStyleLbl="bgSibTrans2D1" presStyleIdx="10" presStyleCnt="16"/>
      <dgm:spPr/>
    </dgm:pt>
    <dgm:pt modelId="{BA0B35A5-8789-5940-BA4A-0C38DD77235A}" type="pres">
      <dgm:prSet presAssocID="{019669F9-8494-534A-9120-139400EF1A4F}" presName="node" presStyleLbl="node1" presStyleIdx="10" presStyleCnt="16" custRadScaleRad="86236" custRadScaleInc="32631">
        <dgm:presLayoutVars>
          <dgm:bulletEnabled val="1"/>
        </dgm:presLayoutVars>
      </dgm:prSet>
      <dgm:spPr/>
    </dgm:pt>
    <dgm:pt modelId="{74F993A4-4987-3744-B174-44AAC286966A}" type="pres">
      <dgm:prSet presAssocID="{1F0F8BE0-3590-A94A-833F-26B453CA7D63}" presName="parTrans" presStyleLbl="bgSibTrans2D1" presStyleIdx="11" presStyleCnt="16"/>
      <dgm:spPr/>
    </dgm:pt>
    <dgm:pt modelId="{C9259153-CA04-A949-9694-B8D0FF8F466B}" type="pres">
      <dgm:prSet presAssocID="{B84747BB-A384-8A43-9280-659E2C48B7A5}" presName="node" presStyleLbl="node1" presStyleIdx="11" presStyleCnt="16" custScaleX="113073" custRadScaleRad="73734" custRadScaleInc="19021">
        <dgm:presLayoutVars>
          <dgm:bulletEnabled val="1"/>
        </dgm:presLayoutVars>
      </dgm:prSet>
      <dgm:spPr/>
    </dgm:pt>
    <dgm:pt modelId="{2B435CC5-54D1-294D-B36E-FAFAD6551834}" type="pres">
      <dgm:prSet presAssocID="{F2A91875-7420-2D43-B837-EE43E624C962}" presName="parTrans" presStyleLbl="bgSibTrans2D1" presStyleIdx="12" presStyleCnt="16"/>
      <dgm:spPr/>
    </dgm:pt>
    <dgm:pt modelId="{B9B0DE2A-298D-3D4D-BC24-5694406C4A58}" type="pres">
      <dgm:prSet presAssocID="{87EDD147-3ADE-1045-B557-4CF704B75136}" presName="node" presStyleLbl="node1" presStyleIdx="12" presStyleCnt="16" custScaleX="134659" custRadScaleRad="62258" custRadScaleInc="1901">
        <dgm:presLayoutVars>
          <dgm:bulletEnabled val="1"/>
        </dgm:presLayoutVars>
      </dgm:prSet>
      <dgm:spPr/>
    </dgm:pt>
    <dgm:pt modelId="{A38DEEE5-94F4-4145-835B-6885423C1A13}" type="pres">
      <dgm:prSet presAssocID="{B193BAA8-89EF-3E4A-BB65-1934C715E220}" presName="parTrans" presStyleLbl="bgSibTrans2D1" presStyleIdx="13" presStyleCnt="16"/>
      <dgm:spPr/>
    </dgm:pt>
    <dgm:pt modelId="{CF2B47EF-4CD7-EF4C-9333-A2C9B3B1CF47}" type="pres">
      <dgm:prSet presAssocID="{DE3C18E0-265A-014F-9304-3C5D5991CDF0}" presName="node" presStyleLbl="node1" presStyleIdx="13" presStyleCnt="16" custRadScaleRad="48231" custRadScaleInc="9551">
        <dgm:presLayoutVars>
          <dgm:bulletEnabled val="1"/>
        </dgm:presLayoutVars>
      </dgm:prSet>
      <dgm:spPr/>
    </dgm:pt>
    <dgm:pt modelId="{337456DE-46AD-6148-9F56-6965CE45FCAF}" type="pres">
      <dgm:prSet presAssocID="{5F4A089E-12AC-504E-89F6-8E4A5EC2E8EC}" presName="parTrans" presStyleLbl="bgSibTrans2D1" presStyleIdx="14" presStyleCnt="16"/>
      <dgm:spPr/>
    </dgm:pt>
    <dgm:pt modelId="{021AC048-83CF-854F-807C-5388EE8D7721}" type="pres">
      <dgm:prSet presAssocID="{FCD8B3FD-665C-BB43-BED7-C7A97C569140}" presName="node" presStyleLbl="node1" presStyleIdx="14" presStyleCnt="16" custScaleX="125257" custRadScaleRad="27990" custRadScaleInc="-7102">
        <dgm:presLayoutVars>
          <dgm:bulletEnabled val="1"/>
        </dgm:presLayoutVars>
      </dgm:prSet>
      <dgm:spPr/>
    </dgm:pt>
    <dgm:pt modelId="{53B3A470-0AB2-DD48-92EC-BB26380B5767}" type="pres">
      <dgm:prSet presAssocID="{6845D5EB-F0D8-8443-B12C-FB3D77E63DA2}" presName="parTrans" presStyleLbl="bgSibTrans2D1" presStyleIdx="15" presStyleCnt="16"/>
      <dgm:spPr/>
    </dgm:pt>
    <dgm:pt modelId="{9F5E34F0-F0F0-554D-8569-2604620F20E9}" type="pres">
      <dgm:prSet presAssocID="{FC1F2A69-6B58-8340-9F30-EB0A8B4210EE}" presName="node" presStyleLbl="node1" presStyleIdx="15" presStyleCnt="16" custScaleX="121953" custRadScaleRad="4512" custRadScaleInc="-257925">
        <dgm:presLayoutVars>
          <dgm:bulletEnabled val="1"/>
        </dgm:presLayoutVars>
      </dgm:prSet>
      <dgm:spPr/>
    </dgm:pt>
  </dgm:ptLst>
  <dgm:cxnLst>
    <dgm:cxn modelId="{8CA68F01-0AF9-354A-80A7-F705E5BEDCC6}" type="presOf" srcId="{6845D5EB-F0D8-8443-B12C-FB3D77E63DA2}" destId="{53B3A470-0AB2-DD48-92EC-BB26380B5767}" srcOrd="0" destOrd="0" presId="urn:microsoft.com/office/officeart/2005/8/layout/radial4"/>
    <dgm:cxn modelId="{18099604-56E0-9242-9F8E-7C9EBE7038A3}" type="presOf" srcId="{019669F9-8494-534A-9120-139400EF1A4F}" destId="{BA0B35A5-8789-5940-BA4A-0C38DD77235A}" srcOrd="0" destOrd="0" presId="urn:microsoft.com/office/officeart/2005/8/layout/radial4"/>
    <dgm:cxn modelId="{9EF4A604-BB1F-E946-A08B-2B3580FCEF31}" type="presOf" srcId="{A0C5485E-D456-9347-B086-22F9F4F0F21B}" destId="{91B58EB0-9774-B84A-AE05-4C8198F816C8}" srcOrd="0" destOrd="0" presId="urn:microsoft.com/office/officeart/2005/8/layout/radial4"/>
    <dgm:cxn modelId="{6CA80A13-6017-D04E-A8FB-D4885FD1A1C4}" srcId="{1AAC12CC-7E33-894E-9109-2ECF72787BC8}" destId="{DE3C18E0-265A-014F-9304-3C5D5991CDF0}" srcOrd="13" destOrd="0" parTransId="{B193BAA8-89EF-3E4A-BB65-1934C715E220}" sibTransId="{B0895B5D-2A94-D54A-9100-CAF6BE31CC3C}"/>
    <dgm:cxn modelId="{1451F613-5F61-D749-92AE-CABFB8915D99}" srcId="{1AAC12CC-7E33-894E-9109-2ECF72787BC8}" destId="{9005A1F4-CF1B-7D43-A5F1-2339A39242A7}" srcOrd="4" destOrd="0" parTransId="{69FB335F-3491-AE4C-8CF4-74FEF76528F9}" sibTransId="{3CB5193E-6013-794D-A466-84142B401B46}"/>
    <dgm:cxn modelId="{AD705E18-8D47-3E4B-AA08-C1E2C3877ABF}" type="presOf" srcId="{5F4A089E-12AC-504E-89F6-8E4A5EC2E8EC}" destId="{337456DE-46AD-6148-9F56-6965CE45FCAF}" srcOrd="0" destOrd="0" presId="urn:microsoft.com/office/officeart/2005/8/layout/radial4"/>
    <dgm:cxn modelId="{277F6F1B-531A-7C4E-BA8B-4AF5B696ED21}" type="presOf" srcId="{1F0F8BE0-3590-A94A-833F-26B453CA7D63}" destId="{74F993A4-4987-3744-B174-44AAC286966A}" srcOrd="0" destOrd="0" presId="urn:microsoft.com/office/officeart/2005/8/layout/radial4"/>
    <dgm:cxn modelId="{EECE001E-63CC-DB4E-B2A2-B0F2491921E1}" type="presOf" srcId="{1F2B356D-3BFC-C640-A65A-9CF67A25D690}" destId="{88BC63E6-7BD7-EF40-A6DD-F5A82F8AD927}" srcOrd="0" destOrd="0" presId="urn:microsoft.com/office/officeart/2005/8/layout/radial4"/>
    <dgm:cxn modelId="{8B00E420-B07C-FE49-B3C7-811BF01836D4}" srcId="{1AAC12CC-7E33-894E-9109-2ECF72787BC8}" destId="{87EDD147-3ADE-1045-B557-4CF704B75136}" srcOrd="12" destOrd="0" parTransId="{F2A91875-7420-2D43-B837-EE43E624C962}" sibTransId="{EA227DFA-B10E-FA46-80C4-6FD532026032}"/>
    <dgm:cxn modelId="{442E7D36-D570-1B49-990C-B0D3EC371D62}" type="presOf" srcId="{B68C2289-BEE7-C24F-9067-BCC56E7C62EB}" destId="{09F83FCF-E2F8-3D49-986D-D79047EBB260}" srcOrd="0" destOrd="0" presId="urn:microsoft.com/office/officeart/2005/8/layout/radial4"/>
    <dgm:cxn modelId="{DADE0F37-0D67-6A44-9BDF-3FA0A3D5B253}" type="presOf" srcId="{889F020C-2777-244B-AE8C-8658E974657D}" destId="{371D02C8-08E6-C646-AB6F-C40985BF1657}" srcOrd="0" destOrd="0" presId="urn:microsoft.com/office/officeart/2005/8/layout/radial4"/>
    <dgm:cxn modelId="{5CD8A13B-D054-4841-8A20-345FFAEC47CA}" type="presOf" srcId="{87E41EF8-F468-0348-910A-7EABD5E9786A}" destId="{FBA7D354-49A3-C146-9496-CD41D6F38067}" srcOrd="0" destOrd="0" presId="urn:microsoft.com/office/officeart/2005/8/layout/radial4"/>
    <dgm:cxn modelId="{11F9713D-655A-EE4A-8767-315C38D354C4}" type="presOf" srcId="{1F69769E-5594-6A43-AF23-9FE0C5BECED2}" destId="{9E236BE9-058B-194B-861D-C4E549C1ECD3}" srcOrd="0" destOrd="0" presId="urn:microsoft.com/office/officeart/2005/8/layout/radial4"/>
    <dgm:cxn modelId="{7EC9093F-ACC4-E34A-AA2F-9A3D688770BC}" type="presOf" srcId="{976CE527-60FA-7F4B-A82D-4FCA3D8D3719}" destId="{32DF0BD6-2593-734E-8B0B-7B23D7686469}" srcOrd="0" destOrd="0" presId="urn:microsoft.com/office/officeart/2005/8/layout/radial4"/>
    <dgm:cxn modelId="{CAF65441-0B9B-384A-B71C-6FC7F0815063}" type="presOf" srcId="{B193BAA8-89EF-3E4A-BB65-1934C715E220}" destId="{A38DEEE5-94F4-4145-835B-6885423C1A13}" srcOrd="0" destOrd="0" presId="urn:microsoft.com/office/officeart/2005/8/layout/radial4"/>
    <dgm:cxn modelId="{A566134B-1964-5048-9F72-6D9619B574E9}" type="presOf" srcId="{1AD97D9B-F49C-F043-B568-2E05BEDE42D6}" destId="{AE317342-5A36-E241-A5FC-2326165E24CC}" srcOrd="0" destOrd="0" presId="urn:microsoft.com/office/officeart/2005/8/layout/radial4"/>
    <dgm:cxn modelId="{97E6C44B-B54B-A343-BD4F-591A2258D083}" type="presOf" srcId="{510BB0DF-2427-F349-B8F9-373C2E0249B2}" destId="{C8592C90-A2C6-1F46-B5AE-2C3FD7EEBF43}" srcOrd="0" destOrd="0" presId="urn:microsoft.com/office/officeart/2005/8/layout/radial4"/>
    <dgm:cxn modelId="{B143285C-25FC-1847-904A-BEAA70904F0C}" srcId="{1AAC12CC-7E33-894E-9109-2ECF72787BC8}" destId="{FCD8B3FD-665C-BB43-BED7-C7A97C569140}" srcOrd="14" destOrd="0" parTransId="{5F4A089E-12AC-504E-89F6-8E4A5EC2E8EC}" sibTransId="{5138C3F6-95BE-0D44-ACED-906A4058B285}"/>
    <dgm:cxn modelId="{4CE6795F-BB19-9E42-AF88-96CA09493BBD}" srcId="{1AAC12CC-7E33-894E-9109-2ECF72787BC8}" destId="{908931A6-1705-C846-AA1B-7B6AA1EB9941}" srcOrd="2" destOrd="0" parTransId="{A0C5485E-D456-9347-B086-22F9F4F0F21B}" sibTransId="{6FC6D780-B78D-CA45-B43B-CF1E053D427C}"/>
    <dgm:cxn modelId="{06748E63-E41F-1D44-AC7F-85F881BCBD62}" type="presOf" srcId="{79AC1AA7-8DAA-2A41-B2FA-6A7443D4AE4C}" destId="{BB9FD090-A702-184F-A58C-FDC99706452E}" srcOrd="0" destOrd="0" presId="urn:microsoft.com/office/officeart/2005/8/layout/radial4"/>
    <dgm:cxn modelId="{EA667865-D952-8744-8E37-477A1C847582}" type="presOf" srcId="{8A81A1C8-4A2B-634C-BC51-CDCB79DA2248}" destId="{0EC231FA-5151-3541-A962-59226C0C2304}" srcOrd="0" destOrd="0" presId="urn:microsoft.com/office/officeart/2005/8/layout/radial4"/>
    <dgm:cxn modelId="{E352A269-A496-6043-8A42-D6E558A8DF84}" type="presOf" srcId="{DE035436-A2DD-EC4A-86C3-524FD5A7E267}" destId="{DE462FE1-5BE9-0341-AF0D-43312191EFCA}" srcOrd="0" destOrd="0" presId="urn:microsoft.com/office/officeart/2005/8/layout/radial4"/>
    <dgm:cxn modelId="{A98BE170-C56D-0F47-B8BF-8F2E7A0435E2}" srcId="{1AAC12CC-7E33-894E-9109-2ECF72787BC8}" destId="{7C58BDA2-56F9-2847-ADF4-ABB011FCE53F}" srcOrd="8" destOrd="0" parTransId="{1F2B356D-3BFC-C640-A65A-9CF67A25D690}" sibTransId="{63C52D35-750B-3747-9576-2B562AE9098D}"/>
    <dgm:cxn modelId="{408E9277-C78B-214D-93CD-11C62EDD42DF}" type="presOf" srcId="{1AAC12CC-7E33-894E-9109-2ECF72787BC8}" destId="{1C1E9BAD-C9E6-8E43-96E0-C65F9F015F2F}" srcOrd="0" destOrd="0" presId="urn:microsoft.com/office/officeart/2005/8/layout/radial4"/>
    <dgm:cxn modelId="{91515878-DB68-AF42-9246-A9FF475A0955}" type="presOf" srcId="{ED659EE7-2C76-0E45-9034-566E9D5DBF31}" destId="{EE1F8111-D234-C747-936F-24B84289C3DF}" srcOrd="0" destOrd="0" presId="urn:microsoft.com/office/officeart/2005/8/layout/radial4"/>
    <dgm:cxn modelId="{B0B32A7F-F814-9149-9F04-D46A10EA93D2}" type="presOf" srcId="{908931A6-1705-C846-AA1B-7B6AA1EB9941}" destId="{552D2A64-5AC0-0F4F-819C-7EE38AF9A0BE}" srcOrd="0" destOrd="0" presId="urn:microsoft.com/office/officeart/2005/8/layout/radial4"/>
    <dgm:cxn modelId="{DB586D81-A38A-244D-9199-40F1F0410EF9}" type="presOf" srcId="{FCD8B3FD-665C-BB43-BED7-C7A97C569140}" destId="{021AC048-83CF-854F-807C-5388EE8D7721}" srcOrd="0" destOrd="0" presId="urn:microsoft.com/office/officeart/2005/8/layout/radial4"/>
    <dgm:cxn modelId="{953EFA85-975A-B74B-885D-DCFD74402B67}" srcId="{1AAC12CC-7E33-894E-9109-2ECF72787BC8}" destId="{1F69769E-5594-6A43-AF23-9FE0C5BECED2}" srcOrd="9" destOrd="0" parTransId="{87E41EF8-F468-0348-910A-7EABD5E9786A}" sibTransId="{C76DA0FF-09DA-BB45-85C6-E2BEEC36DA07}"/>
    <dgm:cxn modelId="{3AFF868B-3D80-5C42-BFA4-3C8C2C7CEB0B}" type="presOf" srcId="{87EDD147-3ADE-1045-B557-4CF704B75136}" destId="{B9B0DE2A-298D-3D4D-BC24-5694406C4A58}" srcOrd="0" destOrd="0" presId="urn:microsoft.com/office/officeart/2005/8/layout/radial4"/>
    <dgm:cxn modelId="{27BA378F-FEB2-FB43-8F4A-2779DA307F43}" type="presOf" srcId="{371E0986-4587-6B40-A430-FC71A2355B4A}" destId="{669E3E15-30A8-A941-A90A-85C4A6CDA48F}" srcOrd="0" destOrd="0" presId="urn:microsoft.com/office/officeart/2005/8/layout/radial4"/>
    <dgm:cxn modelId="{45BFEA90-15BB-D844-B68B-DC75EAE3C149}" srcId="{1AAC12CC-7E33-894E-9109-2ECF72787BC8}" destId="{FC1F2A69-6B58-8340-9F30-EB0A8B4210EE}" srcOrd="15" destOrd="0" parTransId="{6845D5EB-F0D8-8443-B12C-FB3D77E63DA2}" sibTransId="{9189C8D6-C1BC-B946-9343-43E8F3B76975}"/>
    <dgm:cxn modelId="{4621CB91-77D6-7745-BAAC-297E8A687CF4}" srcId="{1AAC12CC-7E33-894E-9109-2ECF72787BC8}" destId="{B84747BB-A384-8A43-9280-659E2C48B7A5}" srcOrd="11" destOrd="0" parTransId="{1F0F8BE0-3590-A94A-833F-26B453CA7D63}" sibTransId="{D007AC6B-D061-2445-A9DD-558D19177A7E}"/>
    <dgm:cxn modelId="{1B6AFF91-1AC2-2743-A706-8614DD677059}" srcId="{1AD97D9B-F49C-F043-B568-2E05BEDE42D6}" destId="{1AAC12CC-7E33-894E-9109-2ECF72787BC8}" srcOrd="0" destOrd="0" parTransId="{80F02FE9-FE0F-0741-9EE2-4BDE5B493A80}" sibTransId="{FCD56079-CD90-9349-91E5-859EF91C3F9F}"/>
    <dgm:cxn modelId="{22B4169D-6B3C-AC44-B2AB-12069BD5F0B3}" type="presOf" srcId="{9005A1F4-CF1B-7D43-A5F1-2339A39242A7}" destId="{D8BC4B28-270A-EC4E-92F5-84A712E01019}" srcOrd="0" destOrd="0" presId="urn:microsoft.com/office/officeart/2005/8/layout/radial4"/>
    <dgm:cxn modelId="{2F61F3A4-A724-4947-989A-16F034FAD787}" type="presOf" srcId="{69FB335F-3491-AE4C-8CF4-74FEF76528F9}" destId="{218CC8CA-27B2-064D-8E2C-E34E1FBE37A8}" srcOrd="0" destOrd="0" presId="urn:microsoft.com/office/officeart/2005/8/layout/radial4"/>
    <dgm:cxn modelId="{9E143DAE-C5C0-9E46-A461-9C764439AD4A}" type="presOf" srcId="{DE3C18E0-265A-014F-9304-3C5D5991CDF0}" destId="{CF2B47EF-4CD7-EF4C-9333-A2C9B3B1CF47}" srcOrd="0" destOrd="0" presId="urn:microsoft.com/office/officeart/2005/8/layout/radial4"/>
    <dgm:cxn modelId="{04B6FDB3-8C46-0C43-9B0E-2718AEFF8E73}" type="presOf" srcId="{7C58BDA2-56F9-2847-ADF4-ABB011FCE53F}" destId="{E6116503-ED35-594D-BF64-F492C31255A6}" srcOrd="0" destOrd="0" presId="urn:microsoft.com/office/officeart/2005/8/layout/radial4"/>
    <dgm:cxn modelId="{49CC1DB8-1427-A849-B761-C13F95C0B01A}" type="presOf" srcId="{940892D2-D691-CC43-A7FC-7371ACD2341E}" destId="{BF56387D-44A4-C74C-8458-9F8D35C787D0}" srcOrd="0" destOrd="0" presId="urn:microsoft.com/office/officeart/2005/8/layout/radial4"/>
    <dgm:cxn modelId="{454B49B8-0E22-A643-8F02-818200ABB563}" srcId="{1AAC12CC-7E33-894E-9109-2ECF72787BC8}" destId="{019669F9-8494-534A-9120-139400EF1A4F}" srcOrd="10" destOrd="0" parTransId="{79AC1AA7-8DAA-2A41-B2FA-6A7443D4AE4C}" sibTransId="{B7067A5F-0967-6144-85F5-A218EB2CAE3B}"/>
    <dgm:cxn modelId="{EB40A9B9-AAB6-2744-9132-EC02180DBB75}" srcId="{1AAC12CC-7E33-894E-9109-2ECF72787BC8}" destId="{ED659EE7-2C76-0E45-9034-566E9D5DBF31}" srcOrd="1" destOrd="0" parTransId="{371E0986-4587-6B40-A430-FC71A2355B4A}" sibTransId="{16911789-B033-CA45-8719-B085189FE478}"/>
    <dgm:cxn modelId="{913682D0-570F-CE4D-8E1D-B3A5A40B145D}" type="presOf" srcId="{F2A91875-7420-2D43-B837-EE43E624C962}" destId="{2B435CC5-54D1-294D-B36E-FAFAD6551834}" srcOrd="0" destOrd="0" presId="urn:microsoft.com/office/officeart/2005/8/layout/radial4"/>
    <dgm:cxn modelId="{0CD0DED3-51F1-8941-83E0-D3AB9C25307A}" type="presOf" srcId="{F823DC30-A7A2-8348-A6CD-6908EB0A88E7}" destId="{CC8AB898-5585-694B-8351-E1AE7F50AAE7}" srcOrd="0" destOrd="0" presId="urn:microsoft.com/office/officeart/2005/8/layout/radial4"/>
    <dgm:cxn modelId="{84CBF0DF-65B9-744A-919A-125F5FD61324}" srcId="{1AAC12CC-7E33-894E-9109-2ECF72787BC8}" destId="{59F8B181-05D5-8145-9A30-261C6BF5042D}" srcOrd="6" destOrd="0" parTransId="{DE035436-A2DD-EC4A-86C3-524FD5A7E267}" sibTransId="{0FBA7103-2BAD-5B4E-B23E-A748DC930E0A}"/>
    <dgm:cxn modelId="{2EE658E7-184F-724D-B7C4-6AC89C2DFB86}" type="presOf" srcId="{FDFA21BD-329B-EC41-B233-E9F1B17188FB}" destId="{482575B4-B43D-614C-AD9E-6B0F862F8833}" srcOrd="0" destOrd="0" presId="urn:microsoft.com/office/officeart/2005/8/layout/radial4"/>
    <dgm:cxn modelId="{0AF442EA-757E-EA4C-91EF-8B82C64D8516}" type="presOf" srcId="{59F8B181-05D5-8145-9A30-261C6BF5042D}" destId="{E6772CE1-5A1B-244D-B8AC-0EA9E39E02A5}" srcOrd="0" destOrd="0" presId="urn:microsoft.com/office/officeart/2005/8/layout/radial4"/>
    <dgm:cxn modelId="{80EA56EC-C34C-EB49-86E7-C1E0D969424E}" srcId="{1AAC12CC-7E33-894E-9109-2ECF72787BC8}" destId="{8A81A1C8-4A2B-634C-BC51-CDCB79DA2248}" srcOrd="7" destOrd="0" parTransId="{F823DC30-A7A2-8348-A6CD-6908EB0A88E7}" sibTransId="{72056565-C012-AC4F-8DFF-55B9C84444E5}"/>
    <dgm:cxn modelId="{0DBC17F0-3523-7C43-A777-591E728761AA}" type="presOf" srcId="{FC1F2A69-6B58-8340-9F30-EB0A8B4210EE}" destId="{9F5E34F0-F0F0-554D-8569-2604620F20E9}" srcOrd="0" destOrd="0" presId="urn:microsoft.com/office/officeart/2005/8/layout/radial4"/>
    <dgm:cxn modelId="{23E24EF1-A3DC-8945-A241-F0A19C98269B}" type="presOf" srcId="{B84747BB-A384-8A43-9280-659E2C48B7A5}" destId="{C9259153-CA04-A949-9694-B8D0FF8F466B}" srcOrd="0" destOrd="0" presId="urn:microsoft.com/office/officeart/2005/8/layout/radial4"/>
    <dgm:cxn modelId="{FAC4DDF5-9E00-C84C-B54B-E62ECE8727B0}" srcId="{1AAC12CC-7E33-894E-9109-2ECF72787BC8}" destId="{FDFA21BD-329B-EC41-B233-E9F1B17188FB}" srcOrd="3" destOrd="0" parTransId="{940892D2-D691-CC43-A7FC-7371ACD2341E}" sibTransId="{F6987BDC-6F39-8B4A-98C3-3638AC84AD0F}"/>
    <dgm:cxn modelId="{A50DE1F5-5256-8D4B-A74E-555DC53D5492}" srcId="{1AAC12CC-7E33-894E-9109-2ECF72787BC8}" destId="{976CE527-60FA-7F4B-A82D-4FCA3D8D3719}" srcOrd="5" destOrd="0" parTransId="{889F020C-2777-244B-AE8C-8658E974657D}" sibTransId="{6EB97492-945E-0544-9291-85DAE495C21E}"/>
    <dgm:cxn modelId="{668B75F7-E4BE-784D-8AB6-0C8754C2639E}" srcId="{1AAC12CC-7E33-894E-9109-2ECF72787BC8}" destId="{510BB0DF-2427-F349-B8F9-373C2E0249B2}" srcOrd="0" destOrd="0" parTransId="{B68C2289-BEE7-C24F-9067-BCC56E7C62EB}" sibTransId="{30E3BE99-CD92-0A4B-BADA-8835AD54EE50}"/>
    <dgm:cxn modelId="{3A0936E9-A7D7-5E4F-B47B-65FC7B1E8EBB}" type="presParOf" srcId="{AE317342-5A36-E241-A5FC-2326165E24CC}" destId="{1C1E9BAD-C9E6-8E43-96E0-C65F9F015F2F}" srcOrd="0" destOrd="0" presId="urn:microsoft.com/office/officeart/2005/8/layout/radial4"/>
    <dgm:cxn modelId="{98DEAB57-1E59-2E46-B8F1-FC4B1099FE38}" type="presParOf" srcId="{AE317342-5A36-E241-A5FC-2326165E24CC}" destId="{09F83FCF-E2F8-3D49-986D-D79047EBB260}" srcOrd="1" destOrd="0" presId="urn:microsoft.com/office/officeart/2005/8/layout/radial4"/>
    <dgm:cxn modelId="{CAC6AE15-E3C4-844B-BBD7-DEE5F8C64172}" type="presParOf" srcId="{AE317342-5A36-E241-A5FC-2326165E24CC}" destId="{C8592C90-A2C6-1F46-B5AE-2C3FD7EEBF43}" srcOrd="2" destOrd="0" presId="urn:microsoft.com/office/officeart/2005/8/layout/radial4"/>
    <dgm:cxn modelId="{B4A0F09E-C489-7C40-8F01-08D4F49ED3C1}" type="presParOf" srcId="{AE317342-5A36-E241-A5FC-2326165E24CC}" destId="{669E3E15-30A8-A941-A90A-85C4A6CDA48F}" srcOrd="3" destOrd="0" presId="urn:microsoft.com/office/officeart/2005/8/layout/radial4"/>
    <dgm:cxn modelId="{724A0C15-C69D-2743-A520-F4B6693176C6}" type="presParOf" srcId="{AE317342-5A36-E241-A5FC-2326165E24CC}" destId="{EE1F8111-D234-C747-936F-24B84289C3DF}" srcOrd="4" destOrd="0" presId="urn:microsoft.com/office/officeart/2005/8/layout/radial4"/>
    <dgm:cxn modelId="{9E7F07E2-8EFE-6240-BCAB-FEFCA3D5CAB5}" type="presParOf" srcId="{AE317342-5A36-E241-A5FC-2326165E24CC}" destId="{91B58EB0-9774-B84A-AE05-4C8198F816C8}" srcOrd="5" destOrd="0" presId="urn:microsoft.com/office/officeart/2005/8/layout/radial4"/>
    <dgm:cxn modelId="{F6CB9317-C5BE-3F4C-9643-88BC125C695E}" type="presParOf" srcId="{AE317342-5A36-E241-A5FC-2326165E24CC}" destId="{552D2A64-5AC0-0F4F-819C-7EE38AF9A0BE}" srcOrd="6" destOrd="0" presId="urn:microsoft.com/office/officeart/2005/8/layout/radial4"/>
    <dgm:cxn modelId="{577AF87F-4E9D-B84A-9541-3FCADB8F0951}" type="presParOf" srcId="{AE317342-5A36-E241-A5FC-2326165E24CC}" destId="{BF56387D-44A4-C74C-8458-9F8D35C787D0}" srcOrd="7" destOrd="0" presId="urn:microsoft.com/office/officeart/2005/8/layout/radial4"/>
    <dgm:cxn modelId="{1BFC44E7-E3C2-8748-9D16-26ABF50A171A}" type="presParOf" srcId="{AE317342-5A36-E241-A5FC-2326165E24CC}" destId="{482575B4-B43D-614C-AD9E-6B0F862F8833}" srcOrd="8" destOrd="0" presId="urn:microsoft.com/office/officeart/2005/8/layout/radial4"/>
    <dgm:cxn modelId="{767CE463-3B82-3448-B96D-FEEE429E6995}" type="presParOf" srcId="{AE317342-5A36-E241-A5FC-2326165E24CC}" destId="{218CC8CA-27B2-064D-8E2C-E34E1FBE37A8}" srcOrd="9" destOrd="0" presId="urn:microsoft.com/office/officeart/2005/8/layout/radial4"/>
    <dgm:cxn modelId="{A545750F-34B0-7945-86D9-F91FF8664209}" type="presParOf" srcId="{AE317342-5A36-E241-A5FC-2326165E24CC}" destId="{D8BC4B28-270A-EC4E-92F5-84A712E01019}" srcOrd="10" destOrd="0" presId="urn:microsoft.com/office/officeart/2005/8/layout/radial4"/>
    <dgm:cxn modelId="{254F26BB-D8CE-7441-9390-239E5BDE7E3D}" type="presParOf" srcId="{AE317342-5A36-E241-A5FC-2326165E24CC}" destId="{371D02C8-08E6-C646-AB6F-C40985BF1657}" srcOrd="11" destOrd="0" presId="urn:microsoft.com/office/officeart/2005/8/layout/radial4"/>
    <dgm:cxn modelId="{85BAE8A8-B8C6-7E45-B4DD-E8E42264F6FC}" type="presParOf" srcId="{AE317342-5A36-E241-A5FC-2326165E24CC}" destId="{32DF0BD6-2593-734E-8B0B-7B23D7686469}" srcOrd="12" destOrd="0" presId="urn:microsoft.com/office/officeart/2005/8/layout/radial4"/>
    <dgm:cxn modelId="{6CF55F95-CC65-BF42-8E10-D320D00E7450}" type="presParOf" srcId="{AE317342-5A36-E241-A5FC-2326165E24CC}" destId="{DE462FE1-5BE9-0341-AF0D-43312191EFCA}" srcOrd="13" destOrd="0" presId="urn:microsoft.com/office/officeart/2005/8/layout/radial4"/>
    <dgm:cxn modelId="{CF35DC54-A6B2-BD47-AD51-63B625E24467}" type="presParOf" srcId="{AE317342-5A36-E241-A5FC-2326165E24CC}" destId="{E6772CE1-5A1B-244D-B8AC-0EA9E39E02A5}" srcOrd="14" destOrd="0" presId="urn:microsoft.com/office/officeart/2005/8/layout/radial4"/>
    <dgm:cxn modelId="{7E3A4CF0-6F51-9149-B763-D55D0DCEB6D9}" type="presParOf" srcId="{AE317342-5A36-E241-A5FC-2326165E24CC}" destId="{CC8AB898-5585-694B-8351-E1AE7F50AAE7}" srcOrd="15" destOrd="0" presId="urn:microsoft.com/office/officeart/2005/8/layout/radial4"/>
    <dgm:cxn modelId="{D34A31C5-62D5-0746-A0A2-578B1E085F0A}" type="presParOf" srcId="{AE317342-5A36-E241-A5FC-2326165E24CC}" destId="{0EC231FA-5151-3541-A962-59226C0C2304}" srcOrd="16" destOrd="0" presId="urn:microsoft.com/office/officeart/2005/8/layout/radial4"/>
    <dgm:cxn modelId="{C99AFB2C-F3AE-374C-93DE-4BCEDB7CB78C}" type="presParOf" srcId="{AE317342-5A36-E241-A5FC-2326165E24CC}" destId="{88BC63E6-7BD7-EF40-A6DD-F5A82F8AD927}" srcOrd="17" destOrd="0" presId="urn:microsoft.com/office/officeart/2005/8/layout/radial4"/>
    <dgm:cxn modelId="{EFACFF0B-B34B-2849-8543-9932336A3A47}" type="presParOf" srcId="{AE317342-5A36-E241-A5FC-2326165E24CC}" destId="{E6116503-ED35-594D-BF64-F492C31255A6}" srcOrd="18" destOrd="0" presId="urn:microsoft.com/office/officeart/2005/8/layout/radial4"/>
    <dgm:cxn modelId="{A7A27420-26D2-4E4B-B223-3B5EE74C70C3}" type="presParOf" srcId="{AE317342-5A36-E241-A5FC-2326165E24CC}" destId="{FBA7D354-49A3-C146-9496-CD41D6F38067}" srcOrd="19" destOrd="0" presId="urn:microsoft.com/office/officeart/2005/8/layout/radial4"/>
    <dgm:cxn modelId="{D271C2B6-1948-3146-A432-E8A6A250B36E}" type="presParOf" srcId="{AE317342-5A36-E241-A5FC-2326165E24CC}" destId="{9E236BE9-058B-194B-861D-C4E549C1ECD3}" srcOrd="20" destOrd="0" presId="urn:microsoft.com/office/officeart/2005/8/layout/radial4"/>
    <dgm:cxn modelId="{0C38E7C1-C106-7242-B394-B0F919A62EB2}" type="presParOf" srcId="{AE317342-5A36-E241-A5FC-2326165E24CC}" destId="{BB9FD090-A702-184F-A58C-FDC99706452E}" srcOrd="21" destOrd="0" presId="urn:microsoft.com/office/officeart/2005/8/layout/radial4"/>
    <dgm:cxn modelId="{3268BCA3-AD8C-5240-9589-A7C7192D4E2F}" type="presParOf" srcId="{AE317342-5A36-E241-A5FC-2326165E24CC}" destId="{BA0B35A5-8789-5940-BA4A-0C38DD77235A}" srcOrd="22" destOrd="0" presId="urn:microsoft.com/office/officeart/2005/8/layout/radial4"/>
    <dgm:cxn modelId="{BFFD6827-3E14-F349-B8A3-A3472E54AD60}" type="presParOf" srcId="{AE317342-5A36-E241-A5FC-2326165E24CC}" destId="{74F993A4-4987-3744-B174-44AAC286966A}" srcOrd="23" destOrd="0" presId="urn:microsoft.com/office/officeart/2005/8/layout/radial4"/>
    <dgm:cxn modelId="{05C2995C-159E-CE47-9E1E-62B142899040}" type="presParOf" srcId="{AE317342-5A36-E241-A5FC-2326165E24CC}" destId="{C9259153-CA04-A949-9694-B8D0FF8F466B}" srcOrd="24" destOrd="0" presId="urn:microsoft.com/office/officeart/2005/8/layout/radial4"/>
    <dgm:cxn modelId="{43F85C91-6BF6-6D4C-B83E-86E158ADB878}" type="presParOf" srcId="{AE317342-5A36-E241-A5FC-2326165E24CC}" destId="{2B435CC5-54D1-294D-B36E-FAFAD6551834}" srcOrd="25" destOrd="0" presId="urn:microsoft.com/office/officeart/2005/8/layout/radial4"/>
    <dgm:cxn modelId="{EA3A5FD0-F2B7-D64F-BB1D-02F2FDB878D7}" type="presParOf" srcId="{AE317342-5A36-E241-A5FC-2326165E24CC}" destId="{B9B0DE2A-298D-3D4D-BC24-5694406C4A58}" srcOrd="26" destOrd="0" presId="urn:microsoft.com/office/officeart/2005/8/layout/radial4"/>
    <dgm:cxn modelId="{7BB57EEF-02B4-A744-9F11-EF18A50FD448}" type="presParOf" srcId="{AE317342-5A36-E241-A5FC-2326165E24CC}" destId="{A38DEEE5-94F4-4145-835B-6885423C1A13}" srcOrd="27" destOrd="0" presId="urn:microsoft.com/office/officeart/2005/8/layout/radial4"/>
    <dgm:cxn modelId="{D78F0045-0A68-B340-AF96-4BB468A710A4}" type="presParOf" srcId="{AE317342-5A36-E241-A5FC-2326165E24CC}" destId="{CF2B47EF-4CD7-EF4C-9333-A2C9B3B1CF47}" srcOrd="28" destOrd="0" presId="urn:microsoft.com/office/officeart/2005/8/layout/radial4"/>
    <dgm:cxn modelId="{DB1CD6B9-FD6F-9B43-A5F6-FEC06E38E8D7}" type="presParOf" srcId="{AE317342-5A36-E241-A5FC-2326165E24CC}" destId="{337456DE-46AD-6148-9F56-6965CE45FCAF}" srcOrd="29" destOrd="0" presId="urn:microsoft.com/office/officeart/2005/8/layout/radial4"/>
    <dgm:cxn modelId="{A8B427CA-F8C2-C548-B2E0-63ACCF0E0D8A}" type="presParOf" srcId="{AE317342-5A36-E241-A5FC-2326165E24CC}" destId="{021AC048-83CF-854F-807C-5388EE8D7721}" srcOrd="30" destOrd="0" presId="urn:microsoft.com/office/officeart/2005/8/layout/radial4"/>
    <dgm:cxn modelId="{A45445E9-87C6-C944-B4CC-EE28E858CC08}" type="presParOf" srcId="{AE317342-5A36-E241-A5FC-2326165E24CC}" destId="{53B3A470-0AB2-DD48-92EC-BB26380B5767}" srcOrd="31" destOrd="0" presId="urn:microsoft.com/office/officeart/2005/8/layout/radial4"/>
    <dgm:cxn modelId="{0FD5EAB1-9387-024C-94C4-DBBED90992A4}" type="presParOf" srcId="{AE317342-5A36-E241-A5FC-2326165E24CC}" destId="{9F5E34F0-F0F0-554D-8569-2604620F20E9}" srcOrd="3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E9BAD-C9E6-8E43-96E0-C65F9F015F2F}">
      <dsp:nvSpPr>
        <dsp:cNvPr id="0" name=""/>
        <dsp:cNvSpPr/>
      </dsp:nvSpPr>
      <dsp:spPr>
        <a:xfrm>
          <a:off x="3602206" y="1925534"/>
          <a:ext cx="1913254" cy="1997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(Client has subscribed to term deposit or not) </a:t>
          </a:r>
        </a:p>
      </dsp:txBody>
      <dsp:txXfrm>
        <a:off x="3882396" y="2217996"/>
        <a:ext cx="1352874" cy="1412131"/>
      </dsp:txXfrm>
    </dsp:sp>
    <dsp:sp modelId="{09F83FCF-E2F8-3D49-986D-D79047EBB260}">
      <dsp:nvSpPr>
        <dsp:cNvPr id="0" name=""/>
        <dsp:cNvSpPr/>
      </dsp:nvSpPr>
      <dsp:spPr>
        <a:xfrm rot="6510501">
          <a:off x="3411122" y="4379435"/>
          <a:ext cx="1228824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2C90-A2C6-1F46-B5AE-2C3FD7EEBF43}">
      <dsp:nvSpPr>
        <dsp:cNvPr id="0" name=""/>
        <dsp:cNvSpPr/>
      </dsp:nvSpPr>
      <dsp:spPr>
        <a:xfrm>
          <a:off x="3492237" y="4829182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Previous</a:t>
          </a:r>
        </a:p>
      </dsp:txBody>
      <dsp:txXfrm>
        <a:off x="3508088" y="4845033"/>
        <a:ext cx="644810" cy="509508"/>
      </dsp:txXfrm>
    </dsp:sp>
    <dsp:sp modelId="{669E3E15-30A8-A941-A90A-85C4A6CDA48F}">
      <dsp:nvSpPr>
        <dsp:cNvPr id="0" name=""/>
        <dsp:cNvSpPr/>
      </dsp:nvSpPr>
      <dsp:spPr>
        <a:xfrm rot="7871832">
          <a:off x="2867362" y="4029948"/>
          <a:ext cx="1205769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F8111-D234-C747-936F-24B84289C3DF}">
      <dsp:nvSpPr>
        <dsp:cNvPr id="0" name=""/>
        <dsp:cNvSpPr/>
      </dsp:nvSpPr>
      <dsp:spPr>
        <a:xfrm>
          <a:off x="2734899" y="4350701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</a:t>
          </a:r>
        </a:p>
      </dsp:txBody>
      <dsp:txXfrm>
        <a:off x="2750750" y="4366552"/>
        <a:ext cx="644810" cy="509508"/>
      </dsp:txXfrm>
    </dsp:sp>
    <dsp:sp modelId="{91B58EB0-9774-B84A-AE05-4C8198F816C8}">
      <dsp:nvSpPr>
        <dsp:cNvPr id="0" name=""/>
        <dsp:cNvSpPr/>
      </dsp:nvSpPr>
      <dsp:spPr>
        <a:xfrm rot="9223123">
          <a:off x="2413556" y="3529710"/>
          <a:ext cx="1279902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D2A64-5AC0-0F4F-819C-7EE38AF9A0BE}">
      <dsp:nvSpPr>
        <dsp:cNvPr id="0" name=""/>
        <dsp:cNvSpPr/>
      </dsp:nvSpPr>
      <dsp:spPr>
        <a:xfrm>
          <a:off x="2141450" y="3680180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Poutcome</a:t>
          </a:r>
          <a:endParaRPr lang="en-US" sz="1100" kern="1200" dirty="0"/>
        </a:p>
      </dsp:txBody>
      <dsp:txXfrm>
        <a:off x="2157301" y="3696031"/>
        <a:ext cx="644810" cy="509508"/>
      </dsp:txXfrm>
    </dsp:sp>
    <dsp:sp modelId="{BF56387D-44A4-C74C-8458-9F8D35C787D0}">
      <dsp:nvSpPr>
        <dsp:cNvPr id="0" name=""/>
        <dsp:cNvSpPr/>
      </dsp:nvSpPr>
      <dsp:spPr>
        <a:xfrm rot="10535335">
          <a:off x="2214694" y="2916424"/>
          <a:ext cx="1315713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75B4-B43D-614C-AD9E-6B0F862F8833}">
      <dsp:nvSpPr>
        <dsp:cNvPr id="0" name=""/>
        <dsp:cNvSpPr/>
      </dsp:nvSpPr>
      <dsp:spPr>
        <a:xfrm>
          <a:off x="1819326" y="2834134"/>
          <a:ext cx="794631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Marital</a:t>
          </a:r>
        </a:p>
      </dsp:txBody>
      <dsp:txXfrm>
        <a:off x="1835177" y="2849985"/>
        <a:ext cx="762929" cy="509508"/>
      </dsp:txXfrm>
    </dsp:sp>
    <dsp:sp modelId="{218CC8CA-27B2-064D-8E2C-E34E1FBE37A8}">
      <dsp:nvSpPr>
        <dsp:cNvPr id="0" name=""/>
        <dsp:cNvSpPr/>
      </dsp:nvSpPr>
      <dsp:spPr>
        <a:xfrm rot="11861135">
          <a:off x="2328776" y="2278473"/>
          <a:ext cx="1274609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C4B28-270A-EC4E-92F5-84A712E01019}">
      <dsp:nvSpPr>
        <dsp:cNvPr id="0" name=""/>
        <dsp:cNvSpPr/>
      </dsp:nvSpPr>
      <dsp:spPr>
        <a:xfrm>
          <a:off x="2020640" y="1951977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Default</a:t>
          </a:r>
        </a:p>
      </dsp:txBody>
      <dsp:txXfrm>
        <a:off x="2036491" y="1967828"/>
        <a:ext cx="644810" cy="509508"/>
      </dsp:txXfrm>
    </dsp:sp>
    <dsp:sp modelId="{371D02C8-08E6-C646-AB6F-C40985BF1657}">
      <dsp:nvSpPr>
        <dsp:cNvPr id="0" name=""/>
        <dsp:cNvSpPr/>
      </dsp:nvSpPr>
      <dsp:spPr>
        <a:xfrm rot="13160493">
          <a:off x="2643931" y="1728089"/>
          <a:ext cx="1247758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F0BD6-2593-734E-8B0B-7B23D7686469}">
      <dsp:nvSpPr>
        <dsp:cNvPr id="0" name=""/>
        <dsp:cNvSpPr/>
      </dsp:nvSpPr>
      <dsp:spPr>
        <a:xfrm>
          <a:off x="2447058" y="1199699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Pdays</a:t>
          </a:r>
          <a:endParaRPr lang="en-US" sz="1100" kern="1200" dirty="0"/>
        </a:p>
      </dsp:txBody>
      <dsp:txXfrm>
        <a:off x="2462909" y="1215550"/>
        <a:ext cx="644810" cy="509508"/>
      </dsp:txXfrm>
    </dsp:sp>
    <dsp:sp modelId="{DE462FE1-5BE9-0341-AF0D-43312191EFCA}">
      <dsp:nvSpPr>
        <dsp:cNvPr id="0" name=""/>
        <dsp:cNvSpPr/>
      </dsp:nvSpPr>
      <dsp:spPr>
        <a:xfrm rot="14782852">
          <a:off x="3276026" y="1252075"/>
          <a:ext cx="1223783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72CE1-5A1B-244D-B8AC-0EA9E39E02A5}">
      <dsp:nvSpPr>
        <dsp:cNvPr id="0" name=""/>
        <dsp:cNvSpPr/>
      </dsp:nvSpPr>
      <dsp:spPr>
        <a:xfrm>
          <a:off x="3304504" y="558555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Housing</a:t>
          </a:r>
        </a:p>
      </dsp:txBody>
      <dsp:txXfrm>
        <a:off x="3320355" y="574406"/>
        <a:ext cx="644810" cy="509508"/>
      </dsp:txXfrm>
    </dsp:sp>
    <dsp:sp modelId="{CC8AB898-5585-694B-8351-E1AE7F50AAE7}">
      <dsp:nvSpPr>
        <dsp:cNvPr id="0" name=""/>
        <dsp:cNvSpPr/>
      </dsp:nvSpPr>
      <dsp:spPr>
        <a:xfrm rot="16151511">
          <a:off x="3943354" y="1126998"/>
          <a:ext cx="1184145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31FA-5151-3541-A962-59226C0C2304}">
      <dsp:nvSpPr>
        <dsp:cNvPr id="0" name=""/>
        <dsp:cNvSpPr/>
      </dsp:nvSpPr>
      <dsp:spPr>
        <a:xfrm>
          <a:off x="4188820" y="402097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Loan</a:t>
          </a:r>
        </a:p>
      </dsp:txBody>
      <dsp:txXfrm>
        <a:off x="4204671" y="417948"/>
        <a:ext cx="644810" cy="509508"/>
      </dsp:txXfrm>
    </dsp:sp>
    <dsp:sp modelId="{88BC63E6-7BD7-EF40-A6DD-F5A82F8AD927}">
      <dsp:nvSpPr>
        <dsp:cNvPr id="0" name=""/>
        <dsp:cNvSpPr/>
      </dsp:nvSpPr>
      <dsp:spPr>
        <a:xfrm rot="17756810">
          <a:off x="4685545" y="1294593"/>
          <a:ext cx="1198302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16503-ED35-594D-BF64-F492C31255A6}">
      <dsp:nvSpPr>
        <dsp:cNvPr id="0" name=""/>
        <dsp:cNvSpPr/>
      </dsp:nvSpPr>
      <dsp:spPr>
        <a:xfrm>
          <a:off x="5208590" y="622950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</a:t>
          </a:r>
        </a:p>
      </dsp:txBody>
      <dsp:txXfrm>
        <a:off x="5224441" y="638801"/>
        <a:ext cx="644810" cy="509508"/>
      </dsp:txXfrm>
    </dsp:sp>
    <dsp:sp modelId="{FBA7D354-49A3-C146-9496-CD41D6F38067}">
      <dsp:nvSpPr>
        <dsp:cNvPr id="0" name=""/>
        <dsp:cNvSpPr/>
      </dsp:nvSpPr>
      <dsp:spPr>
        <a:xfrm rot="19224963">
          <a:off x="5212647" y="1676801"/>
          <a:ext cx="1376315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36BE9-058B-194B-861D-C4E549C1ECD3}">
      <dsp:nvSpPr>
        <dsp:cNvPr id="0" name=""/>
        <dsp:cNvSpPr/>
      </dsp:nvSpPr>
      <dsp:spPr>
        <a:xfrm>
          <a:off x="6092906" y="1105414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</a:t>
          </a:r>
        </a:p>
      </dsp:txBody>
      <dsp:txXfrm>
        <a:off x="6108757" y="1121265"/>
        <a:ext cx="644810" cy="509508"/>
      </dsp:txXfrm>
    </dsp:sp>
    <dsp:sp modelId="{BB9FD090-A702-184F-A58C-FDC99706452E}">
      <dsp:nvSpPr>
        <dsp:cNvPr id="0" name=""/>
        <dsp:cNvSpPr/>
      </dsp:nvSpPr>
      <dsp:spPr>
        <a:xfrm rot="20353375">
          <a:off x="5485396" y="2196697"/>
          <a:ext cx="1255128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B35A5-8789-5940-BA4A-0C38DD77235A}">
      <dsp:nvSpPr>
        <dsp:cNvPr id="0" name=""/>
        <dsp:cNvSpPr/>
      </dsp:nvSpPr>
      <dsp:spPr>
        <a:xfrm>
          <a:off x="6361457" y="1841193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Month</a:t>
          </a:r>
        </a:p>
      </dsp:txBody>
      <dsp:txXfrm>
        <a:off x="6377308" y="1857044"/>
        <a:ext cx="644810" cy="509508"/>
      </dsp:txXfrm>
    </dsp:sp>
    <dsp:sp modelId="{74F993A4-4987-3744-B174-44AAC286966A}">
      <dsp:nvSpPr>
        <dsp:cNvPr id="0" name=""/>
        <dsp:cNvSpPr/>
      </dsp:nvSpPr>
      <dsp:spPr>
        <a:xfrm rot="4627">
          <a:off x="5589009" y="2788580"/>
          <a:ext cx="1263709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9153-CA04-A949-9694-B8D0FF8F466B}">
      <dsp:nvSpPr>
        <dsp:cNvPr id="0" name=""/>
        <dsp:cNvSpPr/>
      </dsp:nvSpPr>
      <dsp:spPr>
        <a:xfrm>
          <a:off x="6470241" y="2656544"/>
          <a:ext cx="764953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Duration</a:t>
          </a:r>
        </a:p>
      </dsp:txBody>
      <dsp:txXfrm>
        <a:off x="6486092" y="2672395"/>
        <a:ext cx="733251" cy="509508"/>
      </dsp:txXfrm>
    </dsp:sp>
    <dsp:sp modelId="{2B435CC5-54D1-294D-B36E-FAFAD6551834}">
      <dsp:nvSpPr>
        <dsp:cNvPr id="0" name=""/>
        <dsp:cNvSpPr/>
      </dsp:nvSpPr>
      <dsp:spPr>
        <a:xfrm rot="1057300">
          <a:off x="5516620" y="3301919"/>
          <a:ext cx="1330766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0DE2A-298D-3D4D-BC24-5694406C4A58}">
      <dsp:nvSpPr>
        <dsp:cNvPr id="0" name=""/>
        <dsp:cNvSpPr/>
      </dsp:nvSpPr>
      <dsp:spPr>
        <a:xfrm>
          <a:off x="6360672" y="3370464"/>
          <a:ext cx="910985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Campaign</a:t>
          </a:r>
        </a:p>
      </dsp:txBody>
      <dsp:txXfrm>
        <a:off x="6376523" y="3386315"/>
        <a:ext cx="879283" cy="509508"/>
      </dsp:txXfrm>
    </dsp:sp>
    <dsp:sp modelId="{A38DEEE5-94F4-4145-835B-6885423C1A13}">
      <dsp:nvSpPr>
        <dsp:cNvPr id="0" name=""/>
        <dsp:cNvSpPr/>
      </dsp:nvSpPr>
      <dsp:spPr>
        <a:xfrm rot="2193602">
          <a:off x="5264906" y="3839734"/>
          <a:ext cx="1428777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B47EF-4CD7-EF4C-9333-A2C9B3B1CF47}">
      <dsp:nvSpPr>
        <dsp:cNvPr id="0" name=""/>
        <dsp:cNvSpPr/>
      </dsp:nvSpPr>
      <dsp:spPr>
        <a:xfrm>
          <a:off x="6214859" y="4132384"/>
          <a:ext cx="676512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Balance</a:t>
          </a:r>
        </a:p>
      </dsp:txBody>
      <dsp:txXfrm>
        <a:off x="6230710" y="4148235"/>
        <a:ext cx="644810" cy="509508"/>
      </dsp:txXfrm>
    </dsp:sp>
    <dsp:sp modelId="{337456DE-46AD-6148-9F56-6965CE45FCAF}">
      <dsp:nvSpPr>
        <dsp:cNvPr id="0" name=""/>
        <dsp:cNvSpPr/>
      </dsp:nvSpPr>
      <dsp:spPr>
        <a:xfrm rot="3493041">
          <a:off x="4807019" y="4249781"/>
          <a:ext cx="1317141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C048-83CF-854F-807C-5388EE8D7721}">
      <dsp:nvSpPr>
        <dsp:cNvPr id="0" name=""/>
        <dsp:cNvSpPr/>
      </dsp:nvSpPr>
      <dsp:spPr>
        <a:xfrm>
          <a:off x="5388768" y="4676714"/>
          <a:ext cx="847379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</a:t>
          </a:r>
        </a:p>
      </dsp:txBody>
      <dsp:txXfrm>
        <a:off x="5404619" y="4692565"/>
        <a:ext cx="815677" cy="509508"/>
      </dsp:txXfrm>
    </dsp:sp>
    <dsp:sp modelId="{53B3A470-0AB2-DD48-92EC-BB26380B5767}">
      <dsp:nvSpPr>
        <dsp:cNvPr id="0" name=""/>
        <dsp:cNvSpPr/>
      </dsp:nvSpPr>
      <dsp:spPr>
        <a:xfrm rot="5019890">
          <a:off x="4166719" y="4413802"/>
          <a:ext cx="1145598" cy="2754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E34F0-F0F0-554D-8569-2604620F20E9}">
      <dsp:nvSpPr>
        <dsp:cNvPr id="0" name=""/>
        <dsp:cNvSpPr/>
      </dsp:nvSpPr>
      <dsp:spPr>
        <a:xfrm>
          <a:off x="4390209" y="4850217"/>
          <a:ext cx="825027" cy="54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Education</a:t>
          </a:r>
        </a:p>
      </dsp:txBody>
      <dsp:txXfrm>
        <a:off x="4406060" y="4866068"/>
        <a:ext cx="793325" cy="50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37B7-2E06-7347-9722-30B8B45F4FDF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BF72-97C9-9742-8B8D-43A494CE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4BF72-97C9-9742-8B8D-43A494CEE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4BF72-97C9-9742-8B8D-43A494CEE1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4BF72-97C9-9742-8B8D-43A494CEE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4BF72-97C9-9742-8B8D-43A494CEE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7/09/naive-bayes-explained/" TargetMode="External"/><Relationship Id="rId3" Type="http://schemas.openxmlformats.org/officeDocument/2006/relationships/hyperlink" Target="http://www.chioka.in/class-imbalance-problem/" TargetMode="External"/><Relationship Id="rId7" Type="http://schemas.openxmlformats.org/officeDocument/2006/relationships/hyperlink" Target="https://en.wikipedia.org/wiki/File:Precisionrecall.svg" TargetMode="External"/><Relationship Id="rId2" Type="http://schemas.openxmlformats.org/officeDocument/2006/relationships/hyperlink" Target="https://www.ncbi.nlm.nih.gov/pmc/articles/PMC4180392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achinelearningmastery.com/feature-selection-with-the-caret-r-package/" TargetMode="External"/><Relationship Id="rId5" Type="http://schemas.openxmlformats.org/officeDocument/2006/relationships/hyperlink" Target="https://machinelearningmastery.com/feature-selection-to-improve-accuracy-and-decrease-training-time/" TargetMode="External"/><Relationship Id="rId4" Type="http://schemas.openxmlformats.org/officeDocument/2006/relationships/hyperlink" Target="https://www.brighthubpm.com/project-planning/106000-advantages-of-decision-tree-analys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6514-1512-428D-BD18-2389E6304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816700" cy="3255264"/>
          </a:xfrm>
        </p:spPr>
        <p:txBody>
          <a:bodyPr/>
          <a:lstStyle/>
          <a:p>
            <a:r>
              <a:rPr lang="en-US" dirty="0"/>
              <a:t>Bank Marketing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454A-356C-4603-859C-7691399B8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CIND 119 Project – April 11, 2018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7D7186-5D45-4AE8-AA0B-8FE1BC084466}"/>
              </a:ext>
            </a:extLst>
          </p:cNvPr>
          <p:cNvSpPr txBox="1">
            <a:spLocks/>
          </p:cNvSpPr>
          <p:nvPr/>
        </p:nvSpPr>
        <p:spPr>
          <a:xfrm>
            <a:off x="9650026" y="3448825"/>
            <a:ext cx="2402711" cy="2268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Lissy</a:t>
            </a:r>
            <a:r>
              <a:rPr lang="en-US" dirty="0">
                <a:solidFill>
                  <a:schemeClr val="tx1"/>
                </a:solidFill>
              </a:rPr>
              <a:t> Able</a:t>
            </a:r>
          </a:p>
          <a:p>
            <a:r>
              <a:rPr lang="en-US" dirty="0">
                <a:solidFill>
                  <a:schemeClr val="tx1"/>
                </a:solidFill>
              </a:rPr>
              <a:t>Diana </a:t>
            </a:r>
            <a:r>
              <a:rPr lang="en-US" dirty="0" err="1">
                <a:solidFill>
                  <a:schemeClr val="tx1"/>
                </a:solidFill>
              </a:rPr>
              <a:t>Moyano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Vishal Naik</a:t>
            </a:r>
          </a:p>
          <a:p>
            <a:r>
              <a:rPr lang="en-US" dirty="0">
                <a:solidFill>
                  <a:schemeClr val="tx1"/>
                </a:solidFill>
              </a:rPr>
              <a:t>Edward Swerhone</a:t>
            </a:r>
          </a:p>
        </p:txBody>
      </p:sp>
    </p:spTree>
    <p:extLst>
      <p:ext uri="{BB962C8B-B14F-4D97-AF65-F5344CB8AC3E}">
        <p14:creationId xmlns:p14="http://schemas.microsoft.com/office/powerpoint/2010/main" val="202503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69C842-B2F7-5249-A6A0-A9A54135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1A63D-2533-274E-8849-EE879C53B053}"/>
              </a:ext>
            </a:extLst>
          </p:cNvPr>
          <p:cNvSpPr txBox="1"/>
          <p:nvPr/>
        </p:nvSpPr>
        <p:spPr>
          <a:xfrm>
            <a:off x="3444762" y="2443656"/>
            <a:ext cx="8140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Numerical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6D329-0A09-F14A-B615-80FD45C503E6}"/>
              </a:ext>
            </a:extLst>
          </p:cNvPr>
          <p:cNvSpPr txBox="1"/>
          <p:nvPr/>
        </p:nvSpPr>
        <p:spPr>
          <a:xfrm>
            <a:off x="3444762" y="3612931"/>
            <a:ext cx="8140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Categorical Variables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62CDA2-3470-7F46-AD2C-B0667DC2568F}"/>
              </a:ext>
            </a:extLst>
          </p:cNvPr>
          <p:cNvSpPr/>
          <p:nvPr/>
        </p:nvSpPr>
        <p:spPr>
          <a:xfrm>
            <a:off x="4901496" y="2758963"/>
            <a:ext cx="1087831" cy="95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89B72-F710-F142-94DE-0B308431A878}"/>
              </a:ext>
            </a:extLst>
          </p:cNvPr>
          <p:cNvSpPr txBox="1"/>
          <p:nvPr/>
        </p:nvSpPr>
        <p:spPr>
          <a:xfrm>
            <a:off x="4867688" y="2974522"/>
            <a:ext cx="114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Preparation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9D2482-3C1B-7344-93D5-6E8D49BBF7EE}"/>
              </a:ext>
            </a:extLst>
          </p:cNvPr>
          <p:cNvSpPr/>
          <p:nvPr/>
        </p:nvSpPr>
        <p:spPr>
          <a:xfrm>
            <a:off x="6561611" y="630621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FD7AA2-63EE-D842-BC4A-62DA39D5250B}"/>
              </a:ext>
            </a:extLst>
          </p:cNvPr>
          <p:cNvSpPr/>
          <p:nvPr/>
        </p:nvSpPr>
        <p:spPr>
          <a:xfrm>
            <a:off x="6561611" y="1101665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Bayes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0AF35B-24AD-534E-BEC0-E5C57402F011}"/>
              </a:ext>
            </a:extLst>
          </p:cNvPr>
          <p:cNvSpPr/>
          <p:nvPr/>
        </p:nvSpPr>
        <p:spPr>
          <a:xfrm>
            <a:off x="6553727" y="1572709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861B85-F364-D246-BDD7-41BCAEFBBEE5}"/>
              </a:ext>
            </a:extLst>
          </p:cNvPr>
          <p:cNvSpPr/>
          <p:nvPr/>
        </p:nvSpPr>
        <p:spPr>
          <a:xfrm>
            <a:off x="6561611" y="5184558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70E218-E465-E949-92BD-885092DB44D2}"/>
              </a:ext>
            </a:extLst>
          </p:cNvPr>
          <p:cNvSpPr/>
          <p:nvPr/>
        </p:nvSpPr>
        <p:spPr>
          <a:xfrm>
            <a:off x="7916919" y="922989"/>
            <a:ext cx="1424149" cy="73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Results, analysis and comparison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B71BF2-B2D1-4D4E-80B9-3929BABCC31A}"/>
              </a:ext>
            </a:extLst>
          </p:cNvPr>
          <p:cNvSpPr/>
          <p:nvPr/>
        </p:nvSpPr>
        <p:spPr>
          <a:xfrm>
            <a:off x="7916919" y="5005882"/>
            <a:ext cx="1424149" cy="73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and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A1230-96BA-8E44-9D70-9E181C65F3EB}"/>
              </a:ext>
            </a:extLst>
          </p:cNvPr>
          <p:cNvSpPr txBox="1"/>
          <p:nvPr/>
        </p:nvSpPr>
        <p:spPr>
          <a:xfrm>
            <a:off x="9664265" y="3098686"/>
            <a:ext cx="843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Campaign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32A464-BF36-9E45-B2C4-7EF772867D9F}"/>
              </a:ext>
            </a:extLst>
          </p:cNvPr>
          <p:cNvSpPr txBox="1"/>
          <p:nvPr/>
        </p:nvSpPr>
        <p:spPr>
          <a:xfrm>
            <a:off x="10681141" y="3006352"/>
            <a:ext cx="113511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Further Considerations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F83C96D-677B-A740-9458-83C0877FA843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5269455" y="1466808"/>
            <a:ext cx="1468112" cy="111619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ABF96-1AE5-0E4D-9A01-C5E0B4F392E0}"/>
              </a:ext>
            </a:extLst>
          </p:cNvPr>
          <p:cNvCxnSpPr>
            <a:endCxn id="20" idx="1"/>
          </p:cNvCxnSpPr>
          <p:nvPr/>
        </p:nvCxnSpPr>
        <p:spPr>
          <a:xfrm flipV="1">
            <a:off x="6077606" y="819807"/>
            <a:ext cx="484005" cy="471045"/>
          </a:xfrm>
          <a:prstGeom prst="bentConnector3">
            <a:avLst>
              <a:gd name="adj1" fmla="val 56515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4048F8F-4C2B-6042-B5FC-FE167F411DC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123680" y="1331848"/>
            <a:ext cx="657372" cy="20272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89F0B62-92CB-D34A-926E-4301F1E1D723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 rot="16200000" flipH="1">
            <a:off x="5171705" y="3983837"/>
            <a:ext cx="1663613" cy="111619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A0BBF5-6F9E-9C4D-B1FA-FAD93D493CB0}"/>
              </a:ext>
            </a:extLst>
          </p:cNvPr>
          <p:cNvCxnSpPr>
            <a:stCxn id="21" idx="3"/>
            <a:endCxn id="38" idx="2"/>
          </p:cNvCxnSpPr>
          <p:nvPr/>
        </p:nvCxnSpPr>
        <p:spPr>
          <a:xfrm>
            <a:off x="7567449" y="1290851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A95057E-1EEA-0F41-9FC7-57E455BA7B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67449" y="819807"/>
            <a:ext cx="173420" cy="46508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D4A8055-1E04-834A-82B6-5A72E7DFA9CA}"/>
              </a:ext>
            </a:extLst>
          </p:cNvPr>
          <p:cNvCxnSpPr>
            <a:cxnSpLocks/>
          </p:cNvCxnSpPr>
          <p:nvPr/>
        </p:nvCxnSpPr>
        <p:spPr>
          <a:xfrm flipV="1">
            <a:off x="7575332" y="1294971"/>
            <a:ext cx="165537" cy="471044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B45BE6F-41E9-1C4E-8739-F8518CC90217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9341068" y="1290851"/>
            <a:ext cx="323197" cy="1946335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76F4E50-A282-0944-9611-9ED897D9EF44}"/>
              </a:ext>
            </a:extLst>
          </p:cNvPr>
          <p:cNvCxnSpPr>
            <a:stCxn id="39" idx="6"/>
            <a:endCxn id="41" idx="1"/>
          </p:cNvCxnSpPr>
          <p:nvPr/>
        </p:nvCxnSpPr>
        <p:spPr>
          <a:xfrm flipV="1">
            <a:off x="9341068" y="3237186"/>
            <a:ext cx="323197" cy="213655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01768-A389-9A45-B30D-804217F1AB6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499834" y="3237185"/>
            <a:ext cx="18130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302AA0-A119-E348-B68E-29F8A5DC832F}"/>
              </a:ext>
            </a:extLst>
          </p:cNvPr>
          <p:cNvCxnSpPr>
            <a:stCxn id="23" idx="3"/>
            <a:endCxn id="39" idx="2"/>
          </p:cNvCxnSpPr>
          <p:nvPr/>
        </p:nvCxnSpPr>
        <p:spPr>
          <a:xfrm>
            <a:off x="7567449" y="5373744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CA418D5-FBA9-7946-9ECA-14AE7EA9B38D}"/>
              </a:ext>
            </a:extLst>
          </p:cNvPr>
          <p:cNvSpPr/>
          <p:nvPr/>
        </p:nvSpPr>
        <p:spPr>
          <a:xfrm>
            <a:off x="5856890" y="110132"/>
            <a:ext cx="3831288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37243A-10E0-1E4B-A1F0-5376162972DF}"/>
              </a:ext>
            </a:extLst>
          </p:cNvPr>
          <p:cNvSpPr/>
          <p:nvPr/>
        </p:nvSpPr>
        <p:spPr>
          <a:xfrm>
            <a:off x="5856889" y="4262275"/>
            <a:ext cx="3831289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B4DF4D-1FC1-AC4E-91EC-BCBAE147B668}"/>
              </a:ext>
            </a:extLst>
          </p:cNvPr>
          <p:cNvSpPr txBox="1"/>
          <p:nvPr/>
        </p:nvSpPr>
        <p:spPr>
          <a:xfrm>
            <a:off x="6490927" y="5839405"/>
            <a:ext cx="249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Post-prediction Analysis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03AF43-FEB4-BE48-AE44-A9A3F7E99ABE}"/>
              </a:ext>
            </a:extLst>
          </p:cNvPr>
          <p:cNvSpPr txBox="1"/>
          <p:nvPr/>
        </p:nvSpPr>
        <p:spPr>
          <a:xfrm>
            <a:off x="6058033" y="170637"/>
            <a:ext cx="3428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Predictive Modeling/Classification</a:t>
            </a: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CA" sz="1050" dirty="0">
                <a:solidFill>
                  <a:schemeClr val="accent1">
                    <a:lumMod val="75000"/>
                  </a:schemeClr>
                </a:solidFill>
              </a:rPr>
              <a:t>Split: 80% training set ; 20% test set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331E8DF-8BA8-854D-BC63-6F7E5886AF1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258789" y="2643711"/>
            <a:ext cx="608899" cy="561644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ED8B036-FE19-1E49-B8E7-6C7DE09607B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258789" y="3205355"/>
            <a:ext cx="608899" cy="60763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20" grpId="0" animBg="1"/>
      <p:bldP spid="21" grpId="0" animBg="1"/>
      <p:bldP spid="22" grpId="0" animBg="1"/>
      <p:bldP spid="23" grpId="0" animBg="1"/>
      <p:bldP spid="38" grpId="0" animBg="1"/>
      <p:bldP spid="39" grpId="0" animBg="1"/>
      <p:bldP spid="41" grpId="0" animBg="1"/>
      <p:bldP spid="42" grpId="0" animBg="1"/>
      <p:bldP spid="83" grpId="0" animBg="1"/>
      <p:bldP spid="84" grpId="0" animBg="1"/>
      <p:bldP spid="85" grpId="0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4D1A-CEED-4BB7-9F09-5E4C8F76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B540DB-342D-4D5F-B807-80E1F5B53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02112"/>
              </p:ext>
            </p:extLst>
          </p:nvPr>
        </p:nvGraphicFramePr>
        <p:xfrm>
          <a:off x="3624943" y="789090"/>
          <a:ext cx="4186035" cy="3296693"/>
        </p:xfrm>
        <a:graphic>
          <a:graphicData uri="http://schemas.openxmlformats.org/drawingml/2006/table">
            <a:tbl>
              <a:tblPr/>
              <a:tblGrid>
                <a:gridCol w="1103745">
                  <a:extLst>
                    <a:ext uri="{9D8B030D-6E8A-4147-A177-3AD203B41FA5}">
                      <a16:colId xmlns:a16="http://schemas.microsoft.com/office/drawing/2014/main" val="2172106759"/>
                    </a:ext>
                  </a:extLst>
                </a:gridCol>
                <a:gridCol w="911178">
                  <a:extLst>
                    <a:ext uri="{9D8B030D-6E8A-4147-A177-3AD203B41FA5}">
                      <a16:colId xmlns:a16="http://schemas.microsoft.com/office/drawing/2014/main" val="4029049863"/>
                    </a:ext>
                  </a:extLst>
                </a:gridCol>
                <a:gridCol w="2171112">
                  <a:extLst>
                    <a:ext uri="{9D8B030D-6E8A-4147-A177-3AD203B41FA5}">
                      <a16:colId xmlns:a16="http://schemas.microsoft.com/office/drawing/2014/main" val="14627279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04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900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570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44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022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46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336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428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12)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44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12)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46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5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68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80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(1 to 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4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(0 or 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09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(0 or 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423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(0 or 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164120"/>
                  </a:ext>
                </a:extLst>
              </a:tr>
              <a:tr h="187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attribute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them to factors (0 or 1)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5741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0023A-16DF-4E9A-BAC0-83032401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/>
              <a:t>Attributions and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into factors (Logistic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Discretization (Naïve Bayes)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were kept (more likely to accept </a:t>
            </a:r>
            <a:r>
              <a:rPr lang="en-US"/>
              <a:t>the deposit)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1AE22-572D-4FAB-8B5E-A54C68B72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23686"/>
              </p:ext>
            </p:extLst>
          </p:nvPr>
        </p:nvGraphicFramePr>
        <p:xfrm>
          <a:off x="8119254" y="396365"/>
          <a:ext cx="1219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736283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39632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Category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Month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5416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315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7214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3024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804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150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9540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623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7768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8018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42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nov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139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023365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125BBFF-98CB-4135-9409-62127E81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42450"/>
              </p:ext>
            </p:extLst>
          </p:nvPr>
        </p:nvGraphicFramePr>
        <p:xfrm>
          <a:off x="8010494" y="2944958"/>
          <a:ext cx="154677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19">
                  <a:extLst>
                    <a:ext uri="{9D8B030D-6E8A-4147-A177-3AD203B41FA5}">
                      <a16:colId xmlns:a16="http://schemas.microsoft.com/office/drawing/2014/main" val="1170874146"/>
                    </a:ext>
                  </a:extLst>
                </a:gridCol>
                <a:gridCol w="943156">
                  <a:extLst>
                    <a:ext uri="{9D8B030D-6E8A-4147-A177-3AD203B41FA5}">
                      <a16:colId xmlns:a16="http://schemas.microsoft.com/office/drawing/2014/main" val="32658535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Contact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0921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telephone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736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cellular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8258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953515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7B8359-4FB5-4B0B-AA45-81B6779B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71511"/>
              </p:ext>
            </p:extLst>
          </p:nvPr>
        </p:nvGraphicFramePr>
        <p:xfrm>
          <a:off x="9787475" y="5036947"/>
          <a:ext cx="1361466" cy="89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810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592656">
                  <a:extLst>
                    <a:ext uri="{9D8B030D-6E8A-4147-A177-3AD203B41FA5}">
                      <a16:colId xmlns:a16="http://schemas.microsoft.com/office/drawing/2014/main" val="108611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Category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7199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192314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6B2D94-F194-A94B-909D-0BA9EEB8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34106"/>
              </p:ext>
            </p:extLst>
          </p:nvPr>
        </p:nvGraphicFramePr>
        <p:xfrm>
          <a:off x="3720631" y="4250707"/>
          <a:ext cx="123942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297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10574364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07785A-180A-094B-929E-48FE70CE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9353"/>
              </p:ext>
            </p:extLst>
          </p:nvPr>
        </p:nvGraphicFramePr>
        <p:xfrm>
          <a:off x="9764272" y="396365"/>
          <a:ext cx="15621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736283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270859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Category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Job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5416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admin.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315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blue-collar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7214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entrepreneur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3024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housemaid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804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150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retired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9540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self-employed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623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services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7768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8018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technician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42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unemployed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139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02336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562AF-8CCC-6948-B997-45B9DB0D6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85161"/>
              </p:ext>
            </p:extLst>
          </p:nvPr>
        </p:nvGraphicFramePr>
        <p:xfrm>
          <a:off x="9941703" y="3494176"/>
          <a:ext cx="120723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19">
                  <a:extLst>
                    <a:ext uri="{9D8B030D-6E8A-4147-A177-3AD203B41FA5}">
                      <a16:colId xmlns:a16="http://schemas.microsoft.com/office/drawing/2014/main" val="1170874146"/>
                    </a:ext>
                  </a:extLst>
                </a:gridCol>
                <a:gridCol w="603619">
                  <a:extLst>
                    <a:ext uri="{9D8B030D-6E8A-4147-A177-3AD203B41FA5}">
                      <a16:colId xmlns:a16="http://schemas.microsoft.com/office/drawing/2014/main" val="41627784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Marital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0921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736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8258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divorced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95351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E9F4B6-4DF2-3247-A6AE-744DF6177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16619"/>
              </p:ext>
            </p:extLst>
          </p:nvPr>
        </p:nvGraphicFramePr>
        <p:xfrm>
          <a:off x="8010493" y="3923651"/>
          <a:ext cx="154677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19">
                  <a:extLst>
                    <a:ext uri="{9D8B030D-6E8A-4147-A177-3AD203B41FA5}">
                      <a16:colId xmlns:a16="http://schemas.microsoft.com/office/drawing/2014/main" val="1170874146"/>
                    </a:ext>
                  </a:extLst>
                </a:gridCol>
                <a:gridCol w="943156">
                  <a:extLst>
                    <a:ext uri="{9D8B030D-6E8A-4147-A177-3AD203B41FA5}">
                      <a16:colId xmlns:a16="http://schemas.microsoft.com/office/drawing/2014/main" val="32867597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0921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7362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8258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95351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13779D-D8F4-8146-A99C-137E7562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19179"/>
              </p:ext>
            </p:extLst>
          </p:nvPr>
        </p:nvGraphicFramePr>
        <p:xfrm>
          <a:off x="8010493" y="5021707"/>
          <a:ext cx="143672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810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667912">
                  <a:extLst>
                    <a:ext uri="{9D8B030D-6E8A-4147-A177-3AD203B41FA5}">
                      <a16:colId xmlns:a16="http://schemas.microsoft.com/office/drawing/2014/main" val="1598434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Category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Marital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tertiary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7199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19231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F8B552-B4A9-F24B-A26E-936E36B8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75378"/>
              </p:ext>
            </p:extLst>
          </p:nvPr>
        </p:nvGraphicFramePr>
        <p:xfrm>
          <a:off x="5312464" y="4250707"/>
          <a:ext cx="124783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296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649536">
                  <a:extLst>
                    <a:ext uri="{9D8B030D-6E8A-4147-A177-3AD203B41FA5}">
                      <a16:colId xmlns:a16="http://schemas.microsoft.com/office/drawing/2014/main" val="35277738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854A31-44BE-C541-8604-ABBBE0F3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2476"/>
              </p:ext>
            </p:extLst>
          </p:nvPr>
        </p:nvGraphicFramePr>
        <p:xfrm>
          <a:off x="5312465" y="5092266"/>
          <a:ext cx="124783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836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545996">
                  <a:extLst>
                    <a:ext uri="{9D8B030D-6E8A-4147-A177-3AD203B41FA5}">
                      <a16:colId xmlns:a16="http://schemas.microsoft.com/office/drawing/2014/main" val="25637298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37A3E1D-F7C5-A046-AA1A-02F46D17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02025"/>
              </p:ext>
            </p:extLst>
          </p:nvPr>
        </p:nvGraphicFramePr>
        <p:xfrm>
          <a:off x="3720631" y="5092266"/>
          <a:ext cx="1239428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726">
                  <a:extLst>
                    <a:ext uri="{9D8B030D-6E8A-4147-A177-3AD203B41FA5}">
                      <a16:colId xmlns:a16="http://schemas.microsoft.com/office/drawing/2014/main" val="1490940551"/>
                    </a:ext>
                  </a:extLst>
                </a:gridCol>
                <a:gridCol w="676702">
                  <a:extLst>
                    <a:ext uri="{9D8B030D-6E8A-4147-A177-3AD203B41FA5}">
                      <a16:colId xmlns:a16="http://schemas.microsoft.com/office/drawing/2014/main" val="1598434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Category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381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692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378373"/>
            <a:ext cx="2834640" cy="237744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2822027"/>
            <a:ext cx="2834640" cy="3372827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Stepwise Regression</a:t>
            </a:r>
          </a:p>
          <a:p>
            <a:r>
              <a:rPr lang="en-US" dirty="0"/>
              <a:t>There is a large number of independent variables</a:t>
            </a:r>
          </a:p>
          <a:p>
            <a:r>
              <a:rPr lang="en-US" dirty="0"/>
              <a:t>SW Reg. adds and deletes variables based on their significance in the presence of other variables</a:t>
            </a:r>
          </a:p>
          <a:p>
            <a:r>
              <a:rPr lang="en-US" dirty="0"/>
              <a:t>The procedure stops when:</a:t>
            </a:r>
          </a:p>
          <a:p>
            <a:pPr lvl="1"/>
            <a:r>
              <a:rPr lang="en-US" dirty="0"/>
              <a:t>No more variables are significant when added to the model</a:t>
            </a:r>
          </a:p>
          <a:p>
            <a:pPr lvl="1"/>
            <a:r>
              <a:rPr lang="en-US" dirty="0"/>
              <a:t>No more variables are non-significant when removed</a:t>
            </a:r>
          </a:p>
          <a:p>
            <a:r>
              <a:rPr lang="en-US" dirty="0"/>
              <a:t>Quality of the model compared to others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14D3BF-6700-E04E-9F51-74D3112B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2"/>
          <a:stretch/>
        </p:blipFill>
        <p:spPr>
          <a:xfrm>
            <a:off x="4620895" y="882873"/>
            <a:ext cx="6322933" cy="94076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CA9D3AD5-C002-7141-BF3A-2DE799DC72D8}"/>
              </a:ext>
            </a:extLst>
          </p:cNvPr>
          <p:cNvSpPr/>
          <p:nvPr/>
        </p:nvSpPr>
        <p:spPr>
          <a:xfrm>
            <a:off x="7496585" y="2060518"/>
            <a:ext cx="656764" cy="867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A4F44F-3494-9349-84CC-F8156C72CDC1}"/>
              </a:ext>
            </a:extLst>
          </p:cNvPr>
          <p:cNvSpPr/>
          <p:nvPr/>
        </p:nvSpPr>
        <p:spPr>
          <a:xfrm>
            <a:off x="4981903" y="1081997"/>
            <a:ext cx="370490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DD8AE-7D86-8043-8F4F-9C24A90F6704}"/>
              </a:ext>
            </a:extLst>
          </p:cNvPr>
          <p:cNvSpPr/>
          <p:nvPr/>
        </p:nvSpPr>
        <p:spPr>
          <a:xfrm>
            <a:off x="5528156" y="1081997"/>
            <a:ext cx="370490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3E8BD-3AC7-1942-9779-CE0FFA01620A}"/>
              </a:ext>
            </a:extLst>
          </p:cNvPr>
          <p:cNvSpPr/>
          <p:nvPr/>
        </p:nvSpPr>
        <p:spPr>
          <a:xfrm>
            <a:off x="4981902" y="1510905"/>
            <a:ext cx="819807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409D1-0034-FB4E-9526-18032C3742AA}"/>
              </a:ext>
            </a:extLst>
          </p:cNvPr>
          <p:cNvSpPr/>
          <p:nvPr/>
        </p:nvSpPr>
        <p:spPr>
          <a:xfrm>
            <a:off x="8145517" y="1081997"/>
            <a:ext cx="698938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39C550-F48F-6D4C-9E91-5724364441DB}"/>
              </a:ext>
            </a:extLst>
          </p:cNvPr>
          <p:cNvSpPr/>
          <p:nvPr/>
        </p:nvSpPr>
        <p:spPr>
          <a:xfrm>
            <a:off x="9863959" y="1300659"/>
            <a:ext cx="533400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6591B-09CA-934B-AA6B-04CC5DFC179D}"/>
              </a:ext>
            </a:extLst>
          </p:cNvPr>
          <p:cNvSpPr/>
          <p:nvPr/>
        </p:nvSpPr>
        <p:spPr>
          <a:xfrm>
            <a:off x="9044153" y="1081996"/>
            <a:ext cx="714702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41B16-FAAE-3E4C-8216-40690E6EB086}"/>
              </a:ext>
            </a:extLst>
          </p:cNvPr>
          <p:cNvSpPr/>
          <p:nvPr/>
        </p:nvSpPr>
        <p:spPr>
          <a:xfrm>
            <a:off x="5352392" y="843588"/>
            <a:ext cx="1117981" cy="20488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6C1D93-07FE-FE45-B120-74E66FFC5FEC}"/>
              </a:ext>
            </a:extLst>
          </p:cNvPr>
          <p:cNvGrpSpPr/>
          <p:nvPr/>
        </p:nvGrpSpPr>
        <p:grpSpPr>
          <a:xfrm>
            <a:off x="3702893" y="3475429"/>
            <a:ext cx="7764894" cy="1904608"/>
            <a:chOff x="3702893" y="1890469"/>
            <a:chExt cx="7764894" cy="1904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646A18-597C-3640-A131-3D4AEAA6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2212" y="1890469"/>
              <a:ext cx="7695575" cy="9394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EDDF61-C03E-D446-BE35-0510CA418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893" y="2755813"/>
              <a:ext cx="6388653" cy="1039264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5807E-049E-F849-B6DA-7D7AFA075BBD}"/>
              </a:ext>
            </a:extLst>
          </p:cNvPr>
          <p:cNvSpPr/>
          <p:nvPr/>
        </p:nvSpPr>
        <p:spPr>
          <a:xfrm>
            <a:off x="6937595" y="5022780"/>
            <a:ext cx="1117981" cy="20488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FD2EC-62AF-8D4E-913B-38F4FD028226}"/>
              </a:ext>
            </a:extLst>
          </p:cNvPr>
          <p:cNvSpPr txBox="1"/>
          <p:nvPr/>
        </p:nvSpPr>
        <p:spPr>
          <a:xfrm>
            <a:off x="8559114" y="5227663"/>
            <a:ext cx="238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Akaike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Information Criteria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FCF82-729F-8B45-BF6E-9AEDBF29F42C}"/>
              </a:ext>
            </a:extLst>
          </p:cNvPr>
          <p:cNvCxnSpPr/>
          <p:nvPr/>
        </p:nvCxnSpPr>
        <p:spPr>
          <a:xfrm flipH="1" flipV="1">
            <a:off x="8113242" y="5198077"/>
            <a:ext cx="437635" cy="247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604A-531A-4296-877D-EB9A145E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Normality test of 3 continuous variables (duration, campaign, day)</a:t>
            </a:r>
          </a:p>
          <a:p>
            <a:pPr lvl="1"/>
            <a:r>
              <a:rPr lang="en-US" sz="2000" dirty="0"/>
              <a:t>Shapiro test (p-value&lt;0.05 </a:t>
            </a:r>
            <a:r>
              <a:rPr lang="en-US" sz="2000" dirty="0">
                <a:sym typeface="Wingdings" pitchFamily="2" charset="2"/>
              </a:rPr>
              <a:t> It is not normally distributed)</a:t>
            </a:r>
          </a:p>
          <a:p>
            <a:r>
              <a:rPr lang="en-US" sz="2400" dirty="0">
                <a:sym typeface="Wingdings" pitchFamily="2" charset="2"/>
              </a:rPr>
              <a:t>Discretized continuous variables </a:t>
            </a:r>
          </a:p>
          <a:p>
            <a:r>
              <a:rPr lang="en-US" sz="2400" dirty="0">
                <a:sym typeface="Wingdings" pitchFamily="2" charset="2"/>
              </a:rPr>
              <a:t>Performed NB model for the training set</a:t>
            </a:r>
          </a:p>
          <a:p>
            <a:r>
              <a:rPr lang="en-US" sz="2400" dirty="0">
                <a:sym typeface="Wingdings" pitchFamily="2" charset="2"/>
              </a:rPr>
              <a:t>Predicted with the test set </a:t>
            </a:r>
          </a:p>
          <a:p>
            <a:pPr lvl="1"/>
            <a:r>
              <a:rPr lang="en-US" sz="2000" dirty="0">
                <a:sym typeface="Wingdings" pitchFamily="2" charset="2"/>
              </a:rPr>
              <a:t>Accuracy, precision, recall and F-score were measured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Assumption that cont. variables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5876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01A05-B322-7E45-9A9E-5F8EE608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9974" y="-159330"/>
            <a:ext cx="8448261" cy="6942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FF89B-DFA7-E947-AC81-F47F5339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041" y="438237"/>
            <a:ext cx="578742" cy="2295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53A3BDA-9E46-BA4B-BCFE-35D90579DD41}"/>
              </a:ext>
            </a:extLst>
          </p:cNvPr>
          <p:cNvSpPr txBox="1">
            <a:spLocks/>
          </p:cNvSpPr>
          <p:nvPr/>
        </p:nvSpPr>
        <p:spPr>
          <a:xfrm>
            <a:off x="408432" y="3646576"/>
            <a:ext cx="2834640" cy="2321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First node: Duration</a:t>
            </a:r>
          </a:p>
          <a:p>
            <a:r>
              <a:rPr lang="en-US"/>
              <a:t>If less than 645 secs:</a:t>
            </a:r>
          </a:p>
          <a:p>
            <a:r>
              <a:rPr lang="en-US"/>
              <a:t>        -Previous outcome: success</a:t>
            </a:r>
          </a:p>
          <a:p>
            <a:r>
              <a:rPr lang="en-US"/>
              <a:t>If more than 645 secs:</a:t>
            </a:r>
          </a:p>
          <a:p>
            <a:r>
              <a:rPr lang="en-US"/>
              <a:t>         -Contact=cellular</a:t>
            </a:r>
          </a:p>
          <a:p>
            <a:r>
              <a:rPr lang="en-US"/>
              <a:t>         -Months: Aug, Mar, May, Oct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01A05-B322-7E45-9A9E-5F8EE608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974" y="-159330"/>
            <a:ext cx="8448261" cy="69428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First node: Duration</a:t>
            </a:r>
          </a:p>
          <a:p>
            <a:r>
              <a:rPr lang="en-US" dirty="0"/>
              <a:t>If less than 645 secs:</a:t>
            </a:r>
          </a:p>
          <a:p>
            <a:r>
              <a:rPr lang="en-US" dirty="0"/>
              <a:t>        -Previous outcome: success</a:t>
            </a:r>
          </a:p>
          <a:p>
            <a:r>
              <a:rPr lang="en-US" dirty="0"/>
              <a:t>If more than 645 secs:</a:t>
            </a:r>
          </a:p>
          <a:p>
            <a:r>
              <a:rPr lang="en-US" dirty="0"/>
              <a:t>         -Contact=cellular</a:t>
            </a:r>
          </a:p>
          <a:p>
            <a:r>
              <a:rPr lang="en-US" dirty="0"/>
              <a:t>         -Months: Aug, Mar, May, Oct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AD0BE-1B10-2D49-B634-EB7BEA3F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41" y="438237"/>
            <a:ext cx="578742" cy="2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5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01A05-B322-7E45-9A9E-5F8EE608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974" y="-159330"/>
            <a:ext cx="8448260" cy="69428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59844-A45A-834B-B15D-6268CDA0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41" y="438237"/>
            <a:ext cx="578742" cy="229532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9E0A484-263E-984F-8B25-B71B6BE5A290}"/>
              </a:ext>
            </a:extLst>
          </p:cNvPr>
          <p:cNvSpPr txBox="1">
            <a:spLocks/>
          </p:cNvSpPr>
          <p:nvPr/>
        </p:nvSpPr>
        <p:spPr>
          <a:xfrm>
            <a:off x="408432" y="3646576"/>
            <a:ext cx="2834640" cy="2321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First node: Duration</a:t>
            </a:r>
          </a:p>
          <a:p>
            <a:r>
              <a:rPr lang="en-US"/>
              <a:t>If less than 645 secs:</a:t>
            </a:r>
          </a:p>
          <a:p>
            <a:r>
              <a:rPr lang="en-US"/>
              <a:t>        -Previous outcome: success</a:t>
            </a:r>
          </a:p>
          <a:p>
            <a:r>
              <a:rPr lang="en-US"/>
              <a:t>If more than 645 secs:</a:t>
            </a:r>
          </a:p>
          <a:p>
            <a:r>
              <a:rPr lang="en-US"/>
              <a:t>         -Contact=cellular</a:t>
            </a:r>
          </a:p>
          <a:p>
            <a:r>
              <a:rPr lang="en-US"/>
              <a:t>         -Months: Aug, Mar, May, Oct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01A05-B322-7E45-9A9E-5F8EE608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974" y="-159330"/>
            <a:ext cx="8448260" cy="69428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898DA-6ADA-404D-B423-B08D006C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41" y="438237"/>
            <a:ext cx="578742" cy="229532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3E413D-2BF3-7F4E-8A24-BC6E623EC34F}"/>
              </a:ext>
            </a:extLst>
          </p:cNvPr>
          <p:cNvSpPr txBox="1">
            <a:spLocks/>
          </p:cNvSpPr>
          <p:nvPr/>
        </p:nvSpPr>
        <p:spPr>
          <a:xfrm>
            <a:off x="408432" y="3646576"/>
            <a:ext cx="2834640" cy="2321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First node: Duration</a:t>
            </a:r>
          </a:p>
          <a:p>
            <a:r>
              <a:rPr lang="en-US"/>
              <a:t>If less than 645 secs:</a:t>
            </a:r>
          </a:p>
          <a:p>
            <a:r>
              <a:rPr lang="en-US"/>
              <a:t>        -Previous outcome: success</a:t>
            </a:r>
          </a:p>
          <a:p>
            <a:r>
              <a:rPr lang="en-US"/>
              <a:t>If more than 645 secs:</a:t>
            </a:r>
          </a:p>
          <a:p>
            <a:r>
              <a:rPr lang="en-US"/>
              <a:t>         -Contact=cellular</a:t>
            </a:r>
          </a:p>
          <a:p>
            <a:r>
              <a:rPr lang="en-US"/>
              <a:t>         -Months: Aug, Mar, May, Oct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3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56724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2850292"/>
            <a:ext cx="2834640" cy="2965874"/>
          </a:xfrm>
        </p:spPr>
        <p:txBody>
          <a:bodyPr>
            <a:normAutofit/>
          </a:bodyPr>
          <a:lstStyle/>
          <a:p>
            <a:r>
              <a:rPr lang="en-US" dirty="0"/>
              <a:t>-Class value: categorical (binary)</a:t>
            </a:r>
          </a:p>
          <a:p>
            <a:r>
              <a:rPr lang="en-US" dirty="0"/>
              <a:t>-Significance level= 0.05</a:t>
            </a:r>
          </a:p>
          <a:p>
            <a:pPr lvl="0">
              <a:buClr>
                <a:srgbClr val="40BAD2"/>
              </a:buClr>
            </a:pPr>
            <a:r>
              <a:rPr lang="en-US" dirty="0"/>
              <a:t>-Statistically significant attributes</a:t>
            </a:r>
          </a:p>
          <a:p>
            <a:pPr lvl="0">
              <a:spcBef>
                <a:spcPts val="0"/>
              </a:spcBef>
              <a:buClr>
                <a:srgbClr val="40BAD2"/>
              </a:buClr>
            </a:pPr>
            <a:r>
              <a:rPr lang="en-US" dirty="0"/>
              <a:t>      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Duration</a:t>
            </a:r>
          </a:p>
          <a:p>
            <a:pPr lvl="0">
              <a:spcBef>
                <a:spcPts val="0"/>
              </a:spcBef>
              <a:buClr>
                <a:srgbClr val="40BAD2"/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Previous outcome: success</a:t>
            </a:r>
          </a:p>
          <a:p>
            <a:pPr lvl="0">
              <a:spcBef>
                <a:spcPts val="0"/>
              </a:spcBef>
              <a:buClr>
                <a:srgbClr val="40BAD2"/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Months: Oct, Mar, Jun, Sep</a:t>
            </a:r>
          </a:p>
          <a:p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854DA-6B0F-7A43-A6C2-90C38D91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99" y="475989"/>
            <a:ext cx="5658040" cy="6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ED9-A43B-494F-AEB9-90B7BA10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8213"/>
            <a:ext cx="2834640" cy="2377440"/>
          </a:xfrm>
        </p:spPr>
        <p:txBody>
          <a:bodyPr/>
          <a:lstStyle/>
          <a:p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Model Evaluation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CAFB7E-9B34-6B47-BA7A-0CC4814A8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55037"/>
              </p:ext>
            </p:extLst>
          </p:nvPr>
        </p:nvGraphicFramePr>
        <p:xfrm>
          <a:off x="2293883" y="733099"/>
          <a:ext cx="9475076" cy="5360273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722309">
                  <a:extLst>
                    <a:ext uri="{9D8B030D-6E8A-4147-A177-3AD203B41FA5}">
                      <a16:colId xmlns:a16="http://schemas.microsoft.com/office/drawing/2014/main" val="1627841332"/>
                    </a:ext>
                  </a:extLst>
                </a:gridCol>
                <a:gridCol w="3024715">
                  <a:extLst>
                    <a:ext uri="{9D8B030D-6E8A-4147-A177-3AD203B41FA5}">
                      <a16:colId xmlns:a16="http://schemas.microsoft.com/office/drawing/2014/main" val="3065000369"/>
                    </a:ext>
                  </a:extLst>
                </a:gridCol>
                <a:gridCol w="2750600">
                  <a:extLst>
                    <a:ext uri="{9D8B030D-6E8A-4147-A177-3AD203B41FA5}">
                      <a16:colId xmlns:a16="http://schemas.microsoft.com/office/drawing/2014/main" val="929985850"/>
                    </a:ext>
                  </a:extLst>
                </a:gridCol>
                <a:gridCol w="2977452">
                  <a:extLst>
                    <a:ext uri="{9D8B030D-6E8A-4147-A177-3AD203B41FA5}">
                      <a16:colId xmlns:a16="http://schemas.microsoft.com/office/drawing/2014/main" val="2928033321"/>
                    </a:ext>
                  </a:extLst>
                </a:gridCol>
              </a:tblGrid>
              <a:tr h="6381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Decision Tree</a:t>
                      </a:r>
                      <a:endParaRPr lang="en-US" b="0" u="sng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Naïve-Bayes</a:t>
                      </a:r>
                      <a:endParaRPr lang="en-US" b="0" u="sng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Logistic Regression</a:t>
                      </a:r>
                      <a:endParaRPr lang="en-US" b="0" u="sng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89514"/>
                  </a:ext>
                </a:extLst>
              </a:tr>
              <a:tr h="2550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It assigns outcomes to each decision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Complementary to other models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Works with non-parametric distributions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Performs well in binary and multi-class predictions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Requires less training data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It is not highly affected by class imbalance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Probabilistic thresholds, more training data and other features can be easily incorporated in the model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082135"/>
                  </a:ext>
                </a:extLst>
              </a:tr>
              <a:tr h="21715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Overfitting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Performs not as well as other models if many complex attributes are interacting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Assumption of independent predictors (it cannot learn interactions between features)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/>
                        <a:t>It won’t provide a good predictive value if wrong/irrelevant independent variables are selected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4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0586-E2E4-4BCA-ADC1-FCFF440E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923-6CA3-40FF-B718-2C1E460D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is a bank that </a:t>
            </a:r>
            <a:r>
              <a:rPr lang="en-US" b="1" u="sng" dirty="0"/>
              <a:t>sells long term deposit account </a:t>
            </a:r>
            <a:r>
              <a:rPr lang="en-US" dirty="0"/>
              <a:t>through telemarketing. </a:t>
            </a:r>
          </a:p>
          <a:p>
            <a:r>
              <a:rPr lang="en-US" dirty="0"/>
              <a:t>Our assignment is to assist the bank in </a:t>
            </a:r>
            <a:r>
              <a:rPr lang="en-US" b="1" u="sng" dirty="0"/>
              <a:t>targeting customers who will subscribe to a long term deposit</a:t>
            </a:r>
            <a:r>
              <a:rPr lang="en-US" b="1" dirty="0"/>
              <a:t> </a:t>
            </a:r>
            <a:r>
              <a:rPr lang="en-US" dirty="0"/>
              <a:t>and devising an effective telemarketing campaign.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20D0-7CC2-4F85-9F22-9552371F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3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57544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0D7CA018-3C43-3F4A-A009-64E9BE35F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16682"/>
                  </p:ext>
                </p:extLst>
              </p:nvPr>
            </p:nvGraphicFramePr>
            <p:xfrm>
              <a:off x="2293883" y="68580"/>
              <a:ext cx="9475076" cy="6023610"/>
            </p:xfrm>
            <a:graphic>
              <a:graphicData uri="http://schemas.openxmlformats.org/drawingml/2006/table">
                <a:tbl>
                  <a:tblPr firstRow="1" firstCol="1">
                    <a:tableStyleId>{B301B821-A1FF-4177-AEE7-76D212191A09}</a:tableStyleId>
                  </a:tblPr>
                  <a:tblGrid>
                    <a:gridCol w="722309">
                      <a:extLst>
                        <a:ext uri="{9D8B030D-6E8A-4147-A177-3AD203B41FA5}">
                          <a16:colId xmlns:a16="http://schemas.microsoft.com/office/drawing/2014/main" val="1627841332"/>
                        </a:ext>
                      </a:extLst>
                    </a:gridCol>
                    <a:gridCol w="3024715">
                      <a:extLst>
                        <a:ext uri="{9D8B030D-6E8A-4147-A177-3AD203B41FA5}">
                          <a16:colId xmlns:a16="http://schemas.microsoft.com/office/drawing/2014/main" val="3065000369"/>
                        </a:ext>
                      </a:extLst>
                    </a:gridCol>
                    <a:gridCol w="2854615">
                      <a:extLst>
                        <a:ext uri="{9D8B030D-6E8A-4147-A177-3AD203B41FA5}">
                          <a16:colId xmlns:a16="http://schemas.microsoft.com/office/drawing/2014/main" val="929985850"/>
                        </a:ext>
                      </a:extLst>
                    </a:gridCol>
                    <a:gridCol w="2873437">
                      <a:extLst>
                        <a:ext uri="{9D8B030D-6E8A-4147-A177-3AD203B41FA5}">
                          <a16:colId xmlns:a16="http://schemas.microsoft.com/office/drawing/2014/main" val="2928033321"/>
                        </a:ext>
                      </a:extLst>
                    </a:gridCol>
                  </a:tblGrid>
                  <a:tr h="50721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Decision Tree</a:t>
                          </a:r>
                          <a:endParaRPr lang="en-US" b="0" u="sng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Naïve-Bayes</a:t>
                          </a:r>
                          <a:endParaRPr lang="en-US" b="0" u="sng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Logistic Regression</a:t>
                          </a:r>
                          <a:endParaRPr lang="en-US" b="0" u="sng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889514"/>
                      </a:ext>
                    </a:extLst>
                  </a:tr>
                  <a:tr h="143390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Confusion Matrix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sz="16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1082135"/>
                      </a:ext>
                    </a:extLst>
                  </a:tr>
                  <a:tr h="996001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Accuracy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(1289+58)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(1289+58+116+44)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0.8938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1306+32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306+32+27+142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400" b="0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0.8878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1287+74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1287+74+46+100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b="1" u="sng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0.9031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42537"/>
                      </a:ext>
                    </a:extLst>
                  </a:tr>
                  <a:tr h="1097673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Precision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58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58+44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0.5686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32+27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400" b="0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0.5423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74+46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b="1" u="sng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0.6166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390368"/>
                      </a:ext>
                    </a:extLst>
                  </a:tr>
                  <a:tr h="964063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Recall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58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(58+1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0.3333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(32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32+142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400" b="0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0.1839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(74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74+100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b="1" u="sng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0.4252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142966"/>
                      </a:ext>
                    </a:extLst>
                  </a:tr>
                  <a:tr h="1024757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 Score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2×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0.56×0.33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0.56+0.33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0.4202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0.54×0.18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0.54+0.18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400" b="0" u="none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0.2746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0.61×0.42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CA" sz="11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0.61+0.42</m:t>
                                    </m:r>
                                    <m:r>
                                      <a:rPr lang="en-US" sz="11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400" u="none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indent="0" algn="ctr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b="1" u="sng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0.5034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618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0D7CA018-3C43-3F4A-A009-64E9BE35F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16682"/>
                  </p:ext>
                </p:extLst>
              </p:nvPr>
            </p:nvGraphicFramePr>
            <p:xfrm>
              <a:off x="2293883" y="68580"/>
              <a:ext cx="9475076" cy="6023610"/>
            </p:xfrm>
            <a:graphic>
              <a:graphicData uri="http://schemas.openxmlformats.org/drawingml/2006/table">
                <a:tbl>
                  <a:tblPr firstRow="1" firstCol="1">
                    <a:tableStyleId>{B301B821-A1FF-4177-AEE7-76D212191A09}</a:tableStyleId>
                  </a:tblPr>
                  <a:tblGrid>
                    <a:gridCol w="722309">
                      <a:extLst>
                        <a:ext uri="{9D8B030D-6E8A-4147-A177-3AD203B41FA5}">
                          <a16:colId xmlns:a16="http://schemas.microsoft.com/office/drawing/2014/main" val="1627841332"/>
                        </a:ext>
                      </a:extLst>
                    </a:gridCol>
                    <a:gridCol w="3024715">
                      <a:extLst>
                        <a:ext uri="{9D8B030D-6E8A-4147-A177-3AD203B41FA5}">
                          <a16:colId xmlns:a16="http://schemas.microsoft.com/office/drawing/2014/main" val="3065000369"/>
                        </a:ext>
                      </a:extLst>
                    </a:gridCol>
                    <a:gridCol w="2854615">
                      <a:extLst>
                        <a:ext uri="{9D8B030D-6E8A-4147-A177-3AD203B41FA5}">
                          <a16:colId xmlns:a16="http://schemas.microsoft.com/office/drawing/2014/main" val="929985850"/>
                        </a:ext>
                      </a:extLst>
                    </a:gridCol>
                    <a:gridCol w="2873437">
                      <a:extLst>
                        <a:ext uri="{9D8B030D-6E8A-4147-A177-3AD203B41FA5}">
                          <a16:colId xmlns:a16="http://schemas.microsoft.com/office/drawing/2014/main" val="2928033321"/>
                        </a:ext>
                      </a:extLst>
                    </a:gridCol>
                  </a:tblGrid>
                  <a:tr h="50721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Decision Tree</a:t>
                          </a:r>
                          <a:endParaRPr lang="en-US" b="0" u="sng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Naïve-Bayes</a:t>
                          </a:r>
                          <a:endParaRPr lang="en-US" b="0" u="sng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u="sng" dirty="0"/>
                            <a:t>Logistic Regression</a:t>
                          </a:r>
                          <a:endParaRPr lang="en-US" b="0" u="sng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889514"/>
                      </a:ext>
                    </a:extLst>
                  </a:tr>
                  <a:tr h="143390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Confusion Matrix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sz="16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1082135"/>
                      </a:ext>
                    </a:extLst>
                  </a:tr>
                  <a:tr h="996001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Accuracy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50" t="-193671" r="-189916" b="-311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111" t="-193671" r="-100889" b="-311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9075" t="-193671" b="-311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42537"/>
                      </a:ext>
                    </a:extLst>
                  </a:tr>
                  <a:tr h="1097673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Precision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50" t="-269767" r="-189916" b="-1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111" t="-269767" r="-100889" b="-1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9075" t="-269767" b="-18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390368"/>
                      </a:ext>
                    </a:extLst>
                  </a:tr>
                  <a:tr h="964063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Recall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50" t="-418421" r="-189916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111" t="-418421" r="-100889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9075" t="-418421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142966"/>
                      </a:ext>
                    </a:extLst>
                  </a:tr>
                  <a:tr h="1024757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 Score</a:t>
                          </a:r>
                        </a:p>
                      </a:txBody>
                      <a:tcPr vert="vert270"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950" t="-486420" r="-189916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1111" t="-486420" r="-10088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9075" t="-486420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161835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AA7434-6FA5-BA44-9DB9-EAA25384B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76401"/>
              </p:ext>
            </p:extLst>
          </p:nvPr>
        </p:nvGraphicFramePr>
        <p:xfrm>
          <a:off x="3150308" y="570104"/>
          <a:ext cx="2792414" cy="141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1">
                  <a:extLst>
                    <a:ext uri="{9D8B030D-6E8A-4147-A177-3AD203B41FA5}">
                      <a16:colId xmlns:a16="http://schemas.microsoft.com/office/drawing/2014/main" val="2467638288"/>
                    </a:ext>
                  </a:extLst>
                </a:gridCol>
                <a:gridCol w="619496">
                  <a:extLst>
                    <a:ext uri="{9D8B030D-6E8A-4147-A177-3AD203B41FA5}">
                      <a16:colId xmlns:a16="http://schemas.microsoft.com/office/drawing/2014/main" val="2123897461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827421475"/>
                    </a:ext>
                  </a:extLst>
                </a:gridCol>
                <a:gridCol w="923461">
                  <a:extLst>
                    <a:ext uri="{9D8B030D-6E8A-4147-A177-3AD203B41FA5}">
                      <a16:colId xmlns:a16="http://schemas.microsoft.com/office/drawing/2014/main" val="4261480530"/>
                    </a:ext>
                  </a:extLst>
                </a:gridCol>
              </a:tblGrid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11686"/>
                  </a:ext>
                </a:extLst>
              </a:tr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586"/>
                  </a:ext>
                </a:extLst>
              </a:tr>
              <a:tr h="28930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58 </a:t>
                      </a:r>
                      <a:r>
                        <a:rPr lang="en-US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(TP)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   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96977"/>
                  </a:ext>
                </a:extLst>
              </a:tr>
              <a:tr h="4076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(FP)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1289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(TN)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811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EAFE6D-FCA4-7343-81EC-569C9661D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00420"/>
              </p:ext>
            </p:extLst>
          </p:nvPr>
        </p:nvGraphicFramePr>
        <p:xfrm>
          <a:off x="6065786" y="573418"/>
          <a:ext cx="2792414" cy="141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1">
                  <a:extLst>
                    <a:ext uri="{9D8B030D-6E8A-4147-A177-3AD203B41FA5}">
                      <a16:colId xmlns:a16="http://schemas.microsoft.com/office/drawing/2014/main" val="2467638288"/>
                    </a:ext>
                  </a:extLst>
                </a:gridCol>
                <a:gridCol w="619496">
                  <a:extLst>
                    <a:ext uri="{9D8B030D-6E8A-4147-A177-3AD203B41FA5}">
                      <a16:colId xmlns:a16="http://schemas.microsoft.com/office/drawing/2014/main" val="2123897461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827421475"/>
                    </a:ext>
                  </a:extLst>
                </a:gridCol>
                <a:gridCol w="923461">
                  <a:extLst>
                    <a:ext uri="{9D8B030D-6E8A-4147-A177-3AD203B41FA5}">
                      <a16:colId xmlns:a16="http://schemas.microsoft.com/office/drawing/2014/main" val="4261480530"/>
                    </a:ext>
                  </a:extLst>
                </a:gridCol>
              </a:tblGrid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11686"/>
                  </a:ext>
                </a:extLst>
              </a:tr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586"/>
                  </a:ext>
                </a:extLst>
              </a:tr>
              <a:tr h="28930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 </a:t>
                      </a:r>
                      <a:r>
                        <a:rPr lang="en-US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(TP)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142   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96977"/>
                  </a:ext>
                </a:extLst>
              </a:tr>
              <a:tr h="4076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(FP)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1306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(TN)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811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8BAA1A-46E0-AF4A-96AA-3F8F91015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08766"/>
              </p:ext>
            </p:extLst>
          </p:nvPr>
        </p:nvGraphicFramePr>
        <p:xfrm>
          <a:off x="8958073" y="573417"/>
          <a:ext cx="2792414" cy="141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81">
                  <a:extLst>
                    <a:ext uri="{9D8B030D-6E8A-4147-A177-3AD203B41FA5}">
                      <a16:colId xmlns:a16="http://schemas.microsoft.com/office/drawing/2014/main" val="2467638288"/>
                    </a:ext>
                  </a:extLst>
                </a:gridCol>
                <a:gridCol w="619496">
                  <a:extLst>
                    <a:ext uri="{9D8B030D-6E8A-4147-A177-3AD203B41FA5}">
                      <a16:colId xmlns:a16="http://schemas.microsoft.com/office/drawing/2014/main" val="2123897461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827421475"/>
                    </a:ext>
                  </a:extLst>
                </a:gridCol>
                <a:gridCol w="923461">
                  <a:extLst>
                    <a:ext uri="{9D8B030D-6E8A-4147-A177-3AD203B41FA5}">
                      <a16:colId xmlns:a16="http://schemas.microsoft.com/office/drawing/2014/main" val="4261480530"/>
                    </a:ext>
                  </a:extLst>
                </a:gridCol>
              </a:tblGrid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11686"/>
                  </a:ext>
                </a:extLst>
              </a:tr>
              <a:tr h="2893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586"/>
                  </a:ext>
                </a:extLst>
              </a:tr>
              <a:tr h="289306">
                <a:tc rowSpan="2"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74 </a:t>
                      </a:r>
                      <a:r>
                        <a:rPr lang="en-US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(TP)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   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96977"/>
                  </a:ext>
                </a:extLst>
              </a:tr>
              <a:tr h="4076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46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(FP)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1287 </a:t>
                      </a: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(TN)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81173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953AD43-FE29-7246-858F-51E0A682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57" y="1783617"/>
            <a:ext cx="2140454" cy="730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-Model performance when predicting values with the test 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BC49D-F6EA-774A-BC99-34B22D87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" y="2579776"/>
            <a:ext cx="2229311" cy="30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403AF43-FEB4-BE48-AE44-A9A3F7E99ABE}"/>
              </a:ext>
            </a:extLst>
          </p:cNvPr>
          <p:cNvSpPr txBox="1"/>
          <p:nvPr/>
        </p:nvSpPr>
        <p:spPr>
          <a:xfrm>
            <a:off x="6058033" y="170637"/>
            <a:ext cx="3428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Predictive Modeling/Classification</a:t>
            </a: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CA" sz="1050" dirty="0">
                <a:solidFill>
                  <a:schemeClr val="accent1">
                    <a:lumMod val="75000"/>
                  </a:schemeClr>
                </a:solidFill>
              </a:rPr>
              <a:t>Split: 80% training set ; 20% test 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9C842-B2F7-5249-A6A0-A9A54135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1A63D-2533-274E-8849-EE879C53B053}"/>
              </a:ext>
            </a:extLst>
          </p:cNvPr>
          <p:cNvSpPr txBox="1"/>
          <p:nvPr/>
        </p:nvSpPr>
        <p:spPr>
          <a:xfrm>
            <a:off x="3444762" y="2443656"/>
            <a:ext cx="8140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Numerical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6D329-0A09-F14A-B615-80FD45C503E6}"/>
              </a:ext>
            </a:extLst>
          </p:cNvPr>
          <p:cNvSpPr txBox="1"/>
          <p:nvPr/>
        </p:nvSpPr>
        <p:spPr>
          <a:xfrm>
            <a:off x="3444762" y="3612931"/>
            <a:ext cx="8140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Categorical Variables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62CDA2-3470-7F46-AD2C-B0667DC2568F}"/>
              </a:ext>
            </a:extLst>
          </p:cNvPr>
          <p:cNvSpPr/>
          <p:nvPr/>
        </p:nvSpPr>
        <p:spPr>
          <a:xfrm>
            <a:off x="4901496" y="2758963"/>
            <a:ext cx="1087831" cy="95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89B72-F710-F142-94DE-0B308431A878}"/>
              </a:ext>
            </a:extLst>
          </p:cNvPr>
          <p:cNvSpPr txBox="1"/>
          <p:nvPr/>
        </p:nvSpPr>
        <p:spPr>
          <a:xfrm>
            <a:off x="4867688" y="2974522"/>
            <a:ext cx="114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Preparation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9D2482-3C1B-7344-93D5-6E8D49BBF7EE}"/>
              </a:ext>
            </a:extLst>
          </p:cNvPr>
          <p:cNvSpPr/>
          <p:nvPr/>
        </p:nvSpPr>
        <p:spPr>
          <a:xfrm>
            <a:off x="6561611" y="630621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FD7AA2-63EE-D842-BC4A-62DA39D5250B}"/>
              </a:ext>
            </a:extLst>
          </p:cNvPr>
          <p:cNvSpPr/>
          <p:nvPr/>
        </p:nvSpPr>
        <p:spPr>
          <a:xfrm>
            <a:off x="6561611" y="1101665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Bayes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0AF35B-24AD-534E-BEC0-E5C57402F011}"/>
              </a:ext>
            </a:extLst>
          </p:cNvPr>
          <p:cNvSpPr/>
          <p:nvPr/>
        </p:nvSpPr>
        <p:spPr>
          <a:xfrm>
            <a:off x="6553727" y="1572709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861B85-F364-D246-BDD7-41BCAEFBBEE5}"/>
              </a:ext>
            </a:extLst>
          </p:cNvPr>
          <p:cNvSpPr/>
          <p:nvPr/>
        </p:nvSpPr>
        <p:spPr>
          <a:xfrm>
            <a:off x="6561611" y="5184558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70E218-E465-E949-92BD-885092DB44D2}"/>
              </a:ext>
            </a:extLst>
          </p:cNvPr>
          <p:cNvSpPr/>
          <p:nvPr/>
        </p:nvSpPr>
        <p:spPr>
          <a:xfrm>
            <a:off x="7916919" y="922989"/>
            <a:ext cx="1424149" cy="73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Results, analysis and comparison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B71BF2-B2D1-4D4E-80B9-3929BABCC31A}"/>
              </a:ext>
            </a:extLst>
          </p:cNvPr>
          <p:cNvSpPr/>
          <p:nvPr/>
        </p:nvSpPr>
        <p:spPr>
          <a:xfrm>
            <a:off x="7916919" y="5005882"/>
            <a:ext cx="1424149" cy="73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and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A1230-96BA-8E44-9D70-9E181C65F3EB}"/>
              </a:ext>
            </a:extLst>
          </p:cNvPr>
          <p:cNvSpPr txBox="1"/>
          <p:nvPr/>
        </p:nvSpPr>
        <p:spPr>
          <a:xfrm>
            <a:off x="9664265" y="3098686"/>
            <a:ext cx="843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Campaign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32A464-BF36-9E45-B2C4-7EF772867D9F}"/>
              </a:ext>
            </a:extLst>
          </p:cNvPr>
          <p:cNvSpPr txBox="1"/>
          <p:nvPr/>
        </p:nvSpPr>
        <p:spPr>
          <a:xfrm>
            <a:off x="10681141" y="3006352"/>
            <a:ext cx="113511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Further Considerations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F83C96D-677B-A740-9458-83C0877FA843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5269455" y="1466808"/>
            <a:ext cx="1468112" cy="111619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ABF96-1AE5-0E4D-9A01-C5E0B4F392E0}"/>
              </a:ext>
            </a:extLst>
          </p:cNvPr>
          <p:cNvCxnSpPr>
            <a:endCxn id="20" idx="1"/>
          </p:cNvCxnSpPr>
          <p:nvPr/>
        </p:nvCxnSpPr>
        <p:spPr>
          <a:xfrm flipV="1">
            <a:off x="6077606" y="819807"/>
            <a:ext cx="484005" cy="471045"/>
          </a:xfrm>
          <a:prstGeom prst="bentConnector3">
            <a:avLst>
              <a:gd name="adj1" fmla="val 56515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4048F8F-4C2B-6042-B5FC-FE167F411DC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123680" y="1331848"/>
            <a:ext cx="657372" cy="20272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89F0B62-92CB-D34A-926E-4301F1E1D723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 rot="16200000" flipH="1">
            <a:off x="5171705" y="3983837"/>
            <a:ext cx="1663613" cy="111619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A0BBF5-6F9E-9C4D-B1FA-FAD93D493CB0}"/>
              </a:ext>
            </a:extLst>
          </p:cNvPr>
          <p:cNvCxnSpPr>
            <a:stCxn id="21" idx="3"/>
            <a:endCxn id="38" idx="2"/>
          </p:cNvCxnSpPr>
          <p:nvPr/>
        </p:nvCxnSpPr>
        <p:spPr>
          <a:xfrm>
            <a:off x="7567449" y="1290851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A95057E-1EEA-0F41-9FC7-57E455BA7B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67449" y="819807"/>
            <a:ext cx="173420" cy="46508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D4A8055-1E04-834A-82B6-5A72E7DFA9CA}"/>
              </a:ext>
            </a:extLst>
          </p:cNvPr>
          <p:cNvCxnSpPr>
            <a:cxnSpLocks/>
          </p:cNvCxnSpPr>
          <p:nvPr/>
        </p:nvCxnSpPr>
        <p:spPr>
          <a:xfrm flipV="1">
            <a:off x="7575332" y="1294971"/>
            <a:ext cx="165537" cy="471044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B45BE6F-41E9-1C4E-8739-F8518CC90217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9341068" y="1290851"/>
            <a:ext cx="323197" cy="1946335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76F4E50-A282-0944-9611-9ED897D9EF44}"/>
              </a:ext>
            </a:extLst>
          </p:cNvPr>
          <p:cNvCxnSpPr>
            <a:stCxn id="39" idx="6"/>
            <a:endCxn id="41" idx="1"/>
          </p:cNvCxnSpPr>
          <p:nvPr/>
        </p:nvCxnSpPr>
        <p:spPr>
          <a:xfrm flipV="1">
            <a:off x="9341068" y="3237186"/>
            <a:ext cx="323197" cy="213655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01768-A389-9A45-B30D-804217F1AB6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499834" y="3237185"/>
            <a:ext cx="18130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302AA0-A119-E348-B68E-29F8A5DC832F}"/>
              </a:ext>
            </a:extLst>
          </p:cNvPr>
          <p:cNvCxnSpPr>
            <a:stCxn id="23" idx="3"/>
            <a:endCxn id="39" idx="2"/>
          </p:cNvCxnSpPr>
          <p:nvPr/>
        </p:nvCxnSpPr>
        <p:spPr>
          <a:xfrm>
            <a:off x="7567449" y="5373744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CA418D5-FBA9-7946-9ECA-14AE7EA9B38D}"/>
              </a:ext>
            </a:extLst>
          </p:cNvPr>
          <p:cNvSpPr/>
          <p:nvPr/>
        </p:nvSpPr>
        <p:spPr>
          <a:xfrm>
            <a:off x="5856890" y="110132"/>
            <a:ext cx="3831288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37243A-10E0-1E4B-A1F0-5376162972DF}"/>
              </a:ext>
            </a:extLst>
          </p:cNvPr>
          <p:cNvSpPr/>
          <p:nvPr/>
        </p:nvSpPr>
        <p:spPr>
          <a:xfrm>
            <a:off x="5856889" y="4262275"/>
            <a:ext cx="3831289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B4DF4D-1FC1-AC4E-91EC-BCBAE147B668}"/>
              </a:ext>
            </a:extLst>
          </p:cNvPr>
          <p:cNvSpPr txBox="1"/>
          <p:nvPr/>
        </p:nvSpPr>
        <p:spPr>
          <a:xfrm>
            <a:off x="6490927" y="5839405"/>
            <a:ext cx="249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Post-prediction Analysis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331E8DF-8BA8-854D-BC63-6F7E5886AF1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258789" y="2643711"/>
            <a:ext cx="608899" cy="561644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ED8B036-FE19-1E49-B8E7-6C7DE09607B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258789" y="3205355"/>
            <a:ext cx="608899" cy="60763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5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403AF43-FEB4-BE48-AE44-A9A3F7E99ABE}"/>
              </a:ext>
            </a:extLst>
          </p:cNvPr>
          <p:cNvSpPr txBox="1"/>
          <p:nvPr/>
        </p:nvSpPr>
        <p:spPr>
          <a:xfrm>
            <a:off x="6058033" y="170637"/>
            <a:ext cx="3428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Modeling/Classification</a:t>
            </a: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CA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Split: 80% training set ; 20% test 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9C842-B2F7-5249-A6A0-A9A54135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1A63D-2533-274E-8849-EE879C53B053}"/>
              </a:ext>
            </a:extLst>
          </p:cNvPr>
          <p:cNvSpPr txBox="1"/>
          <p:nvPr/>
        </p:nvSpPr>
        <p:spPr>
          <a:xfrm>
            <a:off x="3444762" y="2443656"/>
            <a:ext cx="814027" cy="40011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Numerical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6D329-0A09-F14A-B615-80FD45C503E6}"/>
              </a:ext>
            </a:extLst>
          </p:cNvPr>
          <p:cNvSpPr txBox="1"/>
          <p:nvPr/>
        </p:nvSpPr>
        <p:spPr>
          <a:xfrm>
            <a:off x="3444762" y="3612931"/>
            <a:ext cx="814027" cy="40011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Categorical Variables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62CDA2-3470-7F46-AD2C-B0667DC2568F}"/>
              </a:ext>
            </a:extLst>
          </p:cNvPr>
          <p:cNvSpPr/>
          <p:nvPr/>
        </p:nvSpPr>
        <p:spPr>
          <a:xfrm>
            <a:off x="4901496" y="2758963"/>
            <a:ext cx="1087831" cy="951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89B72-F710-F142-94DE-0B308431A878}"/>
              </a:ext>
            </a:extLst>
          </p:cNvPr>
          <p:cNvSpPr txBox="1"/>
          <p:nvPr/>
        </p:nvSpPr>
        <p:spPr>
          <a:xfrm>
            <a:off x="4867688" y="2974522"/>
            <a:ext cx="114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Preparation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9D2482-3C1B-7344-93D5-6E8D49BBF7EE}"/>
              </a:ext>
            </a:extLst>
          </p:cNvPr>
          <p:cNvSpPr/>
          <p:nvPr/>
        </p:nvSpPr>
        <p:spPr>
          <a:xfrm>
            <a:off x="6561611" y="630621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FD7AA2-63EE-D842-BC4A-62DA39D5250B}"/>
              </a:ext>
            </a:extLst>
          </p:cNvPr>
          <p:cNvSpPr/>
          <p:nvPr/>
        </p:nvSpPr>
        <p:spPr>
          <a:xfrm>
            <a:off x="6561611" y="1101665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Bayes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0AF35B-24AD-534E-BEC0-E5C57402F011}"/>
              </a:ext>
            </a:extLst>
          </p:cNvPr>
          <p:cNvSpPr/>
          <p:nvPr/>
        </p:nvSpPr>
        <p:spPr>
          <a:xfrm>
            <a:off x="6553727" y="1572709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861B85-F364-D246-BDD7-41BCAEFBBEE5}"/>
              </a:ext>
            </a:extLst>
          </p:cNvPr>
          <p:cNvSpPr/>
          <p:nvPr/>
        </p:nvSpPr>
        <p:spPr>
          <a:xfrm>
            <a:off x="6561611" y="5184558"/>
            <a:ext cx="1005838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70E218-E465-E949-92BD-885092DB44D2}"/>
              </a:ext>
            </a:extLst>
          </p:cNvPr>
          <p:cNvSpPr/>
          <p:nvPr/>
        </p:nvSpPr>
        <p:spPr>
          <a:xfrm>
            <a:off x="7916919" y="922989"/>
            <a:ext cx="1424149" cy="7357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Results, analysis and comparison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B71BF2-B2D1-4D4E-80B9-3929BABCC31A}"/>
              </a:ext>
            </a:extLst>
          </p:cNvPr>
          <p:cNvSpPr/>
          <p:nvPr/>
        </p:nvSpPr>
        <p:spPr>
          <a:xfrm>
            <a:off x="7916919" y="5005882"/>
            <a:ext cx="1424149" cy="73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and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A1230-96BA-8E44-9D70-9E181C65F3EB}"/>
              </a:ext>
            </a:extLst>
          </p:cNvPr>
          <p:cNvSpPr txBox="1"/>
          <p:nvPr/>
        </p:nvSpPr>
        <p:spPr>
          <a:xfrm>
            <a:off x="9664265" y="3098686"/>
            <a:ext cx="843455" cy="2769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Campaign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32A464-BF36-9E45-B2C4-7EF772867D9F}"/>
              </a:ext>
            </a:extLst>
          </p:cNvPr>
          <p:cNvSpPr txBox="1"/>
          <p:nvPr/>
        </p:nvSpPr>
        <p:spPr>
          <a:xfrm>
            <a:off x="10681141" y="3006352"/>
            <a:ext cx="1135117" cy="4616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Further Considerations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F83C96D-677B-A740-9458-83C0877FA843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5269455" y="1466808"/>
            <a:ext cx="1468112" cy="1116199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ABF96-1AE5-0E4D-9A01-C5E0B4F392E0}"/>
              </a:ext>
            </a:extLst>
          </p:cNvPr>
          <p:cNvCxnSpPr>
            <a:endCxn id="20" idx="1"/>
          </p:cNvCxnSpPr>
          <p:nvPr/>
        </p:nvCxnSpPr>
        <p:spPr>
          <a:xfrm flipV="1">
            <a:off x="6077606" y="819807"/>
            <a:ext cx="484005" cy="471045"/>
          </a:xfrm>
          <a:prstGeom prst="bentConnector3">
            <a:avLst>
              <a:gd name="adj1" fmla="val 56515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4048F8F-4C2B-6042-B5FC-FE167F411DC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123680" y="1331848"/>
            <a:ext cx="657372" cy="202721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89F0B62-92CB-D34A-926E-4301F1E1D723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 rot="16200000" flipH="1">
            <a:off x="5171705" y="3983837"/>
            <a:ext cx="1663613" cy="111619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A0BBF5-6F9E-9C4D-B1FA-FAD93D493CB0}"/>
              </a:ext>
            </a:extLst>
          </p:cNvPr>
          <p:cNvCxnSpPr>
            <a:stCxn id="21" idx="3"/>
            <a:endCxn id="38" idx="2"/>
          </p:cNvCxnSpPr>
          <p:nvPr/>
        </p:nvCxnSpPr>
        <p:spPr>
          <a:xfrm>
            <a:off x="7567449" y="1290851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A95057E-1EEA-0F41-9FC7-57E455BA7B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67449" y="819807"/>
            <a:ext cx="173420" cy="465083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D4A8055-1E04-834A-82B6-5A72E7DFA9CA}"/>
              </a:ext>
            </a:extLst>
          </p:cNvPr>
          <p:cNvCxnSpPr>
            <a:cxnSpLocks/>
          </p:cNvCxnSpPr>
          <p:nvPr/>
        </p:nvCxnSpPr>
        <p:spPr>
          <a:xfrm flipV="1">
            <a:off x="7575332" y="1294971"/>
            <a:ext cx="165537" cy="471044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B45BE6F-41E9-1C4E-8739-F8518CC90217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9341068" y="1290851"/>
            <a:ext cx="323197" cy="1946335"/>
          </a:xfrm>
          <a:prstGeom prst="bentConnector3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76F4E50-A282-0944-9611-9ED897D9EF44}"/>
              </a:ext>
            </a:extLst>
          </p:cNvPr>
          <p:cNvCxnSpPr>
            <a:stCxn id="39" idx="6"/>
            <a:endCxn id="41" idx="1"/>
          </p:cNvCxnSpPr>
          <p:nvPr/>
        </p:nvCxnSpPr>
        <p:spPr>
          <a:xfrm flipV="1">
            <a:off x="9341068" y="3237186"/>
            <a:ext cx="323197" cy="2136558"/>
          </a:xfrm>
          <a:prstGeom prst="bentConnector3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01768-A389-9A45-B30D-804217F1AB6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499834" y="3237185"/>
            <a:ext cx="181307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302AA0-A119-E348-B68E-29F8A5DC832F}"/>
              </a:ext>
            </a:extLst>
          </p:cNvPr>
          <p:cNvCxnSpPr>
            <a:stCxn id="23" idx="3"/>
            <a:endCxn id="39" idx="2"/>
          </p:cNvCxnSpPr>
          <p:nvPr/>
        </p:nvCxnSpPr>
        <p:spPr>
          <a:xfrm>
            <a:off x="7567449" y="5373744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CA418D5-FBA9-7946-9ECA-14AE7EA9B38D}"/>
              </a:ext>
            </a:extLst>
          </p:cNvPr>
          <p:cNvSpPr/>
          <p:nvPr/>
        </p:nvSpPr>
        <p:spPr>
          <a:xfrm>
            <a:off x="5856890" y="110132"/>
            <a:ext cx="3831288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37243A-10E0-1E4B-A1F0-5376162972DF}"/>
              </a:ext>
            </a:extLst>
          </p:cNvPr>
          <p:cNvSpPr/>
          <p:nvPr/>
        </p:nvSpPr>
        <p:spPr>
          <a:xfrm>
            <a:off x="5856889" y="4262275"/>
            <a:ext cx="3831289" cy="222293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B4DF4D-1FC1-AC4E-91EC-BCBAE147B668}"/>
              </a:ext>
            </a:extLst>
          </p:cNvPr>
          <p:cNvSpPr txBox="1"/>
          <p:nvPr/>
        </p:nvSpPr>
        <p:spPr>
          <a:xfrm>
            <a:off x="6490927" y="5839405"/>
            <a:ext cx="249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Post-prediction Analysis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331E8DF-8BA8-854D-BC63-6F7E5886AF1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258789" y="2643711"/>
            <a:ext cx="608899" cy="561644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ED8B036-FE19-1E49-B8E7-6C7DE09607B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258789" y="3205355"/>
            <a:ext cx="608899" cy="607631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9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ED9-A43B-494F-AEB9-90B7BA10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Post-Predictive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1B0936-1522-9740-854B-27790E7E4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72300"/>
              </p:ext>
            </p:extLst>
          </p:nvPr>
        </p:nvGraphicFramePr>
        <p:xfrm>
          <a:off x="3969363" y="1492265"/>
          <a:ext cx="714947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289">
                  <a:extLst>
                    <a:ext uri="{9D8B030D-6E8A-4147-A177-3AD203B41FA5}">
                      <a16:colId xmlns:a16="http://schemas.microsoft.com/office/drawing/2014/main" val="2356826810"/>
                    </a:ext>
                  </a:extLst>
                </a:gridCol>
                <a:gridCol w="985595">
                  <a:extLst>
                    <a:ext uri="{9D8B030D-6E8A-4147-A177-3AD203B41FA5}">
                      <a16:colId xmlns:a16="http://schemas.microsoft.com/office/drawing/2014/main" val="97135600"/>
                    </a:ext>
                  </a:extLst>
                </a:gridCol>
                <a:gridCol w="925062">
                  <a:extLst>
                    <a:ext uri="{9D8B030D-6E8A-4147-A177-3AD203B41FA5}">
                      <a16:colId xmlns:a16="http://schemas.microsoft.com/office/drawing/2014/main" val="3837360813"/>
                    </a:ext>
                  </a:extLst>
                </a:gridCol>
                <a:gridCol w="1116527">
                  <a:extLst>
                    <a:ext uri="{9D8B030D-6E8A-4147-A177-3AD203B41FA5}">
                      <a16:colId xmlns:a16="http://schemas.microsoft.com/office/drawing/2014/main" val="19557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{marital=married} 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0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{housing=no}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3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</a:t>
                      </a:r>
                      <a:r>
                        <a:rPr lang="en-US" sz="16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poutcome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=unknown}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9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{contact=cellular}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{loan=no} 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3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{housing=no, loan=no} 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2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{loan=no, </a:t>
                      </a:r>
                      <a:r>
                        <a:rPr lang="en-US" sz="16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poutcome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=unknown}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 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3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{loan=no, contact=cellular} 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a:t>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{y=yes}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82986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65FD-C47C-48BE-B4ED-932C3BA6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Apriori</a:t>
            </a:r>
            <a:r>
              <a:rPr lang="en-US" sz="1800" dirty="0"/>
              <a:t> Algorithm</a:t>
            </a:r>
          </a:p>
          <a:p>
            <a:r>
              <a:rPr lang="en-US" sz="1800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63511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403AF43-FEB4-BE48-AE44-A9A3F7E99ABE}"/>
              </a:ext>
            </a:extLst>
          </p:cNvPr>
          <p:cNvSpPr txBox="1"/>
          <p:nvPr/>
        </p:nvSpPr>
        <p:spPr>
          <a:xfrm>
            <a:off x="6058033" y="170637"/>
            <a:ext cx="3428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Predictive Modeling/Classification</a:t>
            </a: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CA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Split: 80% training set ; 20% test 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69C842-B2F7-5249-A6A0-A9A54135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1A63D-2533-274E-8849-EE879C53B053}"/>
              </a:ext>
            </a:extLst>
          </p:cNvPr>
          <p:cNvSpPr txBox="1"/>
          <p:nvPr/>
        </p:nvSpPr>
        <p:spPr>
          <a:xfrm>
            <a:off x="3444762" y="2443656"/>
            <a:ext cx="814027" cy="40011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Numerical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6D329-0A09-F14A-B615-80FD45C503E6}"/>
              </a:ext>
            </a:extLst>
          </p:cNvPr>
          <p:cNvSpPr txBox="1"/>
          <p:nvPr/>
        </p:nvSpPr>
        <p:spPr>
          <a:xfrm>
            <a:off x="3444762" y="3612931"/>
            <a:ext cx="814027" cy="40011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Categorical Variables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62CDA2-3470-7F46-AD2C-B0667DC2568F}"/>
              </a:ext>
            </a:extLst>
          </p:cNvPr>
          <p:cNvSpPr/>
          <p:nvPr/>
        </p:nvSpPr>
        <p:spPr>
          <a:xfrm>
            <a:off x="4901496" y="2758963"/>
            <a:ext cx="1087831" cy="951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89B72-F710-F142-94DE-0B308431A878}"/>
              </a:ext>
            </a:extLst>
          </p:cNvPr>
          <p:cNvSpPr txBox="1"/>
          <p:nvPr/>
        </p:nvSpPr>
        <p:spPr>
          <a:xfrm>
            <a:off x="4867688" y="2974522"/>
            <a:ext cx="114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Preparation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9D2482-3C1B-7344-93D5-6E8D49BBF7EE}"/>
              </a:ext>
            </a:extLst>
          </p:cNvPr>
          <p:cNvSpPr/>
          <p:nvPr/>
        </p:nvSpPr>
        <p:spPr>
          <a:xfrm>
            <a:off x="6561611" y="630621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FD7AA2-63EE-D842-BC4A-62DA39D5250B}"/>
              </a:ext>
            </a:extLst>
          </p:cNvPr>
          <p:cNvSpPr/>
          <p:nvPr/>
        </p:nvSpPr>
        <p:spPr>
          <a:xfrm>
            <a:off x="6561611" y="1101665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Bayes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0AF35B-24AD-534E-BEC0-E5C57402F011}"/>
              </a:ext>
            </a:extLst>
          </p:cNvPr>
          <p:cNvSpPr/>
          <p:nvPr/>
        </p:nvSpPr>
        <p:spPr>
          <a:xfrm>
            <a:off x="6553727" y="1572709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861B85-F364-D246-BDD7-41BCAEFBBEE5}"/>
              </a:ext>
            </a:extLst>
          </p:cNvPr>
          <p:cNvSpPr/>
          <p:nvPr/>
        </p:nvSpPr>
        <p:spPr>
          <a:xfrm>
            <a:off x="6561611" y="5184558"/>
            <a:ext cx="1005838" cy="3783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Apriori</a:t>
            </a:r>
            <a:r>
              <a:rPr lang="en-US" sz="1200" dirty="0"/>
              <a:t> Algorithm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70E218-E465-E949-92BD-885092DB44D2}"/>
              </a:ext>
            </a:extLst>
          </p:cNvPr>
          <p:cNvSpPr/>
          <p:nvPr/>
        </p:nvSpPr>
        <p:spPr>
          <a:xfrm>
            <a:off x="7916919" y="922989"/>
            <a:ext cx="1424149" cy="7357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Results, analysis and comparison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B71BF2-B2D1-4D4E-80B9-3929BABCC31A}"/>
              </a:ext>
            </a:extLst>
          </p:cNvPr>
          <p:cNvSpPr/>
          <p:nvPr/>
        </p:nvSpPr>
        <p:spPr>
          <a:xfrm>
            <a:off x="7916919" y="5005882"/>
            <a:ext cx="1424149" cy="7357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and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A1230-96BA-8E44-9D70-9E181C65F3EB}"/>
              </a:ext>
            </a:extLst>
          </p:cNvPr>
          <p:cNvSpPr txBox="1"/>
          <p:nvPr/>
        </p:nvSpPr>
        <p:spPr>
          <a:xfrm>
            <a:off x="9664265" y="3098686"/>
            <a:ext cx="843455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Campaign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32A464-BF36-9E45-B2C4-7EF772867D9F}"/>
              </a:ext>
            </a:extLst>
          </p:cNvPr>
          <p:cNvSpPr txBox="1"/>
          <p:nvPr/>
        </p:nvSpPr>
        <p:spPr>
          <a:xfrm>
            <a:off x="10681141" y="3006352"/>
            <a:ext cx="1135117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Further Considerations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F83C96D-677B-A740-9458-83C0877FA843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5269455" y="1466808"/>
            <a:ext cx="1468112" cy="1116199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ABF96-1AE5-0E4D-9A01-C5E0B4F392E0}"/>
              </a:ext>
            </a:extLst>
          </p:cNvPr>
          <p:cNvCxnSpPr>
            <a:endCxn id="20" idx="1"/>
          </p:cNvCxnSpPr>
          <p:nvPr/>
        </p:nvCxnSpPr>
        <p:spPr>
          <a:xfrm flipV="1">
            <a:off x="6077606" y="819807"/>
            <a:ext cx="484005" cy="471045"/>
          </a:xfrm>
          <a:prstGeom prst="bentConnector3">
            <a:avLst>
              <a:gd name="adj1" fmla="val 56515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4048F8F-4C2B-6042-B5FC-FE167F411DC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123680" y="1331848"/>
            <a:ext cx="657372" cy="202721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89F0B62-92CB-D34A-926E-4301F1E1D723}"/>
              </a:ext>
            </a:extLst>
          </p:cNvPr>
          <p:cNvCxnSpPr>
            <a:cxnSpLocks/>
            <a:stCxn id="6" idx="4"/>
            <a:endCxn id="23" idx="1"/>
          </p:cNvCxnSpPr>
          <p:nvPr/>
        </p:nvCxnSpPr>
        <p:spPr>
          <a:xfrm rot="16200000" flipH="1">
            <a:off x="5171705" y="3983837"/>
            <a:ext cx="1663613" cy="1116199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A0BBF5-6F9E-9C4D-B1FA-FAD93D493CB0}"/>
              </a:ext>
            </a:extLst>
          </p:cNvPr>
          <p:cNvCxnSpPr>
            <a:stCxn id="21" idx="3"/>
            <a:endCxn id="38" idx="2"/>
          </p:cNvCxnSpPr>
          <p:nvPr/>
        </p:nvCxnSpPr>
        <p:spPr>
          <a:xfrm>
            <a:off x="7567449" y="1290851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A95057E-1EEA-0F41-9FC7-57E455BA7B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67449" y="819807"/>
            <a:ext cx="173420" cy="465083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D4A8055-1E04-834A-82B6-5A72E7DFA9CA}"/>
              </a:ext>
            </a:extLst>
          </p:cNvPr>
          <p:cNvCxnSpPr>
            <a:cxnSpLocks/>
          </p:cNvCxnSpPr>
          <p:nvPr/>
        </p:nvCxnSpPr>
        <p:spPr>
          <a:xfrm flipV="1">
            <a:off x="7575332" y="1294971"/>
            <a:ext cx="165537" cy="471044"/>
          </a:xfrm>
          <a:prstGeom prst="bentConnector2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B45BE6F-41E9-1C4E-8739-F8518CC90217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9341068" y="1290851"/>
            <a:ext cx="323197" cy="1946335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76F4E50-A282-0944-9611-9ED897D9EF44}"/>
              </a:ext>
            </a:extLst>
          </p:cNvPr>
          <p:cNvCxnSpPr>
            <a:stCxn id="39" idx="6"/>
            <a:endCxn id="41" idx="1"/>
          </p:cNvCxnSpPr>
          <p:nvPr/>
        </p:nvCxnSpPr>
        <p:spPr>
          <a:xfrm flipV="1">
            <a:off x="9341068" y="3237186"/>
            <a:ext cx="323197" cy="213655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D01768-A389-9A45-B30D-804217F1AB6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499834" y="3237185"/>
            <a:ext cx="18130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302AA0-A119-E348-B68E-29F8A5DC832F}"/>
              </a:ext>
            </a:extLst>
          </p:cNvPr>
          <p:cNvCxnSpPr>
            <a:stCxn id="23" idx="3"/>
            <a:endCxn id="39" idx="2"/>
          </p:cNvCxnSpPr>
          <p:nvPr/>
        </p:nvCxnSpPr>
        <p:spPr>
          <a:xfrm>
            <a:off x="7567449" y="5373744"/>
            <a:ext cx="349470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CA418D5-FBA9-7946-9ECA-14AE7EA9B38D}"/>
              </a:ext>
            </a:extLst>
          </p:cNvPr>
          <p:cNvSpPr/>
          <p:nvPr/>
        </p:nvSpPr>
        <p:spPr>
          <a:xfrm>
            <a:off x="5856890" y="110132"/>
            <a:ext cx="3831288" cy="222293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37243A-10E0-1E4B-A1F0-5376162972DF}"/>
              </a:ext>
            </a:extLst>
          </p:cNvPr>
          <p:cNvSpPr/>
          <p:nvPr/>
        </p:nvSpPr>
        <p:spPr>
          <a:xfrm>
            <a:off x="5856889" y="4262275"/>
            <a:ext cx="3831289" cy="2222938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B4DF4D-1FC1-AC4E-91EC-BCBAE147B668}"/>
              </a:ext>
            </a:extLst>
          </p:cNvPr>
          <p:cNvSpPr txBox="1"/>
          <p:nvPr/>
        </p:nvSpPr>
        <p:spPr>
          <a:xfrm>
            <a:off x="6490927" y="5839405"/>
            <a:ext cx="249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Post-prediction Analysis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331E8DF-8BA8-854D-BC63-6F7E5886AF1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258789" y="2643711"/>
            <a:ext cx="608899" cy="561644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ED8B036-FE19-1E49-B8E7-6C7DE09607B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258789" y="3205355"/>
            <a:ext cx="608899" cy="607631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C0797-2920-2D4D-9782-0DD9477FD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alphaModFix amt="50000"/>
          </a:blip>
          <a:srcRect l="2382" t="2491" r="2701" b="3808"/>
          <a:stretch/>
        </p:blipFill>
        <p:spPr>
          <a:xfrm>
            <a:off x="3886200" y="338960"/>
            <a:ext cx="4619297" cy="3452647"/>
          </a:xfrm>
          <a:prstGeom prst="rect">
            <a:avLst/>
          </a:prstGeom>
          <a:ln w="19050">
            <a:solidFill>
              <a:schemeClr val="tx1"/>
            </a:solidFill>
            <a:prstDash val="dashDot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B59EEF-8660-8A47-BE9A-CE3396F4E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481" t="2345" r="2831" b="4565"/>
          <a:stretch/>
        </p:blipFill>
        <p:spPr>
          <a:xfrm>
            <a:off x="6278618" y="1764558"/>
            <a:ext cx="4974020" cy="3511764"/>
          </a:xfrm>
          <a:prstGeom prst="rect">
            <a:avLst/>
          </a:prstGeom>
          <a:ln w="19050">
            <a:solidFill>
              <a:schemeClr val="tx1"/>
            </a:solidFill>
            <a:prstDash val="dashDot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0C561C-65D3-F446-88FC-EFC9C1060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14" t="4101" r="5678" b="4202"/>
          <a:stretch/>
        </p:blipFill>
        <p:spPr>
          <a:xfrm>
            <a:off x="4114803" y="3044183"/>
            <a:ext cx="4390694" cy="3222610"/>
          </a:xfrm>
          <a:prstGeom prst="rect">
            <a:avLst/>
          </a:prstGeom>
          <a:ln w="19050">
            <a:solidFill>
              <a:schemeClr val="tx1"/>
            </a:solidFill>
            <a:prstDash val="dashDot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31F037-E0F7-D04F-BE8C-D50C5EEB3B0F}"/>
              </a:ext>
            </a:extLst>
          </p:cNvPr>
          <p:cNvSpPr txBox="1"/>
          <p:nvPr/>
        </p:nvSpPr>
        <p:spPr>
          <a:xfrm>
            <a:off x="4012324" y="395294"/>
            <a:ext cx="27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DBDCB-F886-0F41-8BD1-2E281449C92A}"/>
              </a:ext>
            </a:extLst>
          </p:cNvPr>
          <p:cNvSpPr txBox="1"/>
          <p:nvPr/>
        </p:nvSpPr>
        <p:spPr>
          <a:xfrm>
            <a:off x="8765628" y="1714254"/>
            <a:ext cx="1883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DECISION TREE</a:t>
            </a:r>
          </a:p>
          <a:p>
            <a:pPr algn="r"/>
            <a:r>
              <a:rPr lang="en-US" sz="1400" b="1" dirty="0"/>
              <a:t>(Complementary)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6EC30-47F4-DC4A-B9AB-EAAE69885EC5}"/>
              </a:ext>
            </a:extLst>
          </p:cNvPr>
          <p:cNvSpPr txBox="1"/>
          <p:nvPr/>
        </p:nvSpPr>
        <p:spPr>
          <a:xfrm>
            <a:off x="4477407" y="5923165"/>
            <a:ext cx="246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APRIORI ALGORITHM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4D280-AEA7-EC40-93C4-C0AE08BF3C10}"/>
              </a:ext>
            </a:extLst>
          </p:cNvPr>
          <p:cNvSpPr txBox="1"/>
          <p:nvPr/>
        </p:nvSpPr>
        <p:spPr>
          <a:xfrm>
            <a:off x="4114803" y="814196"/>
            <a:ext cx="275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-Contact: unknown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BE2F48-2C97-D14C-BCE3-106E9C4DDE38}"/>
              </a:ext>
            </a:extLst>
          </p:cNvPr>
          <p:cNvSpPr txBox="1"/>
          <p:nvPr/>
        </p:nvSpPr>
        <p:spPr>
          <a:xfrm>
            <a:off x="6365327" y="4347394"/>
            <a:ext cx="224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-Contact: cellular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A453A-1DC4-FD4C-A57E-351EC4CB7CF0}"/>
              </a:ext>
            </a:extLst>
          </p:cNvPr>
          <p:cNvSpPr txBox="1"/>
          <p:nvPr/>
        </p:nvSpPr>
        <p:spPr>
          <a:xfrm>
            <a:off x="4477406" y="5279603"/>
            <a:ext cx="377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-People are married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-People who do not have a personal loan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5B02F-9E95-674C-8907-ED7B497A0995}"/>
              </a:ext>
            </a:extLst>
          </p:cNvPr>
          <p:cNvSpPr txBox="1"/>
          <p:nvPr/>
        </p:nvSpPr>
        <p:spPr>
          <a:xfrm>
            <a:off x="6365327" y="1874631"/>
            <a:ext cx="2140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-Duration: 645 secs (10 min.)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-Months: October, March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-Successful previous marketing campaign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433E865-2479-4B43-9B89-1F525136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15803"/>
              </p:ext>
            </p:extLst>
          </p:nvPr>
        </p:nvGraphicFramePr>
        <p:xfrm>
          <a:off x="8844454" y="524200"/>
          <a:ext cx="29855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39">
                  <a:extLst>
                    <a:ext uri="{9D8B030D-6E8A-4147-A177-3AD203B41FA5}">
                      <a16:colId xmlns:a16="http://schemas.microsoft.com/office/drawing/2014/main" val="182523203"/>
                    </a:ext>
                  </a:extLst>
                </a:gridCol>
                <a:gridCol w="2645356">
                  <a:extLst>
                    <a:ext uri="{9D8B030D-6E8A-4147-A177-3AD203B41FA5}">
                      <a16:colId xmlns:a16="http://schemas.microsoft.com/office/drawing/2014/main" val="4112662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More likely to fail 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7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likely to succeed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38766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436E22AA-F43D-B64E-B196-CF44E4D31AD5}"/>
              </a:ext>
            </a:extLst>
          </p:cNvPr>
          <p:cNvSpPr/>
          <p:nvPr/>
        </p:nvSpPr>
        <p:spPr>
          <a:xfrm>
            <a:off x="4305656" y="3136071"/>
            <a:ext cx="1972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-People who do not have a house loan</a:t>
            </a:r>
          </a:p>
        </p:txBody>
      </p:sp>
    </p:spTree>
    <p:extLst>
      <p:ext uri="{BB962C8B-B14F-4D97-AF65-F5344CB8AC3E}">
        <p14:creationId xmlns:p14="http://schemas.microsoft.com/office/powerpoint/2010/main" val="77106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09112-B8F9-ED40-A1F1-2FC66333F0F6}"/>
              </a:ext>
            </a:extLst>
          </p:cNvPr>
          <p:cNvGrpSpPr/>
          <p:nvPr/>
        </p:nvGrpSpPr>
        <p:grpSpPr>
          <a:xfrm>
            <a:off x="3689130" y="1520577"/>
            <a:ext cx="3854668" cy="1749973"/>
            <a:chOff x="4035973" y="3145220"/>
            <a:chExt cx="3854668" cy="17499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98655C-7BEB-054A-9B82-F56E41FDB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714" t="4101" r="5678" b="4202"/>
            <a:stretch/>
          </p:blipFill>
          <p:spPr>
            <a:xfrm>
              <a:off x="4035973" y="3145220"/>
              <a:ext cx="3854668" cy="1749973"/>
            </a:xfrm>
            <a:prstGeom prst="rect">
              <a:avLst/>
            </a:prstGeom>
            <a:ln w="19050">
              <a:noFill/>
              <a:prstDash val="dashDot"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E1DDF6-F192-894D-BB03-2B5942F69226}"/>
                </a:ext>
              </a:extLst>
            </p:cNvPr>
            <p:cNvSpPr txBox="1"/>
            <p:nvPr/>
          </p:nvSpPr>
          <p:spPr>
            <a:xfrm>
              <a:off x="4035973" y="3357624"/>
              <a:ext cx="38546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ATTRIBUTES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Unknowns</a:t>
              </a:r>
            </a:p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r>
                <a:rPr lang="en-US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Poutcome</a:t>
              </a:r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=unknown (never contacted) 	</a:t>
              </a:r>
              <a:r>
                <a:rPr lang="en-US" sz="1400" i="1" dirty="0"/>
                <a:t>previous=0 337 </a:t>
              </a:r>
              <a:r>
                <a:rPr lang="en-US" sz="1400" i="1" dirty="0">
                  <a:sym typeface="Wingdings" pitchFamily="2" charset="2"/>
                </a:rPr>
                <a:t></a:t>
              </a:r>
              <a:r>
                <a:rPr lang="en-US" sz="1400" i="1" dirty="0"/>
                <a:t> </a:t>
              </a:r>
              <a:r>
                <a:rPr lang="en-US" sz="1400" i="1" dirty="0" err="1"/>
                <a:t>poutcome</a:t>
              </a:r>
              <a:r>
                <a:rPr lang="en-US" sz="1400" i="1" dirty="0"/>
                <a:t>=unknown 337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Contact=unknown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4329B5-41D2-D140-B141-8099DCE8708F}"/>
              </a:ext>
            </a:extLst>
          </p:cNvPr>
          <p:cNvGrpSpPr/>
          <p:nvPr/>
        </p:nvGrpSpPr>
        <p:grpSpPr>
          <a:xfrm>
            <a:off x="7688317" y="1518959"/>
            <a:ext cx="3854668" cy="1749973"/>
            <a:chOff x="4035973" y="3145220"/>
            <a:chExt cx="3854668" cy="17499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00AD64-EBF4-8C40-8DC1-0765792C7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714" t="4101" r="5678" b="4202"/>
            <a:stretch/>
          </p:blipFill>
          <p:spPr>
            <a:xfrm>
              <a:off x="4035973" y="3145220"/>
              <a:ext cx="3854668" cy="1749973"/>
            </a:xfrm>
            <a:prstGeom prst="rect">
              <a:avLst/>
            </a:prstGeom>
            <a:ln w="19050">
              <a:noFill/>
              <a:prstDash val="dashDot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AC7B64-4173-444F-BD40-05F7C928A874}"/>
                </a:ext>
              </a:extLst>
            </p:cNvPr>
            <p:cNvSpPr txBox="1"/>
            <p:nvPr/>
          </p:nvSpPr>
          <p:spPr>
            <a:xfrm>
              <a:off x="4035973" y="3357624"/>
              <a:ext cx="3854668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LOGISTIC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Interactions among attributes were not considered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CA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Logit (P(Y = 1)) = β0 + β1 × X1 + β2 × X2 + β3 × X1 × X2 </a:t>
              </a:r>
              <a:endParaRPr lang="en-US" sz="11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865798-158D-A247-82C8-26F4296847F2}"/>
              </a:ext>
            </a:extLst>
          </p:cNvPr>
          <p:cNvGrpSpPr/>
          <p:nvPr/>
        </p:nvGrpSpPr>
        <p:grpSpPr>
          <a:xfrm>
            <a:off x="3689130" y="3361559"/>
            <a:ext cx="3854668" cy="1749973"/>
            <a:chOff x="3949263" y="4486435"/>
            <a:chExt cx="3854668" cy="17499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1E56B8-DB59-B54B-B202-7F4A1C7F1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714" t="4101" r="5678" b="4202"/>
            <a:stretch/>
          </p:blipFill>
          <p:spPr>
            <a:xfrm>
              <a:off x="3949263" y="4486435"/>
              <a:ext cx="3854668" cy="1749973"/>
            </a:xfrm>
            <a:prstGeom prst="rect">
              <a:avLst/>
            </a:prstGeom>
            <a:ln w="19050">
              <a:noFill/>
              <a:prstDash val="dashDot"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5682AC-D2BA-B947-9B52-DAC8F791EB07}"/>
                </a:ext>
              </a:extLst>
            </p:cNvPr>
            <p:cNvSpPr txBox="1"/>
            <p:nvPr/>
          </p:nvSpPr>
          <p:spPr>
            <a:xfrm>
              <a:off x="3949263" y="4698839"/>
              <a:ext cx="385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ADDITIONAL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Random Forest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E8A3CA-AD8C-8446-991F-195667CA5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75097"/>
              </p:ext>
            </p:extLst>
          </p:nvPr>
        </p:nvGraphicFramePr>
        <p:xfrm>
          <a:off x="5975131" y="4076924"/>
          <a:ext cx="1190298" cy="8557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728255">
                  <a:extLst>
                    <a:ext uri="{9D8B030D-6E8A-4147-A177-3AD203B41FA5}">
                      <a16:colId xmlns:a16="http://schemas.microsoft.com/office/drawing/2014/main" val="2470773620"/>
                    </a:ext>
                  </a:extLst>
                </a:gridCol>
                <a:gridCol w="462043">
                  <a:extLst>
                    <a:ext uri="{9D8B030D-6E8A-4147-A177-3AD203B41FA5}">
                      <a16:colId xmlns:a16="http://schemas.microsoft.com/office/drawing/2014/main" val="599406885"/>
                    </a:ext>
                  </a:extLst>
                </a:gridCol>
              </a:tblGrid>
              <a:tr h="2139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Accuracy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0.90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3723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Precision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0.61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84835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Recall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0.42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0908035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Fscore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0.50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4465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CD7D872-D2BB-C34D-B2C8-C0BC25A92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10455"/>
              </p:ext>
            </p:extLst>
          </p:nvPr>
        </p:nvGraphicFramePr>
        <p:xfrm>
          <a:off x="4005071" y="4055878"/>
          <a:ext cx="1260612" cy="89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780">
                  <a:extLst>
                    <a:ext uri="{9D8B030D-6E8A-4147-A177-3AD203B41FA5}">
                      <a16:colId xmlns:a16="http://schemas.microsoft.com/office/drawing/2014/main" val="1759795483"/>
                    </a:ext>
                  </a:extLst>
                </a:gridCol>
                <a:gridCol w="244366">
                  <a:extLst>
                    <a:ext uri="{9D8B030D-6E8A-4147-A177-3AD203B41FA5}">
                      <a16:colId xmlns:a16="http://schemas.microsoft.com/office/drawing/2014/main" val="64183192"/>
                    </a:ext>
                  </a:extLst>
                </a:gridCol>
                <a:gridCol w="291662">
                  <a:extLst>
                    <a:ext uri="{9D8B030D-6E8A-4147-A177-3AD203B41FA5}">
                      <a16:colId xmlns:a16="http://schemas.microsoft.com/office/drawing/2014/main" val="407731766"/>
                    </a:ext>
                  </a:extLst>
                </a:gridCol>
                <a:gridCol w="440804">
                  <a:extLst>
                    <a:ext uri="{9D8B030D-6E8A-4147-A177-3AD203B41FA5}">
                      <a16:colId xmlns:a16="http://schemas.microsoft.com/office/drawing/2014/main" val="2156682093"/>
                    </a:ext>
                  </a:extLst>
                </a:gridCol>
              </a:tblGrid>
              <a:tr h="227473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Predicted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11716"/>
                  </a:ext>
                </a:extLst>
              </a:tr>
              <a:tr h="215389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Y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806955"/>
                  </a:ext>
                </a:extLst>
              </a:tr>
              <a:tr h="2274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</a:rPr>
                        <a:t>Actual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Y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74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932584"/>
                  </a:ext>
                </a:extLst>
              </a:tr>
              <a:tr h="227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1287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9002"/>
                  </a:ext>
                </a:extLst>
              </a:tr>
            </a:tbl>
          </a:graphicData>
        </a:graphic>
      </p:graphicFrame>
      <p:sp>
        <p:nvSpPr>
          <p:cNvPr id="19" name="Right Arrow 18">
            <a:extLst>
              <a:ext uri="{FF2B5EF4-FFF2-40B4-BE49-F238E27FC236}">
                <a16:creationId xmlns:a16="http://schemas.microsoft.com/office/drawing/2014/main" id="{4CEBB9BA-85EE-0542-8CA0-CA86AF663975}"/>
              </a:ext>
            </a:extLst>
          </p:cNvPr>
          <p:cNvSpPr/>
          <p:nvPr/>
        </p:nvSpPr>
        <p:spPr>
          <a:xfrm>
            <a:off x="5470634" y="4382814"/>
            <a:ext cx="378373" cy="27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F129F-4AE4-3247-BEC0-59FE86C40BB1}"/>
              </a:ext>
            </a:extLst>
          </p:cNvPr>
          <p:cNvGrpSpPr/>
          <p:nvPr/>
        </p:nvGrpSpPr>
        <p:grpSpPr>
          <a:xfrm>
            <a:off x="7688317" y="3385558"/>
            <a:ext cx="3854668" cy="1749973"/>
            <a:chOff x="4035973" y="3145220"/>
            <a:chExt cx="3854668" cy="17499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B25803-0E45-154A-B2E6-CE5563B74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714" t="4101" r="5678" b="4202"/>
            <a:stretch/>
          </p:blipFill>
          <p:spPr>
            <a:xfrm>
              <a:off x="4035973" y="3145220"/>
              <a:ext cx="3854668" cy="1749973"/>
            </a:xfrm>
            <a:prstGeom prst="rect">
              <a:avLst/>
            </a:prstGeom>
            <a:ln w="19050">
              <a:noFill/>
              <a:prstDash val="dashDot"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8953AF-A658-B843-86BF-95BC75077B5E}"/>
                </a:ext>
              </a:extLst>
            </p:cNvPr>
            <p:cNvSpPr txBox="1"/>
            <p:nvPr/>
          </p:nvSpPr>
          <p:spPr>
            <a:xfrm>
              <a:off x="4035973" y="3357624"/>
              <a:ext cx="38546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FEATURE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Boruta</a:t>
              </a:r>
              <a:r>
                <a:rPr lang="en-US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and Weka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4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557-5FC2-4531-900A-4DAB14B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604A-531A-4296-877D-EB9A145E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https://www.ncbi.nlm.nih.gov/pmc/articles/PMC4180392/</a:t>
            </a:r>
            <a:endParaRPr lang="en-US" dirty="0"/>
          </a:p>
          <a:p>
            <a:r>
              <a:rPr lang="en-US" dirty="0">
                <a:hlinkClick r:id="rId3"/>
              </a:rPr>
              <a:t>http://www.chioka.in/class-imbalance-problem/</a:t>
            </a:r>
            <a:endParaRPr lang="en-US" dirty="0"/>
          </a:p>
          <a:p>
            <a:r>
              <a:rPr lang="en-US" dirty="0">
                <a:hlinkClick r:id="rId4"/>
              </a:rPr>
              <a:t>https://www.brighthubpm.com/project-planning/106000-advantages-of-decision-tree-analysis/</a:t>
            </a:r>
            <a:endParaRPr lang="en-US" dirty="0"/>
          </a:p>
          <a:p>
            <a:r>
              <a:rPr lang="en-US" dirty="0">
                <a:hlinkClick r:id="rId5"/>
              </a:rPr>
              <a:t>https://machinelearningmastery.com/feature-selection-to-improve-accuracy-and-decrease-training-time/</a:t>
            </a:r>
            <a:endParaRPr lang="en-US" dirty="0"/>
          </a:p>
          <a:p>
            <a:r>
              <a:rPr lang="en-US" dirty="0">
                <a:hlinkClick r:id="rId6"/>
              </a:rPr>
              <a:t>https://machinelearningmastery.com/feature-selection-with-the-caret-r-package/</a:t>
            </a:r>
            <a:endParaRPr lang="en-US" dirty="0"/>
          </a:p>
          <a:p>
            <a:r>
              <a:rPr lang="en-US" dirty="0">
                <a:hlinkClick r:id="rId7"/>
              </a:rPr>
              <a:t>https://en.wikipedia.org/wiki/File:Precisionrecall.svg</a:t>
            </a:r>
            <a:endParaRPr lang="en-US" dirty="0"/>
          </a:p>
          <a:p>
            <a:r>
              <a:rPr lang="en-US" dirty="0">
                <a:hlinkClick r:id="rId8"/>
              </a:rPr>
              <a:t>https://www.analyticsvidhya.com/blog/2017/09/naive-bayes-explained/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DC3-0DBF-4B51-B050-7CA3ADF7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8B8C-AB00-4845-B686-65A4240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840139-F20A-5048-A315-BFE2EEE68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856203"/>
              </p:ext>
            </p:extLst>
          </p:nvPr>
        </p:nvGraphicFramePr>
        <p:xfrm>
          <a:off x="2908739" y="441435"/>
          <a:ext cx="933844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D0B94C-CA42-D34C-93CB-9F0DF4D6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-Class attribute: binary</a:t>
            </a:r>
          </a:p>
          <a:p>
            <a:r>
              <a:rPr lang="en-US" dirty="0"/>
              <a:t>-16 predictors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2853A-0FCA-2C48-992F-9C3BC6C5A272}"/>
              </a:ext>
            </a:extLst>
          </p:cNvPr>
          <p:cNvSpPr txBox="1"/>
          <p:nvPr/>
        </p:nvSpPr>
        <p:spPr>
          <a:xfrm>
            <a:off x="8537028" y="5824049"/>
            <a:ext cx="35472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75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instances = 4,521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2535" y="3301085"/>
            <a:ext cx="101049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Number of contacts performed during the marketing campaign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91BAC-1391-7A4E-A80B-D077919F9BEB}"/>
              </a:ext>
            </a:extLst>
          </p:cNvPr>
          <p:cNvSpPr txBox="1"/>
          <p:nvPr/>
        </p:nvSpPr>
        <p:spPr>
          <a:xfrm>
            <a:off x="9241971" y="555954"/>
            <a:ext cx="197150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How the last contact for marketing campaign has been made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5042A-246F-0442-AEEF-2FD4642C0B33}"/>
              </a:ext>
            </a:extLst>
          </p:cNvPr>
          <p:cNvSpPr txBox="1"/>
          <p:nvPr/>
        </p:nvSpPr>
        <p:spPr>
          <a:xfrm>
            <a:off x="3811875" y="556951"/>
            <a:ext cx="220792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Number of days that passed by after the client was last contacted from a previous campaign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C8403-BDB7-0F41-A8DA-160B42081E0F}"/>
              </a:ext>
            </a:extLst>
          </p:cNvPr>
          <p:cNvSpPr txBox="1"/>
          <p:nvPr/>
        </p:nvSpPr>
        <p:spPr>
          <a:xfrm>
            <a:off x="4867791" y="5624562"/>
            <a:ext cx="14914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Number of contacts performed before this campaign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7B4B9-F6F2-504B-BAEE-B4FEA0B0849F}"/>
              </a:ext>
            </a:extLst>
          </p:cNvPr>
          <p:cNvSpPr txBox="1"/>
          <p:nvPr/>
        </p:nvSpPr>
        <p:spPr>
          <a:xfrm>
            <a:off x="3544177" y="4209027"/>
            <a:ext cx="110402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Outcome of the previous marketing campaign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A79C3C9-6EAC-9E45-8C2C-F9AED9747A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49943" y="1588286"/>
            <a:ext cx="404828" cy="250372"/>
          </a:xfrm>
          <a:prstGeom prst="bentConnector3">
            <a:avLst>
              <a:gd name="adj1" fmla="val 47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E5B9D4-D90E-3847-A880-FF92EAE6A4FA}"/>
              </a:ext>
            </a:extLst>
          </p:cNvPr>
          <p:cNvCxnSpPr/>
          <p:nvPr/>
        </p:nvCxnSpPr>
        <p:spPr>
          <a:xfrm flipV="1">
            <a:off x="8773886" y="925286"/>
            <a:ext cx="468085" cy="402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AF48AE-9FCC-6B49-B864-97DF7610D4DB}"/>
              </a:ext>
            </a:extLst>
          </p:cNvPr>
          <p:cNvCxnSpPr>
            <a:cxnSpLocks/>
          </p:cNvCxnSpPr>
          <p:nvPr/>
        </p:nvCxnSpPr>
        <p:spPr>
          <a:xfrm>
            <a:off x="10227722" y="4093029"/>
            <a:ext cx="41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2A04B-C1D6-DF45-8954-3B0332904160}"/>
              </a:ext>
            </a:extLst>
          </p:cNvPr>
          <p:cNvCxnSpPr>
            <a:cxnSpLocks/>
          </p:cNvCxnSpPr>
          <p:nvPr/>
        </p:nvCxnSpPr>
        <p:spPr>
          <a:xfrm flipH="1">
            <a:off x="6359195" y="5816166"/>
            <a:ext cx="368178" cy="15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BE4265-66DA-4A46-80FA-4B5D57786745}"/>
              </a:ext>
            </a:extLst>
          </p:cNvPr>
          <p:cNvCxnSpPr/>
          <p:nvPr/>
        </p:nvCxnSpPr>
        <p:spPr>
          <a:xfrm flipH="1">
            <a:off x="4648201" y="4430486"/>
            <a:ext cx="40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8B8C-AB00-4845-B686-65A4240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0CA64-E821-5142-B1A3-672472F8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62" y="1050200"/>
            <a:ext cx="6681826" cy="45253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36B058-8429-2741-A354-1758BEDA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 attribute</a:t>
            </a:r>
          </a:p>
          <a:p>
            <a:r>
              <a:rPr lang="en-US" sz="1800" dirty="0"/>
              <a:t>Considered for modeling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C758A-ABF9-4545-BEE2-8149BA3925F6}"/>
              </a:ext>
            </a:extLst>
          </p:cNvPr>
          <p:cNvSpPr txBox="1"/>
          <p:nvPr/>
        </p:nvSpPr>
        <p:spPr>
          <a:xfrm>
            <a:off x="6968361" y="5682159"/>
            <a:ext cx="2404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75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Imbalance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1AE8C-8FAD-3347-9DAD-4DD77B2D86FA}"/>
              </a:ext>
            </a:extLst>
          </p:cNvPr>
          <p:cNvSpPr txBox="1"/>
          <p:nvPr/>
        </p:nvSpPr>
        <p:spPr>
          <a:xfrm>
            <a:off x="6004531" y="4749230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" pitchFamily="2" charset="-79"/>
              </a:rPr>
              <a:t>4,000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62951-3502-1342-B307-28ABB04B6D94}"/>
              </a:ext>
            </a:extLst>
          </p:cNvPr>
          <p:cNvSpPr txBox="1"/>
          <p:nvPr/>
        </p:nvSpPr>
        <p:spPr>
          <a:xfrm>
            <a:off x="9296401" y="474923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" pitchFamily="2" charset="-79"/>
              </a:rPr>
              <a:t>521</a:t>
            </a:r>
          </a:p>
        </p:txBody>
      </p:sp>
    </p:spTree>
    <p:extLst>
      <p:ext uri="{BB962C8B-B14F-4D97-AF65-F5344CB8AC3E}">
        <p14:creationId xmlns:p14="http://schemas.microsoft.com/office/powerpoint/2010/main" val="48380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8B8C-AB00-4845-B686-65A42408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80539-CA68-684F-AA04-5BF36A64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202" y="221312"/>
            <a:ext cx="4713066" cy="3101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3AAD6-89AA-2148-B5D8-BB6F38ED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32" y="3446878"/>
            <a:ext cx="4553632" cy="3060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ADEFF0-9761-BB45-9F06-5C7ACB84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65" y="3325450"/>
            <a:ext cx="4688914" cy="323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9AE71-1866-4C43-913E-6B437C55B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130" y="199417"/>
            <a:ext cx="4678966" cy="31232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E82A7-2B42-F446-B74D-C264E7E4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9AE71-1866-4C43-913E-6B437C55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30" y="312765"/>
            <a:ext cx="4678966" cy="309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266C2-9976-AF45-9B07-08AD88A7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29" y="3408444"/>
            <a:ext cx="4549051" cy="314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80539-CA68-684F-AA04-5BF36A64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550" y="261205"/>
            <a:ext cx="4625718" cy="3161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3AAD6-89AA-2148-B5D8-BB6F38ED1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405" y="3351242"/>
            <a:ext cx="4695863" cy="31677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8B26C4-FC52-4848-8D72-1FC3B324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9D80-BE9B-8746-817E-684BB661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6E55-C6A8-EF49-952A-BF2490F9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48" y="5040"/>
            <a:ext cx="9091396" cy="351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F0C91-D0A6-FF47-A250-619B1F7F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48" y="3489136"/>
            <a:ext cx="8756668" cy="3363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E15879-F075-704F-982A-E2A82A6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E24B-439C-D043-9F89-3BDC02CD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6E55-C6A8-EF49-952A-BF2490F9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48" y="118241"/>
            <a:ext cx="5086604" cy="3083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F0C91-D0A6-FF47-A250-619B1F7F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48" y="3201631"/>
            <a:ext cx="5086604" cy="3419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364C8-9C51-604B-AF9C-939962703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7" y="3201631"/>
            <a:ext cx="4456512" cy="347077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CE4BBD-52E8-C343-8EF9-8FE0CDC27251}"/>
              </a:ext>
            </a:extLst>
          </p:cNvPr>
          <p:cNvGrpSpPr/>
          <p:nvPr/>
        </p:nvGrpSpPr>
        <p:grpSpPr>
          <a:xfrm>
            <a:off x="7474752" y="87065"/>
            <a:ext cx="4442460" cy="3114566"/>
            <a:chOff x="7474752" y="87065"/>
            <a:chExt cx="4442460" cy="31145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BF16C0-7DF9-9244-9557-7857CF8C6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4752" y="87065"/>
              <a:ext cx="4442460" cy="31145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85D079-621D-C24D-BA69-D32EAC9C3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4378" y="535372"/>
              <a:ext cx="3086476" cy="2470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7511F5-D2FA-C44A-9F8C-745FA22FA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22" t="7995"/>
            <a:stretch/>
          </p:blipFill>
          <p:spPr>
            <a:xfrm>
              <a:off x="9290224" y="1143000"/>
              <a:ext cx="2406853" cy="738465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798BA7A-CC3A-6440-B771-1726BFB0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2329-14EC-D24A-9C9B-7E4ABB4D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98BA7A-CC3A-6440-B771-1726BFB0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547"/>
            <a:ext cx="2834640" cy="23774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  <a:p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0604A-531A-4296-877D-EB9A145E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629" y="5312227"/>
            <a:ext cx="7434942" cy="12975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strong correlation among the predictors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Independent variables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805840-C9EC-3F4C-8C7E-DFBB0D8E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03610"/>
              </p:ext>
            </p:extLst>
          </p:nvPr>
        </p:nvGraphicFramePr>
        <p:xfrm>
          <a:off x="3553051" y="1034790"/>
          <a:ext cx="7659251" cy="1784608"/>
        </p:xfrm>
        <a:graphic>
          <a:graphicData uri="http://schemas.openxmlformats.org/drawingml/2006/table">
            <a:tbl>
              <a:tblPr/>
              <a:tblGrid>
                <a:gridCol w="1114658">
                  <a:extLst>
                    <a:ext uri="{9D8B030D-6E8A-4147-A177-3AD203B41FA5}">
                      <a16:colId xmlns:a16="http://schemas.microsoft.com/office/drawing/2014/main" val="3222651010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4081508447"/>
                    </a:ext>
                  </a:extLst>
                </a:gridCol>
                <a:gridCol w="959600">
                  <a:extLst>
                    <a:ext uri="{9D8B030D-6E8A-4147-A177-3AD203B41FA5}">
                      <a16:colId xmlns:a16="http://schemas.microsoft.com/office/drawing/2014/main" val="3483483441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3048664443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3542663110"/>
                    </a:ext>
                  </a:extLst>
                </a:gridCol>
                <a:gridCol w="959600">
                  <a:extLst>
                    <a:ext uri="{9D8B030D-6E8A-4147-A177-3AD203B41FA5}">
                      <a16:colId xmlns:a16="http://schemas.microsoft.com/office/drawing/2014/main" val="2487941649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3786191163"/>
                    </a:ext>
                  </a:extLst>
                </a:gridCol>
                <a:gridCol w="974229">
                  <a:extLst>
                    <a:ext uri="{9D8B030D-6E8A-4147-A177-3AD203B41FA5}">
                      <a16:colId xmlns:a16="http://schemas.microsoft.com/office/drawing/2014/main" val="3246470124"/>
                    </a:ext>
                  </a:extLst>
                </a:gridCol>
              </a:tblGrid>
              <a:tr h="223076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bank.age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bank.balance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bank.day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bank.duration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bank.campaign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bank.pdays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bank.previous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86756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bank.age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0.083820142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-0.017852632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-0.002366889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-0.005147905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-0.00889353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-0.003510917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133451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bank.balance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0.083820142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-0.008677052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-0.015949918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-0.009976166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0.009436676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0.026196357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32396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bank.day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-0.017852632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-0.008677052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-0.024629306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0.160706069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-0.09435152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-0.059114394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0815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bank.duration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-0.002366889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-0.015949918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-0.024629306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-0.068382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0.010380242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0.018080317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5006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bank.campaign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-0.005147905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-0.009976166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0.160706069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-0.068382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-0.093136818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-0.06783263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B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014202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bank.pdays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-0.00889353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0.009436676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-0.09435152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0.010380242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-0.093136818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0.577561827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42455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bank.previous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-0.003510917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0.026196357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-0.059114394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0.018080317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-0.06783263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AB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0.577561827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727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0E1569-FB5F-D84D-8243-5415B97EE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1833"/>
              </p:ext>
            </p:extLst>
          </p:nvPr>
        </p:nvGraphicFramePr>
        <p:xfrm>
          <a:off x="3553052" y="3486987"/>
          <a:ext cx="7659251" cy="1825240"/>
        </p:xfrm>
        <a:graphic>
          <a:graphicData uri="http://schemas.openxmlformats.org/drawingml/2006/table">
            <a:tbl>
              <a:tblPr/>
              <a:tblGrid>
                <a:gridCol w="1114658">
                  <a:extLst>
                    <a:ext uri="{9D8B030D-6E8A-4147-A177-3AD203B41FA5}">
                      <a16:colId xmlns:a16="http://schemas.microsoft.com/office/drawing/2014/main" val="673508597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2971356543"/>
                    </a:ext>
                  </a:extLst>
                </a:gridCol>
                <a:gridCol w="959600">
                  <a:extLst>
                    <a:ext uri="{9D8B030D-6E8A-4147-A177-3AD203B41FA5}">
                      <a16:colId xmlns:a16="http://schemas.microsoft.com/office/drawing/2014/main" val="3314660553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427029425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3717946678"/>
                    </a:ext>
                  </a:extLst>
                </a:gridCol>
                <a:gridCol w="959600">
                  <a:extLst>
                    <a:ext uri="{9D8B030D-6E8A-4147-A177-3AD203B41FA5}">
                      <a16:colId xmlns:a16="http://schemas.microsoft.com/office/drawing/2014/main" val="2736031555"/>
                    </a:ext>
                  </a:extLst>
                </a:gridCol>
                <a:gridCol w="912791">
                  <a:extLst>
                    <a:ext uri="{9D8B030D-6E8A-4147-A177-3AD203B41FA5}">
                      <a16:colId xmlns:a16="http://schemas.microsoft.com/office/drawing/2014/main" val="352403599"/>
                    </a:ext>
                  </a:extLst>
                </a:gridCol>
                <a:gridCol w="974229">
                  <a:extLst>
                    <a:ext uri="{9D8B030D-6E8A-4147-A177-3AD203B41FA5}">
                      <a16:colId xmlns:a16="http://schemas.microsoft.com/office/drawing/2014/main" val="1907489788"/>
                    </a:ext>
                  </a:extLst>
                </a:gridCol>
              </a:tblGrid>
              <a:tr h="392928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bank.marital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bank.education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bank.housing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bank.loan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bank.contact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bank.month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bank.poutcome</a:t>
                      </a:r>
                      <a:endParaRPr lang="en-CA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06816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bank.marital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7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9925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bank.education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95321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bank.housing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86889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bank.loan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7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5318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bank.contact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-0.1285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2732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bank.month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-0.0429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-0.0016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76528"/>
                  </a:ext>
                </a:extLst>
              </a:tr>
              <a:tr h="204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bank.poutcome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-0.0908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A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-0.0717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0.2713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89" marR="8389" marT="8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9667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075F49-0701-284F-95E4-9762B817680B}"/>
              </a:ext>
            </a:extLst>
          </p:cNvPr>
          <p:cNvSpPr txBox="1">
            <a:spLocks/>
          </p:cNvSpPr>
          <p:nvPr/>
        </p:nvSpPr>
        <p:spPr>
          <a:xfrm>
            <a:off x="4833258" y="152398"/>
            <a:ext cx="5367382" cy="129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Numerical variables </a:t>
            </a:r>
            <a:r>
              <a:rPr lang="en-US" dirty="0">
                <a:sym typeface="Wingdings" pitchFamily="2" charset="2"/>
              </a:rPr>
              <a:t> Pearson Correlation Test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FF3264-3C89-A547-A9E3-C2C4D483C070}"/>
              </a:ext>
            </a:extLst>
          </p:cNvPr>
          <p:cNvSpPr txBox="1">
            <a:spLocks/>
          </p:cNvSpPr>
          <p:nvPr/>
        </p:nvSpPr>
        <p:spPr>
          <a:xfrm>
            <a:off x="4648201" y="2808510"/>
            <a:ext cx="7434942" cy="129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Categorical variables </a:t>
            </a:r>
            <a:r>
              <a:rPr lang="en-US" dirty="0">
                <a:sym typeface="Wingdings" pitchFamily="2" charset="2"/>
              </a:rPr>
              <a:t> Spearman Correlation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897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4091</TotalTime>
  <Words>1732</Words>
  <Application>Microsoft Macintosh PowerPoint</Application>
  <PresentationFormat>Widescreen</PresentationFormat>
  <Paragraphs>678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Hebrew</vt:lpstr>
      <vt:lpstr>Calibri</vt:lpstr>
      <vt:lpstr>Cambria Math</vt:lpstr>
      <vt:lpstr>Corbel</vt:lpstr>
      <vt:lpstr>Tahoma</vt:lpstr>
      <vt:lpstr>Wingdings</vt:lpstr>
      <vt:lpstr>Wingdings 2</vt:lpstr>
      <vt:lpstr>Frame</vt:lpstr>
      <vt:lpstr>Bank Marketing Dataset</vt:lpstr>
      <vt:lpstr>Objectives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Methodology</vt:lpstr>
      <vt:lpstr>Data Preparation</vt:lpstr>
      <vt:lpstr>Feature Selection</vt:lpstr>
      <vt:lpstr>Naïve Bayes</vt:lpstr>
      <vt:lpstr>Decision Tree</vt:lpstr>
      <vt:lpstr>Decision Tree</vt:lpstr>
      <vt:lpstr>Decision Tree</vt:lpstr>
      <vt:lpstr>Decision Tree</vt:lpstr>
      <vt:lpstr>Logistic Regression</vt:lpstr>
      <vt:lpstr>Classification Model Evaluation</vt:lpstr>
      <vt:lpstr>Results</vt:lpstr>
      <vt:lpstr>Methodology</vt:lpstr>
      <vt:lpstr>Methodology</vt:lpstr>
      <vt:lpstr>Post-Predictive analysis</vt:lpstr>
      <vt:lpstr>Methodology</vt:lpstr>
      <vt:lpstr>Campaign</vt:lpstr>
      <vt:lpstr>Further Considerations</vt:lpstr>
      <vt:lpstr>References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Dataset</dc:title>
  <dc:creator>Ed Swerhone</dc:creator>
  <cp:lastModifiedBy>Eos Du Ciel</cp:lastModifiedBy>
  <cp:revision>190</cp:revision>
  <dcterms:created xsi:type="dcterms:W3CDTF">2018-03-27T21:55:58Z</dcterms:created>
  <dcterms:modified xsi:type="dcterms:W3CDTF">2018-04-11T17:25:19Z</dcterms:modified>
</cp:coreProperties>
</file>