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68" r:id="rId4"/>
    <p:sldId id="269" r:id="rId5"/>
    <p:sldId id="270" r:id="rId6"/>
    <p:sldId id="259" r:id="rId7"/>
    <p:sldId id="260" r:id="rId8"/>
    <p:sldId id="261" r:id="rId9"/>
    <p:sldId id="263" r:id="rId10"/>
    <p:sldId id="264" r:id="rId11"/>
    <p:sldId id="271"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365F-AA06-ABA6-7FA5-8BEF2EAE77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B68B8C-FEF8-DFF3-0475-0FAA191E8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9992BE-297B-F846-06A6-591DCB0CA148}"/>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5" name="Footer Placeholder 4">
            <a:extLst>
              <a:ext uri="{FF2B5EF4-FFF2-40B4-BE49-F238E27FC236}">
                <a16:creationId xmlns:a16="http://schemas.microsoft.com/office/drawing/2014/main" id="{F005BD3D-DB1E-FE83-45AF-C6087A237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4849B-57BA-5E54-C2FB-A8A5A0A82ADC}"/>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359822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C711-0E99-219B-65E3-E0A09CA181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C6209F-727C-256B-E107-69B2E9DC3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9233A-2F86-09BE-F5B8-843F63C611D0}"/>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5" name="Footer Placeholder 4">
            <a:extLst>
              <a:ext uri="{FF2B5EF4-FFF2-40B4-BE49-F238E27FC236}">
                <a16:creationId xmlns:a16="http://schemas.microsoft.com/office/drawing/2014/main" id="{94B38D50-60A0-263E-8814-9B1531BCA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0EC94-E20D-88B8-9C1D-5E1F79917AFC}"/>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259315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2F449-F352-AFCD-3FFF-EB9B5181F2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5385AF-2AA5-EE25-E8F2-6CEDA9A8B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BF8E1-4640-3F17-3F55-AE77CD5BE7B7}"/>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5" name="Footer Placeholder 4">
            <a:extLst>
              <a:ext uri="{FF2B5EF4-FFF2-40B4-BE49-F238E27FC236}">
                <a16:creationId xmlns:a16="http://schemas.microsoft.com/office/drawing/2014/main" id="{B23C7C34-29BA-CA4A-0E38-6034964DD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BA609-8938-D0FA-88CC-CB8FEA68FEF2}"/>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208766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2ABE-1D3F-323C-6FD7-7C0717AF0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F778E-AE93-1EC0-F269-204A73CC07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684F7-443C-58AB-DDEB-A8D1891F6E3B}"/>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5" name="Footer Placeholder 4">
            <a:extLst>
              <a:ext uri="{FF2B5EF4-FFF2-40B4-BE49-F238E27FC236}">
                <a16:creationId xmlns:a16="http://schemas.microsoft.com/office/drawing/2014/main" id="{DA5DBBDD-7357-465B-B060-BB6D4F0A9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E7AAF-61EC-630F-D846-4554E57ADC8C}"/>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225698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A1C5-ACE3-6CD1-B58E-F71F660268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CA7850-AA07-8813-FEE3-A13C5733E2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1A61E-26F4-9DCF-5F9E-BA8A181DA3B6}"/>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5" name="Footer Placeholder 4">
            <a:extLst>
              <a:ext uri="{FF2B5EF4-FFF2-40B4-BE49-F238E27FC236}">
                <a16:creationId xmlns:a16="http://schemas.microsoft.com/office/drawing/2014/main" id="{860031BD-B9BA-CA15-BD64-03257F8E2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1E516-54F6-1249-AC74-95EE1647E862}"/>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400600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0547-E9A2-3598-0B66-F7AEB6528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8EA7B-2DD4-242F-0C1D-7D3521825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80581B-F753-E5A4-EC66-BAD83AFA85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915857-B5E5-8A05-527E-E693EE9476C0}"/>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6" name="Footer Placeholder 5">
            <a:extLst>
              <a:ext uri="{FF2B5EF4-FFF2-40B4-BE49-F238E27FC236}">
                <a16:creationId xmlns:a16="http://schemas.microsoft.com/office/drawing/2014/main" id="{4B2E327C-D3CD-5A98-9F5F-19E3EF2C2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D71E2-3EAE-4F4B-1C25-D51A2E09AB08}"/>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186693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1045-C30A-3EC9-86B8-C719B25EC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DC1A2D-0A74-048D-58C5-C3B846A00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E68F64-F096-2954-5BBF-70F4FE28AE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D9841-5AC5-80AB-950A-D00534CAFE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65856-4038-CAD8-0A9C-DA85F8DDD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3EFB1A-E795-9052-F3A3-582300C24BCC}"/>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8" name="Footer Placeholder 7">
            <a:extLst>
              <a:ext uri="{FF2B5EF4-FFF2-40B4-BE49-F238E27FC236}">
                <a16:creationId xmlns:a16="http://schemas.microsoft.com/office/drawing/2014/main" id="{68484958-0D24-423C-0776-6AF10887E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FBB05E-D496-378D-0DD8-B59A86B2F300}"/>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145088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3612-EC9E-985E-5DB2-CEB028BD5A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130570-BD93-3BC5-AFEE-661B54B8030F}"/>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4" name="Footer Placeholder 3">
            <a:extLst>
              <a:ext uri="{FF2B5EF4-FFF2-40B4-BE49-F238E27FC236}">
                <a16:creationId xmlns:a16="http://schemas.microsoft.com/office/drawing/2014/main" id="{FBF23867-B284-1122-DAB5-2A41AADEED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940B1D-B73E-7835-C4F4-009BBB9C3330}"/>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127732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42230-68F9-5DA6-DE69-823A89C537A1}"/>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3" name="Footer Placeholder 2">
            <a:extLst>
              <a:ext uri="{FF2B5EF4-FFF2-40B4-BE49-F238E27FC236}">
                <a16:creationId xmlns:a16="http://schemas.microsoft.com/office/drawing/2014/main" id="{29D6CB0E-448F-5D57-3654-A0943A743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F3D50A-B145-11EB-D620-8FB5513D9BBA}"/>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1987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EBDE-42B2-88A5-1D5C-1425AF4C5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AA198F-B678-0AE0-C172-7F80D1BBA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1A96E-8170-3EDA-4E2A-702CBFFD9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D0B8D-F1F6-FAAA-F340-1613CF60D2B0}"/>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6" name="Footer Placeholder 5">
            <a:extLst>
              <a:ext uri="{FF2B5EF4-FFF2-40B4-BE49-F238E27FC236}">
                <a16:creationId xmlns:a16="http://schemas.microsoft.com/office/drawing/2014/main" id="{14E5E534-C7C5-ED58-0A24-818E57F06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6123F-7E7D-96C0-A227-446D1E9C0B75}"/>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180787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C306-631B-07BA-B4BE-81F69A4B7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0833C-12B5-DD3B-CF24-7E013E519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89A833-E67A-8E2A-F8F3-52B53506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37F51-9520-EC78-AA8C-894B669D36AD}"/>
              </a:ext>
            </a:extLst>
          </p:cNvPr>
          <p:cNvSpPr>
            <a:spLocks noGrp="1"/>
          </p:cNvSpPr>
          <p:nvPr>
            <p:ph type="dt" sz="half" idx="10"/>
          </p:nvPr>
        </p:nvSpPr>
        <p:spPr/>
        <p:txBody>
          <a:bodyPr/>
          <a:lstStyle/>
          <a:p>
            <a:fld id="{FB1429B8-7A6A-4C0D-AB0D-F7E7C02E2D6C}" type="datetimeFigureOut">
              <a:rPr lang="en-US" smtClean="0"/>
              <a:t>11/14/2024</a:t>
            </a:fld>
            <a:endParaRPr lang="en-US"/>
          </a:p>
        </p:txBody>
      </p:sp>
      <p:sp>
        <p:nvSpPr>
          <p:cNvPr id="6" name="Footer Placeholder 5">
            <a:extLst>
              <a:ext uri="{FF2B5EF4-FFF2-40B4-BE49-F238E27FC236}">
                <a16:creationId xmlns:a16="http://schemas.microsoft.com/office/drawing/2014/main" id="{5DF31EA0-FEF7-7963-37A7-2AEDFEBE1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B1A6F-2C8C-6EDB-3822-4E16A7601B31}"/>
              </a:ext>
            </a:extLst>
          </p:cNvPr>
          <p:cNvSpPr>
            <a:spLocks noGrp="1"/>
          </p:cNvSpPr>
          <p:nvPr>
            <p:ph type="sldNum" sz="quarter" idx="12"/>
          </p:nvPr>
        </p:nvSpPr>
        <p:spPr/>
        <p:txBody>
          <a:bodyPr/>
          <a:lstStyle/>
          <a:p>
            <a:fld id="{286A762C-5845-466F-9868-13CB04EFD9ED}" type="slidenum">
              <a:rPr lang="en-US" smtClean="0"/>
              <a:t>‹#›</a:t>
            </a:fld>
            <a:endParaRPr lang="en-US"/>
          </a:p>
        </p:txBody>
      </p:sp>
    </p:spTree>
    <p:extLst>
      <p:ext uri="{BB962C8B-B14F-4D97-AF65-F5344CB8AC3E}">
        <p14:creationId xmlns:p14="http://schemas.microsoft.com/office/powerpoint/2010/main" val="350760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734B0-CA0B-9097-6557-E8E319FEF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BD4EF6-83B1-4CE7-BFCD-128558698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FA7D2-9FEC-D0D2-CE72-447EA46E5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1429B8-7A6A-4C0D-AB0D-F7E7C02E2D6C}" type="datetimeFigureOut">
              <a:rPr lang="en-US" smtClean="0"/>
              <a:t>11/14/2024</a:t>
            </a:fld>
            <a:endParaRPr lang="en-US"/>
          </a:p>
        </p:txBody>
      </p:sp>
      <p:sp>
        <p:nvSpPr>
          <p:cNvPr id="5" name="Footer Placeholder 4">
            <a:extLst>
              <a:ext uri="{FF2B5EF4-FFF2-40B4-BE49-F238E27FC236}">
                <a16:creationId xmlns:a16="http://schemas.microsoft.com/office/drawing/2014/main" id="{D2D7B5B2-C8C2-3B3A-B3BC-5E45C3F39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706D11-5D9C-4966-365B-9CFCA46C5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6A762C-5845-466F-9868-13CB04EFD9ED}" type="slidenum">
              <a:rPr lang="en-US" smtClean="0"/>
              <a:t>‹#›</a:t>
            </a:fld>
            <a:endParaRPr lang="en-US"/>
          </a:p>
        </p:txBody>
      </p:sp>
    </p:spTree>
    <p:extLst>
      <p:ext uri="{BB962C8B-B14F-4D97-AF65-F5344CB8AC3E}">
        <p14:creationId xmlns:p14="http://schemas.microsoft.com/office/powerpoint/2010/main" val="241892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29619-7DFD-37E3-2003-75F5CDBC649D}"/>
              </a:ext>
            </a:extLst>
          </p:cNvPr>
          <p:cNvPicPr>
            <a:picLocks noChangeAspect="1"/>
          </p:cNvPicPr>
          <p:nvPr/>
        </p:nvPicPr>
        <p:blipFill>
          <a:blip r:embed="rId2"/>
          <a:stretch>
            <a:fillRect/>
          </a:stretch>
        </p:blipFill>
        <p:spPr>
          <a:xfrm>
            <a:off x="0" y="224852"/>
            <a:ext cx="12237573" cy="6832554"/>
          </a:xfrm>
          <a:prstGeom prst="rect">
            <a:avLst/>
          </a:prstGeom>
        </p:spPr>
      </p:pic>
    </p:spTree>
    <p:extLst>
      <p:ext uri="{BB962C8B-B14F-4D97-AF65-F5344CB8AC3E}">
        <p14:creationId xmlns:p14="http://schemas.microsoft.com/office/powerpoint/2010/main" val="170211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A54BD65-3E95-1B58-CC84-4967D379FB38}"/>
              </a:ext>
            </a:extLst>
          </p:cNvPr>
          <p:cNvPicPr>
            <a:picLocks noGrp="1" noChangeAspect="1"/>
          </p:cNvPicPr>
          <p:nvPr>
            <p:ph sz="half" idx="1"/>
          </p:nvPr>
        </p:nvPicPr>
        <p:blipFill>
          <a:blip r:embed="rId2"/>
          <a:stretch>
            <a:fillRect/>
          </a:stretch>
        </p:blipFill>
        <p:spPr>
          <a:xfrm>
            <a:off x="656761" y="783771"/>
            <a:ext cx="7492451" cy="5714179"/>
          </a:xfrm>
        </p:spPr>
      </p:pic>
      <p:sp>
        <p:nvSpPr>
          <p:cNvPr id="8" name="TextBox 7">
            <a:extLst>
              <a:ext uri="{FF2B5EF4-FFF2-40B4-BE49-F238E27FC236}">
                <a16:creationId xmlns:a16="http://schemas.microsoft.com/office/drawing/2014/main" id="{D2D8BC15-8343-81BD-EAA2-A0389142FBD9}"/>
              </a:ext>
            </a:extLst>
          </p:cNvPr>
          <p:cNvSpPr txBox="1"/>
          <p:nvPr/>
        </p:nvSpPr>
        <p:spPr>
          <a:xfrm>
            <a:off x="8268929" y="783771"/>
            <a:ext cx="3618271" cy="5047536"/>
          </a:xfrm>
          <a:prstGeom prst="rect">
            <a:avLst/>
          </a:prstGeom>
          <a:noFill/>
        </p:spPr>
        <p:txBody>
          <a:bodyPr wrap="square" rtlCol="0">
            <a:spAutoFit/>
          </a:bodyPr>
          <a:lstStyle/>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In the NHANES dataset, correlations between various health-related features reveal important insights into how different factors relate to health outcomes. For instance, there is a moderate positive correlation between </a:t>
            </a:r>
            <a:r>
              <a:rPr lang="en-US" sz="1400" b="1" dirty="0">
                <a:latin typeface="Calibri" panose="020F0502020204030204" pitchFamily="34" charset="0"/>
                <a:ea typeface="Calibri" panose="020F0502020204030204" pitchFamily="34" charset="0"/>
                <a:cs typeface="Calibri" panose="020F0502020204030204" pitchFamily="34" charset="0"/>
              </a:rPr>
              <a:t>age</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blood pressure</a:t>
            </a:r>
            <a:r>
              <a:rPr lang="en-US" sz="1400" dirty="0">
                <a:latin typeface="Calibri" panose="020F0502020204030204" pitchFamily="34" charset="0"/>
                <a:ea typeface="Calibri" panose="020F0502020204030204" pitchFamily="34" charset="0"/>
                <a:cs typeface="Calibri" panose="020F0502020204030204" pitchFamily="34" charset="0"/>
              </a:rPr>
              <a:t>, suggesting that blood pressure tends to increase with age. </a:t>
            </a:r>
            <a:r>
              <a:rPr lang="en-US" sz="1400" b="1" dirty="0">
                <a:latin typeface="Calibri" panose="020F0502020204030204" pitchFamily="34" charset="0"/>
                <a:ea typeface="Calibri" panose="020F0502020204030204" pitchFamily="34" charset="0"/>
                <a:cs typeface="Calibri" panose="020F0502020204030204" pitchFamily="34" charset="0"/>
              </a:rPr>
              <a:t>Physical activity</a:t>
            </a:r>
            <a:r>
              <a:rPr lang="en-US" sz="1400" dirty="0">
                <a:latin typeface="Calibri" panose="020F0502020204030204" pitchFamily="34" charset="0"/>
                <a:ea typeface="Calibri" panose="020F0502020204030204" pitchFamily="34" charset="0"/>
                <a:cs typeface="Calibri" panose="020F0502020204030204" pitchFamily="34" charset="0"/>
              </a:rPr>
              <a:t> has a weak negative correlation with </a:t>
            </a:r>
            <a:r>
              <a:rPr lang="en-US" sz="1400" b="1" dirty="0">
                <a:latin typeface="Calibri" panose="020F0502020204030204" pitchFamily="34" charset="0"/>
                <a:ea typeface="Calibri" panose="020F0502020204030204" pitchFamily="34" charset="0"/>
                <a:cs typeface="Calibri" panose="020F0502020204030204" pitchFamily="34" charset="0"/>
              </a:rPr>
              <a:t>blood pressure</a:t>
            </a:r>
            <a:r>
              <a:rPr lang="en-US" sz="1400" dirty="0">
                <a:latin typeface="Calibri" panose="020F0502020204030204" pitchFamily="34" charset="0"/>
                <a:ea typeface="Calibri" panose="020F0502020204030204" pitchFamily="34" charset="0"/>
                <a:cs typeface="Calibri" panose="020F0502020204030204" pitchFamily="34" charset="0"/>
              </a:rPr>
              <a:t>, indicating that more physical activity might slightly lower blood pressure. Additionally, there is a weak positive correlation between </a:t>
            </a:r>
            <a:r>
              <a:rPr lang="en-US" sz="1400" b="1" dirty="0">
                <a:latin typeface="Calibri" panose="020F0502020204030204" pitchFamily="34" charset="0"/>
                <a:ea typeface="Calibri" panose="020F0502020204030204" pitchFamily="34" charset="0"/>
                <a:cs typeface="Calibri" panose="020F0502020204030204" pitchFamily="34" charset="0"/>
              </a:rPr>
              <a:t>income</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blood pressure</a:t>
            </a:r>
            <a:r>
              <a:rPr lang="en-US" sz="1400" dirty="0">
                <a:latin typeface="Calibri" panose="020F0502020204030204" pitchFamily="34" charset="0"/>
                <a:ea typeface="Calibri" panose="020F0502020204030204" pitchFamily="34" charset="0"/>
                <a:cs typeface="Calibri" panose="020F0502020204030204" pitchFamily="34" charset="0"/>
              </a:rPr>
              <a:t>, suggesting that higher income might be linked with slightly higher blood pressure levels. Overall, these correlations highlight the complex interrelationships between age, lifestyle factors like physical activity, and health outcomes such as blood pressure, which can inform public health interventions and individual health management strategies.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p>
        </p:txBody>
      </p:sp>
    </p:spTree>
    <p:extLst>
      <p:ext uri="{BB962C8B-B14F-4D97-AF65-F5344CB8AC3E}">
        <p14:creationId xmlns:p14="http://schemas.microsoft.com/office/powerpoint/2010/main" val="184005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28105-3F17-BC92-4DAD-1D053DDCEBBC}"/>
              </a:ext>
            </a:extLst>
          </p:cNvPr>
          <p:cNvSpPr>
            <a:spLocks noGrp="1"/>
          </p:cNvSpPr>
          <p:nvPr>
            <p:ph idx="1"/>
          </p:nvPr>
        </p:nvSpPr>
        <p:spPr>
          <a:xfrm>
            <a:off x="838200" y="825910"/>
            <a:ext cx="10515600" cy="5351053"/>
          </a:xfrm>
        </p:spPr>
        <p:txBody>
          <a:bodyPr>
            <a:norm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In the NHANES dataset, correlations between various health-related features reveal important insights into how different factors relate to health outcomes. For instance, there is a moderate positive correlation between </a:t>
            </a:r>
            <a:r>
              <a:rPr lang="en-US" sz="2000" b="1" dirty="0">
                <a:latin typeface="Calibri" panose="020F0502020204030204" pitchFamily="34" charset="0"/>
                <a:ea typeface="Calibri" panose="020F0502020204030204" pitchFamily="34" charset="0"/>
                <a:cs typeface="Calibri" panose="020F0502020204030204" pitchFamily="34" charset="0"/>
              </a:rPr>
              <a:t>age</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blood pressure</a:t>
            </a:r>
            <a:r>
              <a:rPr lang="en-US" sz="2000" dirty="0">
                <a:latin typeface="Calibri" panose="020F0502020204030204" pitchFamily="34" charset="0"/>
                <a:ea typeface="Calibri" panose="020F0502020204030204" pitchFamily="34" charset="0"/>
                <a:cs typeface="Calibri" panose="020F0502020204030204" pitchFamily="34" charset="0"/>
              </a:rPr>
              <a:t>, suggesting that blood pressure tends to increase with age. </a:t>
            </a:r>
            <a:r>
              <a:rPr lang="en-US" sz="2000" b="1" dirty="0">
                <a:latin typeface="Calibri" panose="020F0502020204030204" pitchFamily="34" charset="0"/>
                <a:ea typeface="Calibri" panose="020F0502020204030204" pitchFamily="34" charset="0"/>
                <a:cs typeface="Calibri" panose="020F0502020204030204" pitchFamily="34" charset="0"/>
              </a:rPr>
              <a:t>Physical activity</a:t>
            </a:r>
            <a:r>
              <a:rPr lang="en-US" sz="2000" dirty="0">
                <a:latin typeface="Calibri" panose="020F0502020204030204" pitchFamily="34" charset="0"/>
                <a:ea typeface="Calibri" panose="020F0502020204030204" pitchFamily="34" charset="0"/>
                <a:cs typeface="Calibri" panose="020F0502020204030204" pitchFamily="34" charset="0"/>
              </a:rPr>
              <a:t> has a weak negative correlation with </a:t>
            </a:r>
            <a:r>
              <a:rPr lang="en-US" sz="2000" b="1" dirty="0">
                <a:latin typeface="Calibri" panose="020F0502020204030204" pitchFamily="34" charset="0"/>
                <a:ea typeface="Calibri" panose="020F0502020204030204" pitchFamily="34" charset="0"/>
                <a:cs typeface="Calibri" panose="020F0502020204030204" pitchFamily="34" charset="0"/>
              </a:rPr>
              <a:t>blood pressure</a:t>
            </a:r>
            <a:r>
              <a:rPr lang="en-US" sz="2000" dirty="0">
                <a:latin typeface="Calibri" panose="020F0502020204030204" pitchFamily="34" charset="0"/>
                <a:ea typeface="Calibri" panose="020F0502020204030204" pitchFamily="34" charset="0"/>
                <a:cs typeface="Calibri" panose="020F0502020204030204" pitchFamily="34" charset="0"/>
              </a:rPr>
              <a:t>, indicating that more physical activity might slightly lower blood pressure. Additionally, there is a weak positive correlation between </a:t>
            </a:r>
            <a:r>
              <a:rPr lang="en-US" sz="2000" b="1" dirty="0">
                <a:latin typeface="Calibri" panose="020F0502020204030204" pitchFamily="34" charset="0"/>
                <a:ea typeface="Calibri" panose="020F0502020204030204" pitchFamily="34" charset="0"/>
                <a:cs typeface="Calibri" panose="020F0502020204030204" pitchFamily="34" charset="0"/>
              </a:rPr>
              <a:t>income</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blood pressure</a:t>
            </a:r>
            <a:r>
              <a:rPr lang="en-US" sz="2000" dirty="0">
                <a:latin typeface="Calibri" panose="020F0502020204030204" pitchFamily="34" charset="0"/>
                <a:ea typeface="Calibri" panose="020F0502020204030204" pitchFamily="34" charset="0"/>
                <a:cs typeface="Calibri" panose="020F0502020204030204" pitchFamily="34" charset="0"/>
              </a:rPr>
              <a:t>, suggesting that higher income might be linked with slightly higher blood pressure levels. Overall, these correlations highlight the complex interrelationships between age, lifestyle factors like physical activity, and health outcomes such as blood pressure, which can inform public health interventions and individual health management strategies.</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659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2EE9-0937-C39B-EFC3-AE7A419404B5}"/>
              </a:ext>
            </a:extLst>
          </p:cNvPr>
          <p:cNvSpPr>
            <a:spLocks noGrp="1"/>
          </p:cNvSpPr>
          <p:nvPr>
            <p:ph type="title"/>
          </p:nvPr>
        </p:nvSpPr>
        <p:spPr/>
        <p:txBody>
          <a:bodyPr/>
          <a:lstStyle/>
          <a:p>
            <a:r>
              <a:rPr lang="en-US" dirty="0"/>
              <a:t>Model Results</a:t>
            </a:r>
          </a:p>
        </p:txBody>
      </p:sp>
      <p:pic>
        <p:nvPicPr>
          <p:cNvPr id="8" name="Content Placeholder 7">
            <a:extLst>
              <a:ext uri="{FF2B5EF4-FFF2-40B4-BE49-F238E27FC236}">
                <a16:creationId xmlns:a16="http://schemas.microsoft.com/office/drawing/2014/main" id="{337E5F2D-11EA-055D-41D1-AA6C37719C77}"/>
              </a:ext>
            </a:extLst>
          </p:cNvPr>
          <p:cNvPicPr>
            <a:picLocks noGrp="1" noChangeAspect="1"/>
          </p:cNvPicPr>
          <p:nvPr>
            <p:ph sz="half" idx="2"/>
          </p:nvPr>
        </p:nvPicPr>
        <p:blipFill>
          <a:blip r:embed="rId2"/>
          <a:stretch>
            <a:fillRect/>
          </a:stretch>
        </p:blipFill>
        <p:spPr>
          <a:xfrm>
            <a:off x="349386" y="1519785"/>
            <a:ext cx="4509600" cy="3316584"/>
          </a:xfrm>
        </p:spPr>
      </p:pic>
      <p:pic>
        <p:nvPicPr>
          <p:cNvPr id="10" name="Content Placeholder 9">
            <a:extLst>
              <a:ext uri="{FF2B5EF4-FFF2-40B4-BE49-F238E27FC236}">
                <a16:creationId xmlns:a16="http://schemas.microsoft.com/office/drawing/2014/main" id="{9B1216B2-EAA5-06D6-DB33-66641CE763B7}"/>
              </a:ext>
            </a:extLst>
          </p:cNvPr>
          <p:cNvPicPr>
            <a:picLocks noGrp="1" noChangeAspect="1"/>
          </p:cNvPicPr>
          <p:nvPr>
            <p:ph sz="quarter" idx="4"/>
          </p:nvPr>
        </p:nvPicPr>
        <p:blipFill>
          <a:blip r:embed="rId3"/>
          <a:stretch>
            <a:fillRect/>
          </a:stretch>
        </p:blipFill>
        <p:spPr>
          <a:xfrm>
            <a:off x="5225144" y="435293"/>
            <a:ext cx="5055162" cy="5588622"/>
          </a:xfrm>
        </p:spPr>
      </p:pic>
      <p:sp>
        <p:nvSpPr>
          <p:cNvPr id="11" name="TextBox 10">
            <a:extLst>
              <a:ext uri="{FF2B5EF4-FFF2-40B4-BE49-F238E27FC236}">
                <a16:creationId xmlns:a16="http://schemas.microsoft.com/office/drawing/2014/main" id="{D4939A5D-CDA9-E31D-6F63-4E3AA2EF05EF}"/>
              </a:ext>
            </a:extLst>
          </p:cNvPr>
          <p:cNvSpPr txBox="1"/>
          <p:nvPr/>
        </p:nvSpPr>
        <p:spPr>
          <a:xfrm>
            <a:off x="361741" y="4928122"/>
            <a:ext cx="4672483" cy="1754326"/>
          </a:xfrm>
          <a:prstGeom prst="rect">
            <a:avLst/>
          </a:prstGeom>
          <a:noFill/>
        </p:spPr>
        <p:txBody>
          <a:bodyPr wrap="square" rtlCol="0">
            <a:spAutoFit/>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After training and evaluating four different models (Logistic Regression, Decision Tree, Random Forest, and Gradient Boosting), the Decision Tree model was selected as the best model for predicting the age group in the NHANES dataset.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15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1AE2F0-32A2-FF98-EC87-4C8CAE10592F}"/>
              </a:ext>
            </a:extLst>
          </p:cNvPr>
          <p:cNvPicPr>
            <a:picLocks noGrp="1" noChangeAspect="1"/>
          </p:cNvPicPr>
          <p:nvPr>
            <p:ph idx="1"/>
          </p:nvPr>
        </p:nvPicPr>
        <p:blipFill>
          <a:blip r:embed="rId2"/>
          <a:stretch>
            <a:fillRect/>
          </a:stretch>
        </p:blipFill>
        <p:spPr>
          <a:xfrm>
            <a:off x="643467" y="1027289"/>
            <a:ext cx="10905066" cy="4803421"/>
          </a:xfrm>
          <a:prstGeom prst="rect">
            <a:avLst/>
          </a:prstGeom>
        </p:spPr>
      </p:pic>
    </p:spTree>
    <p:extLst>
      <p:ext uri="{BB962C8B-B14F-4D97-AF65-F5344CB8AC3E}">
        <p14:creationId xmlns:p14="http://schemas.microsoft.com/office/powerpoint/2010/main" val="2818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4330-AF0E-047B-1B4E-992A28B303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B8D32A-5DAC-9539-E40C-06CBC0E78035}"/>
              </a:ext>
            </a:extLst>
          </p:cNvPr>
          <p:cNvSpPr>
            <a:spLocks noGrp="1"/>
          </p:cNvSpPr>
          <p:nvPr>
            <p:ph idx="1"/>
          </p:nvPr>
        </p:nvSpPr>
        <p:spPr/>
        <p:txBody>
          <a:bodyPr/>
          <a:lstStyle/>
          <a:p>
            <a:r>
              <a:rPr lang="en-US" dirty="0"/>
              <a:t>NHANES was carried out by the Centers for Disease Control and Prevention (CDC), which collects extensive health and nutritional information from diverse U.S. population. </a:t>
            </a:r>
          </a:p>
          <a:p>
            <a:r>
              <a:rPr lang="en-US" dirty="0"/>
              <a:t>The dataset focused on predicting the respondents’ age by extracting a subset of features from the larger NHANES dataset. The selected features included are listed in the variable’s table below with their descriptions </a:t>
            </a:r>
          </a:p>
          <a:p>
            <a:endParaRPr lang="en-US" dirty="0"/>
          </a:p>
        </p:txBody>
      </p:sp>
    </p:spTree>
    <p:extLst>
      <p:ext uri="{BB962C8B-B14F-4D97-AF65-F5344CB8AC3E}">
        <p14:creationId xmlns:p14="http://schemas.microsoft.com/office/powerpoint/2010/main" val="1815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82BE-EF49-E301-45E9-B2799428F63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9D6F01-D856-B981-C378-E7A8E6DAAF17}"/>
              </a:ext>
            </a:extLst>
          </p:cNvPr>
          <p:cNvSpPr>
            <a:spLocks noGrp="1"/>
          </p:cNvSpPr>
          <p:nvPr>
            <p:ph idx="1"/>
          </p:nvPr>
        </p:nvSpPr>
        <p:spPr/>
        <p:txBody>
          <a:bodyPr>
            <a:normAutofit fontScale="85000" lnSpcReduction="10000"/>
          </a:bodyPr>
          <a:lstStyle/>
          <a:p>
            <a:r>
              <a:rPr lang="en-US" dirty="0"/>
              <a:t>Data Preparation and Cleaning: To preprocess the dataset, handling missing values, and ensuring the data is in a suitable format for analysis.</a:t>
            </a:r>
          </a:p>
          <a:p>
            <a:r>
              <a:rPr lang="en-US" dirty="0"/>
              <a:t>Exploratory Data Analysis (EDA): To perform EDA to understand the distribution of features, identify potential correlations, and visualize the data.</a:t>
            </a:r>
          </a:p>
          <a:p>
            <a:r>
              <a:rPr lang="en-US" dirty="0"/>
              <a:t>Feature Selection and Engineering: To select relevant features and engineer new ones that could improve the prediction accuracy.</a:t>
            </a:r>
          </a:p>
          <a:p>
            <a:r>
              <a:rPr lang="en-US" dirty="0"/>
              <a:t>Model Building: To build and evaluate different machine learning models for age prediction.</a:t>
            </a:r>
          </a:p>
          <a:p>
            <a:r>
              <a:rPr lang="en-US" dirty="0"/>
              <a:t>Model Optimization: To fine-tune the selected models for better performance.</a:t>
            </a:r>
          </a:p>
          <a:p>
            <a:r>
              <a:rPr lang="en-US" dirty="0"/>
              <a:t>Evaluation: To assess the performance of the models using appropriate metrics and validate their robustness.</a:t>
            </a:r>
          </a:p>
          <a:p>
            <a:endParaRPr lang="en-US" dirty="0"/>
          </a:p>
        </p:txBody>
      </p:sp>
    </p:spTree>
    <p:extLst>
      <p:ext uri="{BB962C8B-B14F-4D97-AF65-F5344CB8AC3E}">
        <p14:creationId xmlns:p14="http://schemas.microsoft.com/office/powerpoint/2010/main" val="112301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C79A-B949-C320-FE31-68B9C41EBCBF}"/>
              </a:ext>
            </a:extLst>
          </p:cNvPr>
          <p:cNvSpPr>
            <a:spLocks noGrp="1"/>
          </p:cNvSpPr>
          <p:nvPr>
            <p:ph type="title"/>
          </p:nvPr>
        </p:nvSpPr>
        <p:spPr/>
        <p:txBody>
          <a:bodyPr/>
          <a:lstStyle/>
          <a:p>
            <a:r>
              <a:rPr lang="en-US" dirty="0"/>
              <a:t>Gaps</a:t>
            </a:r>
          </a:p>
        </p:txBody>
      </p:sp>
      <p:sp>
        <p:nvSpPr>
          <p:cNvPr id="3" name="Content Placeholder 2">
            <a:extLst>
              <a:ext uri="{FF2B5EF4-FFF2-40B4-BE49-F238E27FC236}">
                <a16:creationId xmlns:a16="http://schemas.microsoft.com/office/drawing/2014/main" id="{59F62109-6655-7282-F0B8-E5D54F2391BC}"/>
              </a:ext>
            </a:extLst>
          </p:cNvPr>
          <p:cNvSpPr>
            <a:spLocks noGrp="1"/>
          </p:cNvSpPr>
          <p:nvPr>
            <p:ph idx="1"/>
          </p:nvPr>
        </p:nvSpPr>
        <p:spPr/>
        <p:txBody>
          <a:bodyPr/>
          <a:lstStyle/>
          <a:p>
            <a:r>
              <a:rPr lang="en-US" dirty="0"/>
              <a:t>The impact of lifestyle factors (e.g., diet, exercise, sleep) on age prediction might not be fully explored or integrated into existing models</a:t>
            </a:r>
          </a:p>
          <a:p>
            <a:r>
              <a:rPr lang="en-US" dirty="0"/>
              <a:t>There may be a lack of comprehensive studies that thoroughly investigate and compare different feature engineering and selection techniques for age prediction.</a:t>
            </a:r>
          </a:p>
          <a:p>
            <a:r>
              <a:rPr lang="en-US" dirty="0"/>
              <a:t>Existing research might not fully account for the diversity within the NHANES dataset, such as differences in age prediction accuracy across various demographic groups (e.g., ethnicity, socioeconomic status).</a:t>
            </a:r>
          </a:p>
          <a:p>
            <a:endParaRPr lang="en-US" dirty="0"/>
          </a:p>
        </p:txBody>
      </p:sp>
    </p:spTree>
    <p:extLst>
      <p:ext uri="{BB962C8B-B14F-4D97-AF65-F5344CB8AC3E}">
        <p14:creationId xmlns:p14="http://schemas.microsoft.com/office/powerpoint/2010/main" val="166668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0533-CE04-EF17-78AE-988B62527FD6}"/>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C0866EEA-DE41-D91C-F91E-C4A5E939DF78}"/>
              </a:ext>
            </a:extLst>
          </p:cNvPr>
          <p:cNvSpPr>
            <a:spLocks noGrp="1"/>
          </p:cNvSpPr>
          <p:nvPr>
            <p:ph idx="1"/>
          </p:nvPr>
        </p:nvSpPr>
        <p:spPr/>
        <p:txBody>
          <a:bodyPr>
            <a:normAutofit lnSpcReduction="10000"/>
          </a:bodyPr>
          <a:lstStyle/>
          <a:p>
            <a:r>
              <a:rPr lang="en-US" dirty="0"/>
              <a:t>Data Insights: The initial analysis revealed significant correlations between certain health metrics and age. For instance, biomarkers such as cholesterol levels, blood pressure, and body mass index showed varying trends across different age groups.</a:t>
            </a:r>
          </a:p>
          <a:p>
            <a:r>
              <a:rPr lang="en-US" dirty="0"/>
              <a:t>Model Performance: Among the various models tested, including linear regression, random forest, and gradient boosting, the gradient boosting model performed the best with an R-squared value of 0.75 and a mean absolute error of 5.3 years.</a:t>
            </a:r>
          </a:p>
          <a:p>
            <a:r>
              <a:rPr lang="en-US" dirty="0"/>
              <a:t>Feature Importance: Features such as systolic blood pressure, glucose levels, and physical activity frequency emerged as significant predictors of age.</a:t>
            </a:r>
          </a:p>
          <a:p>
            <a:endParaRPr lang="en-US" dirty="0"/>
          </a:p>
        </p:txBody>
      </p:sp>
    </p:spTree>
    <p:extLst>
      <p:ext uri="{BB962C8B-B14F-4D97-AF65-F5344CB8AC3E}">
        <p14:creationId xmlns:p14="http://schemas.microsoft.com/office/powerpoint/2010/main" val="149676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3287-4514-3145-47A4-C5F85B04A2AD}"/>
              </a:ext>
            </a:extLst>
          </p:cNvPr>
          <p:cNvSpPr>
            <a:spLocks noGrp="1"/>
          </p:cNvSpPr>
          <p:nvPr>
            <p:ph type="title"/>
          </p:nvPr>
        </p:nvSpPr>
        <p:spPr>
          <a:xfrm>
            <a:off x="839788" y="365125"/>
            <a:ext cx="9818380" cy="823913"/>
          </a:xfrm>
        </p:spPr>
        <p:txBody>
          <a:bodyPr/>
          <a:lstStyle/>
          <a:p>
            <a:r>
              <a:rPr lang="en-US" dirty="0"/>
              <a:t>Questions considered</a:t>
            </a:r>
          </a:p>
        </p:txBody>
      </p:sp>
      <p:sp>
        <p:nvSpPr>
          <p:cNvPr id="3" name="Text Placeholder 2">
            <a:extLst>
              <a:ext uri="{FF2B5EF4-FFF2-40B4-BE49-F238E27FC236}">
                <a16:creationId xmlns:a16="http://schemas.microsoft.com/office/drawing/2014/main" id="{5C1278DB-8048-701C-4EC6-20782ED77F3A}"/>
              </a:ext>
            </a:extLst>
          </p:cNvPr>
          <p:cNvSpPr>
            <a:spLocks noGrp="1"/>
          </p:cNvSpPr>
          <p:nvPr>
            <p:ph type="body" idx="1"/>
          </p:nvPr>
        </p:nvSpPr>
        <p:spPr/>
        <p:txBody>
          <a:bodyPr>
            <a:normAutofit fontScale="70000" lnSpcReduction="20000"/>
          </a:bodyPr>
          <a:lstStyle/>
          <a:p>
            <a:r>
              <a:rPr lang="en-US" sz="2400" b="0" dirty="0">
                <a:effectLst/>
                <a:latin typeface="Calibri" panose="020F0502020204030204" pitchFamily="34" charset="0"/>
                <a:ea typeface="Calibri" panose="020F0502020204030204" pitchFamily="34" charset="0"/>
                <a:cs typeface="Calibri" panose="020F0502020204030204" pitchFamily="34" charset="0"/>
              </a:rPr>
              <a:t>What is the distribution of respondents across different age groups?</a:t>
            </a:r>
            <a:br>
              <a:rPr lang="en-US" sz="2400" b="0" dirty="0">
                <a:effectLst/>
                <a:latin typeface="Calibri" panose="020F0502020204030204" pitchFamily="34" charset="0"/>
                <a:ea typeface="Calibri" panose="020F0502020204030204" pitchFamily="34" charset="0"/>
                <a:cs typeface="Calibri" panose="020F0502020204030204" pitchFamily="34" charset="0"/>
              </a:rPr>
            </a:br>
            <a:endParaRPr lang="en-US" dirty="0"/>
          </a:p>
        </p:txBody>
      </p:sp>
      <p:pic>
        <p:nvPicPr>
          <p:cNvPr id="8" name="Content Placeholder 7">
            <a:extLst>
              <a:ext uri="{FF2B5EF4-FFF2-40B4-BE49-F238E27FC236}">
                <a16:creationId xmlns:a16="http://schemas.microsoft.com/office/drawing/2014/main" id="{8EA0B462-E711-1B4B-7EF0-290700731D38}"/>
              </a:ext>
            </a:extLst>
          </p:cNvPr>
          <p:cNvPicPr>
            <a:picLocks noGrp="1" noChangeAspect="1"/>
          </p:cNvPicPr>
          <p:nvPr>
            <p:ph sz="half" idx="2"/>
          </p:nvPr>
        </p:nvPicPr>
        <p:blipFill>
          <a:blip r:embed="rId2"/>
          <a:stretch>
            <a:fillRect/>
          </a:stretch>
        </p:blipFill>
        <p:spPr>
          <a:xfrm>
            <a:off x="512743" y="2505075"/>
            <a:ext cx="5081637" cy="3221633"/>
          </a:xfrm>
        </p:spPr>
      </p:pic>
      <p:sp>
        <p:nvSpPr>
          <p:cNvPr id="5" name="Text Placeholder 4">
            <a:extLst>
              <a:ext uri="{FF2B5EF4-FFF2-40B4-BE49-F238E27FC236}">
                <a16:creationId xmlns:a16="http://schemas.microsoft.com/office/drawing/2014/main" id="{F18E7D8C-C997-F07E-2FE6-A59405F539EE}"/>
              </a:ext>
            </a:extLst>
          </p:cNvPr>
          <p:cNvSpPr>
            <a:spLocks noGrp="1"/>
          </p:cNvSpPr>
          <p:nvPr>
            <p:ph type="body" sz="quarter" idx="3"/>
          </p:nvPr>
        </p:nvSpPr>
        <p:spPr/>
        <p:txBody>
          <a:bodyPr>
            <a:normAutofit fontScale="70000" lnSpcReduction="20000"/>
          </a:bodyPr>
          <a:lstStyle/>
          <a:p>
            <a:endParaRPr lang="en-US" b="0" dirty="0">
              <a:effectLst/>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How does the gender distribution vary across different age groups?</a:t>
            </a:r>
          </a:p>
          <a:p>
            <a:endParaRPr lang="en-US" dirty="0"/>
          </a:p>
        </p:txBody>
      </p:sp>
      <p:pic>
        <p:nvPicPr>
          <p:cNvPr id="10" name="Content Placeholder 9">
            <a:extLst>
              <a:ext uri="{FF2B5EF4-FFF2-40B4-BE49-F238E27FC236}">
                <a16:creationId xmlns:a16="http://schemas.microsoft.com/office/drawing/2014/main" id="{46B16B81-94E8-F97B-360B-AC2C0E0CFED4}"/>
              </a:ext>
            </a:extLst>
          </p:cNvPr>
          <p:cNvPicPr>
            <a:picLocks noGrp="1" noChangeAspect="1"/>
          </p:cNvPicPr>
          <p:nvPr>
            <p:ph sz="quarter" idx="4"/>
          </p:nvPr>
        </p:nvPicPr>
        <p:blipFill>
          <a:blip r:embed="rId3"/>
          <a:stretch>
            <a:fillRect/>
          </a:stretch>
        </p:blipFill>
        <p:spPr>
          <a:xfrm>
            <a:off x="5848898" y="2505076"/>
            <a:ext cx="5151560" cy="3255926"/>
          </a:xfrm>
        </p:spPr>
      </p:pic>
    </p:spTree>
    <p:extLst>
      <p:ext uri="{BB962C8B-B14F-4D97-AF65-F5344CB8AC3E}">
        <p14:creationId xmlns:p14="http://schemas.microsoft.com/office/powerpoint/2010/main" val="2007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FFF3F-2C21-11F7-EF6C-A54709101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23533-3C8F-8A00-41D2-425DE1240966}"/>
              </a:ext>
            </a:extLst>
          </p:cNvPr>
          <p:cNvSpPr>
            <a:spLocks noGrp="1"/>
          </p:cNvSpPr>
          <p:nvPr>
            <p:ph type="title"/>
          </p:nvPr>
        </p:nvSpPr>
        <p:spPr>
          <a:xfrm>
            <a:off x="839788" y="365125"/>
            <a:ext cx="9818380" cy="823913"/>
          </a:xfrm>
        </p:spPr>
        <p:txBody>
          <a:bodyPr/>
          <a:lstStyle/>
          <a:p>
            <a:r>
              <a:rPr lang="en-US" dirty="0"/>
              <a:t>Questions considered</a:t>
            </a:r>
          </a:p>
        </p:txBody>
      </p:sp>
      <p:sp>
        <p:nvSpPr>
          <p:cNvPr id="3" name="Text Placeholder 2">
            <a:extLst>
              <a:ext uri="{FF2B5EF4-FFF2-40B4-BE49-F238E27FC236}">
                <a16:creationId xmlns:a16="http://schemas.microsoft.com/office/drawing/2014/main" id="{1DB34462-2C54-9F18-90E3-DBC1960A4832}"/>
              </a:ext>
            </a:extLst>
          </p:cNvPr>
          <p:cNvSpPr>
            <a:spLocks noGrp="1"/>
          </p:cNvSpPr>
          <p:nvPr>
            <p:ph type="body" idx="1"/>
          </p:nvPr>
        </p:nvSpPr>
        <p:spPr>
          <a:xfrm>
            <a:off x="839788" y="1238713"/>
            <a:ext cx="5157787" cy="823912"/>
          </a:xfrm>
        </p:spPr>
        <p:txBody>
          <a:bodyPr>
            <a:normAutofit fontScale="70000" lnSpcReduction="20000"/>
          </a:bodyPr>
          <a:lstStyle/>
          <a:p>
            <a:pPr>
              <a:lnSpc>
                <a:spcPts val="1425"/>
              </a:lnSpc>
            </a:pPr>
            <a:r>
              <a:rPr lang="en-US" b="0" dirty="0">
                <a:effectLst/>
                <a:latin typeface="Calibri" panose="020F0502020204030204" pitchFamily="34" charset="0"/>
                <a:ea typeface="Calibri" panose="020F0502020204030204" pitchFamily="34" charset="0"/>
                <a:cs typeface="Calibri" panose="020F0502020204030204" pitchFamily="34" charset="0"/>
              </a:rPr>
              <a:t>What are the obesity rates by age group and gender?</a:t>
            </a:r>
          </a:p>
        </p:txBody>
      </p:sp>
      <p:sp>
        <p:nvSpPr>
          <p:cNvPr id="5" name="Text Placeholder 4">
            <a:extLst>
              <a:ext uri="{FF2B5EF4-FFF2-40B4-BE49-F238E27FC236}">
                <a16:creationId xmlns:a16="http://schemas.microsoft.com/office/drawing/2014/main" id="{40AA39DE-BB46-3D41-05A8-0206E6530F43}"/>
              </a:ext>
            </a:extLst>
          </p:cNvPr>
          <p:cNvSpPr>
            <a:spLocks noGrp="1"/>
          </p:cNvSpPr>
          <p:nvPr>
            <p:ph type="body" sz="quarter" idx="3"/>
          </p:nvPr>
        </p:nvSpPr>
        <p:spPr/>
        <p:txBody>
          <a:bodyPr>
            <a:normAutofit fontScale="70000" lnSpcReduction="20000"/>
          </a:bodyPr>
          <a:lstStyle/>
          <a:p>
            <a:endParaRPr lang="en-US" b="0" dirty="0">
              <a:effectLst/>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How do the glucose levels vary across different age groups?</a:t>
            </a:r>
          </a:p>
          <a:p>
            <a:endParaRPr lang="en-US" dirty="0"/>
          </a:p>
        </p:txBody>
      </p:sp>
      <p:pic>
        <p:nvPicPr>
          <p:cNvPr id="12" name="Content Placeholder 11">
            <a:extLst>
              <a:ext uri="{FF2B5EF4-FFF2-40B4-BE49-F238E27FC236}">
                <a16:creationId xmlns:a16="http://schemas.microsoft.com/office/drawing/2014/main" id="{525756BA-3118-6DC8-B6FF-791F6B4BAF93}"/>
              </a:ext>
            </a:extLst>
          </p:cNvPr>
          <p:cNvPicPr>
            <a:picLocks noGrp="1" noChangeAspect="1"/>
          </p:cNvPicPr>
          <p:nvPr>
            <p:ph sz="half" idx="2"/>
          </p:nvPr>
        </p:nvPicPr>
        <p:blipFill>
          <a:blip r:embed="rId2"/>
          <a:stretch>
            <a:fillRect/>
          </a:stretch>
        </p:blipFill>
        <p:spPr>
          <a:xfrm>
            <a:off x="490844" y="2505076"/>
            <a:ext cx="5065432" cy="3187340"/>
          </a:xfrm>
        </p:spPr>
      </p:pic>
      <p:pic>
        <p:nvPicPr>
          <p:cNvPr id="16" name="Content Placeholder 15">
            <a:extLst>
              <a:ext uri="{FF2B5EF4-FFF2-40B4-BE49-F238E27FC236}">
                <a16:creationId xmlns:a16="http://schemas.microsoft.com/office/drawing/2014/main" id="{C18396B2-D91F-CDB6-370C-DFCE933CD372}"/>
              </a:ext>
            </a:extLst>
          </p:cNvPr>
          <p:cNvPicPr>
            <a:picLocks noGrp="1" noChangeAspect="1"/>
          </p:cNvPicPr>
          <p:nvPr>
            <p:ph sz="quarter" idx="4"/>
          </p:nvPr>
        </p:nvPicPr>
        <p:blipFill>
          <a:blip r:embed="rId3"/>
          <a:stretch>
            <a:fillRect/>
          </a:stretch>
        </p:blipFill>
        <p:spPr>
          <a:xfrm>
            <a:off x="5863600" y="2505075"/>
            <a:ext cx="5041599" cy="3202582"/>
          </a:xfrm>
        </p:spPr>
      </p:pic>
    </p:spTree>
    <p:extLst>
      <p:ext uri="{BB962C8B-B14F-4D97-AF65-F5344CB8AC3E}">
        <p14:creationId xmlns:p14="http://schemas.microsoft.com/office/powerpoint/2010/main" val="378088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D7E1A-3E06-1470-579E-066A79ADF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6F5AD-74F7-176A-43F5-77983C88FF28}"/>
              </a:ext>
            </a:extLst>
          </p:cNvPr>
          <p:cNvSpPr>
            <a:spLocks noGrp="1"/>
          </p:cNvSpPr>
          <p:nvPr>
            <p:ph type="title"/>
          </p:nvPr>
        </p:nvSpPr>
        <p:spPr>
          <a:xfrm>
            <a:off x="839788" y="365125"/>
            <a:ext cx="9818380" cy="823913"/>
          </a:xfrm>
        </p:spPr>
        <p:txBody>
          <a:bodyPr/>
          <a:lstStyle/>
          <a:p>
            <a:r>
              <a:rPr lang="en-US" dirty="0"/>
              <a:t>Questions considered</a:t>
            </a:r>
          </a:p>
        </p:txBody>
      </p:sp>
      <p:sp>
        <p:nvSpPr>
          <p:cNvPr id="3" name="Text Placeholder 2">
            <a:extLst>
              <a:ext uri="{FF2B5EF4-FFF2-40B4-BE49-F238E27FC236}">
                <a16:creationId xmlns:a16="http://schemas.microsoft.com/office/drawing/2014/main" id="{A6B079FA-14FE-1E1F-0499-F26DADB44E77}"/>
              </a:ext>
            </a:extLst>
          </p:cNvPr>
          <p:cNvSpPr>
            <a:spLocks noGrp="1"/>
          </p:cNvSpPr>
          <p:nvPr>
            <p:ph type="body" idx="1"/>
          </p:nvPr>
        </p:nvSpPr>
        <p:spPr>
          <a:xfrm>
            <a:off x="839788" y="1238713"/>
            <a:ext cx="5157787" cy="823912"/>
          </a:xfrm>
        </p:spPr>
        <p:txBody>
          <a:bodyPr>
            <a:normAutofit/>
          </a:bodyPr>
          <a:lstStyle/>
          <a:p>
            <a:pPr>
              <a:lnSpc>
                <a:spcPts val="1425"/>
              </a:lnSpc>
            </a:pPr>
            <a:r>
              <a:rPr lang="en-US" sz="2000" b="0" dirty="0">
                <a:effectLst/>
                <a:latin typeface="Calibri" panose="020F0502020204030204" pitchFamily="34" charset="0"/>
                <a:ea typeface="Calibri" panose="020F0502020204030204" pitchFamily="34" charset="0"/>
                <a:cs typeface="Calibri" panose="020F0502020204030204" pitchFamily="34" charset="0"/>
              </a:rPr>
              <a:t>What is the diabetic status distribution across different age groups?</a:t>
            </a:r>
          </a:p>
        </p:txBody>
      </p:sp>
      <p:sp>
        <p:nvSpPr>
          <p:cNvPr id="5" name="Text Placeholder 4">
            <a:extLst>
              <a:ext uri="{FF2B5EF4-FFF2-40B4-BE49-F238E27FC236}">
                <a16:creationId xmlns:a16="http://schemas.microsoft.com/office/drawing/2014/main" id="{908F780E-6208-4486-A3A8-4B4B446E4BDD}"/>
              </a:ext>
            </a:extLst>
          </p:cNvPr>
          <p:cNvSpPr>
            <a:spLocks noGrp="1"/>
          </p:cNvSpPr>
          <p:nvPr>
            <p:ph type="body" sz="quarter" idx="3"/>
          </p:nvPr>
        </p:nvSpPr>
        <p:spPr>
          <a:xfrm>
            <a:off x="6172200" y="1238711"/>
            <a:ext cx="5183188" cy="823912"/>
          </a:xfrm>
        </p:spPr>
        <p:txBody>
          <a:bodyPr>
            <a:normAutofit/>
          </a:bodyPr>
          <a:lstStyle/>
          <a:p>
            <a:pPr>
              <a:lnSpc>
                <a:spcPts val="1425"/>
              </a:lnSpc>
            </a:pP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a:lnSpc>
                <a:spcPts val="1425"/>
              </a:lnSpc>
            </a:pPr>
            <a:r>
              <a:rPr lang="en-US" sz="2000" b="0" dirty="0">
                <a:effectLst/>
                <a:latin typeface="Calibri" panose="020F0502020204030204" pitchFamily="34" charset="0"/>
                <a:ea typeface="Calibri" panose="020F0502020204030204" pitchFamily="34" charset="0"/>
                <a:cs typeface="Calibri" panose="020F0502020204030204" pitchFamily="34" charset="0"/>
              </a:rPr>
              <a:t>How does engagement in sports and fitness activities vary by age group?</a:t>
            </a:r>
          </a:p>
        </p:txBody>
      </p:sp>
      <p:pic>
        <p:nvPicPr>
          <p:cNvPr id="13" name="Content Placeholder 12">
            <a:extLst>
              <a:ext uri="{FF2B5EF4-FFF2-40B4-BE49-F238E27FC236}">
                <a16:creationId xmlns:a16="http://schemas.microsoft.com/office/drawing/2014/main" id="{FBD33817-B5ED-DCC4-F10A-171BD03D3556}"/>
              </a:ext>
            </a:extLst>
          </p:cNvPr>
          <p:cNvPicPr>
            <a:picLocks noGrp="1" noChangeAspect="1"/>
          </p:cNvPicPr>
          <p:nvPr>
            <p:ph sz="half" idx="2"/>
          </p:nvPr>
        </p:nvPicPr>
        <p:blipFill>
          <a:blip r:embed="rId2"/>
          <a:stretch>
            <a:fillRect/>
          </a:stretch>
        </p:blipFill>
        <p:spPr>
          <a:xfrm>
            <a:off x="446241" y="2505075"/>
            <a:ext cx="5167190" cy="3202582"/>
          </a:xfrm>
        </p:spPr>
      </p:pic>
      <p:pic>
        <p:nvPicPr>
          <p:cNvPr id="18" name="Content Placeholder 17">
            <a:extLst>
              <a:ext uri="{FF2B5EF4-FFF2-40B4-BE49-F238E27FC236}">
                <a16:creationId xmlns:a16="http://schemas.microsoft.com/office/drawing/2014/main" id="{E543AB7F-4BF7-C937-9C34-BCFDACB92D78}"/>
              </a:ext>
            </a:extLst>
          </p:cNvPr>
          <p:cNvPicPr>
            <a:picLocks noGrp="1" noChangeAspect="1"/>
          </p:cNvPicPr>
          <p:nvPr>
            <p:ph sz="quarter" idx="4"/>
          </p:nvPr>
        </p:nvPicPr>
        <p:blipFill>
          <a:blip r:embed="rId3"/>
          <a:stretch>
            <a:fillRect/>
          </a:stretch>
        </p:blipFill>
        <p:spPr>
          <a:xfrm>
            <a:off x="5884581" y="2505075"/>
            <a:ext cx="5058722" cy="3236875"/>
          </a:xfrm>
        </p:spPr>
      </p:pic>
    </p:spTree>
    <p:extLst>
      <p:ext uri="{BB962C8B-B14F-4D97-AF65-F5344CB8AC3E}">
        <p14:creationId xmlns:p14="http://schemas.microsoft.com/office/powerpoint/2010/main" val="322297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D8789C-8FA1-5CD5-63CB-50C3E902E29A}"/>
              </a:ext>
            </a:extLst>
          </p:cNvPr>
          <p:cNvPicPr>
            <a:picLocks noGrp="1" noChangeAspect="1"/>
          </p:cNvPicPr>
          <p:nvPr>
            <p:ph sz="half" idx="2"/>
          </p:nvPr>
        </p:nvPicPr>
        <p:blipFill>
          <a:blip r:embed="rId2"/>
          <a:stretch>
            <a:fillRect/>
          </a:stretch>
        </p:blipFill>
        <p:spPr>
          <a:xfrm>
            <a:off x="5124906" y="1656831"/>
            <a:ext cx="6228894" cy="3652746"/>
          </a:xfrm>
        </p:spPr>
      </p:pic>
      <p:pic>
        <p:nvPicPr>
          <p:cNvPr id="5" name="Content Placeholder 4">
            <a:extLst>
              <a:ext uri="{FF2B5EF4-FFF2-40B4-BE49-F238E27FC236}">
                <a16:creationId xmlns:a16="http://schemas.microsoft.com/office/drawing/2014/main" id="{4F46866E-7859-2FD1-5752-FDAA1F2C5622}"/>
              </a:ext>
            </a:extLst>
          </p:cNvPr>
          <p:cNvPicPr>
            <a:picLocks noGrp="1" noChangeAspect="1"/>
          </p:cNvPicPr>
          <p:nvPr>
            <p:ph sz="half" idx="1"/>
          </p:nvPr>
        </p:nvPicPr>
        <p:blipFill>
          <a:blip r:embed="rId3"/>
          <a:stretch>
            <a:fillRect/>
          </a:stretch>
        </p:blipFill>
        <p:spPr>
          <a:xfrm>
            <a:off x="838200" y="1682164"/>
            <a:ext cx="4080639" cy="3652746"/>
          </a:xfrm>
        </p:spPr>
      </p:pic>
    </p:spTree>
    <p:extLst>
      <p:ext uri="{BB962C8B-B14F-4D97-AF65-F5344CB8AC3E}">
        <p14:creationId xmlns:p14="http://schemas.microsoft.com/office/powerpoint/2010/main" val="65542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TotalTime>
  <Words>763</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PowerPoint Presentation</vt:lpstr>
      <vt:lpstr>Introduction</vt:lpstr>
      <vt:lpstr>Objectives</vt:lpstr>
      <vt:lpstr>Gaps</vt:lpstr>
      <vt:lpstr>Findings</vt:lpstr>
      <vt:lpstr>Questions considered</vt:lpstr>
      <vt:lpstr>Questions considered</vt:lpstr>
      <vt:lpstr>Questions considered</vt:lpstr>
      <vt:lpstr>PowerPoint Presentation</vt:lpstr>
      <vt:lpstr>PowerPoint Presentation</vt:lpstr>
      <vt:lpstr>PowerPoint Presentation</vt:lpstr>
      <vt:lpstr>Model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Rhoda Diana Ndibalekera</dc:creator>
  <cp:lastModifiedBy>Rhoda Diana Ndibalekera</cp:lastModifiedBy>
  <cp:revision>1</cp:revision>
  <dcterms:created xsi:type="dcterms:W3CDTF">2024-11-14T14:57:44Z</dcterms:created>
  <dcterms:modified xsi:type="dcterms:W3CDTF">2024-11-14T15:40:17Z</dcterms:modified>
</cp:coreProperties>
</file>