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Heebo" pitchFamily="2" charset="-79"/>
      <p:regular r:id="rId18"/>
      <p:bold r:id="rId19"/>
    </p:embeddedFont>
    <p:embeddedFont>
      <p:font typeface="Inter" panose="020B0604020202020204" charset="0"/>
      <p:regular r:id="rId20"/>
      <p:bold r:id="rId21"/>
    </p:embeddedFont>
    <p:embeddedFont>
      <p:font typeface="Open Sans" panose="020B060603050402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pos="1968">
          <p15:clr>
            <a:srgbClr val="A4A3A4"/>
          </p15:clr>
        </p15:guide>
        <p15:guide id="3" orient="horz" pos="756">
          <p15:clr>
            <a:srgbClr val="A4A3A4"/>
          </p15:clr>
        </p15:guide>
        <p15:guide id="4" pos="1728">
          <p15:clr>
            <a:srgbClr val="A4A3A4"/>
          </p15:clr>
        </p15:guide>
        <p15:guide id="5" pos="2016">
          <p15:clr>
            <a:srgbClr val="A4A3A4"/>
          </p15:clr>
        </p15:guide>
        <p15:guide id="6" orient="horz" pos="2244">
          <p15:clr>
            <a:srgbClr val="A4A3A4"/>
          </p15:clr>
        </p15:guide>
        <p15:guide id="7" orient="horz" pos="948">
          <p15:clr>
            <a:srgbClr val="A4A3A4"/>
          </p15:clr>
        </p15:guide>
        <p15:guide id="8" pos="1872">
          <p15:clr>
            <a:srgbClr val="A4A3A4"/>
          </p15:clr>
        </p15:guide>
        <p15:guide id="9" pos="2544">
          <p15:clr>
            <a:srgbClr val="A4A3A4"/>
          </p15:clr>
        </p15:guide>
        <p15:guide id="10" orient="horz" pos="2100">
          <p15:clr>
            <a:srgbClr val="A4A3A4"/>
          </p15:clr>
        </p15:guide>
        <p15:guide id="11" orient="horz" pos="228">
          <p15:clr>
            <a:srgbClr val="A4A3A4"/>
          </p15:clr>
        </p15:guide>
        <p15:guide id="12" orient="horz" pos="2288">
          <p15:clr>
            <a:srgbClr val="A4A3A4"/>
          </p15:clr>
        </p15:guide>
        <p15:guide id="13" pos="1632">
          <p15:clr>
            <a:srgbClr val="A4A3A4"/>
          </p15:clr>
        </p15:guide>
        <p15:guide id="14" pos="182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bG1IlKWFYiO8AFEYU7tCqHdzO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984" y="126"/>
      </p:cViewPr>
      <p:guideLst>
        <p:guide orient="horz" pos="1008"/>
        <p:guide pos="1968"/>
        <p:guide orient="horz" pos="756"/>
        <p:guide pos="1728"/>
        <p:guide pos="2016"/>
        <p:guide orient="horz" pos="2244"/>
        <p:guide orient="horz" pos="948"/>
        <p:guide pos="1872"/>
        <p:guide pos="2544"/>
        <p:guide orient="horz" pos="2100"/>
        <p:guide orient="horz" pos="228"/>
        <p:guide orient="horz" pos="2288"/>
        <p:guide pos="1632"/>
        <p:guide pos="1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944b0acc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2944b0acc82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944b0acc82_0_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0d8a9ac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250d8a9ac4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g250d8a9ac4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0d8a9ac4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250d8a9ac4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250d8a9ac4b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44b0acc8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g2944b0acc82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2944b0acc82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944b0acc8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2944b0acc8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2944b0acc82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44b0acc8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2944b0acc82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2944b0acc82_0_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1505800" y="2061000"/>
            <a:ext cx="7180500" cy="90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Inter"/>
              <a:buNone/>
              <a:defRPr sz="36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2pPr>
            <a:lvl3pPr marR="0" lvl="2"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3pPr>
            <a:lvl4pPr marR="0" lvl="3"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4pPr>
            <a:lvl5pPr marR="0" lvl="4"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5pPr>
            <a:lvl6pPr marR="0" lvl="5"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6pPr>
            <a:lvl7pPr marR="0" lvl="6"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7pPr>
            <a:lvl8pPr marR="0" lvl="7"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8pPr>
            <a:lvl9pPr marR="0" lvl="8"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9pPr>
          </a:lstStyle>
          <a:p>
            <a:endParaRPr/>
          </a:p>
        </p:txBody>
      </p:sp>
      <p:pic>
        <p:nvPicPr>
          <p:cNvPr id="19" name="Google Shape;19;p10"/>
          <p:cNvPicPr preferRelativeResize="0"/>
          <p:nvPr/>
        </p:nvPicPr>
        <p:blipFill rotWithShape="1">
          <a:blip r:embed="rId2">
            <a:alphaModFix/>
          </a:blip>
          <a:srcRect/>
          <a:stretch/>
        </p:blipFill>
        <p:spPr>
          <a:xfrm rot="9592241">
            <a:off x="-1365596" y="-1154886"/>
            <a:ext cx="5190313" cy="2964967"/>
          </a:xfrm>
          <a:prstGeom prst="rect">
            <a:avLst/>
          </a:prstGeom>
          <a:noFill/>
          <a:ln>
            <a:noFill/>
          </a:ln>
        </p:spPr>
      </p:pic>
      <p:sp>
        <p:nvSpPr>
          <p:cNvPr id="20" name="Google Shape;20;p10"/>
          <p:cNvSpPr txBox="1">
            <a:spLocks noGrp="1"/>
          </p:cNvSpPr>
          <p:nvPr>
            <p:ph type="subTitle" idx="1"/>
          </p:nvPr>
        </p:nvSpPr>
        <p:spPr>
          <a:xfrm>
            <a:off x="1505800" y="2965500"/>
            <a:ext cx="5893500" cy="696000"/>
          </a:xfrm>
          <a:prstGeom prst="rect">
            <a:avLst/>
          </a:prstGeom>
          <a:noFill/>
          <a:ln>
            <a:noFill/>
          </a:ln>
        </p:spPr>
        <p:txBody>
          <a:bodyPr spcFirstLastPara="1" wrap="square" lIns="91425" tIns="45700" rIns="91425" bIns="45700" anchor="t" anchorCtr="0">
            <a:normAutofit/>
          </a:bodyPr>
          <a:lstStyle>
            <a:lvl1pPr lvl="0" algn="l">
              <a:lnSpc>
                <a:spcPct val="115000"/>
              </a:lnSpc>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lgn="l">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a:buNone/>
              <a:defRPr sz="18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2pPr>
            <a:lvl3pPr marR="0" lvl="2"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3pPr>
            <a:lvl4pPr marR="0" lvl="3"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4pPr>
            <a:lvl5pPr marR="0" lvl="4"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5pPr>
            <a:lvl6pPr marR="0" lvl="5"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6pPr>
            <a:lvl7pPr marR="0" lvl="6"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7pPr>
            <a:lvl8pPr marR="0" lvl="7"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8pPr>
            <a:lvl9pPr marR="0" lvl="8"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9pPr>
          </a:lstStyle>
          <a:p>
            <a:endParaRPr/>
          </a:p>
        </p:txBody>
      </p:sp>
      <p:sp>
        <p:nvSpPr>
          <p:cNvPr id="23" name="Google Shape;23;p11"/>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marL="914400" lvl="1" indent="-3429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marL="1371600" lvl="2" indent="-3429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302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marL="3200400" lvl="6"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marL="3657600" lvl="7"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marL="4114800" lvl="8"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a:endParaRPr/>
          </a:p>
        </p:txBody>
      </p:sp>
      <p:sp>
        <p:nvSpPr>
          <p:cNvPr id="24" name="Google Shape;24;p11"/>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929292"/>
                </a:solidFill>
                <a:latin typeface="Inter"/>
                <a:ea typeface="Inter"/>
                <a:cs typeface="Inter"/>
                <a:sym typeface="Inter"/>
              </a:rPr>
              <a:t>Kaggle BIPOC Program Final Showcase</a:t>
            </a:r>
            <a:endParaRPr sz="800" b="0" i="0" u="none" strike="noStrike" cap="none">
              <a:solidFill>
                <a:srgbClr val="929292"/>
              </a:solidFill>
              <a:latin typeface="Inter"/>
              <a:ea typeface="Inter"/>
              <a:cs typeface="Inter"/>
              <a:sym typeface="Inter"/>
            </a:endParaRPr>
          </a:p>
        </p:txBody>
      </p:sp>
      <p:pic>
        <p:nvPicPr>
          <p:cNvPr id="25" name="Google Shape;25;p11"/>
          <p:cNvPicPr preferRelativeResize="0"/>
          <p:nvPr/>
        </p:nvPicPr>
        <p:blipFill rotWithShape="1">
          <a:blip r:embed="rId2">
            <a:alphaModFix/>
          </a:blip>
          <a:srcRect/>
          <a:stretch/>
        </p:blipFill>
        <p:spPr>
          <a:xfrm>
            <a:off x="227109" y="4794706"/>
            <a:ext cx="557815" cy="215444"/>
          </a:xfrm>
          <a:prstGeom prst="rect">
            <a:avLst/>
          </a:prstGeom>
          <a:noFill/>
          <a:ln>
            <a:noFill/>
          </a:ln>
        </p:spPr>
      </p:pic>
      <p:sp>
        <p:nvSpPr>
          <p:cNvPr id="26" name="Google Shape;26;p11"/>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11"/>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uge Chapter Head">
  <p:cSld name="Huge Chapter Head">
    <p:spTree>
      <p:nvGrpSpPr>
        <p:cNvPr id="1" name="Shape 28"/>
        <p:cNvGrpSpPr/>
        <p:nvPr/>
      </p:nvGrpSpPr>
      <p:grpSpPr>
        <a:xfrm>
          <a:off x="0" y="0"/>
          <a:ext cx="0" cy="0"/>
          <a:chOff x="0" y="0"/>
          <a:chExt cx="0" cy="0"/>
        </a:xfrm>
      </p:grpSpPr>
      <p:sp>
        <p:nvSpPr>
          <p:cNvPr id="29" name="Google Shape;29;p12"/>
          <p:cNvSpPr/>
          <p:nvPr/>
        </p:nvSpPr>
        <p:spPr>
          <a:xfrm rot="5400000" flipH="1">
            <a:off x="2160401" y="-2621598"/>
            <a:ext cx="4657500" cy="9588000"/>
          </a:xfrm>
          <a:prstGeom prst="rect">
            <a:avLst/>
          </a:prstGeom>
          <a:solidFill>
            <a:srgbClr val="3CBEEC">
              <a:alpha val="627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E041"/>
              </a:solidFill>
              <a:latin typeface="Open Sans"/>
              <a:ea typeface="Open Sans"/>
              <a:cs typeface="Open Sans"/>
              <a:sym typeface="Open Sans"/>
            </a:endParaRPr>
          </a:p>
        </p:txBody>
      </p:sp>
      <p:sp>
        <p:nvSpPr>
          <p:cNvPr id="30" name="Google Shape;30;p12"/>
          <p:cNvSpPr txBox="1">
            <a:spLocks noGrp="1"/>
          </p:cNvSpPr>
          <p:nvPr>
            <p:ph type="title"/>
          </p:nvPr>
        </p:nvSpPr>
        <p:spPr>
          <a:xfrm>
            <a:off x="2121450" y="1659075"/>
            <a:ext cx="4901100" cy="1948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4000"/>
              <a:buFont typeface="Inter"/>
              <a:buNone/>
              <a:defRPr sz="4000" b="1" i="0" u="none" strike="noStrike" cap="none">
                <a:solidFill>
                  <a:schemeClr val="dk2"/>
                </a:solidFill>
                <a:latin typeface="Inter"/>
                <a:ea typeface="Inter"/>
                <a:cs typeface="Inter"/>
                <a:sym typeface="Inter"/>
              </a:defRPr>
            </a:lvl1pPr>
            <a:lvl2pPr marR="0" lvl="1" algn="ctr"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2pPr>
            <a:lvl3pPr marR="0" lvl="2" algn="ctr"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3pPr>
            <a:lvl4pPr marR="0" lvl="3" algn="ctr"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4pPr>
            <a:lvl5pPr marR="0" lvl="4" algn="ctr"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5pPr>
            <a:lvl6pPr marR="0" lvl="5" algn="ctr"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6pPr>
            <a:lvl7pPr marR="0" lvl="6" algn="ctr"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7pPr>
            <a:lvl8pPr marR="0" lvl="7" algn="ctr"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8pPr>
            <a:lvl9pPr marR="0" lvl="8" algn="ctr"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9pPr>
          </a:lstStyle>
          <a:p>
            <a:endParaRPr/>
          </a:p>
        </p:txBody>
      </p:sp>
      <p:sp>
        <p:nvSpPr>
          <p:cNvPr id="31" name="Google Shape;31;p12"/>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929292"/>
                </a:solidFill>
                <a:latin typeface="Inter"/>
                <a:ea typeface="Inter"/>
                <a:cs typeface="Inter"/>
                <a:sym typeface="Inter"/>
              </a:rPr>
              <a:t>Kaggle BIPOC Program Final Showcase</a:t>
            </a:r>
            <a:endParaRPr sz="800" b="0" i="0" u="none" strike="noStrike" cap="none">
              <a:solidFill>
                <a:srgbClr val="929292"/>
              </a:solidFill>
              <a:latin typeface="Inter"/>
              <a:ea typeface="Inter"/>
              <a:cs typeface="Inter"/>
              <a:sym typeface="Inter"/>
            </a:endParaRPr>
          </a:p>
        </p:txBody>
      </p:sp>
      <p:pic>
        <p:nvPicPr>
          <p:cNvPr id="32" name="Google Shape;32;p12"/>
          <p:cNvPicPr preferRelativeResize="0"/>
          <p:nvPr/>
        </p:nvPicPr>
        <p:blipFill rotWithShape="1">
          <a:blip r:embed="rId2">
            <a:alphaModFix/>
          </a:blip>
          <a:srcRect/>
          <a:stretch/>
        </p:blipFill>
        <p:spPr>
          <a:xfrm>
            <a:off x="227109" y="4794706"/>
            <a:ext cx="557815" cy="215444"/>
          </a:xfrm>
          <a:prstGeom prst="rect">
            <a:avLst/>
          </a:prstGeom>
          <a:noFill/>
          <a:ln>
            <a:noFill/>
          </a:ln>
        </p:spPr>
      </p:pic>
      <p:sp>
        <p:nvSpPr>
          <p:cNvPr id="33" name="Google Shape;33;p12"/>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4"/>
        <p:cNvGrpSpPr/>
        <p:nvPr/>
      </p:nvGrpSpPr>
      <p:grpSpPr>
        <a:xfrm>
          <a:off x="0" y="0"/>
          <a:ext cx="0" cy="0"/>
          <a:chOff x="0" y="0"/>
          <a:chExt cx="0" cy="0"/>
        </a:xfrm>
      </p:grpSpPr>
      <p:sp>
        <p:nvSpPr>
          <p:cNvPr id="35" name="Google Shape;35;p13"/>
          <p:cNvSpPr txBox="1"/>
          <p:nvPr/>
        </p:nvSpPr>
        <p:spPr>
          <a:xfrm>
            <a:off x="3733800" y="4794706"/>
            <a:ext cx="208201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929292"/>
                </a:solidFill>
                <a:latin typeface="Inter"/>
                <a:ea typeface="Inter"/>
                <a:cs typeface="Inter"/>
                <a:sym typeface="Inter"/>
              </a:rPr>
              <a:t>Kaggle BIPOC Program Final Showcase</a:t>
            </a:r>
            <a:endParaRPr sz="800" b="0" i="0" u="none" strike="noStrike" cap="none">
              <a:solidFill>
                <a:srgbClr val="929292"/>
              </a:solidFill>
              <a:latin typeface="Inter"/>
              <a:ea typeface="Inter"/>
              <a:cs typeface="Inter"/>
              <a:sym typeface="Inter"/>
            </a:endParaRPr>
          </a:p>
        </p:txBody>
      </p:sp>
      <p:pic>
        <p:nvPicPr>
          <p:cNvPr id="36" name="Google Shape;36;p13"/>
          <p:cNvPicPr preferRelativeResize="0"/>
          <p:nvPr/>
        </p:nvPicPr>
        <p:blipFill rotWithShape="1">
          <a:blip r:embed="rId2">
            <a:alphaModFix/>
          </a:blip>
          <a:srcRect/>
          <a:stretch/>
        </p:blipFill>
        <p:spPr>
          <a:xfrm>
            <a:off x="227109" y="4794706"/>
            <a:ext cx="557815" cy="215444"/>
          </a:xfrm>
          <a:prstGeom prst="rect">
            <a:avLst/>
          </a:prstGeom>
          <a:noFill/>
          <a:ln>
            <a:noFill/>
          </a:ln>
        </p:spPr>
      </p:pic>
      <p:sp>
        <p:nvSpPr>
          <p:cNvPr id="37" name="Google Shape;37;p13"/>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a:buNone/>
              <a:defRPr sz="18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2pPr>
            <a:lvl3pPr marR="0" lvl="2"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3pPr>
            <a:lvl4pPr marR="0" lvl="3"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4pPr>
            <a:lvl5pPr marR="0" lvl="4"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5pPr>
            <a:lvl6pPr marR="0" lvl="5"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6pPr>
            <a:lvl7pPr marR="0" lvl="6"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7pPr>
            <a:lvl8pPr marR="0" lvl="7"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8pPr>
            <a:lvl9pPr marR="0" lvl="8"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9pPr>
          </a:lstStyle>
          <a:p>
            <a:endParaRPr/>
          </a:p>
        </p:txBody>
      </p:sp>
      <p:cxnSp>
        <p:nvCxnSpPr>
          <p:cNvPr id="40" name="Google Shape;40;p14"/>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41" name="Google Shape;41;p14"/>
          <p:cNvSpPr txBox="1">
            <a:spLocks noGrp="1"/>
          </p:cNvSpPr>
          <p:nvPr>
            <p:ph type="body" idx="1"/>
          </p:nvPr>
        </p:nvSpPr>
        <p:spPr>
          <a:xfrm>
            <a:off x="304800" y="957250"/>
            <a:ext cx="43386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marL="914400" lvl="1" indent="-3429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marL="1371600" lvl="2" indent="-3429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302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4pPr>
            <a:lvl5pPr marL="2286000" lvl="4" indent="-3302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5pPr>
            <a:lvl6pPr marL="2743200" lvl="5"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marL="3200400" lvl="6"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marL="3657600" lvl="7"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marL="4114800" lvl="8"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a:endParaRPr/>
          </a:p>
        </p:txBody>
      </p:sp>
      <p:sp>
        <p:nvSpPr>
          <p:cNvPr id="42" name="Google Shape;42;p14"/>
          <p:cNvSpPr txBox="1">
            <a:spLocks noGrp="1"/>
          </p:cNvSpPr>
          <p:nvPr>
            <p:ph type="body" idx="2"/>
          </p:nvPr>
        </p:nvSpPr>
        <p:spPr>
          <a:xfrm>
            <a:off x="4643400" y="957250"/>
            <a:ext cx="42585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marL="914400" lvl="1" indent="-3429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marL="1371600" lvl="2" indent="-3429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302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marL="3200400" lvl="6"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marL="3657600" lvl="7"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marL="4114800" lvl="8"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a:endParaRPr/>
          </a:p>
        </p:txBody>
      </p:sp>
      <p:sp>
        <p:nvSpPr>
          <p:cNvPr id="43" name="Google Shape;43;p14"/>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929292"/>
                </a:solidFill>
                <a:latin typeface="Inter"/>
                <a:ea typeface="Inter"/>
                <a:cs typeface="Inter"/>
                <a:sym typeface="Inter"/>
              </a:rPr>
              <a:t>Kaggle BIPOC Program Final Showcase</a:t>
            </a:r>
            <a:endParaRPr sz="800" b="0" i="0" u="none" strike="noStrike" cap="none">
              <a:solidFill>
                <a:srgbClr val="929292"/>
              </a:solidFill>
              <a:latin typeface="Inter"/>
              <a:ea typeface="Inter"/>
              <a:cs typeface="Inter"/>
              <a:sym typeface="Inter"/>
            </a:endParaRPr>
          </a:p>
        </p:txBody>
      </p:sp>
      <p:pic>
        <p:nvPicPr>
          <p:cNvPr id="44" name="Google Shape;44;p14"/>
          <p:cNvPicPr preferRelativeResize="0"/>
          <p:nvPr/>
        </p:nvPicPr>
        <p:blipFill rotWithShape="1">
          <a:blip r:embed="rId2">
            <a:alphaModFix/>
          </a:blip>
          <a:srcRect/>
          <a:stretch/>
        </p:blipFill>
        <p:spPr>
          <a:xfrm>
            <a:off x="227109" y="4794706"/>
            <a:ext cx="557815" cy="215444"/>
          </a:xfrm>
          <a:prstGeom prst="rect">
            <a:avLst/>
          </a:prstGeom>
          <a:noFill/>
          <a:ln>
            <a:noFill/>
          </a:ln>
        </p:spPr>
      </p:pic>
      <p:sp>
        <p:nvSpPr>
          <p:cNvPr id="45" name="Google Shape;45;p14"/>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15"/>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929292"/>
                </a:solidFill>
                <a:latin typeface="Inter"/>
                <a:ea typeface="Inter"/>
                <a:cs typeface="Inter"/>
                <a:sym typeface="Inter"/>
              </a:rPr>
              <a:t>Kaggle BIPOC Program Final Showcase</a:t>
            </a:r>
            <a:endParaRPr sz="800" b="0" i="0" u="none" strike="noStrike" cap="none">
              <a:solidFill>
                <a:srgbClr val="929292"/>
              </a:solidFill>
              <a:latin typeface="Inter"/>
              <a:ea typeface="Inter"/>
              <a:cs typeface="Inter"/>
              <a:sym typeface="Inter"/>
            </a:endParaRPr>
          </a:p>
        </p:txBody>
      </p:sp>
      <p:pic>
        <p:nvPicPr>
          <p:cNvPr id="48" name="Google Shape;48;p15"/>
          <p:cNvPicPr preferRelativeResize="0"/>
          <p:nvPr/>
        </p:nvPicPr>
        <p:blipFill rotWithShape="1">
          <a:blip r:embed="rId2">
            <a:alphaModFix/>
          </a:blip>
          <a:srcRect/>
          <a:stretch/>
        </p:blipFill>
        <p:spPr>
          <a:xfrm>
            <a:off x="227109" y="4794706"/>
            <a:ext cx="557815" cy="215444"/>
          </a:xfrm>
          <a:prstGeom prst="rect">
            <a:avLst/>
          </a:prstGeom>
          <a:noFill/>
          <a:ln>
            <a:noFill/>
          </a:ln>
        </p:spPr>
      </p:pic>
      <p:sp>
        <p:nvSpPr>
          <p:cNvPr id="49" name="Google Shape;49;p15"/>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15"/>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a:buNone/>
              <a:defRPr sz="18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2pPr>
            <a:lvl3pPr marR="0" lvl="2"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3pPr>
            <a:lvl4pPr marR="0" lvl="3"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4pPr>
            <a:lvl5pPr marR="0" lvl="4"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5pPr>
            <a:lvl6pPr marR="0" lvl="5"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6pPr>
            <a:lvl7pPr marR="0" lvl="6"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7pPr>
            <a:lvl8pPr marR="0" lvl="7"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8pPr>
            <a:lvl9pPr marR="0" lvl="8"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9pPr>
          </a:lstStyle>
          <a:p>
            <a:endParaRPr/>
          </a:p>
        </p:txBody>
      </p:sp>
      <p:cxnSp>
        <p:nvCxnSpPr>
          <p:cNvPr id="51" name="Google Shape;51;p15"/>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amp;A">
  <p:cSld name="CUSTOM_1">
    <p:spTree>
      <p:nvGrpSpPr>
        <p:cNvPr id="1" name="Shape 52"/>
        <p:cNvGrpSpPr/>
        <p:nvPr/>
      </p:nvGrpSpPr>
      <p:grpSpPr>
        <a:xfrm>
          <a:off x="0" y="0"/>
          <a:ext cx="0" cy="0"/>
          <a:chOff x="0" y="0"/>
          <a:chExt cx="0" cy="0"/>
        </a:xfrm>
      </p:grpSpPr>
      <p:pic>
        <p:nvPicPr>
          <p:cNvPr id="53" name="Google Shape;53;p16"/>
          <p:cNvPicPr preferRelativeResize="0"/>
          <p:nvPr/>
        </p:nvPicPr>
        <p:blipFill rotWithShape="1">
          <a:blip r:embed="rId2">
            <a:alphaModFix/>
          </a:blip>
          <a:srcRect/>
          <a:stretch/>
        </p:blipFill>
        <p:spPr>
          <a:xfrm rot="-2700755">
            <a:off x="5926798" y="2601164"/>
            <a:ext cx="5190308" cy="2964964"/>
          </a:xfrm>
          <a:prstGeom prst="rect">
            <a:avLst/>
          </a:prstGeom>
          <a:noFill/>
          <a:ln>
            <a:noFill/>
          </a:ln>
        </p:spPr>
      </p:pic>
      <p:sp>
        <p:nvSpPr>
          <p:cNvPr id="54" name="Google Shape;54;p16"/>
          <p:cNvSpPr txBox="1"/>
          <p:nvPr/>
        </p:nvSpPr>
        <p:spPr>
          <a:xfrm>
            <a:off x="2884350" y="2248500"/>
            <a:ext cx="33753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2"/>
                </a:solidFill>
                <a:latin typeface="Inter"/>
                <a:ea typeface="Inter"/>
                <a:cs typeface="Inter"/>
                <a:sym typeface="Inter"/>
              </a:rPr>
              <a:t>Questions?</a:t>
            </a:r>
            <a:endParaRPr sz="3000" b="1" i="0" u="none" strike="noStrike" cap="none">
              <a:solidFill>
                <a:schemeClr val="dk2"/>
              </a:solidFill>
              <a:latin typeface="Inter"/>
              <a:ea typeface="Inter"/>
              <a:cs typeface="Inter"/>
              <a:sym typeface="Int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p:cSld name="CUSTOM">
    <p:spTree>
      <p:nvGrpSpPr>
        <p:cNvPr id="1" name="Shape 55"/>
        <p:cNvGrpSpPr/>
        <p:nvPr/>
      </p:nvGrpSpPr>
      <p:grpSpPr>
        <a:xfrm>
          <a:off x="0" y="0"/>
          <a:ext cx="0" cy="0"/>
          <a:chOff x="0" y="0"/>
          <a:chExt cx="0" cy="0"/>
        </a:xfrm>
      </p:grpSpPr>
      <p:pic>
        <p:nvPicPr>
          <p:cNvPr id="56" name="Google Shape;56;p17"/>
          <p:cNvPicPr preferRelativeResize="0"/>
          <p:nvPr/>
        </p:nvPicPr>
        <p:blipFill rotWithShape="1">
          <a:blip r:embed="rId2">
            <a:alphaModFix/>
          </a:blip>
          <a:srcRect/>
          <a:stretch/>
        </p:blipFill>
        <p:spPr>
          <a:xfrm>
            <a:off x="3528387" y="2190750"/>
            <a:ext cx="1972925" cy="762000"/>
          </a:xfrm>
          <a:prstGeom prst="rect">
            <a:avLst/>
          </a:prstGeom>
          <a:noFill/>
          <a:ln>
            <a:noFill/>
          </a:ln>
        </p:spPr>
      </p:pic>
      <p:pic>
        <p:nvPicPr>
          <p:cNvPr id="57" name="Google Shape;57;p17"/>
          <p:cNvPicPr preferRelativeResize="0"/>
          <p:nvPr/>
        </p:nvPicPr>
        <p:blipFill rotWithShape="1">
          <a:blip r:embed="rId3">
            <a:alphaModFix/>
          </a:blip>
          <a:srcRect/>
          <a:stretch/>
        </p:blipFill>
        <p:spPr>
          <a:xfrm rot="8093834">
            <a:off x="-1351691" y="-341884"/>
            <a:ext cx="4189629" cy="2440459"/>
          </a:xfrm>
          <a:prstGeom prst="rect">
            <a:avLst/>
          </a:prstGeom>
          <a:noFill/>
          <a:ln>
            <a:noFill/>
          </a:ln>
        </p:spPr>
      </p:pic>
      <p:pic>
        <p:nvPicPr>
          <p:cNvPr id="58" name="Google Shape;58;p17"/>
          <p:cNvPicPr preferRelativeResize="0"/>
          <p:nvPr/>
        </p:nvPicPr>
        <p:blipFill rotWithShape="1">
          <a:blip r:embed="rId4">
            <a:alphaModFix/>
          </a:blip>
          <a:srcRect/>
          <a:stretch/>
        </p:blipFill>
        <p:spPr>
          <a:xfrm rot="-2700755">
            <a:off x="5926798" y="2601164"/>
            <a:ext cx="5190308" cy="296496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5000"/>
              </a:lnSpc>
              <a:spcBef>
                <a:spcPts val="0"/>
              </a:spcBef>
              <a:spcAft>
                <a:spcPts val="0"/>
              </a:spcAft>
              <a:buClr>
                <a:schemeClr val="dk2"/>
              </a:buClr>
              <a:buSzPts val="2000"/>
              <a:buFont typeface="Roboto"/>
              <a:buChar char="●"/>
              <a:defRPr sz="20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4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42900" algn="l" rtl="0">
              <a:lnSpc>
                <a:spcPct val="115000"/>
              </a:lnSpc>
              <a:spcBef>
                <a:spcPts val="36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3pPr>
            <a:lvl4pPr marL="1828800" marR="0" lvl="3" indent="-330200" algn="l" rtl="0">
              <a:lnSpc>
                <a:spcPct val="115000"/>
              </a:lnSpc>
              <a:spcBef>
                <a:spcPts val="32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4pPr>
            <a:lvl5pPr marL="2286000" marR="0" lvl="4" indent="-330200" algn="l" rtl="0">
              <a:lnSpc>
                <a:spcPct val="115000"/>
              </a:lnSpc>
              <a:spcBef>
                <a:spcPts val="32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5pPr>
            <a:lvl6pPr marL="2743200" marR="0" lvl="5" indent="-342900" algn="l" rtl="0">
              <a:lnSpc>
                <a:spcPct val="115000"/>
              </a:lnSpc>
              <a:spcBef>
                <a:spcPts val="360"/>
              </a:spcBef>
              <a:spcAft>
                <a:spcPts val="0"/>
              </a:spcAft>
              <a:buClr>
                <a:schemeClr val="dk2"/>
              </a:buClr>
              <a:buSzPts val="1800"/>
              <a:buFont typeface="Roboto"/>
              <a:buChar char="■"/>
              <a:defRPr sz="1400" b="0" i="0" u="none" strike="noStrike" cap="none">
                <a:solidFill>
                  <a:schemeClr val="dk2"/>
                </a:solidFill>
                <a:latin typeface="Roboto"/>
                <a:ea typeface="Roboto"/>
                <a:cs typeface="Roboto"/>
                <a:sym typeface="Roboto"/>
              </a:defRPr>
            </a:lvl6pPr>
            <a:lvl7pPr marL="3200400" marR="0" lvl="6" indent="-342900" algn="l" rtl="0">
              <a:lnSpc>
                <a:spcPct val="115000"/>
              </a:lnSpc>
              <a:spcBef>
                <a:spcPts val="360"/>
              </a:spcBef>
              <a:spcAft>
                <a:spcPts val="0"/>
              </a:spcAft>
              <a:buClr>
                <a:schemeClr val="dk2"/>
              </a:buClr>
              <a:buSzPts val="1800"/>
              <a:buFont typeface="Roboto"/>
              <a:buChar char="●"/>
              <a:defRPr sz="1400" b="0" i="0" u="none" strike="noStrike" cap="none">
                <a:solidFill>
                  <a:schemeClr val="dk2"/>
                </a:solidFill>
                <a:latin typeface="Roboto"/>
                <a:ea typeface="Roboto"/>
                <a:cs typeface="Roboto"/>
                <a:sym typeface="Roboto"/>
              </a:defRPr>
            </a:lvl7pPr>
            <a:lvl8pPr marL="3657600" marR="0" lvl="7" indent="-342900" algn="l" rtl="0">
              <a:lnSpc>
                <a:spcPct val="115000"/>
              </a:lnSpc>
              <a:spcBef>
                <a:spcPts val="360"/>
              </a:spcBef>
              <a:spcAft>
                <a:spcPts val="0"/>
              </a:spcAft>
              <a:buClr>
                <a:schemeClr val="dk2"/>
              </a:buClr>
              <a:buSzPts val="1800"/>
              <a:buFont typeface="Roboto"/>
              <a:buChar char="○"/>
              <a:defRPr sz="1400" b="0" i="0" u="none" strike="noStrike" cap="none">
                <a:solidFill>
                  <a:schemeClr val="dk2"/>
                </a:solidFill>
                <a:latin typeface="Roboto"/>
                <a:ea typeface="Roboto"/>
                <a:cs typeface="Roboto"/>
                <a:sym typeface="Roboto"/>
              </a:defRPr>
            </a:lvl8pPr>
            <a:lvl9pPr marL="4114800" marR="0" lvl="8" indent="-342900" algn="l" rtl="0">
              <a:lnSpc>
                <a:spcPct val="115000"/>
              </a:lnSpc>
              <a:spcBef>
                <a:spcPts val="360"/>
              </a:spcBef>
              <a:spcAft>
                <a:spcPts val="0"/>
              </a:spcAft>
              <a:buClr>
                <a:schemeClr val="dk2"/>
              </a:buClr>
              <a:buSzPts val="1800"/>
              <a:buFont typeface="Roboto"/>
              <a:buChar char="■"/>
              <a:defRPr sz="1400" b="0" i="0" u="none" strike="noStrike" cap="none">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ianaNduta/RSN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ompetitions/rsna-2023-abdominal-trauma-detec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subTitle" idx="1"/>
          </p:nvPr>
        </p:nvSpPr>
        <p:spPr>
          <a:xfrm>
            <a:off x="1505800" y="4455700"/>
            <a:ext cx="5893500" cy="588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sz="1400">
                <a:solidFill>
                  <a:srgbClr val="07003D"/>
                </a:solidFill>
                <a:latin typeface="Heebo"/>
                <a:ea typeface="Heebo"/>
                <a:cs typeface="Heebo"/>
                <a:sym typeface="Heebo"/>
              </a:rPr>
              <a:t>Author: Diana Nduta Mwaura</a:t>
            </a:r>
            <a:endParaRPr/>
          </a:p>
        </p:txBody>
      </p:sp>
      <p:sp>
        <p:nvSpPr>
          <p:cNvPr id="75" name="Google Shape;75;p2"/>
          <p:cNvSpPr txBox="1">
            <a:spLocks noGrp="1"/>
          </p:cNvSpPr>
          <p:nvPr>
            <p:ph type="title"/>
          </p:nvPr>
        </p:nvSpPr>
        <p:spPr>
          <a:xfrm>
            <a:off x="119625" y="2232825"/>
            <a:ext cx="8791800" cy="211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6000" b="0">
                <a:solidFill>
                  <a:srgbClr val="07003D"/>
                </a:solidFill>
                <a:latin typeface="Belanosima"/>
                <a:ea typeface="Belanosima"/>
                <a:cs typeface="Belanosima"/>
                <a:sym typeface="Belanosima"/>
              </a:rPr>
              <a:t>ABDOMINAL TRAUMA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944b0acc82_0_30"/>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10</a:t>
            </a:fld>
            <a:endParaRPr/>
          </a:p>
        </p:txBody>
      </p:sp>
      <p:cxnSp>
        <p:nvCxnSpPr>
          <p:cNvPr id="157" name="Google Shape;157;g2944b0acc82_0_30"/>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58" name="Google Shape;158;g2944b0acc82_0_30"/>
          <p:cNvSpPr txBox="1">
            <a:spLocks noGrp="1"/>
          </p:cNvSpPr>
          <p:nvPr>
            <p:ph type="title"/>
          </p:nvPr>
        </p:nvSpPr>
        <p:spPr>
          <a:xfrm>
            <a:off x="323850" y="0"/>
            <a:ext cx="7429500" cy="52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a:t> Conclusion</a:t>
            </a:r>
            <a:endParaRPr/>
          </a:p>
        </p:txBody>
      </p:sp>
      <p:sp>
        <p:nvSpPr>
          <p:cNvPr id="159" name="Google Shape;159;g2944b0acc82_0_30"/>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p>
            <a:pPr marL="457200" lvl="0" indent="-368300" algn="l" rtl="0">
              <a:lnSpc>
                <a:spcPct val="115000"/>
              </a:lnSpc>
              <a:spcBef>
                <a:spcPts val="480"/>
              </a:spcBef>
              <a:spcAft>
                <a:spcPts val="0"/>
              </a:spcAft>
              <a:buSzPts val="2200"/>
              <a:buChar char="●"/>
            </a:pPr>
            <a:r>
              <a:rPr lang="en-US" sz="2200"/>
              <a:t>Leveraging the CNN model using the Adam classifier as the primary predictive model for image classification can assist medical practitioners to make accurate and fast diagnosis on patients with abdominal trauma. </a:t>
            </a:r>
            <a:endParaRPr sz="2200"/>
          </a:p>
          <a:p>
            <a:pPr marL="457200" lvl="0" indent="-368300" algn="l" rtl="0">
              <a:lnSpc>
                <a:spcPct val="115000"/>
              </a:lnSpc>
              <a:spcBef>
                <a:spcPts val="0"/>
              </a:spcBef>
              <a:spcAft>
                <a:spcPts val="0"/>
              </a:spcAft>
              <a:buSzPts val="2200"/>
              <a:buChar char="●"/>
            </a:pPr>
            <a:r>
              <a:rPr lang="en-US" sz="2200"/>
              <a:t>This has the potential to substantially improve patient care and health outcomes in emergency settings.</a:t>
            </a:r>
            <a:endParaRPr sz="2200"/>
          </a:p>
          <a:p>
            <a:pPr marL="914400" lvl="0" indent="0" algn="l" rtl="0">
              <a:lnSpc>
                <a:spcPct val="115000"/>
              </a:lnSpc>
              <a:spcBef>
                <a:spcPts val="480"/>
              </a:spcBef>
              <a:spcAft>
                <a:spcPts val="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63"/>
        <p:cNvGrpSpPr/>
        <p:nvPr/>
      </p:nvGrpSpPr>
      <p:grpSpPr>
        <a:xfrm>
          <a:off x="0" y="0"/>
          <a:ext cx="0" cy="0"/>
          <a:chOff x="0" y="0"/>
          <a:chExt cx="0" cy="0"/>
        </a:xfrm>
      </p:grpSpPr>
      <p:sp>
        <p:nvSpPr>
          <p:cNvPr id="164" name="Google Shape;164;p7"/>
          <p:cNvSpPr/>
          <p:nvPr/>
        </p:nvSpPr>
        <p:spPr>
          <a:xfrm>
            <a:off x="-190500" y="-76200"/>
            <a:ext cx="94107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65" name="Google Shape;165;p7"/>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11</a:t>
            </a:fld>
            <a:endParaRPr/>
          </a:p>
        </p:txBody>
      </p:sp>
      <p:sp>
        <p:nvSpPr>
          <p:cNvPr id="166" name="Google Shape;166;p7"/>
          <p:cNvSpPr/>
          <p:nvPr/>
        </p:nvSpPr>
        <p:spPr>
          <a:xfrm>
            <a:off x="8610600" y="4705350"/>
            <a:ext cx="381000" cy="36399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67" name="Google Shape;167;p7"/>
          <p:cNvPicPr preferRelativeResize="0"/>
          <p:nvPr/>
        </p:nvPicPr>
        <p:blipFill rotWithShape="1">
          <a:blip r:embed="rId3">
            <a:alphaModFix/>
          </a:blip>
          <a:srcRect/>
          <a:stretch/>
        </p:blipFill>
        <p:spPr>
          <a:xfrm rot="8093834">
            <a:off x="-1351692" y="-341884"/>
            <a:ext cx="4189629" cy="2440459"/>
          </a:xfrm>
          <a:prstGeom prst="rect">
            <a:avLst/>
          </a:prstGeom>
          <a:noFill/>
          <a:ln>
            <a:noFill/>
          </a:ln>
        </p:spPr>
      </p:pic>
      <p:pic>
        <p:nvPicPr>
          <p:cNvPr id="168" name="Google Shape;168;p7"/>
          <p:cNvPicPr preferRelativeResize="0"/>
          <p:nvPr/>
        </p:nvPicPr>
        <p:blipFill rotWithShape="1">
          <a:blip r:embed="rId4">
            <a:alphaModFix/>
          </a:blip>
          <a:srcRect/>
          <a:stretch/>
        </p:blipFill>
        <p:spPr>
          <a:xfrm rot="-2700754">
            <a:off x="5926798" y="2601165"/>
            <a:ext cx="5190308" cy="2964963"/>
          </a:xfrm>
          <a:prstGeom prst="rect">
            <a:avLst/>
          </a:prstGeom>
          <a:noFill/>
          <a:ln>
            <a:noFill/>
          </a:ln>
        </p:spPr>
      </p:pic>
      <p:pic>
        <p:nvPicPr>
          <p:cNvPr id="169" name="Google Shape;169;p7"/>
          <p:cNvPicPr preferRelativeResize="0"/>
          <p:nvPr/>
        </p:nvPicPr>
        <p:blipFill rotWithShape="1">
          <a:blip r:embed="rId5">
            <a:alphaModFix/>
          </a:blip>
          <a:srcRect/>
          <a:stretch/>
        </p:blipFill>
        <p:spPr>
          <a:xfrm>
            <a:off x="2590800" y="1972275"/>
            <a:ext cx="2486025" cy="723900"/>
          </a:xfrm>
          <a:prstGeom prst="rect">
            <a:avLst/>
          </a:prstGeom>
          <a:noFill/>
          <a:ln>
            <a:noFill/>
          </a:ln>
        </p:spPr>
      </p:pic>
      <p:sp>
        <p:nvSpPr>
          <p:cNvPr id="170" name="Google Shape;170;p7"/>
          <p:cNvSpPr txBox="1"/>
          <p:nvPr/>
        </p:nvSpPr>
        <p:spPr>
          <a:xfrm>
            <a:off x="2232825" y="1036675"/>
            <a:ext cx="36285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100">
                <a:latin typeface="Roboto"/>
                <a:ea typeface="Roboto"/>
                <a:cs typeface="Roboto"/>
                <a:sym typeface="Roboto"/>
              </a:rPr>
              <a:t>THANK YOU!!!</a:t>
            </a:r>
            <a:endParaRPr sz="41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US"/>
              <a:t>2</a:t>
            </a:fld>
            <a:endParaRPr/>
          </a:p>
        </p:txBody>
      </p:sp>
      <p:cxnSp>
        <p:nvCxnSpPr>
          <p:cNvPr id="82" name="Google Shape;82;p3"/>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83" name="Google Shape;83;p3"/>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a:t>Background</a:t>
            </a:r>
            <a:endParaRPr/>
          </a:p>
        </p:txBody>
      </p:sp>
      <p:sp>
        <p:nvSpPr>
          <p:cNvPr id="84" name="Google Shape;84;p3"/>
          <p:cNvSpPr txBox="1">
            <a:spLocks noGrp="1"/>
          </p:cNvSpPr>
          <p:nvPr>
            <p:ph type="body" idx="1"/>
          </p:nvPr>
        </p:nvSpPr>
        <p:spPr>
          <a:xfrm>
            <a:off x="304800" y="747600"/>
            <a:ext cx="7981800" cy="3977100"/>
          </a:xfrm>
          <a:prstGeom prst="rect">
            <a:avLst/>
          </a:prstGeom>
          <a:noFill/>
          <a:ln>
            <a:noFill/>
          </a:ln>
        </p:spPr>
        <p:txBody>
          <a:bodyPr spcFirstLastPara="1" wrap="square" lIns="91425" tIns="45700" rIns="91425" bIns="45700" anchor="t" anchorCtr="0">
            <a:noAutofit/>
          </a:bodyPr>
          <a:lstStyle/>
          <a:p>
            <a:pPr marL="457200" lvl="0" indent="-368300" algn="l" rtl="0">
              <a:lnSpc>
                <a:spcPct val="115000"/>
              </a:lnSpc>
              <a:spcBef>
                <a:spcPts val="0"/>
              </a:spcBef>
              <a:spcAft>
                <a:spcPts val="0"/>
              </a:spcAft>
              <a:buClr>
                <a:schemeClr val="dk1"/>
              </a:buClr>
              <a:buSzPts val="2200"/>
              <a:buChar char="●"/>
            </a:pPr>
            <a:r>
              <a:rPr lang="en-US" sz="2200">
                <a:solidFill>
                  <a:schemeClr val="dk1"/>
                </a:solidFill>
              </a:rPr>
              <a:t>I hold a strong background in biomedical engineering.</a:t>
            </a: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rPr>
              <a:t>Parallel to my engineering education, I developed a keen interest in data science and analytics. This fascination led me to take a course and engage in self study to develop a strong foundation of data science concepts.</a:t>
            </a: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rPr>
              <a:t>Currently, I am excited to be working as a data science intern.</a:t>
            </a: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rPr>
              <a:t>My aspiration is to work in the healthcare industry where I can leverage data- driven insights to improve patient care and develop innovative medical technologies</a:t>
            </a:r>
            <a:br>
              <a:rPr lang="en-US" sz="2200">
                <a:solidFill>
                  <a:schemeClr val="dk1"/>
                </a:solidFill>
              </a:rPr>
            </a:br>
            <a:endParaRPr sz="2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US"/>
              <a:t>3</a:t>
            </a:fld>
            <a:endParaRPr/>
          </a:p>
        </p:txBody>
      </p:sp>
      <p:cxnSp>
        <p:nvCxnSpPr>
          <p:cNvPr id="91" name="Google Shape;91;p4"/>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92" name="Google Shape;92;p4"/>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a:t>Project Definition</a:t>
            </a:r>
            <a:endParaRPr/>
          </a:p>
        </p:txBody>
      </p:sp>
      <p:sp>
        <p:nvSpPr>
          <p:cNvPr id="93" name="Google Shape;93;p4"/>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p>
            <a:pPr marL="457200" lvl="0" indent="-371475" algn="l" rtl="0">
              <a:lnSpc>
                <a:spcPct val="100000"/>
              </a:lnSpc>
              <a:spcBef>
                <a:spcPts val="0"/>
              </a:spcBef>
              <a:spcAft>
                <a:spcPts val="0"/>
              </a:spcAft>
              <a:buClr>
                <a:srgbClr val="000000"/>
              </a:buClr>
              <a:buSzPts val="2250"/>
              <a:buFont typeface="Times New Roman"/>
              <a:buChar char="●"/>
            </a:pPr>
            <a:r>
              <a:rPr lang="en-US" sz="2250">
                <a:solidFill>
                  <a:srgbClr val="000000"/>
                </a:solidFill>
                <a:highlight>
                  <a:schemeClr val="lt1"/>
                </a:highlight>
              </a:rPr>
              <a:t>There are estimated to be more than 5 million annual deaths worldwide from traumatic injury. </a:t>
            </a:r>
            <a:endParaRPr sz="2250">
              <a:solidFill>
                <a:srgbClr val="000000"/>
              </a:solidFill>
              <a:highlight>
                <a:schemeClr val="lt1"/>
              </a:highlight>
            </a:endParaRPr>
          </a:p>
          <a:p>
            <a:pPr marL="457200" lvl="0" indent="-371475" algn="l" rtl="0">
              <a:lnSpc>
                <a:spcPct val="100000"/>
              </a:lnSpc>
              <a:spcBef>
                <a:spcPts val="0"/>
              </a:spcBef>
              <a:spcAft>
                <a:spcPts val="0"/>
              </a:spcAft>
              <a:buClr>
                <a:srgbClr val="000000"/>
              </a:buClr>
              <a:buSzPts val="2250"/>
              <a:buChar char="●"/>
            </a:pPr>
            <a:r>
              <a:rPr lang="en-US" sz="2250">
                <a:solidFill>
                  <a:srgbClr val="000000"/>
                </a:solidFill>
                <a:highlight>
                  <a:schemeClr val="lt1"/>
                </a:highlight>
              </a:rPr>
              <a:t>Abdominal trauma may result in damage and internal bleeding of the internal organs, including the liver, spleen, kidneys, and bowel. </a:t>
            </a:r>
            <a:endParaRPr sz="2250">
              <a:solidFill>
                <a:srgbClr val="000000"/>
              </a:solidFill>
              <a:highlight>
                <a:schemeClr val="lt1"/>
              </a:highlight>
            </a:endParaRPr>
          </a:p>
          <a:p>
            <a:pPr marL="457200" lvl="0" indent="-371475" algn="l" rtl="0">
              <a:lnSpc>
                <a:spcPct val="100000"/>
              </a:lnSpc>
              <a:spcBef>
                <a:spcPts val="0"/>
              </a:spcBef>
              <a:spcAft>
                <a:spcPts val="0"/>
              </a:spcAft>
              <a:buClr>
                <a:srgbClr val="000000"/>
              </a:buClr>
              <a:buSzPts val="2250"/>
              <a:buChar char="●"/>
            </a:pPr>
            <a:r>
              <a:rPr lang="en-US" sz="2250">
                <a:solidFill>
                  <a:srgbClr val="000000"/>
                </a:solidFill>
                <a:highlight>
                  <a:schemeClr val="lt1"/>
                </a:highlight>
              </a:rPr>
              <a:t>Detection and classification of injuries are key to effective treatment and favorable outcomes. </a:t>
            </a:r>
            <a:endParaRPr sz="2250">
              <a:solidFill>
                <a:srgbClr val="000000"/>
              </a:solidFill>
              <a:highlight>
                <a:schemeClr val="lt1"/>
              </a:highlight>
            </a:endParaRPr>
          </a:p>
          <a:p>
            <a:pPr marL="457200" lvl="0" indent="-371475" algn="l" rtl="0">
              <a:lnSpc>
                <a:spcPct val="100000"/>
              </a:lnSpc>
              <a:spcBef>
                <a:spcPts val="0"/>
              </a:spcBef>
              <a:spcAft>
                <a:spcPts val="0"/>
              </a:spcAft>
              <a:buClr>
                <a:srgbClr val="000000"/>
              </a:buClr>
              <a:buSzPts val="2250"/>
              <a:buChar char="●"/>
            </a:pPr>
            <a:r>
              <a:rPr lang="en-US" sz="2250">
                <a:solidFill>
                  <a:srgbClr val="000000"/>
                </a:solidFill>
                <a:highlight>
                  <a:schemeClr val="lt1"/>
                </a:highlight>
              </a:rPr>
              <a:t>Prompt diagnosis of abdominal trauma using medical imaging is thus critical to patient care.</a:t>
            </a:r>
            <a:endParaRPr sz="2800">
              <a:solidFill>
                <a:srgbClr val="07003D"/>
              </a:solidFill>
              <a:highlight>
                <a:schemeClr val="lt1"/>
              </a:highlight>
            </a:endParaRPr>
          </a:p>
          <a:p>
            <a:pPr marL="457200" lvl="0" indent="0" algn="l" rtl="0">
              <a:lnSpc>
                <a:spcPct val="115000"/>
              </a:lnSpc>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4</a:t>
            </a:fld>
            <a:endParaRPr/>
          </a:p>
        </p:txBody>
      </p:sp>
      <p:cxnSp>
        <p:nvCxnSpPr>
          <p:cNvPr id="100" name="Google Shape;100;p5"/>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1" name="Google Shape;101;p5"/>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a:t>Problem Statement</a:t>
            </a:r>
            <a:endParaRPr/>
          </a:p>
        </p:txBody>
      </p:sp>
      <p:sp>
        <p:nvSpPr>
          <p:cNvPr id="102" name="Google Shape;102;p5"/>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lnSpcReduction="10000"/>
          </a:bodyPr>
          <a:lstStyle/>
          <a:p>
            <a:pPr marL="457200" lvl="0" indent="-371475" algn="l" rtl="0">
              <a:lnSpc>
                <a:spcPct val="100000"/>
              </a:lnSpc>
              <a:spcBef>
                <a:spcPts val="0"/>
              </a:spcBef>
              <a:spcAft>
                <a:spcPts val="0"/>
              </a:spcAft>
              <a:buClr>
                <a:srgbClr val="000000"/>
              </a:buClr>
              <a:buSzPts val="2250"/>
              <a:buChar char="●"/>
            </a:pPr>
            <a:r>
              <a:rPr lang="en-US" sz="2250">
                <a:solidFill>
                  <a:srgbClr val="000000"/>
                </a:solidFill>
                <a:highlight>
                  <a:schemeClr val="lt1"/>
                </a:highlight>
              </a:rPr>
              <a:t>Interpreting CT scans for abdominal trauma, however, can be a complex and time-consuming task, especially when multiple injuries or areas of subtle active bleeding are present. </a:t>
            </a:r>
            <a:endParaRPr sz="2250">
              <a:solidFill>
                <a:srgbClr val="000000"/>
              </a:solidFill>
              <a:highlight>
                <a:schemeClr val="lt1"/>
              </a:highlight>
            </a:endParaRPr>
          </a:p>
          <a:p>
            <a:pPr marL="457200" lvl="0" indent="-384175" algn="l" rtl="0">
              <a:lnSpc>
                <a:spcPct val="100000"/>
              </a:lnSpc>
              <a:spcBef>
                <a:spcPts val="0"/>
              </a:spcBef>
              <a:spcAft>
                <a:spcPts val="0"/>
              </a:spcAft>
              <a:buClr>
                <a:srgbClr val="000000"/>
              </a:buClr>
              <a:buSzPts val="2450"/>
              <a:buChar char="●"/>
            </a:pPr>
            <a:r>
              <a:rPr lang="en-US" sz="2450">
                <a:solidFill>
                  <a:srgbClr val="000000"/>
                </a:solidFill>
                <a:highlight>
                  <a:schemeClr val="lt1"/>
                </a:highlight>
              </a:rPr>
              <a:t>This project aims at harnessing the power of machine learning to assist medical professionals in rapidly and precisely detecting injuries and grading their severity</a:t>
            </a:r>
            <a:endParaRPr sz="2450">
              <a:solidFill>
                <a:srgbClr val="000000"/>
              </a:solidFill>
              <a:highlight>
                <a:schemeClr val="lt1"/>
              </a:highlight>
            </a:endParaRPr>
          </a:p>
          <a:p>
            <a:pPr marL="457200" lvl="0" indent="-384175" algn="l" rtl="0">
              <a:lnSpc>
                <a:spcPct val="100000"/>
              </a:lnSpc>
              <a:spcBef>
                <a:spcPts val="0"/>
              </a:spcBef>
              <a:spcAft>
                <a:spcPts val="0"/>
              </a:spcAft>
              <a:buClr>
                <a:srgbClr val="000000"/>
              </a:buClr>
              <a:buSzPts val="2450"/>
              <a:buChar char="●"/>
            </a:pPr>
            <a:r>
              <a:rPr lang="en-US" sz="2450">
                <a:solidFill>
                  <a:srgbClr val="000000"/>
                </a:solidFill>
                <a:highlight>
                  <a:schemeClr val="lt1"/>
                </a:highlight>
              </a:rPr>
              <a:t>Link to the project on github</a:t>
            </a:r>
            <a:r>
              <a:rPr lang="en-US" sz="2350">
                <a:solidFill>
                  <a:srgbClr val="000000"/>
                </a:solidFill>
                <a:highlight>
                  <a:schemeClr val="lt1"/>
                </a:highlight>
              </a:rPr>
              <a:t> </a:t>
            </a:r>
            <a:r>
              <a:rPr lang="en-US" sz="2150" u="sng">
                <a:solidFill>
                  <a:schemeClr val="hlink"/>
                </a:solidFill>
                <a:highlight>
                  <a:schemeClr val="lt1"/>
                </a:highlight>
                <a:hlinkClick r:id="rId3"/>
              </a:rPr>
              <a:t>RSNA project</a:t>
            </a:r>
            <a:endParaRPr sz="2150">
              <a:solidFill>
                <a:srgbClr val="000000"/>
              </a:solidFill>
              <a:highlight>
                <a:schemeClr val="lt1"/>
              </a:highlight>
            </a:endParaRPr>
          </a:p>
          <a:p>
            <a:pPr marL="457200" lvl="0" indent="0" algn="l" rtl="0">
              <a:lnSpc>
                <a:spcPct val="115000"/>
              </a:lnSpc>
              <a:spcBef>
                <a:spcPts val="480"/>
              </a:spcBef>
              <a:spcAft>
                <a:spcPts val="0"/>
              </a:spcAft>
              <a:buNone/>
            </a:pPr>
            <a:endParaRPr sz="18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50d8a9ac4b_0_0"/>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5</a:t>
            </a:fld>
            <a:endParaRPr/>
          </a:p>
        </p:txBody>
      </p:sp>
      <p:cxnSp>
        <p:nvCxnSpPr>
          <p:cNvPr id="109" name="Google Shape;109;g250d8a9ac4b_0_0"/>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10" name="Google Shape;110;g250d8a9ac4b_0_0"/>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a:t>Data Source</a:t>
            </a:r>
            <a:endParaRPr/>
          </a:p>
        </p:txBody>
      </p:sp>
      <p:sp>
        <p:nvSpPr>
          <p:cNvPr id="111" name="Google Shape;111;g250d8a9ac4b_0_0"/>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p>
            <a:pPr marL="457200" lvl="0" indent="-368300" algn="l" rtl="0">
              <a:lnSpc>
                <a:spcPct val="115000"/>
              </a:lnSpc>
              <a:spcBef>
                <a:spcPts val="480"/>
              </a:spcBef>
              <a:spcAft>
                <a:spcPts val="0"/>
              </a:spcAft>
              <a:buClr>
                <a:schemeClr val="dk1"/>
              </a:buClr>
              <a:buSzPts val="2200"/>
              <a:buChar char="●"/>
            </a:pPr>
            <a:r>
              <a:rPr lang="en-US" sz="2200">
                <a:solidFill>
                  <a:schemeClr val="dk1"/>
                </a:solidFill>
                <a:highlight>
                  <a:schemeClr val="lt1"/>
                </a:highlight>
              </a:rPr>
              <a:t>The datasets were obtained from </a:t>
            </a:r>
            <a:r>
              <a:rPr lang="en-US" sz="2200" u="sng">
                <a:solidFill>
                  <a:schemeClr val="accent1"/>
                </a:solidFill>
                <a:highlight>
                  <a:schemeClr val="lt1"/>
                </a:highlight>
                <a:hlinkClick r:id="rId3">
                  <a:extLst>
                    <a:ext uri="{A12FA001-AC4F-418D-AE19-62706E023703}">
                      <ahyp:hlinkClr xmlns:ahyp="http://schemas.microsoft.com/office/drawing/2018/hyperlinkcolor" val="tx"/>
                    </a:ext>
                  </a:extLst>
                </a:hlinkClick>
              </a:rPr>
              <a:t>Kaggle RSNA Abdominal Trauma Detection Competition</a:t>
            </a:r>
            <a:r>
              <a:rPr lang="en-US" sz="2200">
                <a:solidFill>
                  <a:schemeClr val="accent1"/>
                </a:solidFill>
                <a:highlight>
                  <a:schemeClr val="lt1"/>
                </a:highlight>
              </a:rPr>
              <a:t>.</a:t>
            </a:r>
            <a:endParaRPr sz="2200">
              <a:solidFill>
                <a:schemeClr val="accent1"/>
              </a:solidFill>
              <a:highlight>
                <a:schemeClr val="lt1"/>
              </a:highlight>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highlight>
                  <a:schemeClr val="lt1"/>
                </a:highlight>
              </a:rPr>
              <a:t>The datasets used in the project include: train.csv, image_level_labels.csv and train_images.</a:t>
            </a:r>
            <a:endParaRPr sz="2200">
              <a:solidFill>
                <a:schemeClr val="dk1"/>
              </a:solidFill>
              <a:highlight>
                <a:schemeClr val="lt1"/>
              </a:highlight>
            </a:endParaRPr>
          </a:p>
          <a:p>
            <a:pPr marL="457200" lvl="0" indent="-368300" algn="l" rtl="0">
              <a:lnSpc>
                <a:spcPct val="115000"/>
              </a:lnSpc>
              <a:spcBef>
                <a:spcPts val="0"/>
              </a:spcBef>
              <a:spcAft>
                <a:spcPts val="0"/>
              </a:spcAft>
              <a:buClr>
                <a:schemeClr val="dk1"/>
              </a:buClr>
              <a:buSzPts val="2200"/>
              <a:buChar char="●"/>
            </a:pPr>
            <a:r>
              <a:rPr lang="en-US" sz="2250">
                <a:solidFill>
                  <a:srgbClr val="000000"/>
                </a:solidFill>
                <a:highlight>
                  <a:schemeClr val="lt1"/>
                </a:highlight>
              </a:rPr>
              <a:t>The train.csv dataset contains the labels of the various injuries.</a:t>
            </a:r>
            <a:endParaRPr sz="2250">
              <a:solidFill>
                <a:srgbClr val="000000"/>
              </a:solidFill>
              <a:highlight>
                <a:schemeClr val="lt1"/>
              </a:highlight>
            </a:endParaRPr>
          </a:p>
          <a:p>
            <a:pPr marL="457200" lvl="0" indent="-368300" algn="l" rtl="0">
              <a:lnSpc>
                <a:spcPct val="115000"/>
              </a:lnSpc>
              <a:spcBef>
                <a:spcPts val="0"/>
              </a:spcBef>
              <a:spcAft>
                <a:spcPts val="0"/>
              </a:spcAft>
              <a:buClr>
                <a:schemeClr val="dk1"/>
              </a:buClr>
              <a:buSzPts val="2200"/>
              <a:buChar char="●"/>
            </a:pPr>
            <a:r>
              <a:rPr lang="en-US" sz="2250">
                <a:solidFill>
                  <a:srgbClr val="000000"/>
                </a:solidFill>
                <a:highlight>
                  <a:schemeClr val="lt1"/>
                </a:highlight>
              </a:rPr>
              <a:t> The image_level_labels.csv dataset is composed of the specific images that contain either the bowel or extravasation injury.</a:t>
            </a:r>
            <a:endParaRPr>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50d8a9ac4b_0_8"/>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6</a:t>
            </a:fld>
            <a:endParaRPr/>
          </a:p>
        </p:txBody>
      </p:sp>
      <p:cxnSp>
        <p:nvCxnSpPr>
          <p:cNvPr id="118" name="Google Shape;118;g250d8a9ac4b_0_8"/>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19" name="Google Shape;119;g250d8a9ac4b_0_8"/>
          <p:cNvSpPr txBox="1">
            <a:spLocks noGrp="1"/>
          </p:cNvSpPr>
          <p:nvPr>
            <p:ph type="title"/>
          </p:nvPr>
        </p:nvSpPr>
        <p:spPr>
          <a:xfrm>
            <a:off x="304800" y="49850"/>
            <a:ext cx="7429500" cy="52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a:t> Distribution of Injuries</a:t>
            </a:r>
            <a:endParaRPr/>
          </a:p>
        </p:txBody>
      </p:sp>
      <p:sp>
        <p:nvSpPr>
          <p:cNvPr id="120" name="Google Shape;120;g250d8a9ac4b_0_8"/>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p>
            <a:pPr marL="457200" lvl="0" indent="0" algn="l" rtl="0">
              <a:lnSpc>
                <a:spcPct val="115000"/>
              </a:lnSpc>
              <a:spcBef>
                <a:spcPts val="480"/>
              </a:spcBef>
              <a:spcAft>
                <a:spcPts val="0"/>
              </a:spcAft>
              <a:buNone/>
            </a:pPr>
            <a:endParaRPr/>
          </a:p>
        </p:txBody>
      </p:sp>
      <p:pic>
        <p:nvPicPr>
          <p:cNvPr id="121" name="Google Shape;121;g250d8a9ac4b_0_8"/>
          <p:cNvPicPr preferRelativeResize="0"/>
          <p:nvPr/>
        </p:nvPicPr>
        <p:blipFill>
          <a:blip r:embed="rId3">
            <a:alphaModFix/>
          </a:blip>
          <a:stretch>
            <a:fillRect/>
          </a:stretch>
        </p:blipFill>
        <p:spPr>
          <a:xfrm>
            <a:off x="229275" y="847275"/>
            <a:ext cx="8462850" cy="386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944b0acc82_0_2"/>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7</a:t>
            </a:fld>
            <a:endParaRPr/>
          </a:p>
        </p:txBody>
      </p:sp>
      <p:cxnSp>
        <p:nvCxnSpPr>
          <p:cNvPr id="128" name="Google Shape;128;g2944b0acc82_0_2"/>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29" name="Google Shape;129;g2944b0acc82_0_2"/>
          <p:cNvSpPr txBox="1">
            <a:spLocks noGrp="1"/>
          </p:cNvSpPr>
          <p:nvPr>
            <p:ph type="title"/>
          </p:nvPr>
        </p:nvSpPr>
        <p:spPr>
          <a:xfrm>
            <a:off x="304800" y="49850"/>
            <a:ext cx="7429500" cy="52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a:t> Count of Observations for Injuries</a:t>
            </a:r>
            <a:endParaRPr/>
          </a:p>
        </p:txBody>
      </p:sp>
      <p:sp>
        <p:nvSpPr>
          <p:cNvPr id="130" name="Google Shape;130;g2944b0acc82_0_2"/>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p>
            <a:pPr marL="457200" lvl="0" indent="0" algn="l" rtl="0">
              <a:lnSpc>
                <a:spcPct val="115000"/>
              </a:lnSpc>
              <a:spcBef>
                <a:spcPts val="480"/>
              </a:spcBef>
              <a:spcAft>
                <a:spcPts val="0"/>
              </a:spcAft>
              <a:buNone/>
            </a:pPr>
            <a:endParaRPr/>
          </a:p>
        </p:txBody>
      </p:sp>
      <p:pic>
        <p:nvPicPr>
          <p:cNvPr id="131" name="Google Shape;131;g2944b0acc82_0_2"/>
          <p:cNvPicPr preferRelativeResize="0"/>
          <p:nvPr/>
        </p:nvPicPr>
        <p:blipFill>
          <a:blip r:embed="rId3">
            <a:alphaModFix/>
          </a:blip>
          <a:stretch>
            <a:fillRect/>
          </a:stretch>
        </p:blipFill>
        <p:spPr>
          <a:xfrm>
            <a:off x="0" y="827350"/>
            <a:ext cx="9144000" cy="383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944b0acc82_0_12"/>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8</a:t>
            </a:fld>
            <a:endParaRPr/>
          </a:p>
        </p:txBody>
      </p:sp>
      <p:cxnSp>
        <p:nvCxnSpPr>
          <p:cNvPr id="138" name="Google Shape;138;g2944b0acc82_0_12"/>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39" name="Google Shape;139;g2944b0acc82_0_12"/>
          <p:cNvSpPr txBox="1">
            <a:spLocks noGrp="1"/>
          </p:cNvSpPr>
          <p:nvPr>
            <p:ph type="title"/>
          </p:nvPr>
        </p:nvSpPr>
        <p:spPr>
          <a:xfrm>
            <a:off x="304800" y="0"/>
            <a:ext cx="7429500" cy="52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a:t> </a:t>
            </a:r>
            <a:r>
              <a:rPr lang="en-US" sz="2000"/>
              <a:t>Modeling</a:t>
            </a:r>
            <a:endParaRPr sz="2000"/>
          </a:p>
        </p:txBody>
      </p:sp>
      <p:sp>
        <p:nvSpPr>
          <p:cNvPr id="140" name="Google Shape;140;g2944b0acc82_0_12"/>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p>
            <a:pPr marL="457200" lvl="0" indent="-368300" algn="l" rtl="0">
              <a:lnSpc>
                <a:spcPct val="115000"/>
              </a:lnSpc>
              <a:spcBef>
                <a:spcPts val="480"/>
              </a:spcBef>
              <a:spcAft>
                <a:spcPts val="0"/>
              </a:spcAft>
              <a:buSzPts val="2200"/>
              <a:buChar char="●"/>
            </a:pPr>
            <a:r>
              <a:rPr lang="en-US" sz="2200"/>
              <a:t>In this section the dataset was split into train, test and validation sets. </a:t>
            </a:r>
            <a:endParaRPr sz="2200"/>
          </a:p>
          <a:p>
            <a:pPr marL="457200" lvl="0" indent="-368300" algn="l" rtl="0">
              <a:lnSpc>
                <a:spcPct val="115000"/>
              </a:lnSpc>
              <a:spcBef>
                <a:spcPts val="0"/>
              </a:spcBef>
              <a:spcAft>
                <a:spcPts val="0"/>
              </a:spcAft>
              <a:buSzPts val="2200"/>
              <a:buChar char="●"/>
            </a:pPr>
            <a:r>
              <a:rPr lang="en-US" sz="2200"/>
              <a:t>Convolutional Neural Networks were used to generate the first and second model. </a:t>
            </a:r>
            <a:endParaRPr sz="2200"/>
          </a:p>
          <a:p>
            <a:pPr marL="457200" lvl="0" indent="-368300" algn="l" rtl="0">
              <a:lnSpc>
                <a:spcPct val="115000"/>
              </a:lnSpc>
              <a:spcBef>
                <a:spcPts val="0"/>
              </a:spcBef>
              <a:spcAft>
                <a:spcPts val="0"/>
              </a:spcAft>
              <a:buSzPts val="2200"/>
              <a:buChar char="●"/>
            </a:pPr>
            <a:r>
              <a:rPr lang="en-US" sz="2200"/>
              <a:t>Transfer learning models such as RESNET50 was also used to train the models.</a:t>
            </a:r>
            <a:endParaRPr sz="2200"/>
          </a:p>
          <a:p>
            <a:pPr marL="457200" lvl="0" indent="0" algn="l" rtl="0">
              <a:lnSpc>
                <a:spcPct val="115000"/>
              </a:lnSpc>
              <a:spcBef>
                <a:spcPts val="48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944b0acc82_0_21"/>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9</a:t>
            </a:fld>
            <a:endParaRPr/>
          </a:p>
        </p:txBody>
      </p:sp>
      <p:cxnSp>
        <p:nvCxnSpPr>
          <p:cNvPr id="147" name="Google Shape;147;g2944b0acc82_0_21"/>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48" name="Google Shape;148;g2944b0acc82_0_21"/>
          <p:cNvSpPr txBox="1">
            <a:spLocks noGrp="1"/>
          </p:cNvSpPr>
          <p:nvPr>
            <p:ph type="title"/>
          </p:nvPr>
        </p:nvSpPr>
        <p:spPr>
          <a:xfrm>
            <a:off x="304800" y="49850"/>
            <a:ext cx="7429500" cy="52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a:t> Results</a:t>
            </a:r>
            <a:endParaRPr/>
          </a:p>
        </p:txBody>
      </p:sp>
      <p:sp>
        <p:nvSpPr>
          <p:cNvPr id="149" name="Google Shape;149;g2944b0acc82_0_21"/>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p>
            <a:pPr marL="457200" lvl="0" indent="0" algn="l" rtl="0">
              <a:lnSpc>
                <a:spcPct val="115000"/>
              </a:lnSpc>
              <a:spcBef>
                <a:spcPts val="480"/>
              </a:spcBef>
              <a:spcAft>
                <a:spcPts val="0"/>
              </a:spcAft>
              <a:buNone/>
            </a:pPr>
            <a:endParaRPr/>
          </a:p>
        </p:txBody>
      </p:sp>
      <p:pic>
        <p:nvPicPr>
          <p:cNvPr id="150" name="Google Shape;150;g2944b0acc82_0_21"/>
          <p:cNvPicPr preferRelativeResize="0"/>
          <p:nvPr/>
        </p:nvPicPr>
        <p:blipFill>
          <a:blip r:embed="rId3">
            <a:alphaModFix/>
          </a:blip>
          <a:stretch>
            <a:fillRect/>
          </a:stretch>
        </p:blipFill>
        <p:spPr>
          <a:xfrm>
            <a:off x="0" y="757575"/>
            <a:ext cx="9143999" cy="3997176"/>
          </a:xfrm>
          <a:prstGeom prst="rect">
            <a:avLst/>
          </a:prstGeom>
          <a:noFill/>
          <a:ln>
            <a:noFill/>
          </a:ln>
        </p:spPr>
      </p:pic>
    </p:spTree>
  </p:cSld>
  <p:clrMapOvr>
    <a:masterClrMapping/>
  </p:clrMapOvr>
</p:sld>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On-screen Show (16:9)</PresentationFormat>
  <Paragraphs>52</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Inter</vt:lpstr>
      <vt:lpstr>Heebo</vt:lpstr>
      <vt:lpstr>Roboto</vt:lpstr>
      <vt:lpstr>Times New Roman</vt:lpstr>
      <vt:lpstr>Belanosima</vt:lpstr>
      <vt:lpstr>Verdana</vt:lpstr>
      <vt:lpstr>Arial</vt:lpstr>
      <vt:lpstr>Open Sans</vt:lpstr>
      <vt:lpstr>Calibri</vt:lpstr>
      <vt:lpstr>Kaggle</vt:lpstr>
      <vt:lpstr>ABDOMINAL TRAUMA DETECTION</vt:lpstr>
      <vt:lpstr>Background</vt:lpstr>
      <vt:lpstr>Project Definition</vt:lpstr>
      <vt:lpstr>Problem Statement</vt:lpstr>
      <vt:lpstr>Data Source</vt:lpstr>
      <vt:lpstr> Distribution of Injuries</vt:lpstr>
      <vt:lpstr> Count of Observations for Injuries</vt:lpstr>
      <vt:lpstr> Modeling</vt:lpstr>
      <vt:lpstr> Results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ABDOMINAL TRAUMA DETECTION</dc:title>
  <cp:lastModifiedBy>Diana Nduta</cp:lastModifiedBy>
  <cp:revision>1</cp:revision>
  <dcterms:modified xsi:type="dcterms:W3CDTF">2023-10-28T11:04:57Z</dcterms:modified>
</cp:coreProperties>
</file>